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6" r:id="rId6"/>
    <p:sldId id="267" r:id="rId7"/>
    <p:sldId id="260" r:id="rId8"/>
    <p:sldId id="261" r:id="rId9"/>
    <p:sldId id="277" r:id="rId10"/>
    <p:sldId id="262" r:id="rId11"/>
    <p:sldId id="263" r:id="rId12"/>
    <p:sldId id="264" r:id="rId13"/>
    <p:sldId id="265" r:id="rId14"/>
    <p:sldId id="268" r:id="rId15"/>
    <p:sldId id="276" r:id="rId16"/>
    <p:sldId id="278" r:id="rId17"/>
    <p:sldId id="269" r:id="rId18"/>
    <p:sldId id="270" r:id="rId19"/>
    <p:sldId id="273" r:id="rId20"/>
    <p:sldId id="274" r:id="rId21"/>
    <p:sldId id="275" r:id="rId22"/>
    <p:sldId id="279" r:id="rId23"/>
    <p:sldId id="280" r:id="rId24"/>
    <p:sldId id="271" r:id="rId25"/>
    <p:sldId id="272"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August 8,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7722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August 8,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969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August 8,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970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August 8,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2412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August 8,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130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August 8,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7671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August 8,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0010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August 8,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9021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August 8,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3026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August 8,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802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August 8,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530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August 8,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5058521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393898-1D09-45AD-8FEB-F3CC619608A7}"/>
              </a:ext>
            </a:extLst>
          </p:cNvPr>
          <p:cNvPicPr>
            <a:picLocks noChangeAspect="1"/>
          </p:cNvPicPr>
          <p:nvPr/>
        </p:nvPicPr>
        <p:blipFill rotWithShape="1">
          <a:blip r:embed="rId2"/>
          <a:srcRect t="19267" r="9091" b="1255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2" name="Rectangle 10">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2">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A50A-D989-4938-A982-7C23F0A3EE9A}"/>
              </a:ext>
            </a:extLst>
          </p:cNvPr>
          <p:cNvSpPr>
            <a:spLocks noGrp="1"/>
          </p:cNvSpPr>
          <p:nvPr>
            <p:ph type="ctrTitle"/>
          </p:nvPr>
        </p:nvSpPr>
        <p:spPr>
          <a:xfrm>
            <a:off x="550863" y="549275"/>
            <a:ext cx="5437187" cy="2986234"/>
          </a:xfrm>
        </p:spPr>
        <p:txBody>
          <a:bodyPr anchor="b">
            <a:normAutofit/>
          </a:bodyPr>
          <a:lstStyle/>
          <a:p>
            <a:r>
              <a:rPr lang="en-US" dirty="0"/>
              <a:t>Our Water Body</a:t>
            </a:r>
            <a:endParaRPr lang="en-IN" dirty="0"/>
          </a:p>
        </p:txBody>
      </p:sp>
      <p:sp>
        <p:nvSpPr>
          <p:cNvPr id="3" name="Subtitle 2">
            <a:extLst>
              <a:ext uri="{FF2B5EF4-FFF2-40B4-BE49-F238E27FC236}">
                <a16:creationId xmlns:a16="http://schemas.microsoft.com/office/drawing/2014/main" id="{CB2BA538-39B3-4475-96CC-D32CEF569E6D}"/>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How do we restore our Water body in Riviera </a:t>
            </a:r>
          </a:p>
          <a:p>
            <a:endParaRPr lang="en-US" dirty="0">
              <a:solidFill>
                <a:schemeClr val="tx1">
                  <a:alpha val="60000"/>
                </a:schemeClr>
              </a:solidFill>
            </a:endParaRPr>
          </a:p>
          <a:p>
            <a:r>
              <a:rPr lang="en-US" dirty="0">
                <a:solidFill>
                  <a:schemeClr val="tx1">
                    <a:alpha val="60000"/>
                  </a:schemeClr>
                </a:solidFill>
              </a:rPr>
              <a:t>Girish S Kumar</a:t>
            </a:r>
            <a:endParaRPr lang="en-IN" dirty="0">
              <a:solidFill>
                <a:schemeClr val="tx1">
                  <a:alpha val="60000"/>
                </a:schemeClr>
              </a:solidFill>
            </a:endParaRPr>
          </a:p>
        </p:txBody>
      </p:sp>
    </p:spTree>
    <p:extLst>
      <p:ext uri="{BB962C8B-B14F-4D97-AF65-F5344CB8AC3E}">
        <p14:creationId xmlns:p14="http://schemas.microsoft.com/office/powerpoint/2010/main" val="308981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0FF3-1E9C-477F-A2E6-E4B78742CF4C}"/>
              </a:ext>
            </a:extLst>
          </p:cNvPr>
          <p:cNvSpPr>
            <a:spLocks noGrp="1"/>
          </p:cNvSpPr>
          <p:nvPr>
            <p:ph type="title"/>
          </p:nvPr>
        </p:nvSpPr>
        <p:spPr>
          <a:xfrm>
            <a:off x="563563" y="474345"/>
            <a:ext cx="11077574" cy="974627"/>
          </a:xfrm>
        </p:spPr>
        <p:txBody>
          <a:bodyPr>
            <a:normAutofit fontScale="90000"/>
          </a:bodyPr>
          <a:lstStyle/>
          <a:p>
            <a:r>
              <a:rPr lang="en-US" dirty="0"/>
              <a:t>What do we do for blackish water?</a:t>
            </a:r>
            <a:endParaRPr lang="en-IN" dirty="0"/>
          </a:p>
        </p:txBody>
      </p:sp>
      <p:sp>
        <p:nvSpPr>
          <p:cNvPr id="4" name="TextBox 3">
            <a:extLst>
              <a:ext uri="{FF2B5EF4-FFF2-40B4-BE49-F238E27FC236}">
                <a16:creationId xmlns:a16="http://schemas.microsoft.com/office/drawing/2014/main" id="{DAB90EDA-C495-46A2-BFBC-6067D00FB76E}"/>
              </a:ext>
            </a:extLst>
          </p:cNvPr>
          <p:cNvSpPr txBox="1"/>
          <p:nvPr/>
        </p:nvSpPr>
        <p:spPr>
          <a:xfrm>
            <a:off x="563563" y="2447778"/>
            <a:ext cx="10535846"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mj-lt"/>
              </a:rPr>
              <a:t>During the 24 hours of sewage treatment. Some very few organic or inorganic particles escape from the reactor and makes it way out. Significant of them will be caught in settling tank, and rest in the two filtering units</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Still a very small amount of fine microscopic blackish (organic or inorganic) particles makes its way to the final tank and settle down. </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During pumping out process they make their way into pipes where they stick for a long time and comes out in our flushes as blackish water. </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The blackish water is caused by extremely fine particles which has escaped the treatment.</a:t>
            </a:r>
            <a:endParaRPr lang="en-IN" sz="2000" dirty="0">
              <a:latin typeface="+mj-lt"/>
            </a:endParaRPr>
          </a:p>
        </p:txBody>
      </p:sp>
      <p:sp>
        <p:nvSpPr>
          <p:cNvPr id="5" name="TextBox 4">
            <a:extLst>
              <a:ext uri="{FF2B5EF4-FFF2-40B4-BE49-F238E27FC236}">
                <a16:creationId xmlns:a16="http://schemas.microsoft.com/office/drawing/2014/main" id="{63359CFD-496F-4FA5-BCF7-673B7067C9B3}"/>
              </a:ext>
            </a:extLst>
          </p:cNvPr>
          <p:cNvSpPr txBox="1"/>
          <p:nvPr/>
        </p:nvSpPr>
        <p:spPr>
          <a:xfrm>
            <a:off x="563563" y="1871003"/>
            <a:ext cx="2559465" cy="369332"/>
          </a:xfrm>
          <a:prstGeom prst="rect">
            <a:avLst/>
          </a:prstGeom>
          <a:noFill/>
        </p:spPr>
        <p:txBody>
          <a:bodyPr wrap="square" rtlCol="0">
            <a:spAutoFit/>
          </a:bodyPr>
          <a:lstStyle/>
          <a:p>
            <a:r>
              <a:rPr lang="en-US" b="1" u="sng" dirty="0"/>
              <a:t>Root Cause</a:t>
            </a:r>
            <a:endParaRPr lang="en-IN" b="1" u="sng" dirty="0"/>
          </a:p>
        </p:txBody>
      </p:sp>
    </p:spTree>
    <p:extLst>
      <p:ext uri="{BB962C8B-B14F-4D97-AF65-F5344CB8AC3E}">
        <p14:creationId xmlns:p14="http://schemas.microsoft.com/office/powerpoint/2010/main" val="366289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BE54-1421-4D7A-A9BD-AA9A4EE1A069}"/>
              </a:ext>
            </a:extLst>
          </p:cNvPr>
          <p:cNvSpPr>
            <a:spLocks noGrp="1"/>
          </p:cNvSpPr>
          <p:nvPr>
            <p:ph type="title"/>
          </p:nvPr>
        </p:nvSpPr>
        <p:spPr>
          <a:xfrm>
            <a:off x="550862" y="549275"/>
            <a:ext cx="11091600" cy="759020"/>
          </a:xfrm>
        </p:spPr>
        <p:txBody>
          <a:bodyPr/>
          <a:lstStyle/>
          <a:p>
            <a:r>
              <a:rPr lang="en-US" dirty="0"/>
              <a:t>Solution for blackish water</a:t>
            </a:r>
            <a:endParaRPr lang="en-IN" dirty="0"/>
          </a:p>
        </p:txBody>
      </p:sp>
      <p:graphicFrame>
        <p:nvGraphicFramePr>
          <p:cNvPr id="6" name="Table 6">
            <a:extLst>
              <a:ext uri="{FF2B5EF4-FFF2-40B4-BE49-F238E27FC236}">
                <a16:creationId xmlns:a16="http://schemas.microsoft.com/office/drawing/2014/main" id="{42F09F2B-281C-40EC-B2B7-38294B426EB4}"/>
              </a:ext>
            </a:extLst>
          </p:cNvPr>
          <p:cNvGraphicFramePr>
            <a:graphicFrameLocks noGrp="1"/>
          </p:cNvGraphicFramePr>
          <p:nvPr>
            <p:extLst>
              <p:ext uri="{D42A27DB-BD31-4B8C-83A1-F6EECF244321}">
                <p14:modId xmlns:p14="http://schemas.microsoft.com/office/powerpoint/2010/main" val="377242682"/>
              </p:ext>
            </p:extLst>
          </p:nvPr>
        </p:nvGraphicFramePr>
        <p:xfrm>
          <a:off x="315742" y="1521525"/>
          <a:ext cx="10558584" cy="4579535"/>
        </p:xfrm>
        <a:graphic>
          <a:graphicData uri="http://schemas.openxmlformats.org/drawingml/2006/table">
            <a:tbl>
              <a:tblPr firstRow="1" bandRow="1">
                <a:tableStyleId>{5C22544A-7EE6-4342-B048-85BDC9FD1C3A}</a:tableStyleId>
              </a:tblPr>
              <a:tblGrid>
                <a:gridCol w="814228">
                  <a:extLst>
                    <a:ext uri="{9D8B030D-6E8A-4147-A177-3AD203B41FA5}">
                      <a16:colId xmlns:a16="http://schemas.microsoft.com/office/drawing/2014/main" val="4061823826"/>
                    </a:ext>
                  </a:extLst>
                </a:gridCol>
                <a:gridCol w="5903876">
                  <a:extLst>
                    <a:ext uri="{9D8B030D-6E8A-4147-A177-3AD203B41FA5}">
                      <a16:colId xmlns:a16="http://schemas.microsoft.com/office/drawing/2014/main" val="3272137381"/>
                    </a:ext>
                  </a:extLst>
                </a:gridCol>
                <a:gridCol w="3840480">
                  <a:extLst>
                    <a:ext uri="{9D8B030D-6E8A-4147-A177-3AD203B41FA5}">
                      <a16:colId xmlns:a16="http://schemas.microsoft.com/office/drawing/2014/main" val="3266093260"/>
                    </a:ext>
                  </a:extLst>
                </a:gridCol>
              </a:tblGrid>
              <a:tr h="531859">
                <a:tc>
                  <a:txBody>
                    <a:bodyPr/>
                    <a:lstStyle/>
                    <a:p>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Solution</a:t>
                      </a:r>
                      <a:endParaRPr lang="en-IN" dirty="0">
                        <a:solidFill>
                          <a:schemeClr val="tx1">
                            <a:lumMod val="95000"/>
                          </a:schemeClr>
                        </a:solidFill>
                      </a:endParaRPr>
                    </a:p>
                  </a:txBody>
                  <a:tcPr>
                    <a:solidFill>
                      <a:schemeClr val="bg2"/>
                    </a:solidFill>
                  </a:tcPr>
                </a:tc>
                <a:tc>
                  <a:txBody>
                    <a:bodyPr/>
                    <a:lstStyle/>
                    <a:p>
                      <a:r>
                        <a:rPr lang="en-US" dirty="0"/>
                        <a:t>Status</a:t>
                      </a:r>
                      <a:endParaRPr lang="en-IN" dirty="0"/>
                    </a:p>
                  </a:txBody>
                  <a:tcPr>
                    <a:solidFill>
                      <a:schemeClr val="bg2"/>
                    </a:solidFill>
                  </a:tcPr>
                </a:tc>
                <a:extLst>
                  <a:ext uri="{0D108BD9-81ED-4DB2-BD59-A6C34878D82A}">
                    <a16:rowId xmlns:a16="http://schemas.microsoft.com/office/drawing/2014/main" val="2546541768"/>
                  </a:ext>
                </a:extLst>
              </a:tr>
              <a:tr h="531859">
                <a:tc>
                  <a:txBody>
                    <a:bodyPr/>
                    <a:lstStyle/>
                    <a:p>
                      <a:r>
                        <a:rPr lang="en-US" dirty="0">
                          <a:solidFill>
                            <a:schemeClr val="tx1">
                              <a:lumMod val="95000"/>
                            </a:schemeClr>
                          </a:solidFill>
                        </a:rPr>
                        <a:t>1</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Fix aerators (diffusers) in all the  settling tanks and final tank</a:t>
                      </a:r>
                      <a:endParaRPr lang="en-IN" dirty="0">
                        <a:solidFill>
                          <a:schemeClr val="tx1">
                            <a:lumMod val="95000"/>
                          </a:schemeClr>
                        </a:solidFill>
                      </a:endParaRPr>
                    </a:p>
                  </a:txBody>
                  <a:tcPr>
                    <a:solidFill>
                      <a:schemeClr val="bg2"/>
                    </a:solidFill>
                  </a:tcPr>
                </a:tc>
                <a:tc>
                  <a:txBody>
                    <a:bodyPr/>
                    <a:lstStyle/>
                    <a:p>
                      <a:r>
                        <a:rPr lang="en-US" b="1" dirty="0">
                          <a:solidFill>
                            <a:srgbClr val="00B050"/>
                          </a:solidFill>
                        </a:rPr>
                        <a:t>Fixed and functional</a:t>
                      </a:r>
                      <a:endParaRPr lang="en-IN" b="1" dirty="0">
                        <a:solidFill>
                          <a:srgbClr val="00B050"/>
                        </a:solidFill>
                      </a:endParaRPr>
                    </a:p>
                  </a:txBody>
                  <a:tcPr>
                    <a:solidFill>
                      <a:schemeClr val="bg2"/>
                    </a:solidFill>
                  </a:tcPr>
                </a:tc>
                <a:extLst>
                  <a:ext uri="{0D108BD9-81ED-4DB2-BD59-A6C34878D82A}">
                    <a16:rowId xmlns:a16="http://schemas.microsoft.com/office/drawing/2014/main" val="884239426"/>
                  </a:ext>
                </a:extLst>
              </a:tr>
              <a:tr h="531859">
                <a:tc>
                  <a:txBody>
                    <a:bodyPr/>
                    <a:lstStyle/>
                    <a:p>
                      <a:r>
                        <a:rPr lang="en-US" dirty="0">
                          <a:solidFill>
                            <a:schemeClr val="tx1">
                              <a:lumMod val="95000"/>
                            </a:schemeClr>
                          </a:solidFill>
                        </a:rPr>
                        <a:t>2</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Periodic  cleaning of final Tank</a:t>
                      </a:r>
                      <a:endParaRPr lang="en-IN" dirty="0">
                        <a:solidFill>
                          <a:schemeClr val="tx1">
                            <a:lumMod val="95000"/>
                          </a:schemeClr>
                        </a:solidFill>
                      </a:endParaRPr>
                    </a:p>
                  </a:txBody>
                  <a:tcPr>
                    <a:solidFill>
                      <a:schemeClr val="bg2"/>
                    </a:solidFill>
                  </a:tcPr>
                </a:tc>
                <a:tc>
                  <a:txBody>
                    <a:bodyPr/>
                    <a:lstStyle/>
                    <a:p>
                      <a:r>
                        <a:rPr lang="en-US" b="1" dirty="0">
                          <a:solidFill>
                            <a:srgbClr val="00B050"/>
                          </a:solidFill>
                        </a:rPr>
                        <a:t>Schedule in place and followed</a:t>
                      </a:r>
                      <a:endParaRPr lang="en-IN" b="1" dirty="0">
                        <a:solidFill>
                          <a:srgbClr val="00B050"/>
                        </a:solidFill>
                      </a:endParaRPr>
                    </a:p>
                  </a:txBody>
                  <a:tcPr>
                    <a:solidFill>
                      <a:schemeClr val="bg2"/>
                    </a:solidFill>
                  </a:tcPr>
                </a:tc>
                <a:extLst>
                  <a:ext uri="{0D108BD9-81ED-4DB2-BD59-A6C34878D82A}">
                    <a16:rowId xmlns:a16="http://schemas.microsoft.com/office/drawing/2014/main" val="2736431033"/>
                  </a:ext>
                </a:extLst>
              </a:tr>
              <a:tr h="531859">
                <a:tc>
                  <a:txBody>
                    <a:bodyPr/>
                    <a:lstStyle/>
                    <a:p>
                      <a:r>
                        <a:rPr lang="en-US" dirty="0">
                          <a:solidFill>
                            <a:schemeClr val="tx1">
                              <a:lumMod val="95000"/>
                            </a:schemeClr>
                          </a:solidFill>
                        </a:rPr>
                        <a:t>3</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Periodic cleaning of STP water distribution pipes to remove blackish water particles that are sticking inside</a:t>
                      </a:r>
                      <a:endParaRPr lang="en-IN" dirty="0">
                        <a:solidFill>
                          <a:schemeClr val="tx1">
                            <a:lumMod val="95000"/>
                          </a:schemeClr>
                        </a:solidFill>
                      </a:endParaRPr>
                    </a:p>
                  </a:txBody>
                  <a:tcPr>
                    <a:solidFill>
                      <a:schemeClr val="bg2"/>
                    </a:solidFill>
                  </a:tcPr>
                </a:tc>
                <a:tc>
                  <a:txBody>
                    <a:bodyPr/>
                    <a:lstStyle/>
                    <a:p>
                      <a:r>
                        <a:rPr lang="en-US" b="1" dirty="0">
                          <a:solidFill>
                            <a:srgbClr val="00B050"/>
                          </a:solidFill>
                        </a:rPr>
                        <a:t>Schedule in place and followed</a:t>
                      </a:r>
                      <a:endParaRPr lang="en-IN" b="1" dirty="0">
                        <a:solidFill>
                          <a:srgbClr val="00B050"/>
                        </a:solidFill>
                      </a:endParaRPr>
                    </a:p>
                  </a:txBody>
                  <a:tcPr>
                    <a:solidFill>
                      <a:schemeClr val="bg2"/>
                    </a:solidFill>
                  </a:tcPr>
                </a:tc>
                <a:extLst>
                  <a:ext uri="{0D108BD9-81ED-4DB2-BD59-A6C34878D82A}">
                    <a16:rowId xmlns:a16="http://schemas.microsoft.com/office/drawing/2014/main" val="2330852203"/>
                  </a:ext>
                </a:extLst>
              </a:tr>
              <a:tr h="531859">
                <a:tc>
                  <a:txBody>
                    <a:bodyPr/>
                    <a:lstStyle/>
                    <a:p>
                      <a:r>
                        <a:rPr lang="en-US" dirty="0">
                          <a:solidFill>
                            <a:schemeClr val="tx1">
                              <a:lumMod val="95000"/>
                            </a:schemeClr>
                          </a:solidFill>
                        </a:rPr>
                        <a:t>4</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More frequent cleaning (back wash ) of filters</a:t>
                      </a:r>
                      <a:endParaRPr lang="en-IN" dirty="0">
                        <a:solidFill>
                          <a:schemeClr val="tx1">
                            <a:lumMod val="95000"/>
                          </a:schemeClr>
                        </a:solidFill>
                      </a:endParaRPr>
                    </a:p>
                  </a:txBody>
                  <a:tcPr>
                    <a:solidFill>
                      <a:schemeClr val="bg2"/>
                    </a:solidFill>
                  </a:tcPr>
                </a:tc>
                <a:tc>
                  <a:txBody>
                    <a:bodyPr/>
                    <a:lstStyle/>
                    <a:p>
                      <a:r>
                        <a:rPr lang="en-US" b="1" dirty="0">
                          <a:solidFill>
                            <a:srgbClr val="00B050"/>
                          </a:solidFill>
                        </a:rPr>
                        <a:t>Schedule in place and followed</a:t>
                      </a:r>
                      <a:endParaRPr lang="en-IN" b="1" dirty="0">
                        <a:solidFill>
                          <a:srgbClr val="00B050"/>
                        </a:solidFill>
                      </a:endParaRPr>
                    </a:p>
                  </a:txBody>
                  <a:tcPr>
                    <a:solidFill>
                      <a:schemeClr val="bg2"/>
                    </a:solidFill>
                  </a:tcPr>
                </a:tc>
                <a:extLst>
                  <a:ext uri="{0D108BD9-81ED-4DB2-BD59-A6C34878D82A}">
                    <a16:rowId xmlns:a16="http://schemas.microsoft.com/office/drawing/2014/main" val="3183274323"/>
                  </a:ext>
                </a:extLst>
              </a:tr>
              <a:tr h="531859">
                <a:tc>
                  <a:txBody>
                    <a:bodyPr/>
                    <a:lstStyle/>
                    <a:p>
                      <a:r>
                        <a:rPr lang="en-US" dirty="0">
                          <a:solidFill>
                            <a:schemeClr val="tx1">
                              <a:lumMod val="95000"/>
                            </a:schemeClr>
                          </a:solidFill>
                        </a:rPr>
                        <a:t>5</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Checking the turbidity levels of STP water and taking actions </a:t>
                      </a:r>
                      <a:endParaRPr lang="en-IN" dirty="0">
                        <a:solidFill>
                          <a:schemeClr val="tx1">
                            <a:lumMod val="95000"/>
                          </a:schemeClr>
                        </a:solidFill>
                      </a:endParaRPr>
                    </a:p>
                  </a:txBody>
                  <a:tcPr>
                    <a:solidFill>
                      <a:schemeClr val="bg2"/>
                    </a:solidFill>
                  </a:tcPr>
                </a:tc>
                <a:tc>
                  <a:txBody>
                    <a:bodyPr/>
                    <a:lstStyle/>
                    <a:p>
                      <a:r>
                        <a:rPr lang="en-US" b="1" dirty="0">
                          <a:solidFill>
                            <a:srgbClr val="FF0000"/>
                          </a:solidFill>
                        </a:rPr>
                        <a:t>To be implemented</a:t>
                      </a:r>
                      <a:endParaRPr lang="en-IN" b="1" dirty="0">
                        <a:solidFill>
                          <a:srgbClr val="FF0000"/>
                        </a:solidFill>
                      </a:endParaRPr>
                    </a:p>
                  </a:txBody>
                  <a:tcPr>
                    <a:solidFill>
                      <a:schemeClr val="bg2"/>
                    </a:solidFill>
                  </a:tcPr>
                </a:tc>
                <a:extLst>
                  <a:ext uri="{0D108BD9-81ED-4DB2-BD59-A6C34878D82A}">
                    <a16:rowId xmlns:a16="http://schemas.microsoft.com/office/drawing/2014/main" val="2624936875"/>
                  </a:ext>
                </a:extLst>
              </a:tr>
              <a:tr h="531859">
                <a:tc>
                  <a:txBody>
                    <a:bodyPr/>
                    <a:lstStyle/>
                    <a:p>
                      <a:r>
                        <a:rPr lang="en-US" dirty="0">
                          <a:solidFill>
                            <a:schemeClr val="tx1">
                              <a:lumMod val="95000"/>
                            </a:schemeClr>
                          </a:solidFill>
                        </a:rPr>
                        <a:t>6</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Keeping the final tank full most of the time so that the particles are always in the lower layers.</a:t>
                      </a:r>
                      <a:endParaRPr lang="en-IN" dirty="0">
                        <a:solidFill>
                          <a:schemeClr val="tx1">
                            <a:lumMod val="95000"/>
                          </a:schemeClr>
                        </a:solidFill>
                      </a:endParaRPr>
                    </a:p>
                  </a:txBody>
                  <a:tcPr>
                    <a:solidFill>
                      <a:schemeClr val="bg2"/>
                    </a:solidFill>
                  </a:tcPr>
                </a:tc>
                <a:tc>
                  <a:txBody>
                    <a:bodyPr/>
                    <a:lstStyle/>
                    <a:p>
                      <a:endParaRPr lang="en-US" dirty="0"/>
                    </a:p>
                    <a:p>
                      <a:r>
                        <a:rPr lang="en-IN" b="1" dirty="0">
                          <a:solidFill>
                            <a:srgbClr val="FF0000"/>
                          </a:solidFill>
                        </a:rPr>
                        <a:t>To be Implemented</a:t>
                      </a:r>
                    </a:p>
                  </a:txBody>
                  <a:tcPr>
                    <a:solidFill>
                      <a:schemeClr val="bg2"/>
                    </a:solidFill>
                  </a:tcPr>
                </a:tc>
                <a:extLst>
                  <a:ext uri="{0D108BD9-81ED-4DB2-BD59-A6C34878D82A}">
                    <a16:rowId xmlns:a16="http://schemas.microsoft.com/office/drawing/2014/main" val="737637702"/>
                  </a:ext>
                </a:extLst>
              </a:tr>
              <a:tr h="531859">
                <a:tc>
                  <a:txBody>
                    <a:bodyPr/>
                    <a:lstStyle/>
                    <a:p>
                      <a:r>
                        <a:rPr lang="en-US" dirty="0">
                          <a:solidFill>
                            <a:schemeClr val="tx1">
                              <a:lumMod val="95000"/>
                            </a:schemeClr>
                          </a:solidFill>
                        </a:rPr>
                        <a:t>7</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Adding an additional filtration stage (pressure filter (Sand) before sending water to Water Body)</a:t>
                      </a:r>
                      <a:endParaRPr lang="en-IN" dirty="0">
                        <a:solidFill>
                          <a:schemeClr val="tx1">
                            <a:lumMod val="95000"/>
                          </a:schemeClr>
                        </a:solidFill>
                      </a:endParaRPr>
                    </a:p>
                  </a:txBody>
                  <a:tcPr>
                    <a:solidFill>
                      <a:schemeClr val="bg2"/>
                    </a:solidFill>
                  </a:tcPr>
                </a:tc>
                <a:tc>
                  <a:txBody>
                    <a:bodyPr/>
                    <a:lstStyle/>
                    <a:p>
                      <a:r>
                        <a:rPr lang="en-US" b="1" dirty="0">
                          <a:solidFill>
                            <a:srgbClr val="FF0000"/>
                          </a:solidFill>
                        </a:rPr>
                        <a:t>To be Implemented</a:t>
                      </a:r>
                      <a:endParaRPr lang="en-IN" b="1" dirty="0">
                        <a:solidFill>
                          <a:srgbClr val="FF0000"/>
                        </a:solidFill>
                      </a:endParaRPr>
                    </a:p>
                  </a:txBody>
                  <a:tcPr>
                    <a:solidFill>
                      <a:schemeClr val="bg2"/>
                    </a:solidFill>
                  </a:tcPr>
                </a:tc>
                <a:extLst>
                  <a:ext uri="{0D108BD9-81ED-4DB2-BD59-A6C34878D82A}">
                    <a16:rowId xmlns:a16="http://schemas.microsoft.com/office/drawing/2014/main" val="952085356"/>
                  </a:ext>
                </a:extLst>
              </a:tr>
            </a:tbl>
          </a:graphicData>
        </a:graphic>
      </p:graphicFrame>
    </p:spTree>
    <p:extLst>
      <p:ext uri="{BB962C8B-B14F-4D97-AF65-F5344CB8AC3E}">
        <p14:creationId xmlns:p14="http://schemas.microsoft.com/office/powerpoint/2010/main" val="129137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7460-5E5E-41A6-891D-526B17962C70}"/>
              </a:ext>
            </a:extLst>
          </p:cNvPr>
          <p:cNvSpPr txBox="1">
            <a:spLocks/>
          </p:cNvSpPr>
          <p:nvPr/>
        </p:nvSpPr>
        <p:spPr>
          <a:xfrm>
            <a:off x="563563" y="474346"/>
            <a:ext cx="11077574" cy="651070"/>
          </a:xfrm>
          <a:prstGeom prst="rect">
            <a:avLst/>
          </a:prstGeom>
        </p:spPr>
        <p:txBody>
          <a:bodyPr>
            <a:normAutofit fontScale="6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Nitrates and Phosphates (Nutrients for Algae formation)</a:t>
            </a:r>
          </a:p>
        </p:txBody>
      </p:sp>
      <p:sp>
        <p:nvSpPr>
          <p:cNvPr id="4" name="TextBox 3">
            <a:extLst>
              <a:ext uri="{FF2B5EF4-FFF2-40B4-BE49-F238E27FC236}">
                <a16:creationId xmlns:a16="http://schemas.microsoft.com/office/drawing/2014/main" id="{A97AFBCA-B96B-4CE5-9590-E84B574819A2}"/>
              </a:ext>
            </a:extLst>
          </p:cNvPr>
          <p:cNvSpPr txBox="1"/>
          <p:nvPr/>
        </p:nvSpPr>
        <p:spPr>
          <a:xfrm>
            <a:off x="563563" y="1420838"/>
            <a:ext cx="10535846" cy="5016758"/>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mj-lt"/>
              </a:rPr>
              <a:t> These are the only two salts present in STP Water which makes it unsuitable for human consumption (differentiates it from fresh water)</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Water testing reports indicates that they are present only in  very small quantities as our input is only residential  sewage and 90% of  it is just used fresh water from bathroom, kitchens. </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 Out of which formation of algae is mostly caused by  Phosphates.  We can easily remove phosphates  by adding small  amounts  metallic reagents (</a:t>
            </a:r>
            <a:r>
              <a:rPr lang="en-IN" sz="2000" dirty="0">
                <a:latin typeface="+mj-lt"/>
              </a:rPr>
              <a:t>aluminium sulphate, sodium aluminate, ferric chloride, ferric sulphate, ferrous sulphate, and ferrous chloride.) </a:t>
            </a:r>
          </a:p>
          <a:p>
            <a:pPr marL="285750" indent="-285750" algn="just">
              <a:buFont typeface="Wingdings" panose="05000000000000000000" pitchFamily="2" charset="2"/>
              <a:buChar char="Ø"/>
            </a:pPr>
            <a:endParaRPr lang="en-IN" sz="2000" dirty="0">
              <a:latin typeface="+mj-lt"/>
            </a:endParaRPr>
          </a:p>
          <a:p>
            <a:pPr marL="285750" indent="-285750" algn="just">
              <a:buFont typeface="Wingdings" panose="05000000000000000000" pitchFamily="2" charset="2"/>
              <a:buChar char="Ø"/>
            </a:pPr>
            <a:r>
              <a:rPr lang="en-IN" sz="2000" dirty="0">
                <a:latin typeface="+mj-lt"/>
              </a:rPr>
              <a:t>This method is suited when phosphorus concentration is below one milli gram per Litre.  Water test report of our STP water  shows this parameter is way below this limit</a:t>
            </a:r>
          </a:p>
          <a:p>
            <a:pPr marL="285750" indent="-285750" algn="just">
              <a:buFont typeface="Wingdings" panose="05000000000000000000" pitchFamily="2" charset="2"/>
              <a:buChar char="Ø"/>
            </a:pPr>
            <a:endParaRPr lang="en-IN" sz="2000" dirty="0">
              <a:latin typeface="+mj-lt"/>
            </a:endParaRPr>
          </a:p>
          <a:p>
            <a:pPr marL="285750" indent="-285750" algn="just">
              <a:buFont typeface="Wingdings" panose="05000000000000000000" pitchFamily="2" charset="2"/>
              <a:buChar char="Ø"/>
            </a:pPr>
            <a:r>
              <a:rPr lang="en-IN" sz="2000" dirty="0">
                <a:latin typeface="+mj-lt"/>
              </a:rPr>
              <a:t> How much to metallic reagents to be added:  Very little,  Can be sprinkled or mixed with water and added into water body.</a:t>
            </a:r>
          </a:p>
        </p:txBody>
      </p:sp>
    </p:spTree>
    <p:extLst>
      <p:ext uri="{BB962C8B-B14F-4D97-AF65-F5344CB8AC3E}">
        <p14:creationId xmlns:p14="http://schemas.microsoft.com/office/powerpoint/2010/main" val="120147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EB4DFB-BFAF-4F68-80E6-3E2BF03659EC}"/>
              </a:ext>
            </a:extLst>
          </p:cNvPr>
          <p:cNvSpPr txBox="1">
            <a:spLocks/>
          </p:cNvSpPr>
          <p:nvPr/>
        </p:nvSpPr>
        <p:spPr>
          <a:xfrm>
            <a:off x="563563" y="474346"/>
            <a:ext cx="11077574" cy="651070"/>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Further Steps to prevent algae formation</a:t>
            </a:r>
          </a:p>
        </p:txBody>
      </p:sp>
      <p:sp>
        <p:nvSpPr>
          <p:cNvPr id="5" name="TextBox 4">
            <a:extLst>
              <a:ext uri="{FF2B5EF4-FFF2-40B4-BE49-F238E27FC236}">
                <a16:creationId xmlns:a16="http://schemas.microsoft.com/office/drawing/2014/main" id="{4C35FE56-B712-478C-AF6A-521304030A22}"/>
              </a:ext>
            </a:extLst>
          </p:cNvPr>
          <p:cNvSpPr txBox="1"/>
          <p:nvPr/>
        </p:nvSpPr>
        <p:spPr>
          <a:xfrm>
            <a:off x="563563" y="1420838"/>
            <a:ext cx="10535846" cy="4401205"/>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mj-lt"/>
              </a:rPr>
              <a:t>Chlorination of water through chlorination unit. – This is mandatory to prevent any kind of algae or mosquito breeding. We already have this mechanism  in place</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 A sample of  STP water kept openly in the sun, did not show any algae formation for two weeks. Slight formation of algae was observed after 14  days.</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 Replacement of water in water body once a week is advised because of the above observation.</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 Constant circulation and  operation of fountains are advised to provide additional aeration.</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Frequent filtration during circulation &amp; Chlorination  will prevent any further algae  which got introduced into the water during its exposure to nature.  (Inoculum  of algae can come through birds sipping water from water body, their beaks do carry many micro organisms) </a:t>
            </a:r>
          </a:p>
        </p:txBody>
      </p:sp>
      <p:sp>
        <p:nvSpPr>
          <p:cNvPr id="6" name="Rectangle 5">
            <a:extLst>
              <a:ext uri="{FF2B5EF4-FFF2-40B4-BE49-F238E27FC236}">
                <a16:creationId xmlns:a16="http://schemas.microsoft.com/office/drawing/2014/main" id="{CD33EB27-D4CF-40B0-86FE-18CDBC896FE8}"/>
              </a:ext>
            </a:extLst>
          </p:cNvPr>
          <p:cNvSpPr/>
          <p:nvPr/>
        </p:nvSpPr>
        <p:spPr>
          <a:xfrm>
            <a:off x="869761" y="6091266"/>
            <a:ext cx="10452477" cy="584775"/>
          </a:xfrm>
          <a:prstGeom prst="rect">
            <a:avLst/>
          </a:prstGeom>
          <a:noFill/>
        </p:spPr>
        <p:txBody>
          <a:bodyPr wrap="non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Algae formation can happen even with </a:t>
            </a:r>
            <a:r>
              <a:rPr lang="en-US"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Cavery</a:t>
            </a: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water</a:t>
            </a:r>
            <a:endPar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35043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B9CB7C7-DFCF-4A48-A79F-EC12F7A6B45C}"/>
              </a:ext>
            </a:extLst>
          </p:cNvPr>
          <p:cNvSpPr txBox="1">
            <a:spLocks/>
          </p:cNvSpPr>
          <p:nvPr/>
        </p:nvSpPr>
        <p:spPr>
          <a:xfrm>
            <a:off x="557213" y="333669"/>
            <a:ext cx="11077574" cy="651070"/>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Health /Medical issues with STP water.</a:t>
            </a:r>
          </a:p>
        </p:txBody>
      </p:sp>
      <p:sp>
        <p:nvSpPr>
          <p:cNvPr id="5" name="TextBox 4">
            <a:extLst>
              <a:ext uri="{FF2B5EF4-FFF2-40B4-BE49-F238E27FC236}">
                <a16:creationId xmlns:a16="http://schemas.microsoft.com/office/drawing/2014/main" id="{A049C99B-41A1-4E57-91EC-5F4B942D755A}"/>
              </a:ext>
            </a:extLst>
          </p:cNvPr>
          <p:cNvSpPr txBox="1"/>
          <p:nvPr/>
        </p:nvSpPr>
        <p:spPr>
          <a:xfrm>
            <a:off x="557212" y="1181687"/>
            <a:ext cx="10964227" cy="5016758"/>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mj-lt"/>
              </a:rPr>
              <a:t>STP water is free of any kind of harmful chemicals, since the treatment is due purely using biological methods, only chemical used for it is Air bubbles.</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 Nitrates and phosphates does not cause any health issues unless it is consumed, and their concentration is very less.</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 Only factor in STP water that cause health issue is </a:t>
            </a:r>
            <a:r>
              <a:rPr lang="en-US" sz="2000" dirty="0" err="1">
                <a:latin typeface="+mj-lt"/>
              </a:rPr>
              <a:t>ColiForm</a:t>
            </a:r>
            <a:r>
              <a:rPr lang="en-US" sz="2000" dirty="0">
                <a:latin typeface="+mj-lt"/>
              </a:rPr>
              <a:t>  a form of bacteria which is commonly found in animal/human faces.  However this is present in very small quantities in River water and other natural water bodies.  Human immune system is capable of killing this provided their concentration is really low.  As per KSPCB the STP water is safe for non potable uses provided the </a:t>
            </a:r>
            <a:r>
              <a:rPr lang="en-US" sz="2000" dirty="0" err="1">
                <a:latin typeface="+mj-lt"/>
              </a:rPr>
              <a:t>ColiForm</a:t>
            </a:r>
            <a:r>
              <a:rPr lang="en-US" sz="2000" dirty="0">
                <a:latin typeface="+mj-lt"/>
              </a:rPr>
              <a:t> concertation is below 100 units per 100 ml of sample. In our Case this is less than one unit per 100 ml.  Which is way below the limits set by KSPCB/WHO.  Hence usage of STP water cannot cause any health issues or epidemics.  This is a time tested fact.</a:t>
            </a:r>
          </a:p>
          <a:p>
            <a:pPr marL="285750" indent="-285750" algn="just">
              <a:buFont typeface="Wingdings" panose="05000000000000000000" pitchFamily="2" charset="2"/>
              <a:buChar char="Ø"/>
            </a:pPr>
            <a:endParaRPr lang="en-US" sz="2000" dirty="0">
              <a:latin typeface="+mj-lt"/>
            </a:endParaRPr>
          </a:p>
          <a:p>
            <a:pPr marL="285750" indent="-285750" algn="just">
              <a:buFont typeface="Wingdings" panose="05000000000000000000" pitchFamily="2" charset="2"/>
              <a:buChar char="Ø"/>
            </a:pPr>
            <a:r>
              <a:rPr lang="en-US" sz="2000" dirty="0">
                <a:latin typeface="+mj-lt"/>
              </a:rPr>
              <a:t>Additional Chlorination  ensures bacteria growth is arrested in case the water gets contaminated by birds or other animals. (like rats/squirrels/bats </a:t>
            </a:r>
            <a:r>
              <a:rPr lang="en-US" sz="2000" dirty="0" err="1">
                <a:latin typeface="+mj-lt"/>
              </a:rPr>
              <a:t>etc</a:t>
            </a:r>
            <a:r>
              <a:rPr lang="en-US" sz="2000" dirty="0">
                <a:latin typeface="+mj-lt"/>
              </a:rPr>
              <a:t>).</a:t>
            </a:r>
          </a:p>
        </p:txBody>
      </p:sp>
    </p:spTree>
    <p:extLst>
      <p:ext uri="{BB962C8B-B14F-4D97-AF65-F5344CB8AC3E}">
        <p14:creationId xmlns:p14="http://schemas.microsoft.com/office/powerpoint/2010/main" val="27863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963C21-7367-4C28-96EE-DD963C82D959}"/>
              </a:ext>
            </a:extLst>
          </p:cNvPr>
          <p:cNvSpPr txBox="1">
            <a:spLocks/>
          </p:cNvSpPr>
          <p:nvPr/>
        </p:nvSpPr>
        <p:spPr>
          <a:xfrm>
            <a:off x="557213" y="333669"/>
            <a:ext cx="11077574" cy="651070"/>
          </a:xfrm>
          <a:prstGeom prst="rect">
            <a:avLst/>
          </a:prstGeom>
        </p:spPr>
        <p:txBody>
          <a:bodyPr>
            <a:normAutofit fontScale="6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Will STP water cause any kind of damage to water body  ?</a:t>
            </a:r>
          </a:p>
        </p:txBody>
      </p:sp>
      <p:sp>
        <p:nvSpPr>
          <p:cNvPr id="5" name="TextBox 4">
            <a:extLst>
              <a:ext uri="{FF2B5EF4-FFF2-40B4-BE49-F238E27FC236}">
                <a16:creationId xmlns:a16="http://schemas.microsoft.com/office/drawing/2014/main" id="{EA366691-BEDD-4DD5-9B1A-31630D8EDEBD}"/>
              </a:ext>
            </a:extLst>
          </p:cNvPr>
          <p:cNvSpPr txBox="1"/>
          <p:nvPr/>
        </p:nvSpPr>
        <p:spPr>
          <a:xfrm>
            <a:off x="683823" y="1886870"/>
            <a:ext cx="10535846"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mj-lt"/>
              </a:rPr>
              <a:t>It is very unlikely STP water can cause damage to water body or tiles. We have been using STP water for that last 12 years and none of the GI pipes which we use are corroded  because of STP water. </a:t>
            </a:r>
          </a:p>
          <a:p>
            <a:pPr marL="285750" indent="-285750" algn="just">
              <a:buFont typeface="Wingdings" panose="05000000000000000000" pitchFamily="2" charset="2"/>
              <a:buChar char="Ø"/>
            </a:pPr>
            <a:endParaRPr lang="en-US" sz="2000" dirty="0">
              <a:latin typeface="+mj-lt"/>
            </a:endParaRPr>
          </a:p>
          <a:p>
            <a:pPr algn="just"/>
            <a:endParaRPr lang="en-US" sz="2000" dirty="0">
              <a:latin typeface="+mj-lt"/>
            </a:endParaRPr>
          </a:p>
          <a:p>
            <a:pPr marL="285750" indent="-285750" algn="just">
              <a:buFont typeface="Wingdings" panose="05000000000000000000" pitchFamily="2" charset="2"/>
              <a:buChar char="Ø"/>
            </a:pPr>
            <a:r>
              <a:rPr lang="en-US" sz="2000" dirty="0">
                <a:latin typeface="+mj-lt"/>
              </a:rPr>
              <a:t> Since water body has white cement used in tiles, there is chance it can get corroded over time if STP water is acid</a:t>
            </a:r>
          </a:p>
          <a:p>
            <a:pPr algn="just"/>
            <a:endParaRPr lang="en-US" sz="2000" dirty="0">
              <a:latin typeface="+mj-lt"/>
            </a:endParaRPr>
          </a:p>
          <a:p>
            <a:pPr algn="just"/>
            <a:endParaRPr lang="en-US" sz="2000" dirty="0">
              <a:latin typeface="+mj-lt"/>
            </a:endParaRPr>
          </a:p>
          <a:p>
            <a:pPr marL="285750" indent="-285750" algn="just">
              <a:buFont typeface="Wingdings" panose="05000000000000000000" pitchFamily="2" charset="2"/>
              <a:buChar char="Ø"/>
            </a:pPr>
            <a:r>
              <a:rPr lang="en-US" sz="2000" dirty="0">
                <a:latin typeface="+mj-lt"/>
              </a:rPr>
              <a:t>For this purpose we track the pH level of STP water daily and it is always remain very close to 7 , which indicates it is neither acidic or alkaline to cause any kind of corrosion. </a:t>
            </a:r>
          </a:p>
        </p:txBody>
      </p:sp>
    </p:spTree>
    <p:extLst>
      <p:ext uri="{BB962C8B-B14F-4D97-AF65-F5344CB8AC3E}">
        <p14:creationId xmlns:p14="http://schemas.microsoft.com/office/powerpoint/2010/main" val="99745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812F-5052-4903-808B-3A6064AB410C}"/>
              </a:ext>
            </a:extLst>
          </p:cNvPr>
          <p:cNvSpPr>
            <a:spLocks noGrp="1"/>
          </p:cNvSpPr>
          <p:nvPr>
            <p:ph type="ctrTitle"/>
          </p:nvPr>
        </p:nvSpPr>
        <p:spPr>
          <a:xfrm>
            <a:off x="3274742" y="1863869"/>
            <a:ext cx="8640593" cy="4550999"/>
          </a:xfrm>
        </p:spPr>
        <p:txBody>
          <a:bodyPr>
            <a:noAutofit/>
          </a:bodyPr>
          <a:lstStyle/>
          <a:p>
            <a:r>
              <a:rPr lang="en-US" sz="4800" dirty="0"/>
              <a:t>Let us not call it STP any more, instead call it Water Recycling  Plant. Instead of STP water we will says “Treated water” or recycled water</a:t>
            </a:r>
            <a:endParaRPr lang="en-IN" sz="4800" dirty="0"/>
          </a:p>
        </p:txBody>
      </p:sp>
      <p:sp>
        <p:nvSpPr>
          <p:cNvPr id="5" name="Title 1">
            <a:extLst>
              <a:ext uri="{FF2B5EF4-FFF2-40B4-BE49-F238E27FC236}">
                <a16:creationId xmlns:a16="http://schemas.microsoft.com/office/drawing/2014/main" id="{8A509069-FF8C-49DF-AAA4-90C4D5EE3843}"/>
              </a:ext>
            </a:extLst>
          </p:cNvPr>
          <p:cNvSpPr txBox="1">
            <a:spLocks/>
          </p:cNvSpPr>
          <p:nvPr/>
        </p:nvSpPr>
        <p:spPr>
          <a:xfrm>
            <a:off x="3657599" y="333669"/>
            <a:ext cx="7977187" cy="651070"/>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Paradigm shift </a:t>
            </a:r>
          </a:p>
        </p:txBody>
      </p:sp>
    </p:spTree>
    <p:extLst>
      <p:ext uri="{BB962C8B-B14F-4D97-AF65-F5344CB8AC3E}">
        <p14:creationId xmlns:p14="http://schemas.microsoft.com/office/powerpoint/2010/main" val="418115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53F4-57FA-4F0E-8EE6-C08DEF864742}"/>
              </a:ext>
            </a:extLst>
          </p:cNvPr>
          <p:cNvSpPr>
            <a:spLocks noGrp="1"/>
          </p:cNvSpPr>
          <p:nvPr>
            <p:ph type="ctrTitle"/>
          </p:nvPr>
        </p:nvSpPr>
        <p:spPr>
          <a:xfrm>
            <a:off x="3176269" y="1824745"/>
            <a:ext cx="8281987" cy="2954655"/>
          </a:xfrm>
        </p:spPr>
        <p:txBody>
          <a:bodyPr/>
          <a:lstStyle/>
          <a:p>
            <a:r>
              <a:rPr lang="en-US" dirty="0">
                <a:latin typeface="MV Boli" panose="02000500030200090000" pitchFamily="2" charset="0"/>
                <a:cs typeface="MV Boli" panose="02000500030200090000" pitchFamily="2" charset="0"/>
              </a:rPr>
              <a:t>Implementation Plan Expenses</a:t>
            </a:r>
            <a:br>
              <a:rPr lang="en-US" dirty="0">
                <a:latin typeface="MV Boli" panose="02000500030200090000" pitchFamily="2" charset="0"/>
                <a:cs typeface="MV Boli" panose="02000500030200090000" pitchFamily="2" charset="0"/>
              </a:rPr>
            </a:br>
            <a:r>
              <a:rPr lang="en-US" dirty="0">
                <a:latin typeface="MV Boli" panose="02000500030200090000" pitchFamily="2" charset="0"/>
                <a:cs typeface="MV Boli" panose="02000500030200090000" pitchFamily="2" charset="0"/>
              </a:rPr>
              <a:t>Challenges</a:t>
            </a:r>
            <a:endParaRPr lang="en-IN"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732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0387-EF18-407C-89AF-AAF73FF5A034}"/>
              </a:ext>
            </a:extLst>
          </p:cNvPr>
          <p:cNvSpPr>
            <a:spLocks noGrp="1"/>
          </p:cNvSpPr>
          <p:nvPr>
            <p:ph type="title"/>
          </p:nvPr>
        </p:nvSpPr>
        <p:spPr/>
        <p:txBody>
          <a:bodyPr/>
          <a:lstStyle/>
          <a:p>
            <a:r>
              <a:rPr lang="en-US" dirty="0"/>
              <a:t>Phase  One (Prototype)</a:t>
            </a:r>
            <a:endParaRPr lang="en-IN" dirty="0"/>
          </a:p>
        </p:txBody>
      </p:sp>
    </p:spTree>
    <p:extLst>
      <p:ext uri="{BB962C8B-B14F-4D97-AF65-F5344CB8AC3E}">
        <p14:creationId xmlns:p14="http://schemas.microsoft.com/office/powerpoint/2010/main" val="314476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69E2-746E-48E8-B0E5-51D4A7988C21}"/>
              </a:ext>
            </a:extLst>
          </p:cNvPr>
          <p:cNvSpPr>
            <a:spLocks noGrp="1"/>
          </p:cNvSpPr>
          <p:nvPr>
            <p:ph type="title"/>
          </p:nvPr>
        </p:nvSpPr>
        <p:spPr>
          <a:xfrm>
            <a:off x="3123029" y="550799"/>
            <a:ext cx="8519434" cy="5542025"/>
          </a:xfrm>
        </p:spPr>
        <p:txBody>
          <a:bodyPr/>
          <a:lstStyle/>
          <a:p>
            <a:r>
              <a:rPr lang="en-US" dirty="0"/>
              <a:t>To start with we will identify a small independent portion of water body which has good exposure to sun light and wind.</a:t>
            </a:r>
            <a:br>
              <a:rPr lang="en-US" dirty="0"/>
            </a:br>
            <a:br>
              <a:rPr lang="en-US" dirty="0"/>
            </a:br>
            <a:r>
              <a:rPr lang="en-US" dirty="0"/>
              <a:t>(Club House area can be candidate)</a:t>
            </a:r>
            <a:endParaRPr lang="en-IN" dirty="0"/>
          </a:p>
        </p:txBody>
      </p:sp>
    </p:spTree>
    <p:extLst>
      <p:ext uri="{BB962C8B-B14F-4D97-AF65-F5344CB8AC3E}">
        <p14:creationId xmlns:p14="http://schemas.microsoft.com/office/powerpoint/2010/main" val="402807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F67C85-0FA1-40FE-9A75-6EE47A94A7DD}"/>
              </a:ext>
            </a:extLst>
          </p:cNvPr>
          <p:cNvSpPr txBox="1">
            <a:spLocks/>
          </p:cNvSpPr>
          <p:nvPr/>
        </p:nvSpPr>
        <p:spPr>
          <a:xfrm>
            <a:off x="1183909" y="450801"/>
            <a:ext cx="10773629" cy="104037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dirty="0">
                <a:solidFill>
                  <a:schemeClr val="tx1"/>
                </a:solidFill>
                <a:latin typeface="+mj-lt"/>
                <a:ea typeface="+mj-ea"/>
                <a:cs typeface="+mj-cs"/>
              </a:defRPr>
            </a:lvl1pPr>
          </a:lstStyle>
          <a:p>
            <a:r>
              <a:rPr lang="en-US" dirty="0">
                <a:solidFill>
                  <a:srgbClr val="002060"/>
                </a:solidFill>
              </a:rPr>
              <a:t>Objectives </a:t>
            </a:r>
            <a:endParaRPr lang="en-IN" dirty="0">
              <a:solidFill>
                <a:srgbClr val="002060"/>
              </a:solidFill>
            </a:endParaRPr>
          </a:p>
        </p:txBody>
      </p:sp>
      <p:sp>
        <p:nvSpPr>
          <p:cNvPr id="5" name="TextBox 4">
            <a:extLst>
              <a:ext uri="{FF2B5EF4-FFF2-40B4-BE49-F238E27FC236}">
                <a16:creationId xmlns:a16="http://schemas.microsoft.com/office/drawing/2014/main" id="{6E4AE941-B294-455A-B094-D8D9CEC2BFD8}"/>
              </a:ext>
            </a:extLst>
          </p:cNvPr>
          <p:cNvSpPr txBox="1"/>
          <p:nvPr/>
        </p:nvSpPr>
        <p:spPr>
          <a:xfrm>
            <a:off x="962403" y="3559126"/>
            <a:ext cx="1026719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1">
                    <a:lumMod val="95000"/>
                  </a:schemeClr>
                </a:solidFill>
                <a:latin typeface="+mj-lt"/>
              </a:rPr>
              <a:t>Restoration of our water body with full of water.</a:t>
            </a:r>
          </a:p>
          <a:p>
            <a:pPr marL="285750" indent="-285750">
              <a:buFont typeface="Arial" panose="020B0604020202020204" pitchFamily="34" charset="0"/>
              <a:buChar char="•"/>
            </a:pPr>
            <a:r>
              <a:rPr lang="en-US" sz="2800" dirty="0">
                <a:solidFill>
                  <a:schemeClr val="tx1">
                    <a:lumMod val="95000"/>
                  </a:schemeClr>
                </a:solidFill>
                <a:latin typeface="+mj-lt"/>
              </a:rPr>
              <a:t>Environmentally safe water body</a:t>
            </a:r>
          </a:p>
          <a:p>
            <a:pPr marL="285750" indent="-285750">
              <a:buFont typeface="Arial" panose="020B0604020202020204" pitchFamily="34" charset="0"/>
              <a:buChar char="•"/>
            </a:pPr>
            <a:r>
              <a:rPr lang="en-US" sz="2800" dirty="0">
                <a:solidFill>
                  <a:schemeClr val="tx1">
                    <a:lumMod val="95000"/>
                  </a:schemeClr>
                </a:solidFill>
                <a:latin typeface="+mj-lt"/>
              </a:rPr>
              <a:t>Maintain a hygienic and a clean  water body</a:t>
            </a:r>
          </a:p>
          <a:p>
            <a:pPr marL="285750" indent="-285750">
              <a:buFont typeface="Arial" panose="020B0604020202020204" pitchFamily="34" charset="0"/>
              <a:buChar char="•"/>
            </a:pPr>
            <a:r>
              <a:rPr lang="en-US" sz="2800" dirty="0">
                <a:solidFill>
                  <a:schemeClr val="tx1">
                    <a:lumMod val="95000"/>
                  </a:schemeClr>
                </a:solidFill>
                <a:latin typeface="+mj-lt"/>
              </a:rPr>
              <a:t>Compliance with BWSSB and Govt agencies </a:t>
            </a:r>
          </a:p>
          <a:p>
            <a:pPr marL="285750" indent="-285750">
              <a:buFont typeface="Arial" panose="020B0604020202020204" pitchFamily="34" charset="0"/>
              <a:buChar char="•"/>
            </a:pPr>
            <a:r>
              <a:rPr lang="en-US" sz="2800" dirty="0">
                <a:solidFill>
                  <a:schemeClr val="tx1">
                    <a:lumMod val="95000"/>
                  </a:schemeClr>
                </a:solidFill>
                <a:latin typeface="+mj-lt"/>
              </a:rPr>
              <a:t>Work with limited  budgets </a:t>
            </a:r>
          </a:p>
          <a:p>
            <a:pPr marL="285750" indent="-285750">
              <a:buFont typeface="Arial" panose="020B0604020202020204" pitchFamily="34" charset="0"/>
              <a:buChar char="•"/>
            </a:pPr>
            <a:r>
              <a:rPr lang="en-US" sz="2800" dirty="0">
                <a:solidFill>
                  <a:schemeClr val="tx1">
                    <a:lumMod val="95000"/>
                  </a:schemeClr>
                </a:solidFill>
                <a:latin typeface="+mj-lt"/>
              </a:rPr>
              <a:t>Ensure water availability round the year</a:t>
            </a:r>
          </a:p>
        </p:txBody>
      </p:sp>
      <p:pic>
        <p:nvPicPr>
          <p:cNvPr id="1026" name="Picture 2" descr="2 BHK Apartment for rent in Marathahalli, Bangalore - 1350 Sqft ...">
            <a:extLst>
              <a:ext uri="{FF2B5EF4-FFF2-40B4-BE49-F238E27FC236}">
                <a16:creationId xmlns:a16="http://schemas.microsoft.com/office/drawing/2014/main" id="{5FDF74E4-1AFB-4456-9A00-F5A71D1FA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012" y="70338"/>
            <a:ext cx="4707988" cy="309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9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82F7-98A0-4A3F-A11C-11BC323C7A62}"/>
              </a:ext>
            </a:extLst>
          </p:cNvPr>
          <p:cNvSpPr>
            <a:spLocks noGrp="1"/>
          </p:cNvSpPr>
          <p:nvPr>
            <p:ph type="title"/>
          </p:nvPr>
        </p:nvSpPr>
        <p:spPr/>
        <p:txBody>
          <a:bodyPr>
            <a:normAutofit fontScale="90000"/>
          </a:bodyPr>
          <a:lstStyle/>
          <a:p>
            <a:r>
              <a:rPr lang="en-US" dirty="0"/>
              <a:t>Fill in with STP water and deposit a fixed amount of metal reagent (Aluminum Sulphate) to prevent algae</a:t>
            </a:r>
            <a:br>
              <a:rPr lang="en-US" dirty="0"/>
            </a:br>
            <a:br>
              <a:rPr lang="en-US" dirty="0"/>
            </a:br>
            <a:r>
              <a:rPr lang="en-US" dirty="0"/>
              <a:t>We will NOT do filtering now, as we do not have provision for it today. Instead take STP water from the top, when the final tank is full.</a:t>
            </a:r>
            <a:endParaRPr lang="en-IN" dirty="0"/>
          </a:p>
        </p:txBody>
      </p:sp>
    </p:spTree>
    <p:extLst>
      <p:ext uri="{BB962C8B-B14F-4D97-AF65-F5344CB8AC3E}">
        <p14:creationId xmlns:p14="http://schemas.microsoft.com/office/powerpoint/2010/main" val="377377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D2AF-7F7A-4AE6-81E7-995A84C931CF}"/>
              </a:ext>
            </a:extLst>
          </p:cNvPr>
          <p:cNvSpPr>
            <a:spLocks noGrp="1"/>
          </p:cNvSpPr>
          <p:nvPr>
            <p:ph type="title"/>
          </p:nvPr>
        </p:nvSpPr>
        <p:spPr/>
        <p:txBody>
          <a:bodyPr/>
          <a:lstStyle/>
          <a:p>
            <a:r>
              <a:rPr lang="en-US" dirty="0"/>
              <a:t>Visually observe  water and measure, the turbidity of water periodically using sensor or turbidity measuring jar.</a:t>
            </a:r>
            <a:endParaRPr lang="en-IN" dirty="0"/>
          </a:p>
        </p:txBody>
      </p:sp>
    </p:spTree>
    <p:extLst>
      <p:ext uri="{BB962C8B-B14F-4D97-AF65-F5344CB8AC3E}">
        <p14:creationId xmlns:p14="http://schemas.microsoft.com/office/powerpoint/2010/main" val="231887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4646-C82A-437A-8F87-F57B25DCD3A2}"/>
              </a:ext>
            </a:extLst>
          </p:cNvPr>
          <p:cNvSpPr>
            <a:spLocks noGrp="1"/>
          </p:cNvSpPr>
          <p:nvPr>
            <p:ph type="title"/>
          </p:nvPr>
        </p:nvSpPr>
        <p:spPr>
          <a:xfrm>
            <a:off x="2954215" y="550799"/>
            <a:ext cx="8688247" cy="5542025"/>
          </a:xfrm>
        </p:spPr>
        <p:txBody>
          <a:bodyPr>
            <a:normAutofit fontScale="90000"/>
          </a:bodyPr>
          <a:lstStyle/>
          <a:p>
            <a:r>
              <a:rPr lang="en-US" dirty="0"/>
              <a:t>1. Check for the formation of algae </a:t>
            </a:r>
            <a:br>
              <a:rPr lang="en-US" dirty="0"/>
            </a:br>
            <a:br>
              <a:rPr lang="en-US" dirty="0"/>
            </a:br>
            <a:r>
              <a:rPr lang="en-US" dirty="0"/>
              <a:t>2. Any other issues like black color deposits </a:t>
            </a:r>
            <a:r>
              <a:rPr lang="en-US" dirty="0" err="1"/>
              <a:t>etc</a:t>
            </a:r>
            <a:br>
              <a:rPr lang="en-US" dirty="0"/>
            </a:br>
            <a:br>
              <a:rPr lang="en-US" dirty="0"/>
            </a:br>
            <a:r>
              <a:rPr lang="en-US" dirty="0"/>
              <a:t>3. Replace water every week.</a:t>
            </a:r>
            <a:br>
              <a:rPr lang="en-US" dirty="0"/>
            </a:br>
            <a:br>
              <a:rPr lang="en-US" dirty="0"/>
            </a:br>
            <a:r>
              <a:rPr lang="en-US" dirty="0"/>
              <a:t>4. Repeat this for four weeks</a:t>
            </a:r>
            <a:br>
              <a:rPr lang="en-US" dirty="0"/>
            </a:br>
            <a:endParaRPr lang="en-IN" dirty="0"/>
          </a:p>
        </p:txBody>
      </p:sp>
    </p:spTree>
    <p:extLst>
      <p:ext uri="{BB962C8B-B14F-4D97-AF65-F5344CB8AC3E}">
        <p14:creationId xmlns:p14="http://schemas.microsoft.com/office/powerpoint/2010/main" val="207264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F85045-A4B2-4E07-87A4-470726E7DD90}"/>
              </a:ext>
            </a:extLst>
          </p:cNvPr>
          <p:cNvSpPr txBox="1">
            <a:spLocks/>
          </p:cNvSpPr>
          <p:nvPr/>
        </p:nvSpPr>
        <p:spPr>
          <a:xfrm>
            <a:off x="1012873" y="375872"/>
            <a:ext cx="7977187" cy="651070"/>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Observation Log Template </a:t>
            </a:r>
          </a:p>
        </p:txBody>
      </p:sp>
      <p:graphicFrame>
        <p:nvGraphicFramePr>
          <p:cNvPr id="4" name="Table 4">
            <a:extLst>
              <a:ext uri="{FF2B5EF4-FFF2-40B4-BE49-F238E27FC236}">
                <a16:creationId xmlns:a16="http://schemas.microsoft.com/office/drawing/2014/main" id="{E2199A87-A3A8-4D79-8050-F35651C81A10}"/>
              </a:ext>
            </a:extLst>
          </p:cNvPr>
          <p:cNvGraphicFramePr>
            <a:graphicFrameLocks noGrp="1"/>
          </p:cNvGraphicFramePr>
          <p:nvPr>
            <p:extLst>
              <p:ext uri="{D42A27DB-BD31-4B8C-83A1-F6EECF244321}">
                <p14:modId xmlns:p14="http://schemas.microsoft.com/office/powerpoint/2010/main" val="2012414397"/>
              </p:ext>
            </p:extLst>
          </p:nvPr>
        </p:nvGraphicFramePr>
        <p:xfrm>
          <a:off x="585773" y="1425135"/>
          <a:ext cx="11090414" cy="3749040"/>
        </p:xfrm>
        <a:graphic>
          <a:graphicData uri="http://schemas.openxmlformats.org/drawingml/2006/table">
            <a:tbl>
              <a:tblPr firstRow="1" bandRow="1">
                <a:tableStyleId>{073A0DAA-6AF3-43AB-8588-CEC1D06C72B9}</a:tableStyleId>
              </a:tblPr>
              <a:tblGrid>
                <a:gridCol w="638116">
                  <a:extLst>
                    <a:ext uri="{9D8B030D-6E8A-4147-A177-3AD203B41FA5}">
                      <a16:colId xmlns:a16="http://schemas.microsoft.com/office/drawing/2014/main" val="1337232342"/>
                    </a:ext>
                  </a:extLst>
                </a:gridCol>
                <a:gridCol w="1269102">
                  <a:extLst>
                    <a:ext uri="{9D8B030D-6E8A-4147-A177-3AD203B41FA5}">
                      <a16:colId xmlns:a16="http://schemas.microsoft.com/office/drawing/2014/main" val="2155712840"/>
                    </a:ext>
                  </a:extLst>
                </a:gridCol>
                <a:gridCol w="1247672">
                  <a:extLst>
                    <a:ext uri="{9D8B030D-6E8A-4147-A177-3AD203B41FA5}">
                      <a16:colId xmlns:a16="http://schemas.microsoft.com/office/drawing/2014/main" val="2539117703"/>
                    </a:ext>
                  </a:extLst>
                </a:gridCol>
                <a:gridCol w="1190087">
                  <a:extLst>
                    <a:ext uri="{9D8B030D-6E8A-4147-A177-3AD203B41FA5}">
                      <a16:colId xmlns:a16="http://schemas.microsoft.com/office/drawing/2014/main" val="923574439"/>
                    </a:ext>
                  </a:extLst>
                </a:gridCol>
                <a:gridCol w="1312376">
                  <a:extLst>
                    <a:ext uri="{9D8B030D-6E8A-4147-A177-3AD203B41FA5}">
                      <a16:colId xmlns:a16="http://schemas.microsoft.com/office/drawing/2014/main" val="4226682701"/>
                    </a:ext>
                  </a:extLst>
                </a:gridCol>
                <a:gridCol w="1067797">
                  <a:extLst>
                    <a:ext uri="{9D8B030D-6E8A-4147-A177-3AD203B41FA5}">
                      <a16:colId xmlns:a16="http://schemas.microsoft.com/office/drawing/2014/main" val="2894476729"/>
                    </a:ext>
                  </a:extLst>
                </a:gridCol>
                <a:gridCol w="1727544">
                  <a:extLst>
                    <a:ext uri="{9D8B030D-6E8A-4147-A177-3AD203B41FA5}">
                      <a16:colId xmlns:a16="http://schemas.microsoft.com/office/drawing/2014/main" val="3070683180"/>
                    </a:ext>
                  </a:extLst>
                </a:gridCol>
                <a:gridCol w="998137">
                  <a:extLst>
                    <a:ext uri="{9D8B030D-6E8A-4147-A177-3AD203B41FA5}">
                      <a16:colId xmlns:a16="http://schemas.microsoft.com/office/drawing/2014/main" val="3779133586"/>
                    </a:ext>
                  </a:extLst>
                </a:gridCol>
                <a:gridCol w="1639583">
                  <a:extLst>
                    <a:ext uri="{9D8B030D-6E8A-4147-A177-3AD203B41FA5}">
                      <a16:colId xmlns:a16="http://schemas.microsoft.com/office/drawing/2014/main" val="2331195656"/>
                    </a:ext>
                  </a:extLst>
                </a:gridCol>
              </a:tblGrid>
              <a:tr h="1169573">
                <a:tc>
                  <a:txBody>
                    <a:bodyPr/>
                    <a:lstStyle/>
                    <a:p>
                      <a:pPr algn="ctr"/>
                      <a:r>
                        <a:rPr lang="en-US" dirty="0"/>
                        <a:t>No </a:t>
                      </a:r>
                      <a:endParaRPr lang="en-IN" dirty="0"/>
                    </a:p>
                  </a:txBody>
                  <a:tcPr/>
                </a:tc>
                <a:tc>
                  <a:txBody>
                    <a:bodyPr/>
                    <a:lstStyle/>
                    <a:p>
                      <a:pPr algn="ctr"/>
                      <a:r>
                        <a:rPr lang="en-US" dirty="0"/>
                        <a:t>Date</a:t>
                      </a:r>
                      <a:endParaRPr lang="en-IN" dirty="0"/>
                    </a:p>
                  </a:txBody>
                  <a:tcPr/>
                </a:tc>
                <a:tc>
                  <a:txBody>
                    <a:bodyPr/>
                    <a:lstStyle/>
                    <a:p>
                      <a:pPr algn="ctr"/>
                      <a:r>
                        <a:rPr lang="en-US" dirty="0"/>
                        <a:t>Time</a:t>
                      </a:r>
                      <a:endParaRPr lang="en-IN" dirty="0"/>
                    </a:p>
                  </a:txBody>
                  <a:tcPr/>
                </a:tc>
                <a:tc>
                  <a:txBody>
                    <a:bodyPr/>
                    <a:lstStyle/>
                    <a:p>
                      <a:pPr algn="ctr"/>
                      <a:r>
                        <a:rPr lang="en-US" dirty="0"/>
                        <a:t>Algae found (Y/N)</a:t>
                      </a:r>
                      <a:endParaRPr lang="en-IN" dirty="0"/>
                    </a:p>
                  </a:txBody>
                  <a:tcPr/>
                </a:tc>
                <a:tc>
                  <a:txBody>
                    <a:bodyPr/>
                    <a:lstStyle/>
                    <a:p>
                      <a:pPr algn="ctr"/>
                      <a:r>
                        <a:rPr lang="en-US" dirty="0"/>
                        <a:t>Black</a:t>
                      </a:r>
                    </a:p>
                    <a:p>
                      <a:pPr algn="ctr"/>
                      <a:r>
                        <a:rPr lang="en-US" dirty="0"/>
                        <a:t>Particles found (Y/N)</a:t>
                      </a:r>
                      <a:endParaRPr lang="en-IN" dirty="0"/>
                    </a:p>
                  </a:txBody>
                  <a:tcPr/>
                </a:tc>
                <a:tc>
                  <a:txBody>
                    <a:bodyPr/>
                    <a:lstStyle/>
                    <a:p>
                      <a:pPr algn="ctr"/>
                      <a:r>
                        <a:rPr lang="en-US" dirty="0"/>
                        <a:t>Odor (Y/N)</a:t>
                      </a:r>
                      <a:endParaRPr lang="en-IN" dirty="0"/>
                    </a:p>
                  </a:txBody>
                  <a:tcPr/>
                </a:tc>
                <a:tc>
                  <a:txBody>
                    <a:bodyPr/>
                    <a:lstStyle/>
                    <a:p>
                      <a:pPr algn="ctr"/>
                      <a:r>
                        <a:rPr lang="en-US" dirty="0"/>
                        <a:t>Turbidity </a:t>
                      </a:r>
                    </a:p>
                    <a:p>
                      <a:pPr algn="ctr"/>
                      <a:r>
                        <a:rPr lang="en-US" dirty="0"/>
                        <a:t>(Actual values from sensor)</a:t>
                      </a:r>
                      <a:endParaRPr lang="en-IN" dirty="0"/>
                    </a:p>
                  </a:txBody>
                  <a:tcPr/>
                </a:tc>
                <a:tc>
                  <a:txBody>
                    <a:bodyPr/>
                    <a:lstStyle/>
                    <a:p>
                      <a:pPr algn="ctr"/>
                      <a:r>
                        <a:rPr lang="en-US" dirty="0"/>
                        <a:t>pH</a:t>
                      </a:r>
                      <a:endParaRPr lang="en-IN" dirty="0"/>
                    </a:p>
                  </a:txBody>
                  <a:tcPr/>
                </a:tc>
                <a:tc>
                  <a:txBody>
                    <a:bodyPr/>
                    <a:lstStyle/>
                    <a:p>
                      <a:pPr algn="ctr"/>
                      <a:r>
                        <a:rPr lang="en-US" dirty="0"/>
                        <a:t>Other Observation/ Comments</a:t>
                      </a:r>
                      <a:endParaRPr lang="en-IN" dirty="0"/>
                    </a:p>
                  </a:txBody>
                  <a:tcPr/>
                </a:tc>
                <a:extLst>
                  <a:ext uri="{0D108BD9-81ED-4DB2-BD59-A6C34878D82A}">
                    <a16:rowId xmlns:a16="http://schemas.microsoft.com/office/drawing/2014/main" val="683884573"/>
                  </a:ext>
                </a:extLst>
              </a:tr>
              <a:tr h="364867">
                <a:tc>
                  <a:txBody>
                    <a:bodyPr/>
                    <a:lstStyle/>
                    <a:p>
                      <a:r>
                        <a:rPr lang="en-US" dirty="0"/>
                        <a:t>1</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36024004"/>
                  </a:ext>
                </a:extLst>
              </a:tr>
              <a:tr h="364867">
                <a:tc>
                  <a:txBody>
                    <a:bodyPr/>
                    <a:lstStyle/>
                    <a:p>
                      <a:r>
                        <a:rPr lang="en-US" dirty="0"/>
                        <a:t>2</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3193559"/>
                  </a:ext>
                </a:extLst>
              </a:tr>
              <a:tr h="364867">
                <a:tc>
                  <a:txBody>
                    <a:bodyPr/>
                    <a:lstStyle/>
                    <a:p>
                      <a:r>
                        <a:rPr lang="en-US" dirty="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4147062515"/>
                  </a:ext>
                </a:extLst>
              </a:tr>
              <a:tr h="364867">
                <a:tc>
                  <a:txBody>
                    <a:bodyPr/>
                    <a:lstStyle/>
                    <a:p>
                      <a:r>
                        <a:rPr lang="en-US" dirty="0"/>
                        <a:t>4</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682208359"/>
                  </a:ext>
                </a:extLst>
              </a:tr>
              <a:tr h="364867">
                <a:tc>
                  <a:txBody>
                    <a:bodyPr/>
                    <a:lstStyle/>
                    <a:p>
                      <a:r>
                        <a:rPr lang="en-US" dirty="0"/>
                        <a:t>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770375854"/>
                  </a:ext>
                </a:extLst>
              </a:tr>
              <a:tr h="364867">
                <a:tc>
                  <a:txBody>
                    <a:bodyPr/>
                    <a:lstStyle/>
                    <a:p>
                      <a:r>
                        <a:rPr lang="en-US" dirty="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242746943"/>
                  </a:ext>
                </a:extLst>
              </a:tr>
              <a:tr h="364867">
                <a:tc>
                  <a:txBody>
                    <a:bodyPr/>
                    <a:lstStyle/>
                    <a:p>
                      <a:r>
                        <a:rPr lang="en-US" dirty="0"/>
                        <a:t>7</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35175902"/>
                  </a:ext>
                </a:extLst>
              </a:tr>
            </a:tbl>
          </a:graphicData>
        </a:graphic>
      </p:graphicFrame>
    </p:spTree>
    <p:extLst>
      <p:ext uri="{BB962C8B-B14F-4D97-AF65-F5344CB8AC3E}">
        <p14:creationId xmlns:p14="http://schemas.microsoft.com/office/powerpoint/2010/main" val="2106619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E237-EAAB-47AA-9931-D6695C84F2A2}"/>
              </a:ext>
            </a:extLst>
          </p:cNvPr>
          <p:cNvSpPr>
            <a:spLocks noGrp="1"/>
          </p:cNvSpPr>
          <p:nvPr>
            <p:ph type="title"/>
          </p:nvPr>
        </p:nvSpPr>
        <p:spPr>
          <a:xfrm>
            <a:off x="418532" y="5275385"/>
            <a:ext cx="11468668" cy="1108270"/>
          </a:xfrm>
        </p:spPr>
        <p:txBody>
          <a:bodyPr/>
          <a:lstStyle/>
          <a:p>
            <a:pPr algn="r"/>
            <a:r>
              <a:rPr lang="en-US" dirty="0"/>
              <a:t>Phase -2 </a:t>
            </a:r>
            <a:endParaRPr lang="en-IN" dirty="0"/>
          </a:p>
        </p:txBody>
      </p:sp>
      <p:sp>
        <p:nvSpPr>
          <p:cNvPr id="5" name="Rectangle 4">
            <a:extLst>
              <a:ext uri="{FF2B5EF4-FFF2-40B4-BE49-F238E27FC236}">
                <a16:creationId xmlns:a16="http://schemas.microsoft.com/office/drawing/2014/main" id="{856AB532-FFDC-4AF7-A9D3-0C8C4C95DFD3}"/>
              </a:ext>
            </a:extLst>
          </p:cNvPr>
          <p:cNvSpPr/>
          <p:nvPr/>
        </p:nvSpPr>
        <p:spPr>
          <a:xfrm>
            <a:off x="808431" y="2052496"/>
            <a:ext cx="10575138" cy="1754326"/>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Upon satisfactory completion of</a:t>
            </a:r>
          </a:p>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Phase-1 we can move to phase-2</a:t>
            </a:r>
          </a:p>
        </p:txBody>
      </p:sp>
    </p:spTree>
    <p:extLst>
      <p:ext uri="{BB962C8B-B14F-4D97-AF65-F5344CB8AC3E}">
        <p14:creationId xmlns:p14="http://schemas.microsoft.com/office/powerpoint/2010/main" val="394120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8329-AE41-4011-857A-2DB52D6389F4}"/>
              </a:ext>
            </a:extLst>
          </p:cNvPr>
          <p:cNvSpPr>
            <a:spLocks noGrp="1"/>
          </p:cNvSpPr>
          <p:nvPr>
            <p:ph type="title"/>
          </p:nvPr>
        </p:nvSpPr>
        <p:spPr>
          <a:xfrm>
            <a:off x="563563" y="474345"/>
            <a:ext cx="11077574" cy="974627"/>
          </a:xfrm>
        </p:spPr>
        <p:txBody>
          <a:bodyPr/>
          <a:lstStyle/>
          <a:p>
            <a:r>
              <a:rPr lang="en-US" dirty="0"/>
              <a:t>How much water we need</a:t>
            </a:r>
            <a:endParaRPr lang="en-IN" dirty="0"/>
          </a:p>
        </p:txBody>
      </p:sp>
      <p:graphicFrame>
        <p:nvGraphicFramePr>
          <p:cNvPr id="4" name="Table 4">
            <a:extLst>
              <a:ext uri="{FF2B5EF4-FFF2-40B4-BE49-F238E27FC236}">
                <a16:creationId xmlns:a16="http://schemas.microsoft.com/office/drawing/2014/main" id="{24DC47F7-70B8-4130-85DE-377F83CF4BF2}"/>
              </a:ext>
            </a:extLst>
          </p:cNvPr>
          <p:cNvGraphicFramePr>
            <a:graphicFrameLocks noGrp="1"/>
          </p:cNvGraphicFramePr>
          <p:nvPr>
            <p:extLst>
              <p:ext uri="{D42A27DB-BD31-4B8C-83A1-F6EECF244321}">
                <p14:modId xmlns:p14="http://schemas.microsoft.com/office/powerpoint/2010/main" val="681157518"/>
              </p:ext>
            </p:extLst>
          </p:nvPr>
        </p:nvGraphicFramePr>
        <p:xfrm>
          <a:off x="563563" y="1634065"/>
          <a:ext cx="10277229" cy="3235960"/>
        </p:xfrm>
        <a:graphic>
          <a:graphicData uri="http://schemas.openxmlformats.org/drawingml/2006/table">
            <a:tbl>
              <a:tblPr firstRow="1" bandRow="1">
                <a:tableStyleId>{5C22544A-7EE6-4342-B048-85BDC9FD1C3A}</a:tableStyleId>
              </a:tblPr>
              <a:tblGrid>
                <a:gridCol w="3425743">
                  <a:extLst>
                    <a:ext uri="{9D8B030D-6E8A-4147-A177-3AD203B41FA5}">
                      <a16:colId xmlns:a16="http://schemas.microsoft.com/office/drawing/2014/main" val="2895161604"/>
                    </a:ext>
                  </a:extLst>
                </a:gridCol>
                <a:gridCol w="3425743">
                  <a:extLst>
                    <a:ext uri="{9D8B030D-6E8A-4147-A177-3AD203B41FA5}">
                      <a16:colId xmlns:a16="http://schemas.microsoft.com/office/drawing/2014/main" val="1721959229"/>
                    </a:ext>
                  </a:extLst>
                </a:gridCol>
                <a:gridCol w="3425743">
                  <a:extLst>
                    <a:ext uri="{9D8B030D-6E8A-4147-A177-3AD203B41FA5}">
                      <a16:colId xmlns:a16="http://schemas.microsoft.com/office/drawing/2014/main" val="1248916689"/>
                    </a:ext>
                  </a:extLst>
                </a:gridCol>
              </a:tblGrid>
              <a:tr h="370840">
                <a:tc>
                  <a:txBody>
                    <a:bodyPr/>
                    <a:lstStyle/>
                    <a:p>
                      <a:r>
                        <a:rPr lang="en-US" dirty="0">
                          <a:solidFill>
                            <a:schemeClr val="tx1">
                              <a:lumMod val="95000"/>
                            </a:schemeClr>
                          </a:solidFill>
                        </a:rPr>
                        <a:t>Calculations</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a:solidFill>
                          <a:schemeClr val="tx1">
                            <a:lumMod val="95000"/>
                          </a:schemeClr>
                        </a:solidFill>
                      </a:endParaRPr>
                    </a:p>
                  </a:txBody>
                  <a:tcPr>
                    <a:solidFill>
                      <a:schemeClr val="bg1"/>
                    </a:solidFill>
                  </a:tcPr>
                </a:tc>
                <a:extLst>
                  <a:ext uri="{0D108BD9-81ED-4DB2-BD59-A6C34878D82A}">
                    <a16:rowId xmlns:a16="http://schemas.microsoft.com/office/drawing/2014/main" val="1887557046"/>
                  </a:ext>
                </a:extLst>
              </a:tr>
              <a:tr h="370840">
                <a:tc>
                  <a:txBody>
                    <a:bodyPr/>
                    <a:lstStyle/>
                    <a:p>
                      <a:r>
                        <a:rPr lang="en-US" dirty="0">
                          <a:solidFill>
                            <a:schemeClr val="tx1">
                              <a:lumMod val="95000"/>
                            </a:schemeClr>
                          </a:solidFill>
                        </a:rPr>
                        <a:t>Total Length</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250 meter</a:t>
                      </a:r>
                      <a:endParaRPr lang="en-IN" dirty="0">
                        <a:solidFill>
                          <a:schemeClr val="tx1">
                            <a:lumMod val="95000"/>
                          </a:schemeClr>
                        </a:solidFill>
                      </a:endParaRPr>
                    </a:p>
                  </a:txBody>
                  <a:tcPr>
                    <a:solidFill>
                      <a:schemeClr val="bg1"/>
                    </a:solidFill>
                  </a:tcPr>
                </a:tc>
                <a:tc>
                  <a:txBody>
                    <a:bodyPr/>
                    <a:lstStyle/>
                    <a:p>
                      <a:endParaRPr lang="en-IN">
                        <a:solidFill>
                          <a:schemeClr val="tx1">
                            <a:lumMod val="95000"/>
                          </a:schemeClr>
                        </a:solidFill>
                      </a:endParaRPr>
                    </a:p>
                  </a:txBody>
                  <a:tcPr>
                    <a:solidFill>
                      <a:schemeClr val="bg1"/>
                    </a:solidFill>
                  </a:tcPr>
                </a:tc>
                <a:extLst>
                  <a:ext uri="{0D108BD9-81ED-4DB2-BD59-A6C34878D82A}">
                    <a16:rowId xmlns:a16="http://schemas.microsoft.com/office/drawing/2014/main" val="3593144123"/>
                  </a:ext>
                </a:extLst>
              </a:tr>
              <a:tr h="370840">
                <a:tc>
                  <a:txBody>
                    <a:bodyPr/>
                    <a:lstStyle/>
                    <a:p>
                      <a:r>
                        <a:rPr lang="en-US" dirty="0">
                          <a:solidFill>
                            <a:schemeClr val="tx1">
                              <a:lumMod val="95000"/>
                            </a:schemeClr>
                          </a:solidFill>
                        </a:rPr>
                        <a:t>Width </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3 meters</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44245510"/>
                  </a:ext>
                </a:extLst>
              </a:tr>
              <a:tr h="370840">
                <a:tc>
                  <a:txBody>
                    <a:bodyPr/>
                    <a:lstStyle/>
                    <a:p>
                      <a:r>
                        <a:rPr lang="en-US" dirty="0">
                          <a:solidFill>
                            <a:schemeClr val="tx1">
                              <a:lumMod val="95000"/>
                            </a:schemeClr>
                          </a:solidFill>
                        </a:rPr>
                        <a:t>Height</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50 cm </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Current Water level</a:t>
                      </a:r>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1256988341"/>
                  </a:ext>
                </a:extLst>
              </a:tr>
              <a:tr h="370840">
                <a:tc>
                  <a:txBody>
                    <a:bodyPr/>
                    <a:lstStyle/>
                    <a:p>
                      <a:r>
                        <a:rPr lang="en-US" dirty="0">
                          <a:solidFill>
                            <a:schemeClr val="tx1">
                              <a:lumMod val="95000"/>
                            </a:schemeClr>
                          </a:solidFill>
                        </a:rPr>
                        <a:t>Cross section area</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3 X 0.5 = 1.5 </a:t>
                      </a:r>
                      <a:r>
                        <a:rPr lang="en-US" dirty="0" err="1">
                          <a:solidFill>
                            <a:schemeClr val="tx1">
                              <a:lumMod val="95000"/>
                            </a:schemeClr>
                          </a:solidFill>
                        </a:rPr>
                        <a:t>sq</a:t>
                      </a:r>
                      <a:r>
                        <a:rPr lang="en-US" dirty="0">
                          <a:solidFill>
                            <a:schemeClr val="tx1">
                              <a:lumMod val="95000"/>
                            </a:schemeClr>
                          </a:solidFill>
                        </a:rPr>
                        <a:t> meters</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32332760"/>
                  </a:ext>
                </a:extLst>
              </a:tr>
              <a:tr h="370840">
                <a:tc>
                  <a:txBody>
                    <a:bodyPr/>
                    <a:lstStyle/>
                    <a:p>
                      <a:r>
                        <a:rPr lang="en-US" dirty="0">
                          <a:solidFill>
                            <a:schemeClr val="tx1">
                              <a:lumMod val="95000"/>
                            </a:schemeClr>
                          </a:solidFill>
                        </a:rPr>
                        <a:t>Volume of water</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250 X 1.5 = 375 Cubic meters</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3124778265"/>
                  </a:ext>
                </a:extLst>
              </a:tr>
              <a:tr h="370840">
                <a:tc>
                  <a:txBody>
                    <a:bodyPr/>
                    <a:lstStyle/>
                    <a:p>
                      <a:r>
                        <a:rPr lang="en-US" dirty="0">
                          <a:solidFill>
                            <a:schemeClr val="tx1">
                              <a:lumMod val="95000"/>
                            </a:schemeClr>
                          </a:solidFill>
                        </a:rPr>
                        <a:t>Volume in Liters</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375 X 1000 = 3,75,000 Liters</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1000 liters makes on Cubic meter</a:t>
                      </a:r>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2649345558"/>
                  </a:ext>
                </a:extLst>
              </a:tr>
              <a:tr h="370840">
                <a:tc>
                  <a:txBody>
                    <a:bodyPr/>
                    <a:lstStyle/>
                    <a:p>
                      <a:r>
                        <a:rPr lang="en-US" dirty="0">
                          <a:solidFill>
                            <a:schemeClr val="tx1">
                              <a:lumMod val="95000"/>
                            </a:schemeClr>
                          </a:solidFill>
                        </a:rPr>
                        <a:t>True water holding capacity</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Approx. 1.50,000 Liters</a:t>
                      </a:r>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More  that 50% is not used. It is not rectangle shaped.</a:t>
                      </a:r>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89534983"/>
                  </a:ext>
                </a:extLst>
              </a:tr>
            </a:tbl>
          </a:graphicData>
        </a:graphic>
      </p:graphicFrame>
      <p:sp>
        <p:nvSpPr>
          <p:cNvPr id="5" name="TextBox 4">
            <a:extLst>
              <a:ext uri="{FF2B5EF4-FFF2-40B4-BE49-F238E27FC236}">
                <a16:creationId xmlns:a16="http://schemas.microsoft.com/office/drawing/2014/main" id="{F2135514-9E92-4725-BDE2-656C259B50AB}"/>
              </a:ext>
            </a:extLst>
          </p:cNvPr>
          <p:cNvSpPr txBox="1"/>
          <p:nvPr/>
        </p:nvSpPr>
        <p:spPr>
          <a:xfrm>
            <a:off x="563563" y="5500468"/>
            <a:ext cx="11077574" cy="954107"/>
          </a:xfrm>
          <a:prstGeom prst="rect">
            <a:avLst/>
          </a:prstGeom>
          <a:noFill/>
        </p:spPr>
        <p:txBody>
          <a:bodyPr wrap="square" rtlCol="0">
            <a:spAutoFit/>
          </a:bodyPr>
          <a:lstStyle/>
          <a:p>
            <a:r>
              <a:rPr lang="en-US" sz="2800" dirty="0"/>
              <a:t>We need a small water filtering unit that can filter 1.5 Lakhs liters in  a day or two, so that water body can be filled within that time.</a:t>
            </a:r>
            <a:endParaRPr lang="en-IN" sz="2800" dirty="0"/>
          </a:p>
        </p:txBody>
      </p:sp>
    </p:spTree>
    <p:extLst>
      <p:ext uri="{BB962C8B-B14F-4D97-AF65-F5344CB8AC3E}">
        <p14:creationId xmlns:p14="http://schemas.microsoft.com/office/powerpoint/2010/main" val="393100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0C95-F2F3-44AC-8BE3-0ACE3C0754E2}"/>
              </a:ext>
            </a:extLst>
          </p:cNvPr>
          <p:cNvSpPr txBox="1">
            <a:spLocks/>
          </p:cNvSpPr>
          <p:nvPr/>
        </p:nvSpPr>
        <p:spPr>
          <a:xfrm>
            <a:off x="563563" y="474345"/>
            <a:ext cx="11077574" cy="974627"/>
          </a:xfrm>
          <a:prstGeom prst="rect">
            <a:avLst/>
          </a:prstGeom>
        </p:spPr>
        <p:txBody>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Implementation</a:t>
            </a:r>
          </a:p>
        </p:txBody>
      </p:sp>
      <p:pic>
        <p:nvPicPr>
          <p:cNvPr id="12" name="Picture 11">
            <a:extLst>
              <a:ext uri="{FF2B5EF4-FFF2-40B4-BE49-F238E27FC236}">
                <a16:creationId xmlns:a16="http://schemas.microsoft.com/office/drawing/2014/main" id="{D63CD023-076E-448A-89AF-4C6D74E4B6F7}"/>
              </a:ext>
            </a:extLst>
          </p:cNvPr>
          <p:cNvPicPr>
            <a:picLocks noChangeAspect="1"/>
          </p:cNvPicPr>
          <p:nvPr/>
        </p:nvPicPr>
        <p:blipFill>
          <a:blip r:embed="rId2"/>
          <a:stretch>
            <a:fillRect/>
          </a:stretch>
        </p:blipFill>
        <p:spPr>
          <a:xfrm>
            <a:off x="1694180" y="3623786"/>
            <a:ext cx="1991025" cy="2309080"/>
          </a:xfrm>
          <a:prstGeom prst="rect">
            <a:avLst/>
          </a:prstGeom>
        </p:spPr>
      </p:pic>
      <p:pic>
        <p:nvPicPr>
          <p:cNvPr id="3078" name="Picture 6" descr="Chem-Tech S100 Dosing Pump | Amici Water Systems, Philippines">
            <a:extLst>
              <a:ext uri="{FF2B5EF4-FFF2-40B4-BE49-F238E27FC236}">
                <a16:creationId xmlns:a16="http://schemas.microsoft.com/office/drawing/2014/main" id="{0DDCD544-966B-4DD5-96CC-8D4FE2466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025" y="3429000"/>
            <a:ext cx="1513604" cy="1506708"/>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3F3A4A-F87B-4E14-93FB-9E5A7C1729AD}"/>
              </a:ext>
            </a:extLst>
          </p:cNvPr>
          <p:cNvSpPr/>
          <p:nvPr/>
        </p:nvSpPr>
        <p:spPr>
          <a:xfrm>
            <a:off x="3685205" y="5627077"/>
            <a:ext cx="123451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C77DDE51-D4A9-4E46-8932-F0392494A522}"/>
              </a:ext>
            </a:extLst>
          </p:cNvPr>
          <p:cNvSpPr/>
          <p:nvPr/>
        </p:nvSpPr>
        <p:spPr>
          <a:xfrm>
            <a:off x="4919721" y="3123211"/>
            <a:ext cx="465686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1945B6BF-8087-4BE8-A1B6-A3E4217A96A8}"/>
              </a:ext>
            </a:extLst>
          </p:cNvPr>
          <p:cNvSpPr/>
          <p:nvPr/>
        </p:nvSpPr>
        <p:spPr>
          <a:xfrm>
            <a:off x="4919720" y="3146070"/>
            <a:ext cx="74302" cy="306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CDD40F1E-823E-421C-8098-3B2091E7378A}"/>
              </a:ext>
            </a:extLst>
          </p:cNvPr>
          <p:cNvSpPr/>
          <p:nvPr/>
        </p:nvSpPr>
        <p:spPr>
          <a:xfrm>
            <a:off x="696857" y="4309989"/>
            <a:ext cx="130882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B540569F-196A-4C6A-872C-FC01FC41DB01}"/>
              </a:ext>
            </a:extLst>
          </p:cNvPr>
          <p:cNvSpPr/>
          <p:nvPr/>
        </p:nvSpPr>
        <p:spPr>
          <a:xfrm rot="5400000">
            <a:off x="-407298" y="3183827"/>
            <a:ext cx="22540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12E4B97F-DE01-452A-9905-5803125715FC}"/>
              </a:ext>
            </a:extLst>
          </p:cNvPr>
          <p:cNvSpPr/>
          <p:nvPr/>
        </p:nvSpPr>
        <p:spPr>
          <a:xfrm rot="5400000">
            <a:off x="4410693" y="5126622"/>
            <a:ext cx="1018051" cy="74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990B26ED-A57A-4B0F-8BAC-238CB0063C33}"/>
              </a:ext>
            </a:extLst>
          </p:cNvPr>
          <p:cNvSpPr/>
          <p:nvPr/>
        </p:nvSpPr>
        <p:spPr>
          <a:xfrm flipV="1">
            <a:off x="88163" y="1888587"/>
            <a:ext cx="11953782" cy="19108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58A6D98E-3903-4776-BADE-BCB79EDBA17D}"/>
              </a:ext>
            </a:extLst>
          </p:cNvPr>
          <p:cNvSpPr txBox="1"/>
          <p:nvPr/>
        </p:nvSpPr>
        <p:spPr>
          <a:xfrm>
            <a:off x="9272326" y="3314060"/>
            <a:ext cx="1578894" cy="369332"/>
          </a:xfrm>
          <a:prstGeom prst="rect">
            <a:avLst/>
          </a:prstGeom>
          <a:noFill/>
        </p:spPr>
        <p:txBody>
          <a:bodyPr wrap="none" rtlCol="0">
            <a:spAutoFit/>
          </a:bodyPr>
          <a:lstStyle/>
          <a:p>
            <a:r>
              <a:rPr lang="en-US" dirty="0"/>
              <a:t>To Water body</a:t>
            </a:r>
            <a:endParaRPr lang="en-IN" dirty="0"/>
          </a:p>
        </p:txBody>
      </p:sp>
      <p:sp>
        <p:nvSpPr>
          <p:cNvPr id="52" name="TextBox 51">
            <a:extLst>
              <a:ext uri="{FF2B5EF4-FFF2-40B4-BE49-F238E27FC236}">
                <a16:creationId xmlns:a16="http://schemas.microsoft.com/office/drawing/2014/main" id="{4FDC4482-7443-45C7-95BD-B8BB9CA43864}"/>
              </a:ext>
            </a:extLst>
          </p:cNvPr>
          <p:cNvSpPr txBox="1"/>
          <p:nvPr/>
        </p:nvSpPr>
        <p:spPr>
          <a:xfrm>
            <a:off x="5437162" y="3498726"/>
            <a:ext cx="2828467" cy="369332"/>
          </a:xfrm>
          <a:prstGeom prst="rect">
            <a:avLst/>
          </a:prstGeom>
          <a:noFill/>
        </p:spPr>
        <p:txBody>
          <a:bodyPr wrap="none" rtlCol="0">
            <a:spAutoFit/>
          </a:bodyPr>
          <a:lstStyle/>
          <a:p>
            <a:r>
              <a:rPr lang="en-US" dirty="0"/>
              <a:t>Secondary Chlorination unit</a:t>
            </a:r>
            <a:endParaRPr lang="en-IN" dirty="0"/>
          </a:p>
        </p:txBody>
      </p:sp>
      <p:sp>
        <p:nvSpPr>
          <p:cNvPr id="54" name="TextBox 53">
            <a:extLst>
              <a:ext uri="{FF2B5EF4-FFF2-40B4-BE49-F238E27FC236}">
                <a16:creationId xmlns:a16="http://schemas.microsoft.com/office/drawing/2014/main" id="{C0483AA6-28E4-43BF-ADF9-1BE093C1F579}"/>
              </a:ext>
            </a:extLst>
          </p:cNvPr>
          <p:cNvSpPr txBox="1"/>
          <p:nvPr/>
        </p:nvSpPr>
        <p:spPr>
          <a:xfrm>
            <a:off x="1668226" y="6014323"/>
            <a:ext cx="2042932" cy="369332"/>
          </a:xfrm>
          <a:prstGeom prst="rect">
            <a:avLst/>
          </a:prstGeom>
          <a:noFill/>
        </p:spPr>
        <p:txBody>
          <a:bodyPr wrap="none" rtlCol="0">
            <a:spAutoFit/>
          </a:bodyPr>
          <a:lstStyle/>
          <a:p>
            <a:r>
              <a:rPr lang="en-US" dirty="0"/>
              <a:t>Pressure Sand Filter</a:t>
            </a:r>
            <a:endParaRPr lang="en-IN" dirty="0"/>
          </a:p>
        </p:txBody>
      </p:sp>
      <p:sp>
        <p:nvSpPr>
          <p:cNvPr id="55" name="TextBox 54">
            <a:extLst>
              <a:ext uri="{FF2B5EF4-FFF2-40B4-BE49-F238E27FC236}">
                <a16:creationId xmlns:a16="http://schemas.microsoft.com/office/drawing/2014/main" id="{CA24694B-8FEC-4BCA-A434-8D17EFC40C35}"/>
              </a:ext>
            </a:extLst>
          </p:cNvPr>
          <p:cNvSpPr txBox="1"/>
          <p:nvPr/>
        </p:nvSpPr>
        <p:spPr>
          <a:xfrm>
            <a:off x="5712529" y="1339710"/>
            <a:ext cx="3520516" cy="369332"/>
          </a:xfrm>
          <a:prstGeom prst="rect">
            <a:avLst/>
          </a:prstGeom>
          <a:noFill/>
        </p:spPr>
        <p:txBody>
          <a:bodyPr wrap="none" rtlCol="0">
            <a:spAutoFit/>
          </a:bodyPr>
          <a:lstStyle/>
          <a:p>
            <a:r>
              <a:rPr lang="en-US" dirty="0"/>
              <a:t>Existing STP water Distribution line</a:t>
            </a:r>
            <a:endParaRPr lang="en-IN" dirty="0"/>
          </a:p>
        </p:txBody>
      </p:sp>
      <p:sp>
        <p:nvSpPr>
          <p:cNvPr id="57" name="TextBox 56">
            <a:extLst>
              <a:ext uri="{FF2B5EF4-FFF2-40B4-BE49-F238E27FC236}">
                <a16:creationId xmlns:a16="http://schemas.microsoft.com/office/drawing/2014/main" id="{DEA5B013-3CC2-41E3-B236-21B76D7C0D79}"/>
              </a:ext>
            </a:extLst>
          </p:cNvPr>
          <p:cNvSpPr txBox="1"/>
          <p:nvPr/>
        </p:nvSpPr>
        <p:spPr>
          <a:xfrm>
            <a:off x="878779" y="2178679"/>
            <a:ext cx="1479892" cy="369332"/>
          </a:xfrm>
          <a:prstGeom prst="rect">
            <a:avLst/>
          </a:prstGeom>
          <a:noFill/>
        </p:spPr>
        <p:txBody>
          <a:bodyPr wrap="none" rtlCol="0">
            <a:spAutoFit/>
          </a:bodyPr>
          <a:lstStyle/>
          <a:p>
            <a:r>
              <a:rPr lang="en-US" dirty="0"/>
              <a:t>T Connector </a:t>
            </a:r>
            <a:endParaRPr lang="en-IN" dirty="0"/>
          </a:p>
        </p:txBody>
      </p:sp>
      <p:pic>
        <p:nvPicPr>
          <p:cNvPr id="59" name="Picture 58">
            <a:extLst>
              <a:ext uri="{FF2B5EF4-FFF2-40B4-BE49-F238E27FC236}">
                <a16:creationId xmlns:a16="http://schemas.microsoft.com/office/drawing/2014/main" id="{46CF9DDD-DA8A-4638-9F22-A6DCFBAEF59F}"/>
              </a:ext>
            </a:extLst>
          </p:cNvPr>
          <p:cNvPicPr>
            <a:picLocks noChangeAspect="1"/>
          </p:cNvPicPr>
          <p:nvPr/>
        </p:nvPicPr>
        <p:blipFill>
          <a:blip r:embed="rId4"/>
          <a:stretch>
            <a:fillRect/>
          </a:stretch>
        </p:blipFill>
        <p:spPr>
          <a:xfrm>
            <a:off x="6679944" y="4754011"/>
            <a:ext cx="1585685" cy="2009135"/>
          </a:xfrm>
          <a:prstGeom prst="rect">
            <a:avLst/>
          </a:prstGeom>
        </p:spPr>
      </p:pic>
      <p:sp>
        <p:nvSpPr>
          <p:cNvPr id="61" name="TextBox 60">
            <a:extLst>
              <a:ext uri="{FF2B5EF4-FFF2-40B4-BE49-F238E27FC236}">
                <a16:creationId xmlns:a16="http://schemas.microsoft.com/office/drawing/2014/main" id="{C58A6DA3-C3BD-4EC8-9346-D251A9B85AF7}"/>
              </a:ext>
            </a:extLst>
          </p:cNvPr>
          <p:cNvSpPr txBox="1"/>
          <p:nvPr/>
        </p:nvSpPr>
        <p:spPr>
          <a:xfrm>
            <a:off x="8482879" y="6198989"/>
            <a:ext cx="1479892" cy="369332"/>
          </a:xfrm>
          <a:prstGeom prst="rect">
            <a:avLst/>
          </a:prstGeom>
          <a:noFill/>
        </p:spPr>
        <p:txBody>
          <a:bodyPr wrap="none" rtlCol="0">
            <a:spAutoFit/>
          </a:bodyPr>
          <a:lstStyle/>
          <a:p>
            <a:r>
              <a:rPr lang="en-US" dirty="0"/>
              <a:t>Chlorine Tank</a:t>
            </a:r>
            <a:endParaRPr lang="en-IN" dirty="0"/>
          </a:p>
        </p:txBody>
      </p:sp>
      <p:sp>
        <p:nvSpPr>
          <p:cNvPr id="63" name="Rectangle 62">
            <a:extLst>
              <a:ext uri="{FF2B5EF4-FFF2-40B4-BE49-F238E27FC236}">
                <a16:creationId xmlns:a16="http://schemas.microsoft.com/office/drawing/2014/main" id="{76C504F4-2B93-4922-9BEF-F2DD6E5706FA}"/>
              </a:ext>
            </a:extLst>
          </p:cNvPr>
          <p:cNvSpPr/>
          <p:nvPr/>
        </p:nvSpPr>
        <p:spPr>
          <a:xfrm>
            <a:off x="5622825" y="4959715"/>
            <a:ext cx="123451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D64E1122-D856-4E0C-9A2B-527CAC37D2BA}"/>
              </a:ext>
            </a:extLst>
          </p:cNvPr>
          <p:cNvSpPr/>
          <p:nvPr/>
        </p:nvSpPr>
        <p:spPr>
          <a:xfrm rot="5400000" flipV="1">
            <a:off x="5269247" y="4631992"/>
            <a:ext cx="672587" cy="7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2905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B7524B-2688-4A01-A4EB-36C4D6014DBD}"/>
              </a:ext>
            </a:extLst>
          </p:cNvPr>
          <p:cNvSpPr txBox="1">
            <a:spLocks/>
          </p:cNvSpPr>
          <p:nvPr/>
        </p:nvSpPr>
        <p:spPr>
          <a:xfrm>
            <a:off x="563563" y="474345"/>
            <a:ext cx="11077574" cy="974627"/>
          </a:xfrm>
          <a:prstGeom prst="rect">
            <a:avLst/>
          </a:prstGeom>
        </p:spPr>
        <p:txBody>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Capital Investment</a:t>
            </a:r>
          </a:p>
        </p:txBody>
      </p:sp>
      <p:graphicFrame>
        <p:nvGraphicFramePr>
          <p:cNvPr id="5" name="Table 4">
            <a:extLst>
              <a:ext uri="{FF2B5EF4-FFF2-40B4-BE49-F238E27FC236}">
                <a16:creationId xmlns:a16="http://schemas.microsoft.com/office/drawing/2014/main" id="{6BE72107-1418-416A-AC23-348A9338FDB2}"/>
              </a:ext>
            </a:extLst>
          </p:cNvPr>
          <p:cNvGraphicFramePr>
            <a:graphicFrameLocks noGrp="1"/>
          </p:cNvGraphicFramePr>
          <p:nvPr>
            <p:extLst>
              <p:ext uri="{D42A27DB-BD31-4B8C-83A1-F6EECF244321}">
                <p14:modId xmlns:p14="http://schemas.microsoft.com/office/powerpoint/2010/main" val="1378069726"/>
              </p:ext>
            </p:extLst>
          </p:nvPr>
        </p:nvGraphicFramePr>
        <p:xfrm>
          <a:off x="563563" y="1634065"/>
          <a:ext cx="10277229" cy="3139440"/>
        </p:xfrm>
        <a:graphic>
          <a:graphicData uri="http://schemas.openxmlformats.org/drawingml/2006/table">
            <a:tbl>
              <a:tblPr firstRow="1" bandRow="1">
                <a:tableStyleId>{5C22544A-7EE6-4342-B048-85BDC9FD1C3A}</a:tableStyleId>
              </a:tblPr>
              <a:tblGrid>
                <a:gridCol w="3425743">
                  <a:extLst>
                    <a:ext uri="{9D8B030D-6E8A-4147-A177-3AD203B41FA5}">
                      <a16:colId xmlns:a16="http://schemas.microsoft.com/office/drawing/2014/main" val="2895161604"/>
                    </a:ext>
                  </a:extLst>
                </a:gridCol>
                <a:gridCol w="3425743">
                  <a:extLst>
                    <a:ext uri="{9D8B030D-6E8A-4147-A177-3AD203B41FA5}">
                      <a16:colId xmlns:a16="http://schemas.microsoft.com/office/drawing/2014/main" val="1721959229"/>
                    </a:ext>
                  </a:extLst>
                </a:gridCol>
                <a:gridCol w="3425743">
                  <a:extLst>
                    <a:ext uri="{9D8B030D-6E8A-4147-A177-3AD203B41FA5}">
                      <a16:colId xmlns:a16="http://schemas.microsoft.com/office/drawing/2014/main" val="1248916689"/>
                    </a:ext>
                  </a:extLst>
                </a:gridCol>
              </a:tblGrid>
              <a:tr h="370840">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Comments</a:t>
                      </a:r>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1887557046"/>
                  </a:ext>
                </a:extLst>
              </a:tr>
              <a:tr h="370840">
                <a:tc>
                  <a:txBody>
                    <a:bodyPr/>
                    <a:lstStyle/>
                    <a:p>
                      <a:r>
                        <a:rPr lang="en-US" dirty="0">
                          <a:solidFill>
                            <a:schemeClr val="tx1">
                              <a:lumMod val="95000"/>
                            </a:schemeClr>
                          </a:solidFill>
                        </a:rPr>
                        <a:t>Pressure Filter System</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a:solidFill>
                          <a:schemeClr val="tx1">
                            <a:lumMod val="95000"/>
                          </a:schemeClr>
                        </a:solidFill>
                      </a:endParaRPr>
                    </a:p>
                  </a:txBody>
                  <a:tcPr>
                    <a:solidFill>
                      <a:schemeClr val="bg1"/>
                    </a:solidFill>
                  </a:tcPr>
                </a:tc>
                <a:extLst>
                  <a:ext uri="{0D108BD9-81ED-4DB2-BD59-A6C34878D82A}">
                    <a16:rowId xmlns:a16="http://schemas.microsoft.com/office/drawing/2014/main" val="3593144123"/>
                  </a:ext>
                </a:extLst>
              </a:tr>
              <a:tr h="370840">
                <a:tc>
                  <a:txBody>
                    <a:bodyPr/>
                    <a:lstStyle/>
                    <a:p>
                      <a:r>
                        <a:rPr lang="en-US" dirty="0">
                          <a:solidFill>
                            <a:schemeClr val="tx1">
                              <a:lumMod val="95000"/>
                            </a:schemeClr>
                          </a:solidFill>
                        </a:rPr>
                        <a:t>Chlorine Pump</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44245510"/>
                  </a:ext>
                </a:extLst>
              </a:tr>
              <a:tr h="370840">
                <a:tc>
                  <a:txBody>
                    <a:bodyPr/>
                    <a:lstStyle/>
                    <a:p>
                      <a:r>
                        <a:rPr lang="en-US" dirty="0">
                          <a:solidFill>
                            <a:schemeClr val="tx1">
                              <a:lumMod val="95000"/>
                            </a:schemeClr>
                          </a:solidFill>
                        </a:rPr>
                        <a:t>Pipes </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1256988341"/>
                  </a:ext>
                </a:extLst>
              </a:tr>
              <a:tr h="370840">
                <a:tc>
                  <a:txBody>
                    <a:bodyPr/>
                    <a:lstStyle/>
                    <a:p>
                      <a:r>
                        <a:rPr lang="en-US" dirty="0">
                          <a:solidFill>
                            <a:schemeClr val="tx1">
                              <a:lumMod val="95000"/>
                            </a:schemeClr>
                          </a:solidFill>
                        </a:rPr>
                        <a:t>Replumbing of Water body</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32332760"/>
                  </a:ext>
                </a:extLst>
              </a:tr>
              <a:tr h="370840">
                <a:tc>
                  <a:txBody>
                    <a:bodyPr/>
                    <a:lstStyle/>
                    <a:p>
                      <a:r>
                        <a:rPr lang="en-US" dirty="0">
                          <a:solidFill>
                            <a:schemeClr val="tx1">
                              <a:lumMod val="95000"/>
                            </a:schemeClr>
                          </a:solidFill>
                        </a:rPr>
                        <a:t>Installation Expenses &amp; </a:t>
                      </a:r>
                      <a:r>
                        <a:rPr lang="en-US" dirty="0" err="1">
                          <a:solidFill>
                            <a:schemeClr val="tx1">
                              <a:lumMod val="95000"/>
                            </a:schemeClr>
                          </a:solidFill>
                        </a:rPr>
                        <a:t>Labour</a:t>
                      </a:r>
                      <a:r>
                        <a:rPr lang="en-US" dirty="0">
                          <a:solidFill>
                            <a:schemeClr val="tx1">
                              <a:lumMod val="95000"/>
                            </a:schemeClr>
                          </a:solidFill>
                        </a:rPr>
                        <a:t> </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35151327"/>
                  </a:ext>
                </a:extLst>
              </a:tr>
              <a:tr h="370840">
                <a:tc>
                  <a:txBody>
                    <a:bodyPr/>
                    <a:lstStyle/>
                    <a:p>
                      <a:r>
                        <a:rPr lang="en-US" dirty="0">
                          <a:solidFill>
                            <a:schemeClr val="tx1">
                              <a:lumMod val="95000"/>
                            </a:schemeClr>
                          </a:solidFill>
                        </a:rPr>
                        <a:t>Turbidity and pH Sensors</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r>
                        <a:rPr lang="en-US" dirty="0">
                          <a:solidFill>
                            <a:schemeClr val="tx1">
                              <a:lumMod val="95000"/>
                            </a:schemeClr>
                          </a:solidFill>
                        </a:rPr>
                        <a:t>One set in Water body and another one in testing STP water samples.</a:t>
                      </a:r>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3513276948"/>
                  </a:ext>
                </a:extLst>
              </a:tr>
            </a:tbl>
          </a:graphicData>
        </a:graphic>
      </p:graphicFrame>
    </p:spTree>
    <p:extLst>
      <p:ext uri="{BB962C8B-B14F-4D97-AF65-F5344CB8AC3E}">
        <p14:creationId xmlns:p14="http://schemas.microsoft.com/office/powerpoint/2010/main" val="116324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D745615-FAC7-48DF-B813-E44750E22003}"/>
              </a:ext>
            </a:extLst>
          </p:cNvPr>
          <p:cNvSpPr txBox="1">
            <a:spLocks/>
          </p:cNvSpPr>
          <p:nvPr/>
        </p:nvSpPr>
        <p:spPr>
          <a:xfrm>
            <a:off x="563563" y="474345"/>
            <a:ext cx="11077574" cy="974627"/>
          </a:xfrm>
          <a:prstGeom prst="rect">
            <a:avLst/>
          </a:prstGeom>
        </p:spPr>
        <p:txBody>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Operational Overhead </a:t>
            </a:r>
          </a:p>
        </p:txBody>
      </p:sp>
      <p:graphicFrame>
        <p:nvGraphicFramePr>
          <p:cNvPr id="10" name="Table 9">
            <a:extLst>
              <a:ext uri="{FF2B5EF4-FFF2-40B4-BE49-F238E27FC236}">
                <a16:creationId xmlns:a16="http://schemas.microsoft.com/office/drawing/2014/main" id="{5BB2708F-42E1-4790-890A-60EC1FC366AA}"/>
              </a:ext>
            </a:extLst>
          </p:cNvPr>
          <p:cNvGraphicFramePr>
            <a:graphicFrameLocks noGrp="1"/>
          </p:cNvGraphicFramePr>
          <p:nvPr>
            <p:extLst>
              <p:ext uri="{D42A27DB-BD31-4B8C-83A1-F6EECF244321}">
                <p14:modId xmlns:p14="http://schemas.microsoft.com/office/powerpoint/2010/main" val="1417057288"/>
              </p:ext>
            </p:extLst>
          </p:nvPr>
        </p:nvGraphicFramePr>
        <p:xfrm>
          <a:off x="563563" y="1634065"/>
          <a:ext cx="10277229" cy="2225040"/>
        </p:xfrm>
        <a:graphic>
          <a:graphicData uri="http://schemas.openxmlformats.org/drawingml/2006/table">
            <a:tbl>
              <a:tblPr firstRow="1" bandRow="1">
                <a:tableStyleId>{5C22544A-7EE6-4342-B048-85BDC9FD1C3A}</a:tableStyleId>
              </a:tblPr>
              <a:tblGrid>
                <a:gridCol w="3425743">
                  <a:extLst>
                    <a:ext uri="{9D8B030D-6E8A-4147-A177-3AD203B41FA5}">
                      <a16:colId xmlns:a16="http://schemas.microsoft.com/office/drawing/2014/main" val="2895161604"/>
                    </a:ext>
                  </a:extLst>
                </a:gridCol>
                <a:gridCol w="3425743">
                  <a:extLst>
                    <a:ext uri="{9D8B030D-6E8A-4147-A177-3AD203B41FA5}">
                      <a16:colId xmlns:a16="http://schemas.microsoft.com/office/drawing/2014/main" val="1721959229"/>
                    </a:ext>
                  </a:extLst>
                </a:gridCol>
                <a:gridCol w="3425743">
                  <a:extLst>
                    <a:ext uri="{9D8B030D-6E8A-4147-A177-3AD203B41FA5}">
                      <a16:colId xmlns:a16="http://schemas.microsoft.com/office/drawing/2014/main" val="1248916689"/>
                    </a:ext>
                  </a:extLst>
                </a:gridCol>
              </a:tblGrid>
              <a:tr h="370840">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a:solidFill>
                          <a:schemeClr val="tx1">
                            <a:lumMod val="95000"/>
                          </a:schemeClr>
                        </a:solidFill>
                      </a:endParaRPr>
                    </a:p>
                  </a:txBody>
                  <a:tcPr>
                    <a:solidFill>
                      <a:schemeClr val="bg1"/>
                    </a:solidFill>
                  </a:tcPr>
                </a:tc>
                <a:extLst>
                  <a:ext uri="{0D108BD9-81ED-4DB2-BD59-A6C34878D82A}">
                    <a16:rowId xmlns:a16="http://schemas.microsoft.com/office/drawing/2014/main" val="1887557046"/>
                  </a:ext>
                </a:extLst>
              </a:tr>
              <a:tr h="370840">
                <a:tc>
                  <a:txBody>
                    <a:bodyPr/>
                    <a:lstStyle/>
                    <a:p>
                      <a:r>
                        <a:rPr lang="en-US" dirty="0">
                          <a:solidFill>
                            <a:schemeClr val="tx1">
                              <a:lumMod val="95000"/>
                            </a:schemeClr>
                          </a:solidFill>
                        </a:rPr>
                        <a:t>Chlorine </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a:solidFill>
                          <a:schemeClr val="tx1">
                            <a:lumMod val="95000"/>
                          </a:schemeClr>
                        </a:solidFill>
                      </a:endParaRPr>
                    </a:p>
                  </a:txBody>
                  <a:tcPr>
                    <a:solidFill>
                      <a:schemeClr val="bg1"/>
                    </a:solidFill>
                  </a:tcPr>
                </a:tc>
                <a:extLst>
                  <a:ext uri="{0D108BD9-81ED-4DB2-BD59-A6C34878D82A}">
                    <a16:rowId xmlns:a16="http://schemas.microsoft.com/office/drawing/2014/main" val="3593144123"/>
                  </a:ext>
                </a:extLst>
              </a:tr>
              <a:tr h="370840">
                <a:tc>
                  <a:txBody>
                    <a:bodyPr/>
                    <a:lstStyle/>
                    <a:p>
                      <a:r>
                        <a:rPr lang="en-US" dirty="0">
                          <a:solidFill>
                            <a:schemeClr val="tx1">
                              <a:lumMod val="95000"/>
                            </a:schemeClr>
                          </a:solidFill>
                        </a:rPr>
                        <a:t>Aluminum Sulphate</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44245510"/>
                  </a:ext>
                </a:extLst>
              </a:tr>
              <a:tr h="370840">
                <a:tc>
                  <a:txBody>
                    <a:bodyPr/>
                    <a:lstStyle/>
                    <a:p>
                      <a:r>
                        <a:rPr lang="en-US" dirty="0">
                          <a:solidFill>
                            <a:schemeClr val="tx1">
                              <a:lumMod val="95000"/>
                            </a:schemeClr>
                          </a:solidFill>
                        </a:rPr>
                        <a:t>Back washing of filter </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1256988341"/>
                  </a:ext>
                </a:extLst>
              </a:tr>
              <a:tr h="370840">
                <a:tc>
                  <a:txBody>
                    <a:bodyPr/>
                    <a:lstStyle/>
                    <a:p>
                      <a:r>
                        <a:rPr lang="en-US" dirty="0">
                          <a:solidFill>
                            <a:schemeClr val="tx1">
                              <a:lumMod val="95000"/>
                            </a:schemeClr>
                          </a:solidFill>
                        </a:rPr>
                        <a:t>Power for Running Pressure filter</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32332760"/>
                  </a:ext>
                </a:extLst>
              </a:tr>
              <a:tr h="370840">
                <a:tc>
                  <a:txBody>
                    <a:bodyPr/>
                    <a:lstStyle/>
                    <a:p>
                      <a:r>
                        <a:rPr lang="en-US" dirty="0">
                          <a:solidFill>
                            <a:schemeClr val="tx1">
                              <a:lumMod val="95000"/>
                            </a:schemeClr>
                          </a:solidFill>
                        </a:rPr>
                        <a:t>Maintenance of Pressure filter </a:t>
                      </a:r>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tc>
                  <a:txBody>
                    <a:bodyPr/>
                    <a:lstStyle/>
                    <a:p>
                      <a:endParaRPr lang="en-IN" dirty="0">
                        <a:solidFill>
                          <a:schemeClr val="tx1">
                            <a:lumMod val="95000"/>
                          </a:schemeClr>
                        </a:solidFill>
                      </a:endParaRPr>
                    </a:p>
                  </a:txBody>
                  <a:tcPr>
                    <a:solidFill>
                      <a:schemeClr val="bg1"/>
                    </a:solidFill>
                  </a:tcPr>
                </a:tc>
                <a:extLst>
                  <a:ext uri="{0D108BD9-81ED-4DB2-BD59-A6C34878D82A}">
                    <a16:rowId xmlns:a16="http://schemas.microsoft.com/office/drawing/2014/main" val="4135151327"/>
                  </a:ext>
                </a:extLst>
              </a:tr>
            </a:tbl>
          </a:graphicData>
        </a:graphic>
      </p:graphicFrame>
    </p:spTree>
    <p:extLst>
      <p:ext uri="{BB962C8B-B14F-4D97-AF65-F5344CB8AC3E}">
        <p14:creationId xmlns:p14="http://schemas.microsoft.com/office/powerpoint/2010/main" val="169193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AFA9-379F-48A5-99BF-9A1293FE8081}"/>
              </a:ext>
            </a:extLst>
          </p:cNvPr>
          <p:cNvSpPr>
            <a:spLocks noGrp="1"/>
          </p:cNvSpPr>
          <p:nvPr>
            <p:ph type="title"/>
          </p:nvPr>
        </p:nvSpPr>
        <p:spPr>
          <a:xfrm>
            <a:off x="2841675" y="1688123"/>
            <a:ext cx="8800788" cy="4404701"/>
          </a:xfrm>
        </p:spPr>
        <p:txBody>
          <a:bodyPr>
            <a:normAutofit/>
          </a:bodyPr>
          <a:lstStyle/>
          <a:p>
            <a:r>
              <a:rPr lang="en-US" sz="2800" dirty="0"/>
              <a:t>1. Leakage  in water body towards basement – </a:t>
            </a:r>
            <a:r>
              <a:rPr lang="en-US" sz="4400" b="1" dirty="0">
                <a:solidFill>
                  <a:srgbClr val="92D050"/>
                </a:solidFill>
              </a:rPr>
              <a:t>Solved</a:t>
            </a:r>
            <a:br>
              <a:rPr lang="en-US" sz="2800" dirty="0"/>
            </a:br>
            <a:br>
              <a:rPr lang="en-US" sz="2800" dirty="0"/>
            </a:br>
            <a:br>
              <a:rPr lang="en-US" sz="2800" dirty="0"/>
            </a:br>
            <a:r>
              <a:rPr lang="en-US" sz="2800" dirty="0"/>
              <a:t>2.  Source of clean &amp; affordable water. (</a:t>
            </a:r>
            <a:r>
              <a:rPr lang="en-US" sz="4400" dirty="0">
                <a:solidFill>
                  <a:srgbClr val="FF0000"/>
                </a:solidFill>
              </a:rPr>
              <a:t>Not Solved</a:t>
            </a:r>
            <a:r>
              <a:rPr lang="en-US" sz="2800" dirty="0"/>
              <a:t>)</a:t>
            </a:r>
            <a:endParaRPr lang="en-IN" sz="2800" dirty="0"/>
          </a:p>
        </p:txBody>
      </p:sp>
      <p:sp>
        <p:nvSpPr>
          <p:cNvPr id="4" name="Title 1">
            <a:extLst>
              <a:ext uri="{FF2B5EF4-FFF2-40B4-BE49-F238E27FC236}">
                <a16:creationId xmlns:a16="http://schemas.microsoft.com/office/drawing/2014/main" id="{267A2A86-D90C-442D-9E9F-A04DED9F53A4}"/>
              </a:ext>
            </a:extLst>
          </p:cNvPr>
          <p:cNvSpPr txBox="1">
            <a:spLocks/>
          </p:cNvSpPr>
          <p:nvPr/>
        </p:nvSpPr>
        <p:spPr>
          <a:xfrm>
            <a:off x="3156750" y="450801"/>
            <a:ext cx="8800788" cy="104037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dirty="0">
                <a:solidFill>
                  <a:schemeClr val="tx1"/>
                </a:solidFill>
                <a:latin typeface="+mj-lt"/>
                <a:ea typeface="+mj-ea"/>
                <a:cs typeface="+mj-cs"/>
              </a:defRPr>
            </a:lvl1pPr>
          </a:lstStyle>
          <a:p>
            <a:r>
              <a:rPr lang="en-US" sz="6600" dirty="0"/>
              <a:t>Challenges</a:t>
            </a:r>
            <a:r>
              <a:rPr lang="en-US" dirty="0">
                <a:solidFill>
                  <a:srgbClr val="002060"/>
                </a:solidFill>
              </a:rPr>
              <a:t> </a:t>
            </a:r>
            <a:endParaRPr lang="en-IN" dirty="0">
              <a:solidFill>
                <a:srgbClr val="002060"/>
              </a:solidFill>
            </a:endParaRPr>
          </a:p>
        </p:txBody>
      </p:sp>
    </p:spTree>
    <p:extLst>
      <p:ext uri="{BB962C8B-B14F-4D97-AF65-F5344CB8AC3E}">
        <p14:creationId xmlns:p14="http://schemas.microsoft.com/office/powerpoint/2010/main" val="281767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BFB5-F557-40C6-8DC0-946B8E0300BC}"/>
              </a:ext>
            </a:extLst>
          </p:cNvPr>
          <p:cNvSpPr>
            <a:spLocks noGrp="1"/>
          </p:cNvSpPr>
          <p:nvPr>
            <p:ph type="ctrTitle"/>
          </p:nvPr>
        </p:nvSpPr>
        <p:spPr>
          <a:xfrm>
            <a:off x="3359149" y="389840"/>
            <a:ext cx="8281987" cy="1129471"/>
          </a:xfrm>
        </p:spPr>
        <p:txBody>
          <a:bodyPr/>
          <a:lstStyle/>
          <a:p>
            <a:r>
              <a:rPr lang="en-US" dirty="0"/>
              <a:t>Challenges with water</a:t>
            </a:r>
            <a:endParaRPr lang="en-IN" dirty="0"/>
          </a:p>
        </p:txBody>
      </p:sp>
      <p:sp>
        <p:nvSpPr>
          <p:cNvPr id="3" name="Subtitle 2">
            <a:extLst>
              <a:ext uri="{FF2B5EF4-FFF2-40B4-BE49-F238E27FC236}">
                <a16:creationId xmlns:a16="http://schemas.microsoft.com/office/drawing/2014/main" id="{00EB973E-DF57-4326-99D0-BF9EF9AE4A06}"/>
              </a:ext>
            </a:extLst>
          </p:cNvPr>
          <p:cNvSpPr>
            <a:spLocks noGrp="1"/>
          </p:cNvSpPr>
          <p:nvPr>
            <p:ph type="subTitle" idx="1"/>
          </p:nvPr>
        </p:nvSpPr>
        <p:spPr>
          <a:xfrm>
            <a:off x="2743200" y="1519311"/>
            <a:ext cx="9172136" cy="2555874"/>
          </a:xfrm>
        </p:spPr>
        <p:txBody>
          <a:bodyPr>
            <a:normAutofit fontScale="77500" lnSpcReduction="20000"/>
          </a:bodyPr>
          <a:lstStyle/>
          <a:p>
            <a:pPr marL="457200" indent="-457200">
              <a:buAutoNum type="arabicPeriod"/>
            </a:pPr>
            <a:r>
              <a:rPr lang="en-US" dirty="0">
                <a:latin typeface="+mj-lt"/>
              </a:rPr>
              <a:t>Cauvery water is costly and should not be used for non potable usages due to compliance issues</a:t>
            </a:r>
          </a:p>
          <a:p>
            <a:pPr marL="457200" indent="-457200">
              <a:buAutoNum type="arabicPeriod"/>
            </a:pPr>
            <a:r>
              <a:rPr lang="en-US" dirty="0">
                <a:latin typeface="+mj-lt"/>
              </a:rPr>
              <a:t> Borewell water – Not dependable </a:t>
            </a:r>
          </a:p>
          <a:p>
            <a:pPr marL="457200" indent="-457200">
              <a:buAutoNum type="arabicPeriod"/>
            </a:pPr>
            <a:r>
              <a:rPr lang="en-US" dirty="0">
                <a:latin typeface="+mj-lt"/>
              </a:rPr>
              <a:t>Tanker Lorries – Costly (not advised)</a:t>
            </a:r>
          </a:p>
          <a:p>
            <a:pPr marL="457200" indent="-457200">
              <a:buAutoNum type="arabicPeriod"/>
            </a:pPr>
            <a:r>
              <a:rPr lang="en-US" dirty="0">
                <a:latin typeface="+mj-lt"/>
              </a:rPr>
              <a:t>STP water which is easily available (comes with some challenges)</a:t>
            </a:r>
          </a:p>
          <a:p>
            <a:pPr marL="457200" indent="-457200">
              <a:buAutoNum type="arabicPeriod"/>
            </a:pPr>
            <a:r>
              <a:rPr lang="en-IN" dirty="0">
                <a:latin typeface="+mj-lt"/>
              </a:rPr>
              <a:t> Rain water (Not available round year, Bangalore don’t have any more rain forests)</a:t>
            </a:r>
          </a:p>
        </p:txBody>
      </p:sp>
      <p:pic>
        <p:nvPicPr>
          <p:cNvPr id="4" name="Picture 3">
            <a:extLst>
              <a:ext uri="{FF2B5EF4-FFF2-40B4-BE49-F238E27FC236}">
                <a16:creationId xmlns:a16="http://schemas.microsoft.com/office/drawing/2014/main" id="{BE94BA2D-37FE-4B5B-96E2-6686F991640F}"/>
              </a:ext>
            </a:extLst>
          </p:cNvPr>
          <p:cNvPicPr>
            <a:picLocks noChangeAspect="1"/>
          </p:cNvPicPr>
          <p:nvPr/>
        </p:nvPicPr>
        <p:blipFill>
          <a:blip r:embed="rId2"/>
          <a:stretch>
            <a:fillRect/>
          </a:stretch>
        </p:blipFill>
        <p:spPr>
          <a:xfrm>
            <a:off x="328466" y="5193983"/>
            <a:ext cx="2267086" cy="1305292"/>
          </a:xfrm>
          <a:prstGeom prst="rect">
            <a:avLst/>
          </a:prstGeom>
        </p:spPr>
      </p:pic>
      <p:pic>
        <p:nvPicPr>
          <p:cNvPr id="5" name="Picture 4">
            <a:extLst>
              <a:ext uri="{FF2B5EF4-FFF2-40B4-BE49-F238E27FC236}">
                <a16:creationId xmlns:a16="http://schemas.microsoft.com/office/drawing/2014/main" id="{D3CAD424-03DB-4335-98A0-D756CA5B21C8}"/>
              </a:ext>
            </a:extLst>
          </p:cNvPr>
          <p:cNvPicPr>
            <a:picLocks noChangeAspect="1"/>
          </p:cNvPicPr>
          <p:nvPr/>
        </p:nvPicPr>
        <p:blipFill>
          <a:blip r:embed="rId3"/>
          <a:stretch>
            <a:fillRect/>
          </a:stretch>
        </p:blipFill>
        <p:spPr>
          <a:xfrm>
            <a:off x="2826140" y="4915123"/>
            <a:ext cx="2267086" cy="1891087"/>
          </a:xfrm>
          <a:prstGeom prst="rect">
            <a:avLst/>
          </a:prstGeom>
        </p:spPr>
      </p:pic>
      <p:pic>
        <p:nvPicPr>
          <p:cNvPr id="6" name="Picture 5">
            <a:extLst>
              <a:ext uri="{FF2B5EF4-FFF2-40B4-BE49-F238E27FC236}">
                <a16:creationId xmlns:a16="http://schemas.microsoft.com/office/drawing/2014/main" id="{F1FFC98F-77C6-4004-8757-59857B1F1AE7}"/>
              </a:ext>
            </a:extLst>
          </p:cNvPr>
          <p:cNvPicPr>
            <a:picLocks noChangeAspect="1"/>
          </p:cNvPicPr>
          <p:nvPr/>
        </p:nvPicPr>
        <p:blipFill>
          <a:blip r:embed="rId4"/>
          <a:stretch>
            <a:fillRect/>
          </a:stretch>
        </p:blipFill>
        <p:spPr>
          <a:xfrm>
            <a:off x="5637329" y="4743861"/>
            <a:ext cx="2498333" cy="2062349"/>
          </a:xfrm>
          <a:prstGeom prst="rect">
            <a:avLst/>
          </a:prstGeom>
        </p:spPr>
      </p:pic>
      <p:pic>
        <p:nvPicPr>
          <p:cNvPr id="2050" name="Picture 2" descr="Sewage Treatment Plant for Apartments in Bangalore | STP installed ...">
            <a:extLst>
              <a:ext uri="{FF2B5EF4-FFF2-40B4-BE49-F238E27FC236}">
                <a16:creationId xmlns:a16="http://schemas.microsoft.com/office/drawing/2014/main" id="{40D1DB6E-148D-4BD9-80C8-B2EC2E15F6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766" y="4538383"/>
            <a:ext cx="3411856" cy="226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86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344B-CF27-47E8-AB2F-6D57B3C19325}"/>
              </a:ext>
            </a:extLst>
          </p:cNvPr>
          <p:cNvSpPr>
            <a:spLocks noGrp="1"/>
          </p:cNvSpPr>
          <p:nvPr>
            <p:ph type="title"/>
          </p:nvPr>
        </p:nvSpPr>
        <p:spPr>
          <a:xfrm>
            <a:off x="3232540" y="1788756"/>
            <a:ext cx="8283313" cy="2878201"/>
          </a:xfrm>
        </p:spPr>
        <p:txBody>
          <a:bodyPr/>
          <a:lstStyle/>
          <a:p>
            <a:r>
              <a:rPr lang="en-US" dirty="0"/>
              <a:t>What happens if we fill STP water into water body today ?</a:t>
            </a:r>
            <a:endParaRPr lang="en-IN" dirty="0"/>
          </a:p>
        </p:txBody>
      </p:sp>
    </p:spTree>
    <p:extLst>
      <p:ext uri="{BB962C8B-B14F-4D97-AF65-F5344CB8AC3E}">
        <p14:creationId xmlns:p14="http://schemas.microsoft.com/office/powerpoint/2010/main" val="118371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36285B-C356-44CA-84DC-69CBE11C2A6D}"/>
              </a:ext>
            </a:extLst>
          </p:cNvPr>
          <p:cNvSpPr txBox="1">
            <a:spLocks noGrp="1"/>
          </p:cNvSpPr>
          <p:nvPr>
            <p:ph type="title"/>
          </p:nvPr>
        </p:nvSpPr>
        <p:spPr>
          <a:xfrm>
            <a:off x="3359149" y="550799"/>
            <a:ext cx="8283313" cy="3275613"/>
          </a:xfrm>
          <a:prstGeom prst="rect">
            <a:avLst/>
          </a:prstGeom>
        </p:spPr>
        <p:txBody>
          <a:bodyPr vert="horz" wrap="square" lIns="0" tIns="0" rIns="0" bIns="0" rtlCol="0" anchor="ctr" anchorCtr="0">
            <a:normAutofit fontScale="9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Practically it is safe to use STP water in water body, nothing will happen. –But we have to take care of few issues for long run</a:t>
            </a:r>
          </a:p>
        </p:txBody>
      </p:sp>
      <p:sp>
        <p:nvSpPr>
          <p:cNvPr id="6" name="Rectangle 5">
            <a:extLst>
              <a:ext uri="{FF2B5EF4-FFF2-40B4-BE49-F238E27FC236}">
                <a16:creationId xmlns:a16="http://schemas.microsoft.com/office/drawing/2014/main" id="{5A994D39-CCFE-4864-B4C1-D90C9EABE472}"/>
              </a:ext>
            </a:extLst>
          </p:cNvPr>
          <p:cNvSpPr/>
          <p:nvPr/>
        </p:nvSpPr>
        <p:spPr>
          <a:xfrm>
            <a:off x="3020353" y="5722426"/>
            <a:ext cx="8317726" cy="584775"/>
          </a:xfrm>
          <a:prstGeom prst="rect">
            <a:avLst/>
          </a:prstGeom>
          <a:noFill/>
        </p:spPr>
        <p:txBody>
          <a:bodyPr wrap="none" lIns="91440" tIns="45720" rIns="91440" bIns="45720">
            <a:spAutoFit/>
          </a:bodyPr>
          <a:lstStyle/>
          <a:p>
            <a:pPr algn="ctr"/>
            <a:r>
              <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Way Safer and better than </a:t>
            </a: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Tanker Water</a:t>
            </a:r>
            <a:endPar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66247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B50EFAD-51DA-4B99-9676-A8F743772A05}"/>
              </a:ext>
            </a:extLst>
          </p:cNvPr>
          <p:cNvGraphicFramePr>
            <a:graphicFrameLocks noGrp="1"/>
          </p:cNvGraphicFramePr>
          <p:nvPr>
            <p:extLst>
              <p:ext uri="{D42A27DB-BD31-4B8C-83A1-F6EECF244321}">
                <p14:modId xmlns:p14="http://schemas.microsoft.com/office/powerpoint/2010/main" val="451187076"/>
              </p:ext>
            </p:extLst>
          </p:nvPr>
        </p:nvGraphicFramePr>
        <p:xfrm>
          <a:off x="2763520" y="1551940"/>
          <a:ext cx="9109612" cy="4992400"/>
        </p:xfrm>
        <a:graphic>
          <a:graphicData uri="http://schemas.openxmlformats.org/drawingml/2006/table">
            <a:tbl>
              <a:tblPr firstRow="1" bandRow="1">
                <a:tableStyleId>{5C22544A-7EE6-4342-B048-85BDC9FD1C3A}</a:tableStyleId>
              </a:tblPr>
              <a:tblGrid>
                <a:gridCol w="607892">
                  <a:extLst>
                    <a:ext uri="{9D8B030D-6E8A-4147-A177-3AD203B41FA5}">
                      <a16:colId xmlns:a16="http://schemas.microsoft.com/office/drawing/2014/main" val="2807169849"/>
                    </a:ext>
                  </a:extLst>
                </a:gridCol>
                <a:gridCol w="3200627">
                  <a:extLst>
                    <a:ext uri="{9D8B030D-6E8A-4147-A177-3AD203B41FA5}">
                      <a16:colId xmlns:a16="http://schemas.microsoft.com/office/drawing/2014/main" val="1652846505"/>
                    </a:ext>
                  </a:extLst>
                </a:gridCol>
                <a:gridCol w="5301093">
                  <a:extLst>
                    <a:ext uri="{9D8B030D-6E8A-4147-A177-3AD203B41FA5}">
                      <a16:colId xmlns:a16="http://schemas.microsoft.com/office/drawing/2014/main" val="2921145940"/>
                    </a:ext>
                  </a:extLst>
                </a:gridCol>
              </a:tblGrid>
              <a:tr h="485635">
                <a:tc>
                  <a:txBody>
                    <a:bodyPr/>
                    <a:lstStyle/>
                    <a:p>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Challenges with STP</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Comments from Residents</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3566561128"/>
                  </a:ext>
                </a:extLst>
              </a:tr>
              <a:tr h="838219">
                <a:tc>
                  <a:txBody>
                    <a:bodyPr/>
                    <a:lstStyle/>
                    <a:p>
                      <a:r>
                        <a:rPr lang="en-US" dirty="0">
                          <a:solidFill>
                            <a:schemeClr val="tx1">
                              <a:lumMod val="95000"/>
                            </a:schemeClr>
                          </a:solidFill>
                        </a:rPr>
                        <a:t>1</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Blackish water in flushes</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Residents do have a mental block towards using it..  </a:t>
                      </a:r>
                      <a:r>
                        <a:rPr lang="en-US" dirty="0" err="1">
                          <a:solidFill>
                            <a:schemeClr val="tx1">
                              <a:lumMod val="95000"/>
                            </a:schemeClr>
                          </a:solidFill>
                        </a:rPr>
                        <a:t>Shhh</a:t>
                      </a:r>
                      <a:r>
                        <a:rPr lang="en-US" dirty="0">
                          <a:solidFill>
                            <a:schemeClr val="tx1">
                              <a:lumMod val="95000"/>
                            </a:schemeClr>
                          </a:solidFill>
                        </a:rPr>
                        <a:t>… don’t even go near STP water that is dirty… don’t even talk to me about it.</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4109972211"/>
                  </a:ext>
                </a:extLst>
              </a:tr>
              <a:tr h="1197455">
                <a:tc>
                  <a:txBody>
                    <a:bodyPr/>
                    <a:lstStyle/>
                    <a:p>
                      <a:r>
                        <a:rPr lang="en-US" dirty="0">
                          <a:solidFill>
                            <a:schemeClr val="tx1">
                              <a:lumMod val="95000"/>
                            </a:schemeClr>
                          </a:solidFill>
                        </a:rPr>
                        <a:t>2</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N</a:t>
                      </a:r>
                      <a:r>
                        <a:rPr lang="en-IN" dirty="0" err="1">
                          <a:solidFill>
                            <a:schemeClr val="tx1">
                              <a:lumMod val="95000"/>
                            </a:schemeClr>
                          </a:solidFill>
                        </a:rPr>
                        <a:t>itrates</a:t>
                      </a:r>
                      <a:r>
                        <a:rPr lang="en-IN" dirty="0">
                          <a:solidFill>
                            <a:schemeClr val="tx1">
                              <a:lumMod val="95000"/>
                            </a:schemeClr>
                          </a:solidFill>
                        </a:rPr>
                        <a:t> and phosphates</a:t>
                      </a:r>
                      <a:endParaRPr lang="en-US"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Presence of these will results in green algae growth in the water body which spoils the look and may damage the tiles.</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3263712080"/>
                  </a:ext>
                </a:extLst>
              </a:tr>
              <a:tr h="1197455">
                <a:tc>
                  <a:txBody>
                    <a:bodyPr/>
                    <a:lstStyle/>
                    <a:p>
                      <a:r>
                        <a:rPr lang="en-US" dirty="0">
                          <a:solidFill>
                            <a:schemeClr val="tx1">
                              <a:lumMod val="95000"/>
                            </a:schemeClr>
                          </a:solidFill>
                        </a:rPr>
                        <a:t>3</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Water from toilet sewage is treated and reused</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How can we use such a water in our water body </a:t>
                      </a:r>
                    </a:p>
                    <a:p>
                      <a:r>
                        <a:rPr lang="en-US" dirty="0">
                          <a:solidFill>
                            <a:schemeClr val="tx1">
                              <a:lumMod val="95000"/>
                            </a:schemeClr>
                          </a:solidFill>
                        </a:rPr>
                        <a:t>Spread across our campus, Can this can results in some kind of medical issue in the long run.</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3821481710"/>
                  </a:ext>
                </a:extLst>
              </a:tr>
              <a:tr h="1197455">
                <a:tc>
                  <a:txBody>
                    <a:bodyPr/>
                    <a:lstStyle/>
                    <a:p>
                      <a:r>
                        <a:rPr lang="en-US" dirty="0">
                          <a:solidFill>
                            <a:schemeClr val="tx1">
                              <a:lumMod val="95000"/>
                            </a:schemeClr>
                          </a:solidFill>
                        </a:rPr>
                        <a:t>4</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Can we really use STP for such purpose will  the chemical present in STP water, spoil our water body ?</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I really don’t know… better we use BWSSB as it is 100% safe … cant we use it even if it is costly ? (Comments  I head heard from  knowledgeable residents)</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627377334"/>
                  </a:ext>
                </a:extLst>
              </a:tr>
            </a:tbl>
          </a:graphicData>
        </a:graphic>
      </p:graphicFrame>
      <p:sp>
        <p:nvSpPr>
          <p:cNvPr id="6" name="Title 1">
            <a:extLst>
              <a:ext uri="{FF2B5EF4-FFF2-40B4-BE49-F238E27FC236}">
                <a16:creationId xmlns:a16="http://schemas.microsoft.com/office/drawing/2014/main" id="{25FE892E-776A-4838-B903-5C1412F74B0D}"/>
              </a:ext>
            </a:extLst>
          </p:cNvPr>
          <p:cNvSpPr txBox="1">
            <a:spLocks/>
          </p:cNvSpPr>
          <p:nvPr/>
        </p:nvSpPr>
        <p:spPr>
          <a:xfrm>
            <a:off x="3359149" y="389840"/>
            <a:ext cx="8281987" cy="1129471"/>
          </a:xfrm>
          <a:prstGeom prst="rect">
            <a:avLst/>
          </a:prstGeom>
        </p:spPr>
        <p:txBody>
          <a:bodyPr vert="horz" wrap="square" lIns="0" tIns="0" rIns="0" bIns="0" rtlCol="0" anchor="ctr"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IN" dirty="0"/>
              <a:t>Challenges with STP water</a:t>
            </a:r>
          </a:p>
        </p:txBody>
      </p:sp>
    </p:spTree>
    <p:extLst>
      <p:ext uri="{BB962C8B-B14F-4D97-AF65-F5344CB8AC3E}">
        <p14:creationId xmlns:p14="http://schemas.microsoft.com/office/powerpoint/2010/main" val="11180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8D08-01D9-4FE8-B470-D22AECE5D850}"/>
              </a:ext>
            </a:extLst>
          </p:cNvPr>
          <p:cNvSpPr>
            <a:spLocks noGrp="1"/>
          </p:cNvSpPr>
          <p:nvPr>
            <p:ph type="ctrTitle"/>
          </p:nvPr>
        </p:nvSpPr>
        <p:spPr>
          <a:xfrm>
            <a:off x="2163395" y="284846"/>
            <a:ext cx="8281987" cy="960658"/>
          </a:xfrm>
        </p:spPr>
        <p:txBody>
          <a:bodyPr>
            <a:normAutofit fontScale="90000"/>
          </a:bodyPr>
          <a:lstStyle/>
          <a:p>
            <a:r>
              <a:rPr lang="en-US" dirty="0"/>
              <a:t>We have solutions</a:t>
            </a:r>
            <a:endParaRPr lang="en-IN" dirty="0"/>
          </a:p>
        </p:txBody>
      </p:sp>
      <p:graphicFrame>
        <p:nvGraphicFramePr>
          <p:cNvPr id="5" name="Table 5">
            <a:extLst>
              <a:ext uri="{FF2B5EF4-FFF2-40B4-BE49-F238E27FC236}">
                <a16:creationId xmlns:a16="http://schemas.microsoft.com/office/drawing/2014/main" id="{16A5AD5F-8426-4DD5-A032-229CACFED5C5}"/>
              </a:ext>
            </a:extLst>
          </p:cNvPr>
          <p:cNvGraphicFramePr>
            <a:graphicFrameLocks noGrp="1"/>
          </p:cNvGraphicFramePr>
          <p:nvPr>
            <p:extLst>
              <p:ext uri="{D42A27DB-BD31-4B8C-83A1-F6EECF244321}">
                <p14:modId xmlns:p14="http://schemas.microsoft.com/office/powerpoint/2010/main" val="907992676"/>
              </p:ext>
            </p:extLst>
          </p:nvPr>
        </p:nvGraphicFramePr>
        <p:xfrm>
          <a:off x="2602523" y="1252025"/>
          <a:ext cx="9131495" cy="4515997"/>
        </p:xfrm>
        <a:graphic>
          <a:graphicData uri="http://schemas.openxmlformats.org/drawingml/2006/table">
            <a:tbl>
              <a:tblPr firstRow="1" bandRow="1">
                <a:tableStyleId>{5C22544A-7EE6-4342-B048-85BDC9FD1C3A}</a:tableStyleId>
              </a:tblPr>
              <a:tblGrid>
                <a:gridCol w="609352">
                  <a:extLst>
                    <a:ext uri="{9D8B030D-6E8A-4147-A177-3AD203B41FA5}">
                      <a16:colId xmlns:a16="http://schemas.microsoft.com/office/drawing/2014/main" val="2807169849"/>
                    </a:ext>
                  </a:extLst>
                </a:gridCol>
                <a:gridCol w="3208315">
                  <a:extLst>
                    <a:ext uri="{9D8B030D-6E8A-4147-A177-3AD203B41FA5}">
                      <a16:colId xmlns:a16="http://schemas.microsoft.com/office/drawing/2014/main" val="1652846505"/>
                    </a:ext>
                  </a:extLst>
                </a:gridCol>
                <a:gridCol w="5313828">
                  <a:extLst>
                    <a:ext uri="{9D8B030D-6E8A-4147-A177-3AD203B41FA5}">
                      <a16:colId xmlns:a16="http://schemas.microsoft.com/office/drawing/2014/main" val="2921145940"/>
                    </a:ext>
                  </a:extLst>
                </a:gridCol>
              </a:tblGrid>
              <a:tr h="498693">
                <a:tc>
                  <a:txBody>
                    <a:bodyPr/>
                    <a:lstStyle/>
                    <a:p>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Challenges with STP</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Solution</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3566561128"/>
                  </a:ext>
                </a:extLst>
              </a:tr>
              <a:tr h="359436">
                <a:tc>
                  <a:txBody>
                    <a:bodyPr/>
                    <a:lstStyle/>
                    <a:p>
                      <a:r>
                        <a:rPr lang="en-US" dirty="0">
                          <a:solidFill>
                            <a:schemeClr val="tx1">
                              <a:lumMod val="95000"/>
                            </a:schemeClr>
                          </a:solidFill>
                        </a:rPr>
                        <a:t>1</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Blackish water in flushes</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Root cause identified and solved</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4109972211"/>
                  </a:ext>
                </a:extLst>
              </a:tr>
              <a:tr h="919516">
                <a:tc>
                  <a:txBody>
                    <a:bodyPr/>
                    <a:lstStyle/>
                    <a:p>
                      <a:r>
                        <a:rPr lang="en-US" dirty="0">
                          <a:solidFill>
                            <a:schemeClr val="tx1">
                              <a:lumMod val="95000"/>
                            </a:schemeClr>
                          </a:solidFill>
                        </a:rPr>
                        <a:t>2</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N</a:t>
                      </a:r>
                      <a:r>
                        <a:rPr lang="en-IN" dirty="0" err="1">
                          <a:solidFill>
                            <a:schemeClr val="tx1">
                              <a:lumMod val="95000"/>
                            </a:schemeClr>
                          </a:solidFill>
                        </a:rPr>
                        <a:t>itrates</a:t>
                      </a:r>
                      <a:r>
                        <a:rPr lang="en-IN" dirty="0">
                          <a:solidFill>
                            <a:schemeClr val="tx1">
                              <a:lumMod val="95000"/>
                            </a:schemeClr>
                          </a:solidFill>
                        </a:rPr>
                        <a:t> and phosphates</a:t>
                      </a:r>
                      <a:endParaRPr lang="en-US"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Quantity is so low when compared to limits, the small quantity which is present can easily be removed using chemical methods</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3263712080"/>
                  </a:ext>
                </a:extLst>
              </a:tr>
              <a:tr h="1502377">
                <a:tc>
                  <a:txBody>
                    <a:bodyPr/>
                    <a:lstStyle/>
                    <a:p>
                      <a:r>
                        <a:rPr lang="en-US" dirty="0">
                          <a:solidFill>
                            <a:schemeClr val="tx1">
                              <a:lumMod val="95000"/>
                            </a:schemeClr>
                          </a:solidFill>
                        </a:rPr>
                        <a:t>3</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Water from toilet sewage is treated and reused</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Our water test reports indicates that the harmful microbes are way below the limits specified by WHO and Govt of India. In addition we can take added precautions. Bit of microbes are needed every where to strengthen our immunity.</a:t>
                      </a:r>
                    </a:p>
                  </a:txBody>
                  <a:tcPr>
                    <a:solidFill>
                      <a:schemeClr val="bg2"/>
                    </a:solidFill>
                  </a:tcPr>
                </a:tc>
                <a:extLst>
                  <a:ext uri="{0D108BD9-81ED-4DB2-BD59-A6C34878D82A}">
                    <a16:rowId xmlns:a16="http://schemas.microsoft.com/office/drawing/2014/main" val="3821481710"/>
                  </a:ext>
                </a:extLst>
              </a:tr>
              <a:tr h="1229651">
                <a:tc>
                  <a:txBody>
                    <a:bodyPr/>
                    <a:lstStyle/>
                    <a:p>
                      <a:r>
                        <a:rPr lang="en-US" dirty="0">
                          <a:solidFill>
                            <a:schemeClr val="tx1">
                              <a:lumMod val="95000"/>
                            </a:schemeClr>
                          </a:solidFill>
                        </a:rPr>
                        <a:t>4</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Can we really use STP for such purpose will spoil our water body ?</a:t>
                      </a:r>
                      <a:endParaRPr lang="en-IN" dirty="0">
                        <a:solidFill>
                          <a:schemeClr val="tx1">
                            <a:lumMod val="95000"/>
                          </a:schemeClr>
                        </a:solidFill>
                      </a:endParaRPr>
                    </a:p>
                  </a:txBody>
                  <a:tcPr>
                    <a:solidFill>
                      <a:schemeClr val="bg2"/>
                    </a:solidFill>
                  </a:tcPr>
                </a:tc>
                <a:tc>
                  <a:txBody>
                    <a:bodyPr/>
                    <a:lstStyle/>
                    <a:p>
                      <a:r>
                        <a:rPr lang="en-US" dirty="0">
                          <a:solidFill>
                            <a:schemeClr val="tx1">
                              <a:lumMod val="95000"/>
                            </a:schemeClr>
                          </a:solidFill>
                        </a:rPr>
                        <a:t>Share the test report with residents. Also ensure we keep our final tank and pipes clean so that we always get crystal clear STP water, this will erase this feeling from the minds of old residents.</a:t>
                      </a:r>
                      <a:endParaRPr lang="en-IN" dirty="0">
                        <a:solidFill>
                          <a:schemeClr val="tx1">
                            <a:lumMod val="95000"/>
                          </a:schemeClr>
                        </a:solidFill>
                      </a:endParaRPr>
                    </a:p>
                  </a:txBody>
                  <a:tcPr>
                    <a:solidFill>
                      <a:schemeClr val="bg2"/>
                    </a:solidFill>
                  </a:tcPr>
                </a:tc>
                <a:extLst>
                  <a:ext uri="{0D108BD9-81ED-4DB2-BD59-A6C34878D82A}">
                    <a16:rowId xmlns:a16="http://schemas.microsoft.com/office/drawing/2014/main" val="627377334"/>
                  </a:ext>
                </a:extLst>
              </a:tr>
            </a:tbl>
          </a:graphicData>
        </a:graphic>
      </p:graphicFrame>
    </p:spTree>
    <p:extLst>
      <p:ext uri="{BB962C8B-B14F-4D97-AF65-F5344CB8AC3E}">
        <p14:creationId xmlns:p14="http://schemas.microsoft.com/office/powerpoint/2010/main" val="151368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B261-3F7D-4B25-B198-BA9939F48896}"/>
              </a:ext>
            </a:extLst>
          </p:cNvPr>
          <p:cNvSpPr>
            <a:spLocks noGrp="1"/>
          </p:cNvSpPr>
          <p:nvPr>
            <p:ph type="title"/>
          </p:nvPr>
        </p:nvSpPr>
        <p:spPr/>
        <p:txBody>
          <a:bodyPr/>
          <a:lstStyle/>
          <a:p>
            <a:r>
              <a:rPr lang="en-US" dirty="0">
                <a:latin typeface="MV Boli" panose="02000500030200090000" pitchFamily="2" charset="0"/>
                <a:cs typeface="MV Boli" panose="02000500030200090000" pitchFamily="2" charset="0"/>
              </a:rPr>
              <a:t>Lets explore the Solutions</a:t>
            </a:r>
            <a:endParaRPr lang="en-IN"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552195679"/>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223C29"/>
      </a:dk2>
      <a:lt2>
        <a:srgbClr val="E8E3E2"/>
      </a:lt2>
      <a:accent1>
        <a:srgbClr val="4AB0BC"/>
      </a:accent1>
      <a:accent2>
        <a:srgbClr val="3BB18D"/>
      </a:accent2>
      <a:accent3>
        <a:srgbClr val="47B666"/>
      </a:accent3>
      <a:accent4>
        <a:srgbClr val="4CB13B"/>
      </a:accent4>
      <a:accent5>
        <a:srgbClr val="80AF45"/>
      </a:accent5>
      <a:accent6>
        <a:srgbClr val="A4A637"/>
      </a:accent6>
      <a:hlink>
        <a:srgbClr val="559030"/>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382</TotalTime>
  <Words>1843</Words>
  <Application>Microsoft Office PowerPoint</Application>
  <PresentationFormat>Widescreen</PresentationFormat>
  <Paragraphs>197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Gill Sans MT</vt:lpstr>
      <vt:lpstr>MV Boli</vt:lpstr>
      <vt:lpstr>Walbaum Display</vt:lpstr>
      <vt:lpstr>Wingdings</vt:lpstr>
      <vt:lpstr>3DFloatVTI</vt:lpstr>
      <vt:lpstr>Our Water Body</vt:lpstr>
      <vt:lpstr>PowerPoint Presentation</vt:lpstr>
      <vt:lpstr>1. Leakage  in water body towards basement – Solved   2.  Source of clean &amp; affordable water. (Not Solved)</vt:lpstr>
      <vt:lpstr>Challenges with water</vt:lpstr>
      <vt:lpstr>What happens if we fill STP water into water body today ?</vt:lpstr>
      <vt:lpstr>Practically it is safe to use STP water in water body, nothing will happen. –But we have to take care of few issues for long run</vt:lpstr>
      <vt:lpstr>PowerPoint Presentation</vt:lpstr>
      <vt:lpstr>We have solutions</vt:lpstr>
      <vt:lpstr>Lets explore the Solutions</vt:lpstr>
      <vt:lpstr>What do we do for blackish water?</vt:lpstr>
      <vt:lpstr>Solution for blackish water</vt:lpstr>
      <vt:lpstr>PowerPoint Presentation</vt:lpstr>
      <vt:lpstr>PowerPoint Presentation</vt:lpstr>
      <vt:lpstr>PowerPoint Presentation</vt:lpstr>
      <vt:lpstr>PowerPoint Presentation</vt:lpstr>
      <vt:lpstr>Let us not call it STP any more, instead call it Water Recycling  Plant. Instead of STP water we will says “Treated water” or recycled water</vt:lpstr>
      <vt:lpstr>Implementation Plan Expenses Challenges</vt:lpstr>
      <vt:lpstr>Phase  One (Prototype)</vt:lpstr>
      <vt:lpstr>To start with we will identify a small independent portion of water body which has good exposure to sun light and wind.  (Club House area can be candidate)</vt:lpstr>
      <vt:lpstr>Fill in with STP water and deposit a fixed amount of metal reagent (Aluminum Sulphate) to prevent algae  We will NOT do filtering now, as we do not have provision for it today. Instead take STP water from the top, when the final tank is full.</vt:lpstr>
      <vt:lpstr>Visually observe  water and measure, the turbidity of water periodically using sensor or turbidity measuring jar.</vt:lpstr>
      <vt:lpstr>1. Check for the formation of algae   2. Any other issues like black color deposits etc  3. Replace water every week.  4. Repeat this for four weeks </vt:lpstr>
      <vt:lpstr>PowerPoint Presentation</vt:lpstr>
      <vt:lpstr>Phase -2 </vt:lpstr>
      <vt:lpstr>How much water we need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Kumar</dc:creator>
  <cp:lastModifiedBy>Girish Kumar</cp:lastModifiedBy>
  <cp:revision>53</cp:revision>
  <dcterms:created xsi:type="dcterms:W3CDTF">2020-08-02T03:25:00Z</dcterms:created>
  <dcterms:modified xsi:type="dcterms:W3CDTF">2020-08-08T11:50:13Z</dcterms:modified>
</cp:coreProperties>
</file>