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Open_sourc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AD51D-497A-414A-9249-C1B24830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" y="741741"/>
            <a:ext cx="10541603" cy="50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5A92-6B51-4EC7-83E0-95489F23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256"/>
          </a:xfrm>
        </p:spPr>
        <p:txBody>
          <a:bodyPr/>
          <a:lstStyle/>
          <a:p>
            <a:r>
              <a:rPr lang="en-IN" dirty="0"/>
              <a:t>What is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39B7A-F1CA-4020-8BB8-C62768B26F8D}"/>
              </a:ext>
            </a:extLst>
          </p:cNvPr>
          <p:cNvSpPr txBox="1"/>
          <p:nvPr/>
        </p:nvSpPr>
        <p:spPr>
          <a:xfrm>
            <a:off x="371061" y="1656521"/>
            <a:ext cx="111053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Python is an easy to learn, powerful programming language</a:t>
            </a:r>
          </a:p>
          <a:p>
            <a:endParaRPr lang="en-IN" sz="3200" dirty="0"/>
          </a:p>
          <a:p>
            <a:pPr algn="just"/>
            <a:r>
              <a:rPr lang="en-IN" sz="3200" dirty="0"/>
              <a:t>This is an ideal language for scripting and rapid application development in many areas,  like business apps, Web Applications, Back end Server side apps,  IoT and embedded system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7E7AD-5EC7-480C-A7A8-4A320A3F3925}"/>
              </a:ext>
            </a:extLst>
          </p:cNvPr>
          <p:cNvSpPr txBox="1"/>
          <p:nvPr/>
        </p:nvSpPr>
        <p:spPr>
          <a:xfrm>
            <a:off x="636104" y="640285"/>
            <a:ext cx="7076661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Python was developed by a </a:t>
            </a:r>
            <a:r>
              <a:rPr lang="en-IN" b="1" dirty="0"/>
              <a:t>Dutch Computer Programmer</a:t>
            </a:r>
            <a:r>
              <a:rPr lang="en-IN" dirty="0"/>
              <a:t>  </a:t>
            </a:r>
            <a:r>
              <a:rPr lang="en-IN" b="1" dirty="0"/>
              <a:t>Guido van Rossum </a:t>
            </a:r>
            <a:r>
              <a:rPr lang="en-IN" dirty="0"/>
              <a:t>as a </a:t>
            </a:r>
            <a:r>
              <a:rPr lang="en-IN" b="1" dirty="0"/>
              <a:t>Computer Programming for Everybody</a:t>
            </a:r>
          </a:p>
          <a:p>
            <a:endParaRPr lang="en-IN" dirty="0"/>
          </a:p>
          <a:p>
            <a:r>
              <a:rPr lang="en-IN" dirty="0"/>
              <a:t>Originally developed as a hobby project during his holidays during 1989, he came out with a set of goals for his language by 1999 which was 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19A68-1848-48F9-9198-732BDA830FF6}"/>
              </a:ext>
            </a:extLst>
          </p:cNvPr>
          <p:cNvSpPr txBox="1"/>
          <p:nvPr/>
        </p:nvSpPr>
        <p:spPr>
          <a:xfrm>
            <a:off x="636104" y="3527448"/>
            <a:ext cx="7076661" cy="25853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An easy and intuitive language just as powerful as major competitors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hlinkClick r:id="rId2" tooltip="Open source"/>
              </a:rPr>
              <a:t>Open source</a:t>
            </a:r>
            <a:r>
              <a:rPr lang="en-IN" b="1" dirty="0"/>
              <a:t>, so anyone can contribute to its development code that is as understandable as plain English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Suitability for everyday tasks, allowing for quick development of apps</a:t>
            </a:r>
          </a:p>
          <a:p>
            <a:endParaRPr lang="en-IN" dirty="0"/>
          </a:p>
        </p:txBody>
      </p:sp>
      <p:pic>
        <p:nvPicPr>
          <p:cNvPr id="1026" name="Picture 2" descr="Guido van Rossum OSCON 2006">
            <a:extLst>
              <a:ext uri="{FF2B5EF4-FFF2-40B4-BE49-F238E27FC236}">
                <a16:creationId xmlns:a16="http://schemas.microsoft.com/office/drawing/2014/main" id="{A65B5547-A2FD-400C-9414-01BCE200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45" y="1670538"/>
            <a:ext cx="2829951" cy="42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9E727-D847-4877-9C9B-405C8A3B7CA1}"/>
              </a:ext>
            </a:extLst>
          </p:cNvPr>
          <p:cNvSpPr/>
          <p:nvPr/>
        </p:nvSpPr>
        <p:spPr>
          <a:xfrm>
            <a:off x="8979384" y="591546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Guido van Rossum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BEA1-B860-402A-B1CD-B579549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1510"/>
          </a:xfrm>
        </p:spPr>
        <p:txBody>
          <a:bodyPr/>
          <a:lstStyle/>
          <a:p>
            <a:r>
              <a:rPr lang="en-IN" dirty="0"/>
              <a:t>Features of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A7B58-42B3-4CF4-A825-10B29F28DA7F}"/>
              </a:ext>
            </a:extLst>
          </p:cNvPr>
          <p:cNvSpPr txBox="1"/>
          <p:nvPr/>
        </p:nvSpPr>
        <p:spPr>
          <a:xfrm>
            <a:off x="646111" y="1294228"/>
            <a:ext cx="97217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Python is a simple and minimalistic language. English pseudo-code nature of Python is one of its greatest strengths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Easy to Learn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Free and Open Sourced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 level Programming : in Python, you never need to think about the low-level details such as managing the memory used by your program, etc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Interpreted, this mean the python program is not converted into machine language binaries file before it is executed. Instead a program called interpreter read each line converts into byte code and executes it directly.  This make python programs portable across many hardware 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Its features can be extend If you need a critical piece of code to run very fast or want to have some piece of algorithm not to be open, you can code that part of your program in C or C\++ and then use it from your Python program.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7226AB-960F-4425-8020-4206CD233C33}"/>
              </a:ext>
            </a:extLst>
          </p:cNvPr>
          <p:cNvSpPr/>
          <p:nvPr/>
        </p:nvSpPr>
        <p:spPr>
          <a:xfrm>
            <a:off x="614288" y="614850"/>
            <a:ext cx="97113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Python has a large Standard Library. It helps programmers to do many complex operation which includes regular expressions, documentation generation, unit testing, threading, databases, web browsers, CGI, FTP, email, XML, XML-RPC, HTML, WAV files, cryptography, GUI (graphical user interfaces), and other system-dependent stuff. Without writing the fresh code. Standard library appears to programmer  a like “Box full of components” that can be assembled to build something complex.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400" dirty="0"/>
              <a:t>Python comes with powerful inbuild features like text processing which is not available on other programming languages like C/C++.  To </a:t>
            </a:r>
            <a:r>
              <a:rPr lang="en-IN" sz="2400" dirty="0" err="1"/>
              <a:t>aviail</a:t>
            </a:r>
            <a:r>
              <a:rPr lang="en-IN" sz="2400" dirty="0"/>
              <a:t> these benefits we can call python modules from a C/C++ program. This make Python embeddable 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D0A-E2F7-4B58-8D32-568A1350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09" y="2573423"/>
            <a:ext cx="9404723" cy="855577"/>
          </a:xfrm>
        </p:spPr>
        <p:txBody>
          <a:bodyPr/>
          <a:lstStyle/>
          <a:p>
            <a:r>
              <a:rPr lang="en-IN" dirty="0"/>
              <a:t>Installing  Python on your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14DFA-1F7B-410F-A64F-76AC089AE13A}"/>
              </a:ext>
            </a:extLst>
          </p:cNvPr>
          <p:cNvSpPr/>
          <p:nvPr/>
        </p:nvSpPr>
        <p:spPr>
          <a:xfrm>
            <a:off x="1730327" y="4121834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879-71CE-45E9-B263-4B027F6E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4390"/>
          </a:xfrm>
        </p:spPr>
        <p:txBody>
          <a:bodyPr/>
          <a:lstStyle/>
          <a:p>
            <a:r>
              <a:rPr lang="en-IN" dirty="0"/>
              <a:t>Invoking Python interpreter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C981-4B40-4312-A7AE-3837AC9E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28" y="1285876"/>
            <a:ext cx="9939338" cy="54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B6-712C-4046-8C53-D03EE57C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5265"/>
          </a:xfrm>
        </p:spPr>
        <p:txBody>
          <a:bodyPr/>
          <a:lstStyle/>
          <a:p>
            <a:r>
              <a:rPr lang="en-IN"/>
              <a:t>Running python instruction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612D0-63F9-49EB-95B9-0E91B01CF74A}"/>
              </a:ext>
            </a:extLst>
          </p:cNvPr>
          <p:cNvSpPr txBox="1"/>
          <p:nvPr/>
        </p:nvSpPr>
        <p:spPr>
          <a:xfrm>
            <a:off x="515212" y="1582340"/>
            <a:ext cx="77541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pi@arjuna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:~ $ python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Python 2.7.9 (default, Sep 17 2016, 20:26:04)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[GCC 4.9.2] on linux2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Type "help", "copyright", "credits" or "license" for more information.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10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20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+ y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 = x+ y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 z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exit(0)</a:t>
            </a:r>
          </a:p>
          <a:p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pi@arjuna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:~ $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CF955E3-2291-4732-BA83-88DF5B407FDE}"/>
              </a:ext>
            </a:extLst>
          </p:cNvPr>
          <p:cNvSpPr/>
          <p:nvPr/>
        </p:nvSpPr>
        <p:spPr>
          <a:xfrm>
            <a:off x="8481391" y="1582340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Starting Python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EA4FBE8-5D5E-4E5D-B1CB-28543A3D6EFB}"/>
              </a:ext>
            </a:extLst>
          </p:cNvPr>
          <p:cNvSpPr/>
          <p:nvPr/>
        </p:nvSpPr>
        <p:spPr>
          <a:xfrm>
            <a:off x="8633791" y="2522535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Creating two variable x and 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2EA7F18-B338-4DFF-BEA9-93945BBC1ADF}"/>
              </a:ext>
            </a:extLst>
          </p:cNvPr>
          <p:cNvSpPr/>
          <p:nvPr/>
        </p:nvSpPr>
        <p:spPr>
          <a:xfrm>
            <a:off x="8786191" y="3434596"/>
            <a:ext cx="2928731" cy="763295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+ y is printed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B4DD41-7944-43AC-9160-88521D244A59}"/>
              </a:ext>
            </a:extLst>
          </p:cNvPr>
          <p:cNvSpPr/>
          <p:nvPr/>
        </p:nvSpPr>
        <p:spPr>
          <a:xfrm>
            <a:off x="3502855" y="1688123"/>
            <a:ext cx="4994031" cy="323557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A3553F-0B19-467B-942F-6AFBB1941801}"/>
              </a:ext>
            </a:extLst>
          </p:cNvPr>
          <p:cNvSpPr/>
          <p:nvPr/>
        </p:nvSpPr>
        <p:spPr>
          <a:xfrm flipV="1">
            <a:off x="2234419" y="2889586"/>
            <a:ext cx="6399372" cy="323557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CAC2A4C-E57F-4683-B2FD-810DD4F4576E}"/>
              </a:ext>
            </a:extLst>
          </p:cNvPr>
          <p:cNvSpPr/>
          <p:nvPr/>
        </p:nvSpPr>
        <p:spPr>
          <a:xfrm flipV="1">
            <a:off x="1032046" y="3805539"/>
            <a:ext cx="7754145" cy="285509"/>
          </a:xfrm>
          <a:custGeom>
            <a:avLst/>
            <a:gdLst>
              <a:gd name="connsiteX0" fmla="*/ 4994031 w 4994031"/>
              <a:gd name="connsiteY0" fmla="*/ 295422 h 323557"/>
              <a:gd name="connsiteX1" fmla="*/ 4712677 w 4994031"/>
              <a:gd name="connsiteY1" fmla="*/ 309489 h 323557"/>
              <a:gd name="connsiteX2" fmla="*/ 4586068 w 4994031"/>
              <a:gd name="connsiteY2" fmla="*/ 323557 h 323557"/>
              <a:gd name="connsiteX3" fmla="*/ 2926080 w 4994031"/>
              <a:gd name="connsiteY3" fmla="*/ 309489 h 323557"/>
              <a:gd name="connsiteX4" fmla="*/ 2532185 w 4994031"/>
              <a:gd name="connsiteY4" fmla="*/ 267286 h 323557"/>
              <a:gd name="connsiteX5" fmla="*/ 2264899 w 4994031"/>
              <a:gd name="connsiteY5" fmla="*/ 239151 h 323557"/>
              <a:gd name="connsiteX6" fmla="*/ 2166425 w 4994031"/>
              <a:gd name="connsiteY6" fmla="*/ 225083 h 323557"/>
              <a:gd name="connsiteX7" fmla="*/ 2067951 w 4994031"/>
              <a:gd name="connsiteY7" fmla="*/ 196948 h 323557"/>
              <a:gd name="connsiteX8" fmla="*/ 1871003 w 4994031"/>
              <a:gd name="connsiteY8" fmla="*/ 154745 h 323557"/>
              <a:gd name="connsiteX9" fmla="*/ 1716259 w 4994031"/>
              <a:gd name="connsiteY9" fmla="*/ 112542 h 323557"/>
              <a:gd name="connsiteX10" fmla="*/ 1561514 w 4994031"/>
              <a:gd name="connsiteY10" fmla="*/ 70339 h 323557"/>
              <a:gd name="connsiteX11" fmla="*/ 1167619 w 4994031"/>
              <a:gd name="connsiteY11" fmla="*/ 28135 h 323557"/>
              <a:gd name="connsiteX12" fmla="*/ 801859 w 4994031"/>
              <a:gd name="connsiteY12" fmla="*/ 0 h 323557"/>
              <a:gd name="connsiteX13" fmla="*/ 506437 w 4994031"/>
              <a:gd name="connsiteY13" fmla="*/ 14068 h 323557"/>
              <a:gd name="connsiteX14" fmla="*/ 464234 w 4994031"/>
              <a:gd name="connsiteY14" fmla="*/ 28135 h 323557"/>
              <a:gd name="connsiteX15" fmla="*/ 407963 w 4994031"/>
              <a:gd name="connsiteY15" fmla="*/ 42203 h 323557"/>
              <a:gd name="connsiteX16" fmla="*/ 253219 w 4994031"/>
              <a:gd name="connsiteY16" fmla="*/ 84406 h 323557"/>
              <a:gd name="connsiteX17" fmla="*/ 0 w 4994031"/>
              <a:gd name="connsiteY17" fmla="*/ 84406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94031" h="323557">
                <a:moveTo>
                  <a:pt x="4994031" y="295422"/>
                </a:moveTo>
                <a:lnTo>
                  <a:pt x="4712677" y="309489"/>
                </a:lnTo>
                <a:cubicBezTo>
                  <a:pt x="4670315" y="312410"/>
                  <a:pt x="4628531" y="323557"/>
                  <a:pt x="4586068" y="323557"/>
                </a:cubicBezTo>
                <a:lnTo>
                  <a:pt x="2926080" y="309489"/>
                </a:lnTo>
                <a:lnTo>
                  <a:pt x="2532185" y="267286"/>
                </a:lnTo>
                <a:cubicBezTo>
                  <a:pt x="2383897" y="253806"/>
                  <a:pt x="2396639" y="256717"/>
                  <a:pt x="2264899" y="239151"/>
                </a:cubicBezTo>
                <a:cubicBezTo>
                  <a:pt x="2232032" y="234769"/>
                  <a:pt x="2198847" y="232031"/>
                  <a:pt x="2166425" y="225083"/>
                </a:cubicBezTo>
                <a:cubicBezTo>
                  <a:pt x="2133045" y="217930"/>
                  <a:pt x="2100936" y="205744"/>
                  <a:pt x="2067951" y="196948"/>
                </a:cubicBezTo>
                <a:cubicBezTo>
                  <a:pt x="1951097" y="165787"/>
                  <a:pt x="1976321" y="172297"/>
                  <a:pt x="1871003" y="154745"/>
                </a:cubicBezTo>
                <a:cubicBezTo>
                  <a:pt x="1615934" y="69720"/>
                  <a:pt x="1934982" y="172194"/>
                  <a:pt x="1716259" y="112542"/>
                </a:cubicBezTo>
                <a:cubicBezTo>
                  <a:pt x="1602434" y="81499"/>
                  <a:pt x="1666365" y="86470"/>
                  <a:pt x="1561514" y="70339"/>
                </a:cubicBezTo>
                <a:cubicBezTo>
                  <a:pt x="1473440" y="56789"/>
                  <a:pt x="1192429" y="29594"/>
                  <a:pt x="1167619" y="28135"/>
                </a:cubicBezTo>
                <a:cubicBezTo>
                  <a:pt x="886079" y="11575"/>
                  <a:pt x="1007834" y="22887"/>
                  <a:pt x="801859" y="0"/>
                </a:cubicBezTo>
                <a:cubicBezTo>
                  <a:pt x="703385" y="4689"/>
                  <a:pt x="604682" y="5881"/>
                  <a:pt x="506437" y="14068"/>
                </a:cubicBezTo>
                <a:cubicBezTo>
                  <a:pt x="491660" y="15299"/>
                  <a:pt x="478492" y="24061"/>
                  <a:pt x="464234" y="28135"/>
                </a:cubicBezTo>
                <a:cubicBezTo>
                  <a:pt x="445644" y="33446"/>
                  <a:pt x="426482" y="36647"/>
                  <a:pt x="407963" y="42203"/>
                </a:cubicBezTo>
                <a:cubicBezTo>
                  <a:pt x="362196" y="55933"/>
                  <a:pt x="303199" y="82233"/>
                  <a:pt x="253219" y="84406"/>
                </a:cubicBezTo>
                <a:cubicBezTo>
                  <a:pt x="168892" y="88072"/>
                  <a:pt x="84406" y="84406"/>
                  <a:pt x="0" y="84406"/>
                </a:cubicBezTo>
              </a:path>
            </a:pathLst>
          </a:custGeom>
          <a:noFill/>
          <a:ln w="44450" cmpd="sng">
            <a:solidFill>
              <a:srgbClr val="FFFF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8089F6-C022-4FEA-BF18-1EAE2C6B1AE0}"/>
              </a:ext>
            </a:extLst>
          </p:cNvPr>
          <p:cNvSpPr/>
          <p:nvPr/>
        </p:nvSpPr>
        <p:spPr>
          <a:xfrm>
            <a:off x="150778" y="4091048"/>
            <a:ext cx="3070724" cy="97332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374-1807-441F-A2A8-F9D7211A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Running python from a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CF2BA-AF2A-41D3-B530-B00BC6BFA5D0}"/>
              </a:ext>
            </a:extLst>
          </p:cNvPr>
          <p:cNvSpPr txBox="1"/>
          <p:nvPr/>
        </p:nvSpPr>
        <p:spPr>
          <a:xfrm>
            <a:off x="379828" y="1589649"/>
            <a:ext cx="110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pi@arjuna</a:t>
            </a:r>
            <a:r>
              <a:rPr lang="en-IN" dirty="0"/>
              <a:t>:~ $ </a:t>
            </a:r>
            <a:r>
              <a:rPr lang="en-IN" dirty="0" err="1"/>
              <a:t>vim.tiny</a:t>
            </a:r>
            <a:r>
              <a:rPr lang="en-IN" dirty="0"/>
              <a:t> first.py    ; </a:t>
            </a:r>
            <a:r>
              <a:rPr lang="en-IN" sz="2400" dirty="0">
                <a:latin typeface="Bradley Hand ITC" panose="03070402050302030203" pitchFamily="66" charset="0"/>
              </a:rPr>
              <a:t>Open a file </a:t>
            </a:r>
            <a:r>
              <a:rPr lang="en-IN" sz="2400" b="1" dirty="0">
                <a:latin typeface="Bradley Hand ITC" panose="03070402050302030203" pitchFamily="66" charset="0"/>
              </a:rPr>
              <a:t>first.py </a:t>
            </a:r>
            <a:r>
              <a:rPr lang="en-IN" sz="2400" dirty="0">
                <a:latin typeface="Bradley Hand ITC" panose="03070402050302030203" pitchFamily="66" charset="0"/>
              </a:rPr>
              <a:t>– File must have .</a:t>
            </a:r>
            <a:r>
              <a:rPr lang="en-IN" sz="2400" dirty="0" err="1">
                <a:latin typeface="Bradley Hand ITC" panose="03070402050302030203" pitchFamily="66" charset="0"/>
              </a:rPr>
              <a:t>py</a:t>
            </a:r>
            <a:r>
              <a:rPr lang="en-IN" sz="2400" dirty="0">
                <a:latin typeface="Bradley Hand ITC" panose="03070402050302030203" pitchFamily="66" charset="0"/>
              </a:rPr>
              <a:t> </a:t>
            </a:r>
            <a:r>
              <a:rPr lang="en-IN" sz="2400" dirty="0" err="1">
                <a:latin typeface="Bradley Hand ITC" panose="03070402050302030203" pitchFamily="66" charset="0"/>
              </a:rPr>
              <a:t>extenstion</a:t>
            </a:r>
            <a:endParaRPr lang="en-IN" sz="2400" dirty="0">
              <a:latin typeface="Bradley Hand ITC" panose="03070402050302030203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B8633-76DB-4B1C-8534-C027DBD6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46853"/>
            <a:ext cx="8656915" cy="4047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D21E1A-1502-41D9-9FE5-956E366D50A0}"/>
              </a:ext>
            </a:extLst>
          </p:cNvPr>
          <p:cNvSpPr/>
          <p:nvPr/>
        </p:nvSpPr>
        <p:spPr>
          <a:xfrm>
            <a:off x="379827" y="6220616"/>
            <a:ext cx="11057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pi@arjuna</a:t>
            </a:r>
            <a:r>
              <a:rPr lang="en-IN" dirty="0"/>
              <a:t>:~ $ python first.py ;    ;</a:t>
            </a:r>
            <a:r>
              <a:rPr lang="en-IN" b="1" dirty="0"/>
              <a:t> </a:t>
            </a:r>
            <a:r>
              <a:rPr lang="en-IN" b="1" dirty="0">
                <a:latin typeface="Bradley Hand ITC" panose="03070402050302030203" pitchFamily="66" charset="0"/>
              </a:rPr>
              <a:t>type python on the command line and mention the filename as argument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612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591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 ITC</vt:lpstr>
      <vt:lpstr>Century Gothic</vt:lpstr>
      <vt:lpstr>Courier New</vt:lpstr>
      <vt:lpstr>Wingdings</vt:lpstr>
      <vt:lpstr>Wingdings 3</vt:lpstr>
      <vt:lpstr>Ion</vt:lpstr>
      <vt:lpstr>Introduction to Python Programming</vt:lpstr>
      <vt:lpstr>What is Python</vt:lpstr>
      <vt:lpstr>PowerPoint Presentation</vt:lpstr>
      <vt:lpstr>Features of Python</vt:lpstr>
      <vt:lpstr>PowerPoint Presentation</vt:lpstr>
      <vt:lpstr>Installing  Python on your machine</vt:lpstr>
      <vt:lpstr>Invoking Python interpreter </vt:lpstr>
      <vt:lpstr>Running python instruction</vt:lpstr>
      <vt:lpstr>Running python from a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19</cp:revision>
  <dcterms:created xsi:type="dcterms:W3CDTF">2017-12-20T10:00:12Z</dcterms:created>
  <dcterms:modified xsi:type="dcterms:W3CDTF">2017-12-22T12:35:47Z</dcterms:modified>
</cp:coreProperties>
</file>