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rish Kumar" initials="GK" lastIdx="1" clrIdx="0">
    <p:extLst>
      <p:ext uri="{19B8F6BF-5375-455C-9EA6-DF929625EA0E}">
        <p15:presenceInfo xmlns:p15="http://schemas.microsoft.com/office/powerpoint/2012/main" userId="04f681a11d665b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2T13:50:36.80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FCFE-27BA-4AF7-8D17-A4EBA2F53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Basic of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F8E41-9593-45A1-A3C3-02642D752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Girish S Kumar</a:t>
            </a:r>
          </a:p>
        </p:txBody>
      </p:sp>
    </p:spTree>
    <p:extLst>
      <p:ext uri="{BB962C8B-B14F-4D97-AF65-F5344CB8AC3E}">
        <p14:creationId xmlns:p14="http://schemas.microsoft.com/office/powerpoint/2010/main" val="4084989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89CF-63AD-405C-BB7D-0C4B8A6E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5577"/>
          </a:xfrm>
        </p:spPr>
        <p:txBody>
          <a:bodyPr/>
          <a:lstStyle/>
          <a:p>
            <a:r>
              <a:rPr lang="en-IN" b="1" dirty="0"/>
              <a:t>Output</a:t>
            </a:r>
            <a:r>
              <a:rPr lang="en-IN" dirty="0"/>
              <a:t> : Printing on Console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D8884-FFC3-413C-A8DC-1CD786A7979F}"/>
              </a:ext>
            </a:extLst>
          </p:cNvPr>
          <p:cNvSpPr txBox="1"/>
          <p:nvPr/>
        </p:nvSpPr>
        <p:spPr>
          <a:xfrm>
            <a:off x="759655" y="1786597"/>
            <a:ext cx="3896751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age = 10 </a:t>
            </a:r>
          </a:p>
          <a:p>
            <a:r>
              <a:rPr lang="en-IN" dirty="0"/>
              <a:t>print  ‘My age is’, age</a:t>
            </a:r>
          </a:p>
          <a:p>
            <a:r>
              <a:rPr lang="en-IN" dirty="0"/>
              <a:t>print ‘I am’,  age , ‘years old’</a:t>
            </a:r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2900FF-000B-4C1A-81F2-7A8CD5C77E20}"/>
              </a:ext>
            </a:extLst>
          </p:cNvPr>
          <p:cNvSpPr/>
          <p:nvPr/>
        </p:nvSpPr>
        <p:spPr>
          <a:xfrm>
            <a:off x="6330462" y="1674055"/>
            <a:ext cx="4149969" cy="2197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pi@arjuna</a:t>
            </a:r>
            <a:r>
              <a:rPr lang="en-IN" dirty="0"/>
              <a:t>:~ $ !p</a:t>
            </a:r>
          </a:p>
          <a:p>
            <a:r>
              <a:rPr lang="en-IN" dirty="0"/>
              <a:t>python indent.py</a:t>
            </a:r>
          </a:p>
          <a:p>
            <a:r>
              <a:rPr lang="en-IN" dirty="0"/>
              <a:t>My age is 10</a:t>
            </a:r>
          </a:p>
          <a:p>
            <a:r>
              <a:rPr lang="en-IN" dirty="0"/>
              <a:t>I am 10 years old</a:t>
            </a:r>
          </a:p>
          <a:p>
            <a:r>
              <a:rPr lang="en-IN" dirty="0" err="1"/>
              <a:t>pi@arjuna</a:t>
            </a:r>
            <a:r>
              <a:rPr lang="en-IN" dirty="0"/>
              <a:t>:~ $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DE4D77-A1F0-4516-A991-4C8629F37852}"/>
              </a:ext>
            </a:extLst>
          </p:cNvPr>
          <p:cNvCxnSpPr/>
          <p:nvPr/>
        </p:nvCxnSpPr>
        <p:spPr>
          <a:xfrm>
            <a:off x="4754879" y="2321168"/>
            <a:ext cx="1519311" cy="60948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FFD961B-B16B-4E79-9435-49F9E582C809}"/>
              </a:ext>
            </a:extLst>
          </p:cNvPr>
          <p:cNvSpPr txBox="1"/>
          <p:nvPr/>
        </p:nvSpPr>
        <p:spPr>
          <a:xfrm>
            <a:off x="759654" y="3725594"/>
            <a:ext cx="3896751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 = ‘’’ This is a multi-line string.</a:t>
            </a:r>
          </a:p>
          <a:p>
            <a:r>
              <a:rPr lang="en-IN" dirty="0"/>
              <a:t>This is the second line.’’’!</a:t>
            </a:r>
          </a:p>
          <a:p>
            <a:r>
              <a:rPr lang="en-IN" dirty="0"/>
              <a:t>print s</a:t>
            </a:r>
          </a:p>
          <a:p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14C081-0F2B-4915-8299-1A12A7C14290}"/>
              </a:ext>
            </a:extLst>
          </p:cNvPr>
          <p:cNvSpPr/>
          <p:nvPr/>
        </p:nvSpPr>
        <p:spPr>
          <a:xfrm>
            <a:off x="6330462" y="4248443"/>
            <a:ext cx="5275384" cy="1772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pi@arjuna</a:t>
            </a:r>
            <a:r>
              <a:rPr lang="en-IN" dirty="0"/>
              <a:t>:~ $ python try.py</a:t>
            </a:r>
          </a:p>
          <a:p>
            <a:r>
              <a:rPr lang="en-IN" dirty="0"/>
              <a:t>This is a multi-line string.</a:t>
            </a:r>
          </a:p>
          <a:p>
            <a:r>
              <a:rPr lang="en-IN" dirty="0"/>
              <a:t>This is the second line.</a:t>
            </a:r>
          </a:p>
          <a:p>
            <a:r>
              <a:rPr lang="en-IN" dirty="0" err="1"/>
              <a:t>pi@arjuna</a:t>
            </a:r>
            <a:r>
              <a:rPr lang="en-IN" dirty="0"/>
              <a:t>:~ $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D3CD0A-72C4-4138-83FC-06D6D6E095CE}"/>
              </a:ext>
            </a:extLst>
          </p:cNvPr>
          <p:cNvCxnSpPr/>
          <p:nvPr/>
        </p:nvCxnSpPr>
        <p:spPr>
          <a:xfrm>
            <a:off x="4733778" y="4525221"/>
            <a:ext cx="1519311" cy="60948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18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7C19-7E2E-48F4-9142-95F21B65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833"/>
          </a:xfrm>
        </p:spPr>
        <p:txBody>
          <a:bodyPr/>
          <a:lstStyle/>
          <a:p>
            <a:r>
              <a:rPr lang="en-IN" b="1" dirty="0"/>
              <a:t>Input</a:t>
            </a:r>
            <a:r>
              <a:rPr lang="en-IN" dirty="0"/>
              <a:t> : Reading on Console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CA0C9-02F7-4A13-A190-4F57F1D0124D}"/>
              </a:ext>
            </a:extLst>
          </p:cNvPr>
          <p:cNvSpPr txBox="1"/>
          <p:nvPr/>
        </p:nvSpPr>
        <p:spPr>
          <a:xfrm>
            <a:off x="773723" y="1519311"/>
            <a:ext cx="7160455" cy="95410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dirty="0"/>
              <a:t>length= </a:t>
            </a:r>
            <a:r>
              <a:rPr lang="en-IN" sz="2800" dirty="0" err="1"/>
              <a:t>raw_input</a:t>
            </a:r>
            <a:r>
              <a:rPr lang="en-IN" sz="2800" dirty="0"/>
              <a:t>('Enter an integer : ')</a:t>
            </a:r>
          </a:p>
          <a:p>
            <a:r>
              <a:rPr lang="en-IN" sz="2800" dirty="0"/>
              <a:t>print length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82F959-8A5F-4F0E-BCB3-BD98E2BC1A05}"/>
              </a:ext>
            </a:extLst>
          </p:cNvPr>
          <p:cNvSpPr/>
          <p:nvPr/>
        </p:nvSpPr>
        <p:spPr>
          <a:xfrm>
            <a:off x="4353950" y="3555610"/>
            <a:ext cx="6611816" cy="1909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/>
              <a:t>pi@arjuna:~ $ python input.py</a:t>
            </a:r>
          </a:p>
          <a:p>
            <a:r>
              <a:rPr lang="de-DE" sz="2400" dirty="0"/>
              <a:t>Enter an integer : 45</a:t>
            </a:r>
          </a:p>
          <a:p>
            <a:r>
              <a:rPr lang="de-DE" sz="2400" dirty="0"/>
              <a:t>45</a:t>
            </a:r>
          </a:p>
          <a:p>
            <a:r>
              <a:rPr lang="de-DE" sz="2400" dirty="0"/>
              <a:t>pi@arjuna:~ $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7FA62E-06B0-44FD-B24E-B57BA5A5DA0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53951" y="2473418"/>
            <a:ext cx="2201594" cy="1082192"/>
          </a:xfrm>
          <a:prstGeom prst="straightConnector1">
            <a:avLst/>
          </a:prstGeom>
          <a:ln w="476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9A2744-8453-4B3F-AB4F-DBE2B6F85186}"/>
              </a:ext>
            </a:extLst>
          </p:cNvPr>
          <p:cNvSpPr txBox="1"/>
          <p:nvPr/>
        </p:nvSpPr>
        <p:spPr>
          <a:xfrm>
            <a:off x="773722" y="5641145"/>
            <a:ext cx="9277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the above example </a:t>
            </a:r>
            <a:r>
              <a:rPr lang="en-IN" dirty="0" err="1"/>
              <a:t>raw_input</a:t>
            </a:r>
            <a:r>
              <a:rPr lang="en-IN" dirty="0"/>
              <a:t>() return the entered value as character string and not as a number, hence we cannot do any arithmetic operation on the variable length , let us demonstrate this in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291117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E3D5-15D4-4DD9-A4A9-71FE7146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3374"/>
          </a:xfrm>
        </p:spPr>
        <p:txBody>
          <a:bodyPr/>
          <a:lstStyle/>
          <a:p>
            <a:r>
              <a:rPr lang="en-IN" dirty="0"/>
              <a:t>Let us make a small modification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C305E-F2F0-4483-8DB2-DA2F24523C1E}"/>
              </a:ext>
            </a:extLst>
          </p:cNvPr>
          <p:cNvSpPr txBox="1"/>
          <p:nvPr/>
        </p:nvSpPr>
        <p:spPr>
          <a:xfrm>
            <a:off x="281351" y="1336425"/>
            <a:ext cx="6921305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length= </a:t>
            </a:r>
            <a:r>
              <a:rPr lang="en-IN" dirty="0" err="1"/>
              <a:t>raw_input</a:t>
            </a:r>
            <a:r>
              <a:rPr lang="en-IN" dirty="0"/>
              <a:t>('Enter an integer : ')</a:t>
            </a:r>
          </a:p>
          <a:p>
            <a:r>
              <a:rPr lang="en-IN" dirty="0">
                <a:solidFill>
                  <a:srgbClr val="FF0000"/>
                </a:solidFill>
              </a:rPr>
              <a:t>x = length + 1</a:t>
            </a:r>
          </a:p>
          <a:p>
            <a:r>
              <a:rPr lang="en-IN" dirty="0"/>
              <a:t>print length</a:t>
            </a:r>
          </a:p>
          <a:p>
            <a:r>
              <a:rPr lang="en-IN" dirty="0">
                <a:solidFill>
                  <a:srgbClr val="FF0000"/>
                </a:solidFill>
              </a:rPr>
              <a:t>print x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23923-F086-4D96-9D3E-231BDA7EA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275" y="2695860"/>
            <a:ext cx="8269369" cy="399332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8FDDACD-D17F-4422-A346-664F3CC2338A}"/>
              </a:ext>
            </a:extLst>
          </p:cNvPr>
          <p:cNvSpPr/>
          <p:nvPr/>
        </p:nvSpPr>
        <p:spPr>
          <a:xfrm>
            <a:off x="351692" y="4234375"/>
            <a:ext cx="3024554" cy="1702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 </a:t>
            </a:r>
            <a:r>
              <a:rPr lang="en-IN" b="1" dirty="0">
                <a:solidFill>
                  <a:srgbClr val="FF0000"/>
                </a:solidFill>
              </a:rPr>
              <a:t>NOT</a:t>
            </a:r>
            <a:r>
              <a:rPr lang="en-IN" dirty="0"/>
              <a:t> are able to do arithmetic operations on the variable </a:t>
            </a:r>
            <a:r>
              <a:rPr lang="en-IN" b="1" dirty="0">
                <a:solidFill>
                  <a:srgbClr val="FF0000"/>
                </a:solidFill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357012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7ADE-22D1-47BD-98B0-DF2A873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06184" cy="1231106"/>
          </a:xfrm>
        </p:spPr>
        <p:txBody>
          <a:bodyPr/>
          <a:lstStyle/>
          <a:p>
            <a:r>
              <a:rPr lang="en-IN" dirty="0"/>
              <a:t>Let us make a small change to fix this issue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A5D9B-0EEB-4439-9F67-0EA2E2DB1276}"/>
              </a:ext>
            </a:extLst>
          </p:cNvPr>
          <p:cNvSpPr txBox="1"/>
          <p:nvPr/>
        </p:nvSpPr>
        <p:spPr>
          <a:xfrm>
            <a:off x="478302" y="2053883"/>
            <a:ext cx="5289452" cy="123110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length= </a:t>
            </a:r>
            <a:r>
              <a:rPr lang="en-IN" sz="2000" dirty="0" err="1">
                <a:solidFill>
                  <a:srgbClr val="FF0000"/>
                </a:solidFill>
              </a:rPr>
              <a:t>int</a:t>
            </a:r>
            <a:r>
              <a:rPr lang="en-IN" sz="2000" dirty="0">
                <a:solidFill>
                  <a:srgbClr val="FF0000"/>
                </a:solidFill>
              </a:rPr>
              <a:t>(</a:t>
            </a:r>
            <a:r>
              <a:rPr lang="en-IN" dirty="0" err="1"/>
              <a:t>raw_input</a:t>
            </a:r>
            <a:r>
              <a:rPr lang="en-IN" dirty="0"/>
              <a:t>('Enter an integer : ')</a:t>
            </a:r>
            <a:r>
              <a:rPr lang="en-IN" sz="2000" b="1" dirty="0">
                <a:solidFill>
                  <a:srgbClr val="FF0000"/>
                </a:solidFill>
              </a:rPr>
              <a:t>)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x = length + 1</a:t>
            </a:r>
          </a:p>
          <a:p>
            <a:r>
              <a:rPr lang="en-IN" dirty="0"/>
              <a:t>print length</a:t>
            </a:r>
          </a:p>
          <a:p>
            <a:r>
              <a:rPr lang="en-IN" dirty="0"/>
              <a:t>print 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2E09E-1DCD-4C94-A810-C6B73987A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669" y="2702416"/>
            <a:ext cx="8520332" cy="41090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17231B-4C20-4DF7-BB5A-CC1F1D36C3A4}"/>
              </a:ext>
            </a:extLst>
          </p:cNvPr>
          <p:cNvSpPr/>
          <p:nvPr/>
        </p:nvSpPr>
        <p:spPr>
          <a:xfrm>
            <a:off x="351692" y="4234375"/>
            <a:ext cx="3024554" cy="1702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Now we </a:t>
            </a:r>
            <a:r>
              <a:rPr lang="en-IN" b="1" dirty="0">
                <a:solidFill>
                  <a:srgbClr val="FF0000"/>
                </a:solidFill>
              </a:rPr>
              <a:t>are able </a:t>
            </a:r>
            <a:r>
              <a:rPr lang="en-IN" dirty="0"/>
              <a:t>to do arithmetic operations on the variable </a:t>
            </a:r>
            <a:r>
              <a:rPr lang="en-IN" b="1" dirty="0">
                <a:solidFill>
                  <a:srgbClr val="FF0000"/>
                </a:solidFill>
              </a:rPr>
              <a:t>length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1D5CCD-6429-4E19-ABAE-BEF1EF5A56F9}"/>
              </a:ext>
            </a:extLst>
          </p:cNvPr>
          <p:cNvCxnSpPr/>
          <p:nvPr/>
        </p:nvCxnSpPr>
        <p:spPr>
          <a:xfrm>
            <a:off x="1392702" y="3429000"/>
            <a:ext cx="2278967" cy="100232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2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A3FFB6-E077-4D55-8EE7-0F43A564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in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14009-D83E-46B6-8A0A-179A46902CE3}"/>
              </a:ext>
            </a:extLst>
          </p:cNvPr>
          <p:cNvSpPr txBox="1"/>
          <p:nvPr/>
        </p:nvSpPr>
        <p:spPr>
          <a:xfrm>
            <a:off x="467071" y="1394791"/>
            <a:ext cx="110788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Variables are container of data</a:t>
            </a:r>
          </a:p>
          <a:p>
            <a:r>
              <a:rPr lang="en-IN" dirty="0"/>
              <a:t>Python Variables can store , number, characters,  strings, descriptors etc in variables</a:t>
            </a:r>
          </a:p>
          <a:p>
            <a:endParaRPr lang="en-IN" dirty="0"/>
          </a:p>
          <a:p>
            <a:r>
              <a:rPr lang="en-IN" dirty="0"/>
              <a:t>Unlike is C/C++ there are not sperate data types for variable in python. Python does not distinguish between Integer character variables </a:t>
            </a:r>
          </a:p>
          <a:p>
            <a:endParaRPr lang="en-IN" dirty="0"/>
          </a:p>
          <a:p>
            <a:r>
              <a:rPr lang="en-IN" dirty="0"/>
              <a:t>There is not need to declare variable prior to usage </a:t>
            </a:r>
          </a:p>
          <a:p>
            <a:endParaRPr lang="en-IN" dirty="0"/>
          </a:p>
          <a:p>
            <a:r>
              <a:rPr lang="en-IN" dirty="0"/>
              <a:t>A variable is created at the time of first initialization</a:t>
            </a:r>
          </a:p>
          <a:p>
            <a:endParaRPr lang="en-IN" dirty="0"/>
          </a:p>
          <a:p>
            <a:r>
              <a:rPr lang="en-IN" dirty="0"/>
              <a:t>In the previous example when we say</a:t>
            </a:r>
          </a:p>
          <a:p>
            <a:endParaRPr lang="en-IN" dirty="0"/>
          </a:p>
          <a:p>
            <a:r>
              <a:rPr lang="en-IN" dirty="0"/>
              <a:t>X = 10</a:t>
            </a:r>
          </a:p>
          <a:p>
            <a:r>
              <a:rPr lang="en-IN" dirty="0"/>
              <a:t>Y = 20</a:t>
            </a:r>
          </a:p>
          <a:p>
            <a:r>
              <a:rPr lang="en-IN" dirty="0"/>
              <a:t>The moment when interpreter execute the statement x = 10 a integer variable is created. Same with y too.</a:t>
            </a:r>
          </a:p>
        </p:txBody>
      </p:sp>
    </p:spTree>
    <p:extLst>
      <p:ext uri="{BB962C8B-B14F-4D97-AF65-F5344CB8AC3E}">
        <p14:creationId xmlns:p14="http://schemas.microsoft.com/office/powerpoint/2010/main" val="157363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23E3390D-6892-4093-8053-516603AC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9247"/>
          </a:xfrm>
        </p:spPr>
        <p:txBody>
          <a:bodyPr/>
          <a:lstStyle/>
          <a:p>
            <a:r>
              <a:rPr lang="en-IN" dirty="0"/>
              <a:t>Rules for naming Variable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D3E53-08A3-4946-BA57-632824062A1A}"/>
              </a:ext>
            </a:extLst>
          </p:cNvPr>
          <p:cNvSpPr txBox="1"/>
          <p:nvPr/>
        </p:nvSpPr>
        <p:spPr>
          <a:xfrm>
            <a:off x="641107" y="1404730"/>
            <a:ext cx="109097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 python the rules of naming identifiers are applies to variables too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• The first character of the identifier must be a letter of the alphabet (uppercase ASCII or lowercase ASCII or Unicode character) or an underscore ( _ 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• The rest of the identifier name can consist of letters (uppercase ASCII or lowercase ASCII or Unicode character), underscores ( _ ) or digits (0-9).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 Identifier names are case-sensitive. For example, </a:t>
            </a:r>
            <a:r>
              <a:rPr lang="en-IN" sz="2400" dirty="0" err="1"/>
              <a:t>myname</a:t>
            </a:r>
            <a:r>
              <a:rPr lang="en-IN" sz="2400" dirty="0"/>
              <a:t> and </a:t>
            </a:r>
            <a:r>
              <a:rPr lang="en-IN" sz="2400" dirty="0" err="1"/>
              <a:t>myName</a:t>
            </a:r>
            <a:r>
              <a:rPr lang="en-IN" sz="2400" dirty="0"/>
              <a:t> are not the same. Note the lowercase n in the former and the uppercase N in the latter.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5129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D83DA7-E46C-414D-A800-C69E8F50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47" y="354244"/>
            <a:ext cx="10059403" cy="799307"/>
          </a:xfrm>
        </p:spPr>
        <p:txBody>
          <a:bodyPr/>
          <a:lstStyle/>
          <a:p>
            <a:r>
              <a:rPr lang="en-IN" dirty="0"/>
              <a:t>Concept of Physical and Logical 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DB1CB-3A15-4837-A63A-ED5188877AE7}"/>
              </a:ext>
            </a:extLst>
          </p:cNvPr>
          <p:cNvSpPr txBox="1"/>
          <p:nvPr/>
        </p:nvSpPr>
        <p:spPr>
          <a:xfrm>
            <a:off x="238147" y="1304608"/>
            <a:ext cx="11290852" cy="1815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/>
              <a:t>A physical line is what you see when you write the program.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/>
              <a:t>A logical line is what Python sees as a single statement.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/>
              <a:t>Python implicitly assumes that each physical line corresponds to a logical line.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EAA7CE-54AB-45BE-871F-1146570094C3}"/>
              </a:ext>
            </a:extLst>
          </p:cNvPr>
          <p:cNvSpPr txBox="1"/>
          <p:nvPr/>
        </p:nvSpPr>
        <p:spPr>
          <a:xfrm>
            <a:off x="379828" y="3671668"/>
            <a:ext cx="2546252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Length = 10 </a:t>
            </a:r>
          </a:p>
          <a:p>
            <a:r>
              <a:rPr lang="en-IN" dirty="0"/>
              <a:t>print  Length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209A63-99FF-4EB9-A6F7-12C32D71506F}"/>
              </a:ext>
            </a:extLst>
          </p:cNvPr>
          <p:cNvCxnSpPr/>
          <p:nvPr/>
        </p:nvCxnSpPr>
        <p:spPr>
          <a:xfrm flipH="1">
            <a:off x="3165231" y="3967089"/>
            <a:ext cx="199761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6BF878-C0C8-42A2-901A-324A26A561F7}"/>
              </a:ext>
            </a:extLst>
          </p:cNvPr>
          <p:cNvSpPr txBox="1"/>
          <p:nvPr/>
        </p:nvSpPr>
        <p:spPr>
          <a:xfrm>
            <a:off x="5162843" y="3643923"/>
            <a:ext cx="337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Logical Line and Physical Line are the same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D29FD-AD09-433C-BCB5-A98AEA0C50B2}"/>
              </a:ext>
            </a:extLst>
          </p:cNvPr>
          <p:cNvSpPr txBox="1"/>
          <p:nvPr/>
        </p:nvSpPr>
        <p:spPr>
          <a:xfrm>
            <a:off x="391547" y="5484057"/>
            <a:ext cx="403977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Length = 10  ; print  Length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10FB69-D457-422C-ADC2-29AD9F20274D}"/>
              </a:ext>
            </a:extLst>
          </p:cNvPr>
          <p:cNvCxnSpPr/>
          <p:nvPr/>
        </p:nvCxnSpPr>
        <p:spPr>
          <a:xfrm flipH="1">
            <a:off x="4530727" y="5593250"/>
            <a:ext cx="199761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EDD8D8-0F2F-46EF-82C5-D825DBD1ADC7}"/>
              </a:ext>
            </a:extLst>
          </p:cNvPr>
          <p:cNvSpPr txBox="1"/>
          <p:nvPr/>
        </p:nvSpPr>
        <p:spPr>
          <a:xfrm>
            <a:off x="6627744" y="5368726"/>
            <a:ext cx="425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Two Logical Line in a Physical Line </a:t>
            </a:r>
          </a:p>
          <a:p>
            <a:r>
              <a:rPr lang="en-IN" dirty="0"/>
              <a:t>Separate by a semi colon</a:t>
            </a:r>
          </a:p>
        </p:txBody>
      </p:sp>
    </p:spTree>
    <p:extLst>
      <p:ext uri="{BB962C8B-B14F-4D97-AF65-F5344CB8AC3E}">
        <p14:creationId xmlns:p14="http://schemas.microsoft.com/office/powerpoint/2010/main" val="227076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1E33CD-B14E-46CC-AF55-DF4A07303F07}"/>
              </a:ext>
            </a:extLst>
          </p:cNvPr>
          <p:cNvSpPr txBox="1"/>
          <p:nvPr/>
        </p:nvSpPr>
        <p:spPr>
          <a:xfrm>
            <a:off x="590843" y="1364566"/>
            <a:ext cx="105507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logical line can be broken into two physical lines when it does not fit into one line it is done with \ character </a:t>
            </a:r>
          </a:p>
          <a:p>
            <a:endParaRPr lang="en-IN" dirty="0"/>
          </a:p>
          <a:p>
            <a:r>
              <a:rPr lang="en-IN" dirty="0"/>
              <a:t>Example</a:t>
            </a:r>
          </a:p>
          <a:p>
            <a:endParaRPr lang="en-IN" dirty="0"/>
          </a:p>
          <a:p>
            <a:r>
              <a:rPr lang="en-IN" dirty="0" err="1">
                <a:solidFill>
                  <a:srgbClr val="00B0F0"/>
                </a:solidFill>
              </a:rPr>
              <a:t>myStr</a:t>
            </a:r>
            <a:r>
              <a:rPr lang="en-IN" dirty="0">
                <a:solidFill>
                  <a:srgbClr val="00B0F0"/>
                </a:solidFill>
              </a:rPr>
              <a:t>  = 'This is actually a string. \</a:t>
            </a:r>
          </a:p>
          <a:p>
            <a:r>
              <a:rPr lang="en-IN" dirty="0">
                <a:solidFill>
                  <a:srgbClr val="00B0F0"/>
                </a:solidFill>
              </a:rPr>
              <a:t>The string is continued in the next line.'</a:t>
            </a:r>
          </a:p>
          <a:p>
            <a:r>
              <a:rPr lang="en-IN" dirty="0">
                <a:solidFill>
                  <a:srgbClr val="00B0F0"/>
                </a:solidFill>
              </a:rPr>
              <a:t>print s</a:t>
            </a:r>
          </a:p>
          <a:p>
            <a:endParaRPr lang="en-IN" dirty="0"/>
          </a:p>
          <a:p>
            <a:r>
              <a:rPr lang="en-IN" dirty="0"/>
              <a:t>Output of the this program will be:</a:t>
            </a:r>
          </a:p>
          <a:p>
            <a:endParaRPr lang="en-IN" dirty="0"/>
          </a:p>
          <a:p>
            <a:r>
              <a:rPr lang="en-IN" b="1" dirty="0">
                <a:solidFill>
                  <a:srgbClr val="00B0F0"/>
                </a:solidFill>
              </a:rPr>
              <a:t>This is actually a string. The string is continued in the next line.</a:t>
            </a:r>
          </a:p>
        </p:txBody>
      </p:sp>
    </p:spTree>
    <p:extLst>
      <p:ext uri="{BB962C8B-B14F-4D97-AF65-F5344CB8AC3E}">
        <p14:creationId xmlns:p14="http://schemas.microsoft.com/office/powerpoint/2010/main" val="335079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5EED51-FFA6-4C79-8F4B-496039E5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9645"/>
          </a:xfrm>
        </p:spPr>
        <p:txBody>
          <a:bodyPr/>
          <a:lstStyle/>
          <a:p>
            <a:r>
              <a:rPr lang="en-IN" dirty="0"/>
              <a:t>Indentation in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897D4-F8CF-4BC4-85F3-BC1A775661B9}"/>
              </a:ext>
            </a:extLst>
          </p:cNvPr>
          <p:cNvSpPr txBox="1"/>
          <p:nvPr/>
        </p:nvSpPr>
        <p:spPr>
          <a:xfrm>
            <a:off x="646111" y="1378633"/>
            <a:ext cx="10608043" cy="132343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Indentation is  a very IMPORTANT CONCEPT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ECED2-9A4F-4FBE-AFB2-141DBAD6CA34}"/>
              </a:ext>
            </a:extLst>
          </p:cNvPr>
          <p:cNvSpPr txBox="1"/>
          <p:nvPr/>
        </p:nvSpPr>
        <p:spPr>
          <a:xfrm>
            <a:off x="534572" y="3143148"/>
            <a:ext cx="106080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White spaces which are inserted at the beginning of a logical line is called indentation.  White spaces can be blank space or tab.</a:t>
            </a:r>
          </a:p>
          <a:p>
            <a:endParaRPr lang="en-IN" dirty="0"/>
          </a:p>
          <a:p>
            <a:r>
              <a:rPr lang="en-IN" dirty="0"/>
              <a:t>print “Hello World”   --</a:t>
            </a:r>
            <a:r>
              <a:rPr lang="en-IN" dirty="0">
                <a:sym typeface="Wingdings" panose="05000000000000000000" pitchFamily="2" charset="2"/>
              </a:rPr>
              <a:t> Has not indentation</a:t>
            </a:r>
          </a:p>
          <a:p>
            <a:r>
              <a:rPr lang="en-IN" dirty="0">
                <a:sym typeface="Wingdings" panose="05000000000000000000" pitchFamily="2" charset="2"/>
              </a:rPr>
              <a:t>    print “Hello World” - has two white spaces inserted hence it is </a:t>
            </a:r>
            <a:r>
              <a:rPr lang="en-IN" dirty="0" err="1">
                <a:sym typeface="Wingdings" panose="05000000000000000000" pitchFamily="2" charset="2"/>
              </a:rPr>
              <a:t>indentated</a:t>
            </a:r>
            <a:r>
              <a:rPr lang="en-IN" dirty="0">
                <a:sym typeface="Wingdings" panose="05000000000000000000" pitchFamily="2" charset="2"/>
              </a:rPr>
              <a:t>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B6905-73F3-4C85-819A-5EE6C71FDA92}"/>
              </a:ext>
            </a:extLst>
          </p:cNvPr>
          <p:cNvSpPr txBox="1"/>
          <p:nvPr/>
        </p:nvSpPr>
        <p:spPr>
          <a:xfrm>
            <a:off x="534572" y="5224313"/>
            <a:ext cx="10608043" cy="132343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Python uses these indentation to identify blocks of statements.</a:t>
            </a:r>
          </a:p>
        </p:txBody>
      </p:sp>
    </p:spTree>
    <p:extLst>
      <p:ext uri="{BB962C8B-B14F-4D97-AF65-F5344CB8AC3E}">
        <p14:creationId xmlns:p14="http://schemas.microsoft.com/office/powerpoint/2010/main" val="271304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549DEF-AB61-402F-8B6A-3362E6BA3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9914" cy="1193202"/>
          </a:xfrm>
        </p:spPr>
        <p:txBody>
          <a:bodyPr/>
          <a:lstStyle/>
          <a:p>
            <a:r>
              <a:rPr lang="en-IN" dirty="0"/>
              <a:t>To give you an example of how indentation is important.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ED849F-3BD7-458E-9A42-BE40AF156664}"/>
              </a:ext>
            </a:extLst>
          </p:cNvPr>
          <p:cNvSpPr txBox="1"/>
          <p:nvPr/>
        </p:nvSpPr>
        <p:spPr>
          <a:xfrm>
            <a:off x="478303" y="2082019"/>
            <a:ext cx="4192172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print “Hello World”  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print “Hello World”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0CA7AC-B072-44BF-8A9A-B9ABAE2F90BF}"/>
              </a:ext>
            </a:extLst>
          </p:cNvPr>
          <p:cNvSpPr/>
          <p:nvPr/>
        </p:nvSpPr>
        <p:spPr>
          <a:xfrm>
            <a:off x="6096000" y="1983545"/>
            <a:ext cx="3090203" cy="1445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Will print Hello World twice in the screen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5C18B2-2C4E-4CA6-B005-79661EE5F608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 flipV="1">
            <a:off x="4670475" y="2405185"/>
            <a:ext cx="1425525" cy="301088"/>
          </a:xfrm>
          <a:prstGeom prst="straightConnector1">
            <a:avLst/>
          </a:prstGeom>
          <a:ln w="730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EF46A5-EF09-4F4F-AB66-76844BA51C6C}"/>
              </a:ext>
            </a:extLst>
          </p:cNvPr>
          <p:cNvSpPr txBox="1"/>
          <p:nvPr/>
        </p:nvSpPr>
        <p:spPr>
          <a:xfrm>
            <a:off x="279011" y="3641189"/>
            <a:ext cx="4192172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print “Hello World”  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 print “Hello World”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16C5A3-8518-4B0D-BCC3-C3A61521EB84}"/>
              </a:ext>
            </a:extLst>
          </p:cNvPr>
          <p:cNvSpPr/>
          <p:nvPr/>
        </p:nvSpPr>
        <p:spPr>
          <a:xfrm>
            <a:off x="5924843" y="3866268"/>
            <a:ext cx="5230837" cy="2539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pi@arjuna</a:t>
            </a:r>
            <a:r>
              <a:rPr lang="en-IN" dirty="0"/>
              <a:t>:~ $ !p</a:t>
            </a:r>
          </a:p>
          <a:p>
            <a:r>
              <a:rPr lang="en-IN" dirty="0"/>
              <a:t>python indent.py</a:t>
            </a:r>
          </a:p>
          <a:p>
            <a:r>
              <a:rPr lang="en-IN" dirty="0"/>
              <a:t>  File "indent.py", line 2</a:t>
            </a:r>
          </a:p>
          <a:p>
            <a:r>
              <a:rPr lang="en-IN" dirty="0"/>
              <a:t>    print "Hello world"</a:t>
            </a:r>
          </a:p>
          <a:p>
            <a:r>
              <a:rPr lang="en-IN" dirty="0"/>
              <a:t>    ^</a:t>
            </a:r>
          </a:p>
          <a:p>
            <a:r>
              <a:rPr lang="en-IN" dirty="0" err="1"/>
              <a:t>IndentationError</a:t>
            </a:r>
            <a:r>
              <a:rPr lang="en-IN" dirty="0"/>
              <a:t>: unexpected indent</a:t>
            </a:r>
          </a:p>
          <a:p>
            <a:r>
              <a:rPr lang="en-IN" dirty="0" err="1"/>
              <a:t>pi@arjuna</a:t>
            </a:r>
            <a:r>
              <a:rPr lang="en-IN" dirty="0"/>
              <a:t>:~ $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4B2798-35FD-4887-982B-846E694F86C5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4471183" y="3964355"/>
            <a:ext cx="1453660" cy="95933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9B7604-1AC7-4198-9B74-EDBA665C7961}"/>
              </a:ext>
            </a:extLst>
          </p:cNvPr>
          <p:cNvSpPr/>
          <p:nvPr/>
        </p:nvSpPr>
        <p:spPr>
          <a:xfrm>
            <a:off x="478303" y="4754880"/>
            <a:ext cx="4783014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Indentation should be used only where ever it is needed</a:t>
            </a:r>
          </a:p>
        </p:txBody>
      </p:sp>
    </p:spTree>
    <p:extLst>
      <p:ext uri="{BB962C8B-B14F-4D97-AF65-F5344CB8AC3E}">
        <p14:creationId xmlns:p14="http://schemas.microsoft.com/office/powerpoint/2010/main" val="255532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CCB324-D6F8-4235-B79B-340BCBDD4498}"/>
              </a:ext>
            </a:extLst>
          </p:cNvPr>
          <p:cNvSpPr/>
          <p:nvPr/>
        </p:nvSpPr>
        <p:spPr>
          <a:xfrm>
            <a:off x="872197" y="1322363"/>
            <a:ext cx="10072467" cy="4586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Indentation should be used only where ever it is needed. There are many places we have to      use indentation (must). So indentation is very critical aspect in Python</a:t>
            </a:r>
          </a:p>
          <a:p>
            <a:pPr algn="ctr"/>
            <a:endParaRPr lang="en-IN" sz="3200" b="1" dirty="0"/>
          </a:p>
          <a:p>
            <a:pPr algn="ctr"/>
            <a:r>
              <a:rPr lang="en-IN" sz="3200" b="1" dirty="0"/>
              <a:t>This will be discussed in the subsequent section</a:t>
            </a:r>
          </a:p>
        </p:txBody>
      </p:sp>
    </p:spTree>
    <p:extLst>
      <p:ext uri="{BB962C8B-B14F-4D97-AF65-F5344CB8AC3E}">
        <p14:creationId xmlns:p14="http://schemas.microsoft.com/office/powerpoint/2010/main" val="372379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7113-52B1-48CB-B3DC-85CE249C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r>
              <a:rPr lang="en-IN" dirty="0"/>
              <a:t>Input output operations with console in python</a:t>
            </a:r>
          </a:p>
        </p:txBody>
      </p:sp>
    </p:spTree>
    <p:extLst>
      <p:ext uri="{BB962C8B-B14F-4D97-AF65-F5344CB8AC3E}">
        <p14:creationId xmlns:p14="http://schemas.microsoft.com/office/powerpoint/2010/main" val="2004165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301</TotalTime>
  <Words>820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Basic of Python</vt:lpstr>
      <vt:lpstr>Variables in python</vt:lpstr>
      <vt:lpstr>Rules for naming Variable</vt:lpstr>
      <vt:lpstr>Concept of Physical and Logical lines</vt:lpstr>
      <vt:lpstr>PowerPoint Presentation</vt:lpstr>
      <vt:lpstr>Indentation in Python</vt:lpstr>
      <vt:lpstr>To give you an example of how indentation is important.</vt:lpstr>
      <vt:lpstr>PowerPoint Presentation</vt:lpstr>
      <vt:lpstr>Input output operations with console in python</vt:lpstr>
      <vt:lpstr>Output : Printing on Console</vt:lpstr>
      <vt:lpstr>Input : Reading on Console</vt:lpstr>
      <vt:lpstr>Let us make a small modification</vt:lpstr>
      <vt:lpstr>Let us make a small change to fix this issue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</dc:title>
  <dc:creator>Girish Kumar</dc:creator>
  <cp:lastModifiedBy>Girish Kumar</cp:lastModifiedBy>
  <cp:revision>43</cp:revision>
  <dcterms:created xsi:type="dcterms:W3CDTF">2017-12-20T10:00:12Z</dcterms:created>
  <dcterms:modified xsi:type="dcterms:W3CDTF">2017-12-22T12:22:40Z</dcterms:modified>
</cp:coreProperties>
</file>