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4" r:id="rId4"/>
    <p:sldId id="258" r:id="rId5"/>
    <p:sldId id="269" r:id="rId6"/>
    <p:sldId id="260" r:id="rId7"/>
    <p:sldId id="261" r:id="rId8"/>
    <p:sldId id="259" r:id="rId9"/>
    <p:sldId id="262" r:id="rId10"/>
    <p:sldId id="263" r:id="rId11"/>
    <p:sldId id="264" r:id="rId12"/>
    <p:sldId id="273" r:id="rId13"/>
    <p:sldId id="266" r:id="rId14"/>
    <p:sldId id="267" r:id="rId15"/>
    <p:sldId id="268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rish Kumar" initials="GK" lastIdx="1" clrIdx="0">
    <p:extLst>
      <p:ext uri="{19B8F6BF-5375-455C-9EA6-DF929625EA0E}">
        <p15:presenceInfo xmlns:p15="http://schemas.microsoft.com/office/powerpoint/2012/main" userId="04f681a11d665b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2T13:50:36.803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0161A-EE08-4930-9B59-BCC23B6DC4FE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C3261-AB2D-4EF9-8D03-D71862985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78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D790-E17E-4209-B6E1-1198B2E4022F}" type="datetime1">
              <a:rPr lang="en-US" smtClean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DO NOT COPY or Download the training Video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8CA8-60EE-4152-9EBE-3836D838F2D7}" type="datetime1">
              <a:rPr lang="en-US" smtClean="0"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DO NOT COPY or Download the training Video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990E-5B5A-4A43-A731-AFDA49F7E63E}" type="datetime1">
              <a:rPr lang="en-US" smtClean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DO NOT COPY or Download the training Video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A74A-EBB1-4A5B-A071-E785C02D7F26}" type="datetime1">
              <a:rPr lang="en-US" smtClean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DO NOT COPY or Download the training Video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2F79-F072-42EE-B060-9899CCDC68D5}" type="datetime1">
              <a:rPr lang="en-US" smtClean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DO NOT COPY or Download the training Video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36C1-699E-44D4-9D78-C4AE8511FDAD}" type="datetime1">
              <a:rPr lang="en-US" smtClean="0"/>
              <a:t>6/1/2018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DO NOT COPY or Download the training Video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44D4-7B73-4B59-96B2-449D46719B8A}" type="datetime1">
              <a:rPr lang="en-US" smtClean="0"/>
              <a:t>6/1/2018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DO NOT COPY or Download the training Video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21B2-A183-4109-A966-2417FCAC2855}" type="datetime1">
              <a:rPr lang="en-US" smtClean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DO NOT COPY or Download the training Video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7B49-00EB-4611-BB8C-150D47C59B6F}" type="datetime1">
              <a:rPr lang="en-US" smtClean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DO NOT COPY or Download the training Video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019D-8B71-4278-BFCC-170E04DCF567}" type="datetime1">
              <a:rPr lang="en-US" smtClean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DO NOT COPY or Download the training Video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5410-E702-4CFF-A348-F7B9E1A38099}" type="datetime1">
              <a:rPr lang="en-US" smtClean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DO NOT COPY or Download the training Video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9A94-4CFB-42D2-A7BC-80CCC4DB2872}" type="datetime1">
              <a:rPr lang="en-US" smtClean="0"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DO NOT COPY or Download the training Video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014F-913F-4597-88B4-1B2DE352EC8A}" type="datetime1">
              <a:rPr lang="en-US" smtClean="0"/>
              <a:t>6/1/2018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DO NOT COPY or Download the training Video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7600-D7FA-4169-8A94-19117F42BC27}" type="datetime1">
              <a:rPr lang="en-US" smtClean="0"/>
              <a:t>6/1/2018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DO NOT COPY or Download the training Video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B03A-6931-4066-837C-82BBE50D36FF}" type="datetime1">
              <a:rPr lang="en-US" smtClean="0"/>
              <a:t>6/1/2018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DO NOT COPY or Download the training Video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F217-0D76-4B28-BF71-F8DDC5A9D12B}" type="datetime1">
              <a:rPr lang="en-US" smtClean="0"/>
              <a:t>6/1/2018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DO NOT COPY or Download the training Video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09FA-2A19-49FB-BAB1-0E9AD8CFAB8A}" type="datetime1">
              <a:rPr lang="en-US" smtClean="0"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DO NOT COPY or Download the training Video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A7BA98-5142-422F-BE5E-25C8831EAA59}" type="datetime1">
              <a:rPr lang="en-US" smtClean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IN"/>
              <a:t>DO NOT COPY or Download the training Video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FCFE-27BA-4AF7-8D17-A4EBA2F53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74644"/>
            <a:ext cx="10228662" cy="3339548"/>
          </a:xfrm>
        </p:spPr>
        <p:txBody>
          <a:bodyPr/>
          <a:lstStyle/>
          <a:p>
            <a:r>
              <a:rPr lang="en-IN" dirty="0"/>
              <a:t>Case Studies on </a:t>
            </a:r>
            <a:r>
              <a:rPr lang="en-IN" dirty="0" err="1"/>
              <a:t>Thingworx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F8E41-9593-45A1-A3C3-02642D752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3841115" cy="430724"/>
          </a:xfrm>
        </p:spPr>
        <p:txBody>
          <a:bodyPr/>
          <a:lstStyle/>
          <a:p>
            <a:r>
              <a:rPr lang="en-IN" dirty="0"/>
              <a:t>Girish S Kumar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510D5-C83A-4FC4-8183-19D8FFE5DB13}"/>
              </a:ext>
            </a:extLst>
          </p:cNvPr>
          <p:cNvSpPr txBox="1"/>
          <p:nvPr/>
        </p:nvSpPr>
        <p:spPr>
          <a:xfrm>
            <a:off x="8256104" y="6268278"/>
            <a:ext cx="393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I-Squared OT Labs (OPC) Pvt Ltd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EE7008-AEDD-4D2D-8FE0-08291A012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931" y="0"/>
            <a:ext cx="1859069" cy="2154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546129-A315-4E8A-A29F-F7B8CBD6D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0635" y="4979325"/>
            <a:ext cx="1852820" cy="851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7ADF84-FFD7-4B05-9DD5-57C97795E750}"/>
              </a:ext>
            </a:extLst>
          </p:cNvPr>
          <p:cNvSpPr txBox="1"/>
          <p:nvPr/>
        </p:nvSpPr>
        <p:spPr>
          <a:xfrm>
            <a:off x="10036450" y="4505139"/>
            <a:ext cx="192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Partner</a:t>
            </a:r>
          </a:p>
        </p:txBody>
      </p:sp>
    </p:spTree>
    <p:extLst>
      <p:ext uri="{BB962C8B-B14F-4D97-AF65-F5344CB8AC3E}">
        <p14:creationId xmlns:p14="http://schemas.microsoft.com/office/powerpoint/2010/main" val="4084989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C17DC4-2EB2-46EB-84B8-3EC6371C7C22}"/>
              </a:ext>
            </a:extLst>
          </p:cNvPr>
          <p:cNvSpPr/>
          <p:nvPr/>
        </p:nvSpPr>
        <p:spPr>
          <a:xfrm>
            <a:off x="176440" y="2055297"/>
            <a:ext cx="10609942" cy="397031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Arial" panose="020B0604020202020204" pitchFamily="34" charset="0"/>
              </a:rPr>
              <a:t>NSW is company focused on providing analytics to their customers based on the equipment data,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Arial" panose="020B0604020202020204" pitchFamily="34" charset="0"/>
              </a:rPr>
              <a:t>They anticipates data will be the biggest business  generator in the IoT/M2M era.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Large customer based with government offices, insurance  organizations and large electronics companies.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Helps  their customers  to create new business value by enabling them to more effectively gather, analyse  and utilize big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dirty="0"/>
              <a:t>For Smart Cities, NSW improves the health of infrastructure  through ongoing monitoring and maintenance.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dirty="0"/>
              <a:t>For  manufacturing  customers, NSW provides remote monitoring and predictive analytics to help  proactively fix issues before they arise.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039C1E-1ED5-41CB-AA26-9ABAE3F21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914" y="0"/>
            <a:ext cx="2728686" cy="186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96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7EB012-1AF9-48C5-9713-80378CAB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4539"/>
          </a:xfrm>
        </p:spPr>
        <p:txBody>
          <a:bodyPr/>
          <a:lstStyle/>
          <a:p>
            <a:r>
              <a:rPr lang="en-IN" dirty="0"/>
              <a:t>The 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745EDC-A0BB-4C55-83A8-216DD0F7DACF}"/>
              </a:ext>
            </a:extLst>
          </p:cNvPr>
          <p:cNvSpPr/>
          <p:nvPr/>
        </p:nvSpPr>
        <p:spPr>
          <a:xfrm>
            <a:off x="145144" y="1875082"/>
            <a:ext cx="113356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>
                <a:latin typeface="Arial" panose="020B0604020202020204" pitchFamily="34" charset="0"/>
              </a:rPr>
              <a:t>Needs a Platform  which will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400" dirty="0">
                <a:latin typeface="Arial" panose="020B0604020202020204" pitchFamily="34" charset="0"/>
              </a:rPr>
              <a:t>Enable to develop and implement solutions quickly at lower cost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400" dirty="0">
                <a:latin typeface="Arial" panose="020B0604020202020204" pitchFamily="34" charset="0"/>
              </a:rPr>
              <a:t>Collect data from various source 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400" dirty="0">
                <a:latin typeface="Arial" panose="020B0604020202020204" pitchFamily="34" charset="0"/>
              </a:rPr>
              <a:t> Provide Analytics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400" dirty="0">
                <a:latin typeface="Arial" panose="020B0604020202020204" pitchFamily="34" charset="0"/>
              </a:rPr>
              <a:t>Have the ability to  customize solutions based on each customer’s unique  needs.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400" dirty="0">
                <a:latin typeface="Arial" panose="020B0604020202020204" pitchFamily="34" charset="0"/>
              </a:rPr>
              <a:t>Platform should be  cloud-based M2M </a:t>
            </a:r>
          </a:p>
        </p:txBody>
      </p:sp>
    </p:spTree>
    <p:extLst>
      <p:ext uri="{BB962C8B-B14F-4D97-AF65-F5344CB8AC3E}">
        <p14:creationId xmlns:p14="http://schemas.microsoft.com/office/powerpoint/2010/main" val="2004165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9EDBEC4-7331-48C8-BCB8-1FC65246D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0" y="0"/>
            <a:ext cx="9404723" cy="737453"/>
          </a:xfrm>
        </p:spPr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7BB97B-E40F-4D58-8980-8785F36DB8AB}"/>
              </a:ext>
            </a:extLst>
          </p:cNvPr>
          <p:cNvSpPr/>
          <p:nvPr/>
        </p:nvSpPr>
        <p:spPr>
          <a:xfrm>
            <a:off x="555170" y="1003165"/>
            <a:ext cx="1108165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Using the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ThingWorx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platform – specifically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ThingWorx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Foundation, Analytics  and Studio – NSW created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Taomi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, their own cloud-based IoT platform.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Toami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 provides three types of solution models: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 custom model with customer-specific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 rebranded OEM model for telecommunications companies (such as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Toami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for  Docomo, a solution created for NTT Docomo)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 vertically-integrated software-as-a-service (SaaS) solution that combines  sensors and devices as well as applications built on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Toami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NSW customers have used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Taomi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to create SaaS implementations that manage  temperature and humidity, water reservoir levels, restroom occupancy and  other sensor-oriented apps.</a:t>
            </a:r>
          </a:p>
        </p:txBody>
      </p:sp>
    </p:spTree>
    <p:extLst>
      <p:ext uri="{BB962C8B-B14F-4D97-AF65-F5344CB8AC3E}">
        <p14:creationId xmlns:p14="http://schemas.microsoft.com/office/powerpoint/2010/main" val="4213237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76BB67-4A41-4D29-B753-13FDE278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11" name="AutoShape 2" descr="Image result for NIPPON SYSTEMWARE CO., LTD">
            <a:extLst>
              <a:ext uri="{FF2B5EF4-FFF2-40B4-BE49-F238E27FC236}">
                <a16:creationId xmlns:a16="http://schemas.microsoft.com/office/drawing/2014/main" id="{7B0DBE5B-0CAC-4C9F-B8FA-1EC22A87D7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0" y="2586038"/>
            <a:ext cx="38100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98A561-84A3-4A7E-A66D-D1C06D749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739" y="1152983"/>
            <a:ext cx="3810000" cy="16859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2715272-7BEE-4038-B0A0-33BABFDD7F93}"/>
              </a:ext>
            </a:extLst>
          </p:cNvPr>
          <p:cNvSpPr txBox="1"/>
          <p:nvPr/>
        </p:nvSpPr>
        <p:spPr>
          <a:xfrm>
            <a:off x="381000" y="1167497"/>
            <a:ext cx="7257143" cy="452431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50800" dir="5400000" algn="ctr" rotWithShape="0">
              <a:schemeClr val="accent2"/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dirty="0"/>
              <a:t>With </a:t>
            </a:r>
            <a:r>
              <a:rPr lang="en-IN" dirty="0" err="1"/>
              <a:t>ThingWorx</a:t>
            </a:r>
            <a:r>
              <a:rPr lang="en-IN" dirty="0"/>
              <a:t>, NSW  developed solutions roughly 10 times faster than they  could when building from scratch and can now offer them globally.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dirty="0"/>
              <a:t>Easily update and fine-tune each solution to support a variety of  change requests from their customers.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dirty="0"/>
              <a:t>Easily gather data from connected devices and provide predictive analytics and maintenance services for their customers, especially  those with critical applications such as manufacturing or medical equipment.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dirty="0"/>
              <a:t>The platform also serves as an engineering  training tool, allowing NSW new hires to quickly and efficiently learn how to  develop solutions using a common application development environment.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D359B7B-F693-44D8-AF70-0AF4EEB67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2989942"/>
            <a:ext cx="4057478" cy="379498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CD0B551-9169-4EF8-9F48-35F1CE21C904}"/>
              </a:ext>
            </a:extLst>
          </p:cNvPr>
          <p:cNvSpPr/>
          <p:nvPr/>
        </p:nvSpPr>
        <p:spPr>
          <a:xfrm>
            <a:off x="380999" y="6255795"/>
            <a:ext cx="6876143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IN" sz="1200" dirty="0"/>
              <a:t>Reference: https://www.ptc.com/-/media/Files/PDFs/Case-Studies/NSW_Case-Study.pdf?la=en&amp;hash=A33E8E58C321C6E01A2A4C76F58BC9A212BECEDF</a:t>
            </a:r>
          </a:p>
        </p:txBody>
      </p:sp>
    </p:spTree>
    <p:extLst>
      <p:ext uri="{BB962C8B-B14F-4D97-AF65-F5344CB8AC3E}">
        <p14:creationId xmlns:p14="http://schemas.microsoft.com/office/powerpoint/2010/main" val="2911170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68F0D0-E15D-4AE4-9656-A3D323BDD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68" y="2441175"/>
            <a:ext cx="9404723" cy="1400530"/>
          </a:xfrm>
        </p:spPr>
        <p:txBody>
          <a:bodyPr/>
          <a:lstStyle/>
          <a:p>
            <a:r>
              <a:rPr lang="en-IN" dirty="0" err="1"/>
              <a:t>ThingWorx</a:t>
            </a:r>
            <a:r>
              <a:rPr lang="en-IN" dirty="0"/>
              <a:t> delivers business</a:t>
            </a:r>
            <a:br>
              <a:rPr lang="en-IN" dirty="0"/>
            </a:br>
            <a:r>
              <a:rPr lang="en-IN" dirty="0"/>
              <a:t>differentiation to </a:t>
            </a:r>
            <a:r>
              <a:rPr lang="en-IN" dirty="0" err="1"/>
              <a:t>Vantron</a:t>
            </a:r>
            <a:br>
              <a:rPr lang="en-IN" dirty="0"/>
            </a:b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EB9BD1-6AE6-4E38-9326-E4602B140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516" y="6021160"/>
            <a:ext cx="22574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25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05CCE8-1C97-4A38-9DB4-4382B6B17323}"/>
              </a:ext>
            </a:extLst>
          </p:cNvPr>
          <p:cNvSpPr/>
          <p:nvPr/>
        </p:nvSpPr>
        <p:spPr>
          <a:xfrm>
            <a:off x="580571" y="1712685"/>
            <a:ext cx="110453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dirty="0" err="1">
                <a:latin typeface="Arial" panose="020B0604020202020204" pitchFamily="34" charset="0"/>
              </a:rPr>
              <a:t>Vantron</a:t>
            </a:r>
            <a:r>
              <a:rPr lang="en-IN" sz="2800" dirty="0">
                <a:latin typeface="Arial" panose="020B0604020202020204" pitchFamily="34" charset="0"/>
              </a:rPr>
              <a:t> Technology is a leading provider of  low-power embedded system and software  solutions to OEM/ODM customers.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800" dirty="0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dirty="0" err="1">
                <a:latin typeface="Arial" panose="020B0604020202020204" pitchFamily="34" charset="0"/>
              </a:rPr>
              <a:t>Vantron</a:t>
            </a:r>
            <a:r>
              <a:rPr lang="en-IN" sz="2800" dirty="0">
                <a:latin typeface="Arial" panose="020B0604020202020204" pitchFamily="34" charset="0"/>
              </a:rPr>
              <a:t>  also provides assistance in application software  development, tailoring its embedded systems  based on customers’ requirements, and turn- key manufacturing services.</a:t>
            </a:r>
            <a:endParaRPr lang="en-IN" sz="28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0329C-EDBE-4040-A01E-13E7D9343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516" y="6021160"/>
            <a:ext cx="22574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6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C8B2E5-DA4E-47EA-BE7E-21A7E2709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5511"/>
          </a:xfrm>
        </p:spPr>
        <p:txBody>
          <a:bodyPr/>
          <a:lstStyle/>
          <a:p>
            <a:r>
              <a:rPr lang="en-IN" dirty="0"/>
              <a:t>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2083DD-54FD-47AA-BC9D-F0A33EE4DBAD}"/>
              </a:ext>
            </a:extLst>
          </p:cNvPr>
          <p:cNvSpPr/>
          <p:nvPr/>
        </p:nvSpPr>
        <p:spPr>
          <a:xfrm>
            <a:off x="254000" y="1182147"/>
            <a:ext cx="1168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Vantron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customers from various industries such as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Healthcare,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Heavy equipment, 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Vehicle tracking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Telematics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Needs  customized solutions.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Rapid application development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Customers looking for interconnectivity  more and more through the cloud so that they could access and interact with their   equipment remotely.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Vantron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’ s customers use a  range of operating systems on their embedded systems, from  Linux and Windows to Android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351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F888A6-940C-4688-9513-75B82B361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5511"/>
          </a:xfrm>
        </p:spPr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09ACAD-1BC3-45C4-8835-3FAAA2BA2687}"/>
              </a:ext>
            </a:extLst>
          </p:cNvPr>
          <p:cNvSpPr/>
          <p:nvPr/>
        </p:nvSpPr>
        <p:spPr>
          <a:xfrm>
            <a:off x="254000" y="1182147"/>
            <a:ext cx="1168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Thingworx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support a wide range of embedded systems, from  Linux and Windows to Android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Rapid application development possible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Brand recognition, the robustness, and the available  partner ecosystem all had an important role to play in selecting   the </a:t>
            </a: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ThingWorx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platform” says </a:t>
            </a:r>
            <a:r>
              <a:rPr lang="en-IN" sz="2800" dirty="0" err="1"/>
              <a:t>Easen</a:t>
            </a:r>
            <a:r>
              <a:rPr lang="en-IN" sz="2800" dirty="0"/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Ho,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572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812C04-4972-48B8-A419-1F4271CCD452}"/>
              </a:ext>
            </a:extLst>
          </p:cNvPr>
          <p:cNvSpPr txBox="1"/>
          <p:nvPr/>
        </p:nvSpPr>
        <p:spPr>
          <a:xfrm>
            <a:off x="646111" y="2377441"/>
            <a:ext cx="4263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43593A-11F9-4B5D-B77B-7C8D7028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14825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BA8BF5-523D-454F-B889-BC3AB83880C9}"/>
              </a:ext>
            </a:extLst>
          </p:cNvPr>
          <p:cNvSpPr txBox="1"/>
          <p:nvPr/>
        </p:nvSpPr>
        <p:spPr>
          <a:xfrm>
            <a:off x="435429" y="2220686"/>
            <a:ext cx="111104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rapid application development capabilities of </a:t>
            </a:r>
            <a:r>
              <a:rPr lang="en-IN" dirty="0" err="1"/>
              <a:t>ThingWorx</a:t>
            </a:r>
            <a:r>
              <a:rPr lang="en-IN" dirty="0"/>
              <a:t>  enabled  </a:t>
            </a:r>
            <a:r>
              <a:rPr lang="en-IN" dirty="0" err="1"/>
              <a:t>Vantron’s</a:t>
            </a:r>
            <a:r>
              <a:rPr lang="en-IN" dirty="0"/>
              <a:t> engineers to add  connectivity and completing the </a:t>
            </a:r>
            <a:r>
              <a:rPr lang="en-IN" dirty="0" err="1"/>
              <a:t>ThingWorx</a:t>
            </a:r>
            <a:r>
              <a:rPr lang="en-IN" dirty="0"/>
              <a:t> integration within  2-3 weeks.</a:t>
            </a:r>
          </a:p>
          <a:p>
            <a:endParaRPr lang="en-IN" dirty="0"/>
          </a:p>
          <a:p>
            <a:r>
              <a:rPr lang="en-IN" dirty="0"/>
              <a:t>Having intelligently connected systems and devices provides </a:t>
            </a:r>
            <a:r>
              <a:rPr lang="en-IN" dirty="0" err="1"/>
              <a:t>Vantron</a:t>
            </a:r>
            <a:r>
              <a:rPr lang="en-IN" dirty="0"/>
              <a:t> with a </a:t>
            </a:r>
          </a:p>
          <a:p>
            <a:r>
              <a:rPr lang="en-IN" dirty="0"/>
              <a:t>differentiated offering.  - an industry-standard way for  customers to have their devices easily </a:t>
            </a:r>
          </a:p>
          <a:p>
            <a:r>
              <a:rPr lang="en-IN" dirty="0"/>
              <a:t>connected with minimal effort.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081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A3FFB6-E077-4D55-8EE7-0F43A5648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753" y="226358"/>
            <a:ext cx="9404723" cy="1292953"/>
          </a:xfrm>
        </p:spPr>
        <p:txBody>
          <a:bodyPr/>
          <a:lstStyle/>
          <a:p>
            <a:r>
              <a:rPr lang="en-IN" b="1" dirty="0"/>
              <a:t>How does </a:t>
            </a:r>
            <a:r>
              <a:rPr lang="en-IN" b="1" dirty="0" err="1"/>
              <a:t>Thingworx</a:t>
            </a:r>
            <a:r>
              <a:rPr lang="en-IN" b="1" dirty="0"/>
              <a:t> brings value to business as IoT platform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00ADFA-3146-4CA5-9B8B-E7ABFABF9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614" y="0"/>
            <a:ext cx="1729386" cy="20040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683FC9-9095-4CCA-A613-D6B555C47078}"/>
              </a:ext>
            </a:extLst>
          </p:cNvPr>
          <p:cNvSpPr txBox="1"/>
          <p:nvPr/>
        </p:nvSpPr>
        <p:spPr>
          <a:xfrm>
            <a:off x="515753" y="2004076"/>
            <a:ext cx="99468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All the “</a:t>
            </a:r>
            <a:r>
              <a:rPr lang="en-IN" b="1" dirty="0"/>
              <a:t>bricks and mortar</a:t>
            </a:r>
            <a:r>
              <a:rPr lang="en-IN" dirty="0"/>
              <a:t>” need to build a IoT solution is readily available . No need to start from scratch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Enables </a:t>
            </a:r>
            <a:r>
              <a:rPr lang="en-IN" b="1" dirty="0"/>
              <a:t>Rapid application development </a:t>
            </a:r>
            <a:r>
              <a:rPr lang="en-IN" dirty="0"/>
              <a:t>and deployment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Reduce Development Life Cycle from months to weeks with </a:t>
            </a:r>
            <a:r>
              <a:rPr lang="en-IN" b="1" dirty="0"/>
              <a:t>less man power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Man power with basic programming knowledge</a:t>
            </a:r>
            <a:r>
              <a:rPr lang="en-IN" dirty="0"/>
              <a:t> can do the development there by enabling more focus on the real problem in hand than of fixing programming and logical errors.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Easy to develop</a:t>
            </a:r>
            <a:r>
              <a:rPr lang="en-IN" dirty="0"/>
              <a:t> front end, GUI and web interfaces. (Drag and drop kind)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Enables Continuous development and deployment.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Fairly large set of ready to use components</a:t>
            </a:r>
            <a:r>
              <a:rPr lang="en-IN" dirty="0"/>
              <a:t> to interface with a wide range of  environments like, embedded computers, cloud, internet sensors and actuators.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In-build security features </a:t>
            </a:r>
            <a:r>
              <a:rPr lang="en-IN" dirty="0"/>
              <a:t>which prevents hackers from getting in the environment.</a:t>
            </a:r>
          </a:p>
        </p:txBody>
      </p:sp>
    </p:spTree>
    <p:extLst>
      <p:ext uri="{BB962C8B-B14F-4D97-AF65-F5344CB8AC3E}">
        <p14:creationId xmlns:p14="http://schemas.microsoft.com/office/powerpoint/2010/main" val="157363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933C-208B-4F99-AAF4-2AE581FB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721" y="2365925"/>
            <a:ext cx="9404723" cy="1400530"/>
          </a:xfrm>
        </p:spPr>
        <p:txBody>
          <a:bodyPr/>
          <a:lstStyle/>
          <a:p>
            <a:r>
              <a:rPr lang="en-IN" dirty="0"/>
              <a:t>Case Studies</a:t>
            </a:r>
          </a:p>
        </p:txBody>
      </p:sp>
    </p:spTree>
    <p:extLst>
      <p:ext uri="{BB962C8B-B14F-4D97-AF65-F5344CB8AC3E}">
        <p14:creationId xmlns:p14="http://schemas.microsoft.com/office/powerpoint/2010/main" val="400310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23E3390D-6892-4093-8053-516603ACB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94" y="1980290"/>
            <a:ext cx="10509569" cy="2599972"/>
          </a:xfrm>
          <a:effectLst>
            <a:outerShdw blurRad="50800" dist="50800" dir="5400000" algn="ctr" rotWithShape="0">
              <a:schemeClr val="accent1"/>
            </a:outerShdw>
          </a:effectLst>
          <a:scene3d>
            <a:camera prst="orthographicFront"/>
            <a:lightRig rig="threePt" dir="t"/>
          </a:scene3d>
          <a:sp3d>
            <a:bevelT w="31750"/>
          </a:sp3d>
        </p:spPr>
        <p:txBody>
          <a:bodyPr/>
          <a:lstStyle/>
          <a:p>
            <a:br>
              <a:rPr lang="en-IN" dirty="0"/>
            </a:br>
            <a:r>
              <a:rPr lang="en-IN" dirty="0" err="1"/>
              <a:t>ThingWorx</a:t>
            </a:r>
            <a:r>
              <a:rPr lang="en-IN" dirty="0"/>
              <a:t> delivers business</a:t>
            </a:r>
            <a:br>
              <a:rPr lang="en-IN" dirty="0"/>
            </a:br>
            <a:r>
              <a:rPr lang="en-IN" dirty="0"/>
              <a:t>transformation to Sysmex Corporation</a:t>
            </a:r>
            <a:r>
              <a:rPr lang="en-IN" baseline="30000" dirty="0"/>
              <a:t>®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0CC299-F87A-4313-ABB6-D0616FD129F2}"/>
              </a:ext>
            </a:extLst>
          </p:cNvPr>
          <p:cNvSpPr txBox="1">
            <a:spLocks/>
          </p:cNvSpPr>
          <p:nvPr/>
        </p:nvSpPr>
        <p:spPr>
          <a:xfrm>
            <a:off x="392894" y="494922"/>
            <a:ext cx="4966898" cy="7289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Case Study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42498B-08F1-4B67-8307-9970D5B25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083" y="4177"/>
            <a:ext cx="3915917" cy="121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9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F538C8-9A6E-43B6-B966-F6E427F6836D}"/>
              </a:ext>
            </a:extLst>
          </p:cNvPr>
          <p:cNvSpPr txBox="1"/>
          <p:nvPr/>
        </p:nvSpPr>
        <p:spPr>
          <a:xfrm>
            <a:off x="323558" y="942536"/>
            <a:ext cx="106070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Sysmex Corporation is a global manufacturer  of medical diagnostics </a:t>
            </a:r>
            <a:r>
              <a:rPr lang="en-IN" sz="2400" dirty="0" err="1"/>
              <a:t>equipments</a:t>
            </a:r>
            <a:r>
              <a:rPr lang="en-IN" sz="2400" dirty="0"/>
              <a:t>  with large installation base over 168 countries.</a:t>
            </a:r>
          </a:p>
          <a:p>
            <a:endParaRPr lang="en-IN" sz="2400" dirty="0"/>
          </a:p>
          <a:p>
            <a:r>
              <a:rPr lang="en-IN" sz="2400" dirty="0"/>
              <a:t>These </a:t>
            </a:r>
            <a:r>
              <a:rPr lang="en-IN" sz="2400" dirty="0" err="1"/>
              <a:t>equipments</a:t>
            </a:r>
            <a:r>
              <a:rPr lang="en-IN" sz="2400" dirty="0"/>
              <a:t> are deployed in diagnostic laboratories , Hospitals and health care facilities  </a:t>
            </a:r>
          </a:p>
          <a:p>
            <a:endParaRPr lang="en-IN" sz="2400" dirty="0"/>
          </a:p>
          <a:p>
            <a:r>
              <a:rPr lang="en-IN" sz="2400" dirty="0"/>
              <a:t>Nature of </a:t>
            </a:r>
            <a:r>
              <a:rPr lang="en-IN" sz="2400" dirty="0" err="1"/>
              <a:t>equipments</a:t>
            </a:r>
            <a:r>
              <a:rPr lang="en-IN" sz="24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 err="1"/>
              <a:t>Hematology</a:t>
            </a:r>
            <a:r>
              <a:rPr lang="en-IN" sz="2400" dirty="0"/>
              <a:t>,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 err="1"/>
              <a:t>Hemostasis</a:t>
            </a:r>
            <a:r>
              <a:rPr lang="en-IN" sz="2400" dirty="0"/>
              <a:t>,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Urinalysis,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Clinical chemistry,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Immunoassay system,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Life science.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E3E09E-B423-4E88-BB6C-A58F6449C82B}"/>
              </a:ext>
            </a:extLst>
          </p:cNvPr>
          <p:cNvSpPr/>
          <p:nvPr/>
        </p:nvSpPr>
        <p:spPr>
          <a:xfrm>
            <a:off x="8972083" y="6198549"/>
            <a:ext cx="2997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dirty="0"/>
              <a:t>https://www.sysmex.com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DEAEDF-8C47-445F-AE18-443BE7E9E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496" y="2526756"/>
            <a:ext cx="2438771" cy="1788432"/>
          </a:xfrm>
          <a:prstGeom prst="rect">
            <a:avLst/>
          </a:prstGeom>
        </p:spPr>
      </p:pic>
      <p:sp>
        <p:nvSpPr>
          <p:cNvPr id="8" name="AutoShape 2" descr="Image result for Hospitals">
            <a:extLst>
              <a:ext uri="{FF2B5EF4-FFF2-40B4-BE49-F238E27FC236}">
                <a16:creationId xmlns:a16="http://schemas.microsoft.com/office/drawing/2014/main" id="{1B40FAA9-118C-46FC-B546-D13B3A485B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67088" y="1747838"/>
            <a:ext cx="5457825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4" descr="Image result for Hospitals">
            <a:extLst>
              <a:ext uri="{FF2B5EF4-FFF2-40B4-BE49-F238E27FC236}">
                <a16:creationId xmlns:a16="http://schemas.microsoft.com/office/drawing/2014/main" id="{1B34F0F0-943F-478E-BEA1-781C6D3ADF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19488" y="1900238"/>
            <a:ext cx="5457825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3F534D-22C0-4B9D-AF66-02A347BCB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1683" y="3808469"/>
            <a:ext cx="2180076" cy="14540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4C2CA4-E701-4493-B39D-C61A4AA02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4162" y="49275"/>
            <a:ext cx="2867838" cy="8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D83DA7-E46C-414D-A800-C69E8F50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47" y="354244"/>
            <a:ext cx="10059403" cy="799307"/>
          </a:xfrm>
        </p:spPr>
        <p:txBody>
          <a:bodyPr/>
          <a:lstStyle/>
          <a:p>
            <a:r>
              <a:rPr lang="en-IN" dirty="0"/>
              <a:t>Nature of the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1A6C90-3580-4738-8069-54AFCC4714AF}"/>
              </a:ext>
            </a:extLst>
          </p:cNvPr>
          <p:cNvSpPr txBox="1"/>
          <p:nvPr/>
        </p:nvSpPr>
        <p:spPr>
          <a:xfrm>
            <a:off x="337626" y="1308295"/>
            <a:ext cx="655666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To improve instrument uptime and service efficiency </a:t>
            </a:r>
            <a:r>
              <a:rPr lang="en-IN" dirty="0" err="1"/>
              <a:t>Symex</a:t>
            </a:r>
            <a:r>
              <a:rPr lang="en-IN" dirty="0"/>
              <a:t>, implemented a remote monitoring of their </a:t>
            </a:r>
            <a:r>
              <a:rPr lang="en-IN" dirty="0" err="1"/>
              <a:t>equipments</a:t>
            </a:r>
            <a:r>
              <a:rPr lang="en-IN" dirty="0"/>
              <a:t> deployed at various customer bases.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Remote monitoring helped </a:t>
            </a:r>
            <a:r>
              <a:rPr lang="en-IN" dirty="0" err="1"/>
              <a:t>Symex</a:t>
            </a:r>
            <a:r>
              <a:rPr lang="en-IN" dirty="0"/>
              <a:t> to collect data about the machine and take proactive steps to prevent down time 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A29F79A3-42CF-4515-8C2E-C7DFC1629D57}"/>
              </a:ext>
            </a:extLst>
          </p:cNvPr>
          <p:cNvSpPr/>
          <p:nvPr/>
        </p:nvSpPr>
        <p:spPr>
          <a:xfrm>
            <a:off x="8432800" y="2815771"/>
            <a:ext cx="3077029" cy="1016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Internet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7342B4B-57BD-4751-9B8A-18BC5B2C09FA}"/>
              </a:ext>
            </a:extLst>
          </p:cNvPr>
          <p:cNvGrpSpPr/>
          <p:nvPr/>
        </p:nvGrpSpPr>
        <p:grpSpPr>
          <a:xfrm>
            <a:off x="8595359" y="339488"/>
            <a:ext cx="886265" cy="799308"/>
            <a:chOff x="7765366" y="1153551"/>
            <a:chExt cx="1336431" cy="9706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35B1523-36E3-43AE-B616-5164DE5CF796}"/>
                </a:ext>
              </a:extLst>
            </p:cNvPr>
            <p:cNvSpPr/>
            <p:nvPr/>
          </p:nvSpPr>
          <p:spPr>
            <a:xfrm>
              <a:off x="7990449" y="1153551"/>
              <a:ext cx="900333" cy="59084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7EA2302-8E7D-4424-9979-B8069F6802F7}"/>
                </a:ext>
              </a:extLst>
            </p:cNvPr>
            <p:cNvSpPr/>
            <p:nvPr/>
          </p:nvSpPr>
          <p:spPr>
            <a:xfrm>
              <a:off x="7765366" y="1744394"/>
              <a:ext cx="1336431" cy="37982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71A8B30-4384-4949-96DE-8F6E38BD3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956" y="4601568"/>
            <a:ext cx="1270000" cy="101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23E5C8-BB9C-4F8D-A96C-A344DB884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3110" y="4708961"/>
            <a:ext cx="1006719" cy="90860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C3BF30-9800-4E6F-9DAA-8A62004374FC}"/>
              </a:ext>
            </a:extLst>
          </p:cNvPr>
          <p:cNvCxnSpPr/>
          <p:nvPr/>
        </p:nvCxnSpPr>
        <p:spPr>
          <a:xfrm flipV="1">
            <a:off x="7962314" y="3699803"/>
            <a:ext cx="1069144" cy="801859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AE59A7-38D4-4597-A6D0-B4BDBC328D9A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10170942" y="3831771"/>
            <a:ext cx="835528" cy="877190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FA105E-3128-4D7D-AC17-DA5890BD24B3}"/>
              </a:ext>
            </a:extLst>
          </p:cNvPr>
          <p:cNvCxnSpPr>
            <a:cxnSpLocks/>
            <a:stCxn id="3" idx="3"/>
          </p:cNvCxnSpPr>
          <p:nvPr/>
        </p:nvCxnSpPr>
        <p:spPr>
          <a:xfrm flipH="1" flipV="1">
            <a:off x="9027193" y="1171980"/>
            <a:ext cx="944122" cy="1701882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1B491F50-95CB-475B-B871-52EF9F915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0" y="5881364"/>
            <a:ext cx="777990" cy="6223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65435C5-FC77-44C6-B591-0686F4A3B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582" y="5860820"/>
            <a:ext cx="689599" cy="622393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E66220-FCB2-4D86-AEB4-D46E5CC89A23}"/>
              </a:ext>
            </a:extLst>
          </p:cNvPr>
          <p:cNvCxnSpPr>
            <a:cxnSpLocks/>
            <a:endCxn id="3" idx="4"/>
          </p:cNvCxnSpPr>
          <p:nvPr/>
        </p:nvCxnSpPr>
        <p:spPr>
          <a:xfrm flipV="1">
            <a:off x="8823717" y="3958771"/>
            <a:ext cx="506560" cy="1936150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BE382A-0E98-4416-9C23-526F84EF9779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9892861" y="3830689"/>
            <a:ext cx="78454" cy="2030132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C526085-DA46-4C79-BB75-C13B73A974B2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8143055" y="982409"/>
            <a:ext cx="452305" cy="838487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18A16C5-F40E-4D2C-B0A8-1655503AC0F0}"/>
              </a:ext>
            </a:extLst>
          </p:cNvPr>
          <p:cNvSpPr/>
          <p:nvPr/>
        </p:nvSpPr>
        <p:spPr>
          <a:xfrm>
            <a:off x="238147" y="3958772"/>
            <a:ext cx="6656139" cy="2558694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As the volume of data increased there was more value in the data.  </a:t>
            </a:r>
            <a:r>
              <a:rPr lang="en-IN" b="1" dirty="0"/>
              <a:t>But existing technology infrastructure</a:t>
            </a:r>
            <a:r>
              <a:rPr lang="en-IN" dirty="0"/>
              <a:t>, the company </a:t>
            </a:r>
          </a:p>
          <a:p>
            <a:r>
              <a:rPr lang="en-IN" dirty="0"/>
              <a:t>was unable to turn its connected product data into meaningful </a:t>
            </a:r>
          </a:p>
          <a:p>
            <a:r>
              <a:rPr lang="en-IN" dirty="0"/>
              <a:t>business value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B3BA292-2F55-4D1B-A5CF-1E169E68AE8F}"/>
              </a:ext>
            </a:extLst>
          </p:cNvPr>
          <p:cNvSpPr/>
          <p:nvPr/>
        </p:nvSpPr>
        <p:spPr>
          <a:xfrm>
            <a:off x="9499254" y="1077966"/>
            <a:ext cx="21884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/>
              <a:t>Symex</a:t>
            </a:r>
            <a:r>
              <a:rPr lang="en-IN" dirty="0"/>
              <a:t> Remote </a:t>
            </a:r>
          </a:p>
          <a:p>
            <a:r>
              <a:rPr lang="en-IN" dirty="0"/>
              <a:t>Monitoring system</a:t>
            </a:r>
          </a:p>
        </p:txBody>
      </p:sp>
      <p:sp>
        <p:nvSpPr>
          <p:cNvPr id="35" name="Flowchart: Magnetic Disk 34">
            <a:extLst>
              <a:ext uri="{FF2B5EF4-FFF2-40B4-BE49-F238E27FC236}">
                <a16:creationId xmlns:a16="http://schemas.microsoft.com/office/drawing/2014/main" id="{2B2EB1A3-0AF7-4843-AA1C-E7452CC560EC}"/>
              </a:ext>
            </a:extLst>
          </p:cNvPr>
          <p:cNvSpPr/>
          <p:nvPr/>
        </p:nvSpPr>
        <p:spPr>
          <a:xfrm>
            <a:off x="7401933" y="1825018"/>
            <a:ext cx="1482243" cy="683586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27076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841050C2-8947-48FB-A34F-4DEE26AC40D7}"/>
              </a:ext>
            </a:extLst>
          </p:cNvPr>
          <p:cNvSpPr txBox="1">
            <a:spLocks/>
          </p:cNvSpPr>
          <p:nvPr/>
        </p:nvSpPr>
        <p:spPr>
          <a:xfrm>
            <a:off x="238147" y="354244"/>
            <a:ext cx="10059403" cy="79930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Solution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A445C4-8619-40E6-AD86-07D062F8B962}"/>
              </a:ext>
            </a:extLst>
          </p:cNvPr>
          <p:cNvSpPr/>
          <p:nvPr/>
        </p:nvSpPr>
        <p:spPr>
          <a:xfrm>
            <a:off x="238147" y="1174989"/>
            <a:ext cx="6202718" cy="1640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This is exactly where </a:t>
            </a:r>
            <a:r>
              <a:rPr lang="en-IN" dirty="0" err="1"/>
              <a:t>Thingworx</a:t>
            </a:r>
            <a:r>
              <a:rPr lang="en-IN" dirty="0"/>
              <a:t> was brought in to solve the problem in hand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437B07-66C4-4A10-8A50-668547DDD22D}"/>
              </a:ext>
            </a:extLst>
          </p:cNvPr>
          <p:cNvSpPr/>
          <p:nvPr/>
        </p:nvSpPr>
        <p:spPr>
          <a:xfrm>
            <a:off x="238147" y="3091543"/>
            <a:ext cx="6008914" cy="3309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Provided connectivity to remote </a:t>
            </a:r>
            <a:r>
              <a:rPr lang="en-IN" dirty="0" err="1"/>
              <a:t>equipments</a:t>
            </a:r>
            <a:r>
              <a:rPr lang="en-IN" dirty="0"/>
              <a:t> smoothly over internet.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Provided Cyber Security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Audit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Able to integrate with existing enterprise system – CRM etc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2139E66A-44C2-470C-B2FE-C2A6854ACC0A}"/>
              </a:ext>
            </a:extLst>
          </p:cNvPr>
          <p:cNvSpPr/>
          <p:nvPr/>
        </p:nvSpPr>
        <p:spPr>
          <a:xfrm>
            <a:off x="8432800" y="2815771"/>
            <a:ext cx="3077029" cy="1016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Internet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A865A8-D87A-4BA7-B4FF-9F0FD0F3B11B}"/>
              </a:ext>
            </a:extLst>
          </p:cNvPr>
          <p:cNvGrpSpPr/>
          <p:nvPr/>
        </p:nvGrpSpPr>
        <p:grpSpPr>
          <a:xfrm>
            <a:off x="8595359" y="339488"/>
            <a:ext cx="886265" cy="799308"/>
            <a:chOff x="7765366" y="1153551"/>
            <a:chExt cx="1336431" cy="97067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C4BBFE4-9F1F-4C8E-B11F-A3A7DA87AD89}"/>
                </a:ext>
              </a:extLst>
            </p:cNvPr>
            <p:cNvSpPr/>
            <p:nvPr/>
          </p:nvSpPr>
          <p:spPr>
            <a:xfrm>
              <a:off x="7990449" y="1153551"/>
              <a:ext cx="900333" cy="59084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3F26BE7-0E96-4677-838A-BA703523F7BF}"/>
                </a:ext>
              </a:extLst>
            </p:cNvPr>
            <p:cNvSpPr/>
            <p:nvPr/>
          </p:nvSpPr>
          <p:spPr>
            <a:xfrm>
              <a:off x="7765366" y="1744394"/>
              <a:ext cx="1336431" cy="37982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A5169F6-645C-425B-BB73-0684201D2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956" y="4601568"/>
            <a:ext cx="1270000" cy="101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C91DCC-AB45-4241-A598-24C71571E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3110" y="4708961"/>
            <a:ext cx="1006719" cy="90860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3327B2-889B-48DE-816E-B7DD9523873F}"/>
              </a:ext>
            </a:extLst>
          </p:cNvPr>
          <p:cNvCxnSpPr/>
          <p:nvPr/>
        </p:nvCxnSpPr>
        <p:spPr>
          <a:xfrm flipV="1">
            <a:off x="7962314" y="3699803"/>
            <a:ext cx="1069144" cy="801859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F201E9-4E9E-4715-B049-38998D1CAE4B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10170942" y="3831771"/>
            <a:ext cx="835528" cy="877190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155F1EE-580B-41C8-BC4C-6CF62F38B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0" y="5881364"/>
            <a:ext cx="777990" cy="6223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724BB2-E614-4BC6-958A-47DD93094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582" y="5860820"/>
            <a:ext cx="689599" cy="62239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DA100E-DD93-4C41-9AC7-71759716B465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8823717" y="3958771"/>
            <a:ext cx="506560" cy="1936150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3A7CFE-777A-4A54-8CF8-FD559C658B8F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9892861" y="3830689"/>
            <a:ext cx="78454" cy="2030132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2570A45C-8CF4-4043-A2F5-2FD6C9E3D1A7}"/>
              </a:ext>
            </a:extLst>
          </p:cNvPr>
          <p:cNvSpPr/>
          <p:nvPr/>
        </p:nvSpPr>
        <p:spPr>
          <a:xfrm>
            <a:off x="7257149" y="1710055"/>
            <a:ext cx="1482243" cy="683586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Database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E58EB48-DBF5-481C-A34D-285F97909637}"/>
              </a:ext>
            </a:extLst>
          </p:cNvPr>
          <p:cNvCxnSpPr>
            <a:cxnSpLocks/>
            <a:endCxn id="18" idx="4"/>
          </p:cNvCxnSpPr>
          <p:nvPr/>
        </p:nvCxnSpPr>
        <p:spPr>
          <a:xfrm rot="10800000" flipV="1">
            <a:off x="8739393" y="1923944"/>
            <a:ext cx="1176109" cy="127904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B88064-561C-4CD2-8475-2D9AFD0DDC88}"/>
              </a:ext>
            </a:extLst>
          </p:cNvPr>
          <p:cNvCxnSpPr>
            <a:cxnSpLocks/>
          </p:cNvCxnSpPr>
          <p:nvPr/>
        </p:nvCxnSpPr>
        <p:spPr>
          <a:xfrm flipV="1">
            <a:off x="10135821" y="2289897"/>
            <a:ext cx="0" cy="586345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6B598F5-F5A2-4AF0-B35C-605D3F1789A6}"/>
              </a:ext>
            </a:extLst>
          </p:cNvPr>
          <p:cNvSpPr/>
          <p:nvPr/>
        </p:nvSpPr>
        <p:spPr>
          <a:xfrm>
            <a:off x="9971315" y="1648868"/>
            <a:ext cx="1720735" cy="57274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Thingworx</a:t>
            </a:r>
            <a:endParaRPr lang="en-IN" sz="1400" dirty="0"/>
          </a:p>
          <a:p>
            <a:pPr algn="ctr"/>
            <a:r>
              <a:rPr lang="en-IN" sz="1400" dirty="0"/>
              <a:t>Server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24BB94-6D88-4819-BB51-878C18BB90C9}"/>
              </a:ext>
            </a:extLst>
          </p:cNvPr>
          <p:cNvCxnSpPr>
            <a:cxnSpLocks/>
          </p:cNvCxnSpPr>
          <p:nvPr/>
        </p:nvCxnSpPr>
        <p:spPr>
          <a:xfrm flipH="1" flipV="1">
            <a:off x="9327870" y="1174990"/>
            <a:ext cx="1175240" cy="435585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799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B6FD0E-B0BE-45FF-AB03-F4BC1CE5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59951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121A3-FB65-4C6E-9565-2E71EB6A89BF}"/>
              </a:ext>
            </a:extLst>
          </p:cNvPr>
          <p:cNvSpPr txBox="1"/>
          <p:nvPr/>
        </p:nvSpPr>
        <p:spPr>
          <a:xfrm>
            <a:off x="435429" y="1612669"/>
            <a:ext cx="1098731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Direct, real-time instrument connection for delivering next- generation service and support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Rapid problem resolution through enhanced collaboration  and better use of remote and systems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Allowed Sysmex to put its energy into value  added applications that utilize the remote instrument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Ability to rapidly build value-added applications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Within the first few  months, Sysmex was able to build its first application using   </a:t>
            </a:r>
            <a:r>
              <a:rPr lang="en-IN" sz="2000" dirty="0" err="1"/>
              <a:t>ThingWorx</a:t>
            </a:r>
            <a:r>
              <a:rPr lang="en-IN" sz="2000" dirty="0"/>
              <a:t>, and its business has progressed.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C1A8B6-3717-404B-9302-FDB54230BA3B}"/>
              </a:ext>
            </a:extLst>
          </p:cNvPr>
          <p:cNvSpPr/>
          <p:nvPr/>
        </p:nvSpPr>
        <p:spPr>
          <a:xfrm>
            <a:off x="4833258" y="6005172"/>
            <a:ext cx="735874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Reference:</a:t>
            </a:r>
          </a:p>
          <a:p>
            <a:r>
              <a:rPr lang="en-IN" sz="1400" dirty="0"/>
              <a:t>https://www.ptc.com/-/media/Files/PDFs/IoT/sysmex_thingworx-delivers-business-transformation.pdf?la=en&amp;hash=7C4D181C115C95DFCBB4B286ACA895F4194425B9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7A874C-285E-4FF4-97BC-3CD427D1B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947" y="49275"/>
            <a:ext cx="3724053" cy="115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4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A926ABEC-372C-4C94-801B-61122366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01" y="1116217"/>
            <a:ext cx="10559364" cy="3346453"/>
          </a:xfrm>
          <a:effectLst>
            <a:glow rad="228600">
              <a:schemeClr val="accent3">
                <a:satMod val="175000"/>
                <a:alpha val="40000"/>
              </a:schemeClr>
            </a:glow>
            <a:outerShdw blurRad="101600" dist="38100" dir="2700000" sx="85000" sy="85000" algn="tl" rotWithShape="0">
              <a:schemeClr val="accent1">
                <a:lumMod val="75000"/>
                <a:alpha val="60000"/>
              </a:schemeClr>
            </a:outerShdw>
            <a:reflection endPos="0" dist="50800" dir="5400000" sy="-100000" algn="bl" rotWithShape="0"/>
          </a:effectLst>
        </p:spPr>
        <p:txBody>
          <a:bodyPr/>
          <a:lstStyle/>
          <a:p>
            <a:br>
              <a:rPr lang="en-IN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</a:br>
            <a:r>
              <a:rPr lang="en-IN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NIPPON SYSTEMWARE CO., LTD. (NSW)</a:t>
            </a:r>
            <a:r>
              <a:rPr lang="en-IN" baseline="30000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 ®</a:t>
            </a:r>
            <a:r>
              <a:rPr lang="en-IN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 Builds IoT Solutions for Customers </a:t>
            </a:r>
            <a:br>
              <a:rPr lang="en-IN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</a:br>
            <a:r>
              <a:rPr lang="en-IN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10x Faster Using </a:t>
            </a:r>
            <a:r>
              <a:rPr lang="en-IN" dirty="0" err="1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ThingWorx</a:t>
            </a:r>
            <a:r>
              <a:rPr lang="en-IN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 Industrial </a:t>
            </a:r>
            <a:br>
              <a:rPr lang="en-IN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</a:br>
            <a:r>
              <a:rPr lang="en-IN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Innovation Platform</a:t>
            </a:r>
            <a:br>
              <a:rPr lang="en-IN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</a:br>
            <a:endParaRPr lang="en-IN" dirty="0"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19B2FB-8F10-435D-96BA-324DC3654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863" y="4462670"/>
            <a:ext cx="3014436" cy="205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21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.Object_orientend.potx" id="{1B504580-02E9-4195-9C84-294A50BB7159}" vid="{8A3D8EA2-EEEE-4D2F-93FC-DD2A74BE4B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7.Object_orientend</Template>
  <TotalTime>427</TotalTime>
  <Words>1055</Words>
  <Application>Microsoft Office PowerPoint</Application>
  <PresentationFormat>Widescreen</PresentationFormat>
  <Paragraphs>132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Wingdings 3</vt:lpstr>
      <vt:lpstr>Ion</vt:lpstr>
      <vt:lpstr>Case Studies on Thingworx</vt:lpstr>
      <vt:lpstr>How does Thingworx brings value to business as IoT platform</vt:lpstr>
      <vt:lpstr>Case Studies</vt:lpstr>
      <vt:lpstr> ThingWorx delivers business transformation to Sysmex Corporation®  </vt:lpstr>
      <vt:lpstr>PowerPoint Presentation</vt:lpstr>
      <vt:lpstr>Nature of the Problem</vt:lpstr>
      <vt:lpstr>PowerPoint Presentation</vt:lpstr>
      <vt:lpstr>Results</vt:lpstr>
      <vt:lpstr> NIPPON SYSTEMWARE CO., LTD. (NSW) ® Builds IoT Solutions for Customers  10x Faster Using ThingWorx Industrial  Innovation Platform </vt:lpstr>
      <vt:lpstr>PowerPoint Presentation</vt:lpstr>
      <vt:lpstr>The Problem</vt:lpstr>
      <vt:lpstr>Solution</vt:lpstr>
      <vt:lpstr>Results</vt:lpstr>
      <vt:lpstr>ThingWorx delivers business differentiation to Vantron </vt:lpstr>
      <vt:lpstr>PowerPoint Presentation</vt:lpstr>
      <vt:lpstr>Problem</vt:lpstr>
      <vt:lpstr>Solution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IoT  Thingworx</dc:title>
  <dc:creator>Girish Kumar</dc:creator>
  <cp:lastModifiedBy>Girish Kumar</cp:lastModifiedBy>
  <cp:revision>65</cp:revision>
  <dcterms:created xsi:type="dcterms:W3CDTF">2018-05-25T18:08:54Z</dcterms:created>
  <dcterms:modified xsi:type="dcterms:W3CDTF">2018-06-01T17:35:01Z</dcterms:modified>
</cp:coreProperties>
</file>