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74" r:id="rId4"/>
    <p:sldId id="258" r:id="rId5"/>
    <p:sldId id="269" r:id="rId6"/>
    <p:sldId id="260" r:id="rId7"/>
    <p:sldId id="261" r:id="rId8"/>
    <p:sldId id="259" r:id="rId9"/>
    <p:sldId id="262" r:id="rId10"/>
    <p:sldId id="263" r:id="rId11"/>
    <p:sldId id="264" r:id="rId12"/>
    <p:sldId id="273" r:id="rId13"/>
    <p:sldId id="266" r:id="rId14"/>
    <p:sldId id="275" r:id="rId15"/>
    <p:sldId id="276" r:id="rId16"/>
    <p:sldId id="277" r:id="rId17"/>
    <p:sldId id="278" r:id="rId18"/>
    <p:sldId id="279" r:id="rId19"/>
    <p:sldId id="267" r:id="rId20"/>
    <p:sldId id="268" r:id="rId21"/>
    <p:sldId id="27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sh Kumar" initials="GK" lastIdx="1" clrIdx="0">
    <p:extLst>
      <p:ext uri="{19B8F6BF-5375-455C-9EA6-DF929625EA0E}">
        <p15:presenceInfo xmlns:p15="http://schemas.microsoft.com/office/powerpoint/2012/main" userId="04f681a11d665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52" d="100"/>
          <a:sy n="52"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2T13:50:36.80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0161A-EE08-4930-9B59-BCC23B6DC4FE}" type="datetimeFigureOut">
              <a:rPr lang="en-IN" smtClean="0"/>
              <a:t>02-06-2018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3261-AB2D-4EF9-8D03-D718629851BD}" type="slidenum">
              <a:rPr lang="en-IN" smtClean="0"/>
              <a:t>‹#›</a:t>
            </a:fld>
            <a:endParaRPr lang="en-IN"/>
          </a:p>
        </p:txBody>
      </p:sp>
    </p:spTree>
    <p:extLst>
      <p:ext uri="{BB962C8B-B14F-4D97-AF65-F5344CB8AC3E}">
        <p14:creationId xmlns:p14="http://schemas.microsoft.com/office/powerpoint/2010/main" val="229378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7D790-E17E-4209-B6E1-1198B2E4022F}"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C08CA8-60EE-4152-9EBE-3836D838F2D7}" type="datetime1">
              <a:rPr lang="en-US" smtClean="0"/>
              <a:t>6/2/2018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71990E-5B5A-4A43-A731-AFDA49F7E63E}"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A3EA74A-EBB1-4A5B-A071-E785C02D7F26}"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622F79-F072-42EE-B060-9899CCDC68D5}"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0236C1-699E-44D4-9D78-C4AE8511FDAD}" type="datetime1">
              <a:rPr lang="en-US" smtClean="0"/>
              <a:t>6/2/2018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CE44D4-7B73-4B59-96B2-449D46719B8A}" type="datetime1">
              <a:rPr lang="en-US" smtClean="0"/>
              <a:t>6/2/2018</a:t>
            </a:fld>
            <a:endParaRPr lang="en-US" dirty="0"/>
          </a:p>
        </p:txBody>
      </p:sp>
      <p:sp>
        <p:nvSpPr>
          <p:cNvPr id="4"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321B2-A183-4109-A966-2417FCAC2855}"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B17B49-00EB-4611-BB8C-150D47C59B6F}"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BD019D-8B71-4278-BFCC-170E04DCF567}"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3F5410-E702-4CFF-A348-F7B9E1A38099}" type="datetime1">
              <a:rPr lang="en-US" smtClean="0"/>
              <a:t>6/2/2018</a:t>
            </a:fld>
            <a:endParaRPr lang="en-US" dirty="0"/>
          </a:p>
        </p:txBody>
      </p:sp>
      <p:sp>
        <p:nvSpPr>
          <p:cNvPr id="5" name="Footer Placeholder 4"/>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09A94-4CFB-42D2-A7BC-80CCC4DB2872}" type="datetime1">
              <a:rPr lang="en-US" smtClean="0"/>
              <a:t>6/2/2018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F014F-913F-4597-88B4-1B2DE352EC8A}" type="datetime1">
              <a:rPr lang="en-US" smtClean="0"/>
              <a:t>6/2/2018</a:t>
            </a:fld>
            <a:endParaRPr lang="en-US" dirty="0"/>
          </a:p>
        </p:txBody>
      </p:sp>
      <p:sp>
        <p:nvSpPr>
          <p:cNvPr id="8" name="Footer Placeholder 7"/>
          <p:cNvSpPr>
            <a:spLocks noGrp="1"/>
          </p:cNvSpPr>
          <p:nvPr>
            <p:ph type="ftr" sz="quarter" idx="11"/>
          </p:nvPr>
        </p:nvSpPr>
        <p:spPr/>
        <p:txBody>
          <a:bodyPr/>
          <a:lstStyle/>
          <a:p>
            <a:r>
              <a:rPr lang="en-IN"/>
              <a:t>DO NOT COPY or Download the training Video</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E67600-D7FA-4169-8A94-19117F42BC27}" type="datetime1">
              <a:rPr lang="en-US" smtClean="0"/>
              <a:t>6/2/2018</a:t>
            </a:fld>
            <a:endParaRPr lang="en-US" dirty="0"/>
          </a:p>
        </p:txBody>
      </p:sp>
      <p:sp>
        <p:nvSpPr>
          <p:cNvPr id="5" name="Footer Placeholder 3"/>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02B03A-6931-4066-837C-82BBE50D36FF}" type="datetime1">
              <a:rPr lang="en-US" smtClean="0"/>
              <a:t>6/2/2018</a:t>
            </a:fld>
            <a:endParaRPr lang="en-US" dirty="0"/>
          </a:p>
        </p:txBody>
      </p:sp>
      <p:sp>
        <p:nvSpPr>
          <p:cNvPr id="5" name="Footer Placeholder 2"/>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F4AF217-0D76-4B28-BF71-F8DDC5A9D12B}" type="datetime1">
              <a:rPr lang="en-US" smtClean="0"/>
              <a:t>6/2/2018</a:t>
            </a:fld>
            <a:endParaRPr lang="en-US" dirty="0"/>
          </a:p>
        </p:txBody>
      </p:sp>
      <p:sp>
        <p:nvSpPr>
          <p:cNvPr id="5" name="Footer Placeholder 5"/>
          <p:cNvSpPr>
            <a:spLocks noGrp="1"/>
          </p:cNvSpPr>
          <p:nvPr>
            <p:ph type="ftr" sz="quarter" idx="11"/>
          </p:nvPr>
        </p:nvSpPr>
        <p:spPr/>
        <p:txBody>
          <a:bodyPr/>
          <a:lstStyle/>
          <a:p>
            <a:r>
              <a:rPr lang="en-IN"/>
              <a:t>DO NOT COPY or Download the training Video</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9709FA-2A19-49FB-BAB1-0E9AD8CFAB8A}" type="datetime1">
              <a:rPr lang="en-US" smtClean="0"/>
              <a:t>6/2/2018</a:t>
            </a:fld>
            <a:endParaRPr lang="en-US" dirty="0"/>
          </a:p>
        </p:txBody>
      </p:sp>
      <p:sp>
        <p:nvSpPr>
          <p:cNvPr id="6" name="Footer Placeholder 5"/>
          <p:cNvSpPr>
            <a:spLocks noGrp="1"/>
          </p:cNvSpPr>
          <p:nvPr>
            <p:ph type="ftr" sz="quarter" idx="11"/>
          </p:nvPr>
        </p:nvSpPr>
        <p:spPr/>
        <p:txBody>
          <a:bodyPr/>
          <a:lstStyle/>
          <a:p>
            <a:r>
              <a:rPr lang="en-IN"/>
              <a:t>DO NOT COPY or Download the training Video</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A7BA98-5142-422F-BE5E-25C8831EAA59}" type="datetime1">
              <a:rPr lang="en-US" smtClean="0"/>
              <a:t>6/2/2018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DO NOT COPY or Download the training Video</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FCFE-27BA-4AF7-8D17-A4EBA2F53AD2}"/>
              </a:ext>
            </a:extLst>
          </p:cNvPr>
          <p:cNvSpPr>
            <a:spLocks noGrp="1"/>
          </p:cNvSpPr>
          <p:nvPr>
            <p:ph type="ctrTitle"/>
          </p:nvPr>
        </p:nvSpPr>
        <p:spPr>
          <a:xfrm>
            <a:off x="1154955" y="874644"/>
            <a:ext cx="10228662" cy="3339548"/>
          </a:xfrm>
        </p:spPr>
        <p:txBody>
          <a:bodyPr/>
          <a:lstStyle/>
          <a:p>
            <a:r>
              <a:rPr lang="en-IN" dirty="0"/>
              <a:t>Case Studies on </a:t>
            </a:r>
            <a:r>
              <a:rPr lang="en-IN" dirty="0" err="1"/>
              <a:t>Thingworx</a:t>
            </a:r>
            <a:endParaRPr lang="en-IN" dirty="0"/>
          </a:p>
        </p:txBody>
      </p:sp>
      <p:sp>
        <p:nvSpPr>
          <p:cNvPr id="3" name="Subtitle 2">
            <a:extLst>
              <a:ext uri="{FF2B5EF4-FFF2-40B4-BE49-F238E27FC236}">
                <a16:creationId xmlns:a16="http://schemas.microsoft.com/office/drawing/2014/main" id="{21AF8E41-9593-45A1-A3C3-02642D752327}"/>
              </a:ext>
            </a:extLst>
          </p:cNvPr>
          <p:cNvSpPr>
            <a:spLocks noGrp="1"/>
          </p:cNvSpPr>
          <p:nvPr>
            <p:ph type="subTitle" idx="1"/>
          </p:nvPr>
        </p:nvSpPr>
        <p:spPr>
          <a:xfrm>
            <a:off x="1154955" y="4777380"/>
            <a:ext cx="3841115" cy="430724"/>
          </a:xfrm>
        </p:spPr>
        <p:txBody>
          <a:bodyPr/>
          <a:lstStyle/>
          <a:p>
            <a:r>
              <a:rPr lang="en-IN" dirty="0"/>
              <a:t>Girish S Kumar</a:t>
            </a:r>
          </a:p>
          <a:p>
            <a:endParaRPr lang="en-IN" dirty="0"/>
          </a:p>
        </p:txBody>
      </p:sp>
      <p:sp>
        <p:nvSpPr>
          <p:cNvPr id="4" name="TextBox 3">
            <a:extLst>
              <a:ext uri="{FF2B5EF4-FFF2-40B4-BE49-F238E27FC236}">
                <a16:creationId xmlns:a16="http://schemas.microsoft.com/office/drawing/2014/main" id="{FD8510D5-C83A-4FC4-8183-19D8FFE5DB13}"/>
              </a:ext>
            </a:extLst>
          </p:cNvPr>
          <p:cNvSpPr txBox="1"/>
          <p:nvPr/>
        </p:nvSpPr>
        <p:spPr>
          <a:xfrm>
            <a:off x="8256104" y="6268278"/>
            <a:ext cx="3935896" cy="369332"/>
          </a:xfrm>
          <a:prstGeom prst="rect">
            <a:avLst/>
          </a:prstGeom>
          <a:noFill/>
        </p:spPr>
        <p:txBody>
          <a:bodyPr wrap="square" rtlCol="0">
            <a:spAutoFit/>
          </a:bodyPr>
          <a:lstStyle/>
          <a:p>
            <a:r>
              <a:rPr lang="en-IN" dirty="0"/>
              <a:t>I-Squared OT Labs (OPC) Pvt Ltd</a:t>
            </a:r>
          </a:p>
        </p:txBody>
      </p:sp>
      <p:pic>
        <p:nvPicPr>
          <p:cNvPr id="7" name="Picture 6">
            <a:extLst>
              <a:ext uri="{FF2B5EF4-FFF2-40B4-BE49-F238E27FC236}">
                <a16:creationId xmlns:a16="http://schemas.microsoft.com/office/drawing/2014/main" id="{3CEE7008-AEDD-4D2D-8FE0-08291A012AA2}"/>
              </a:ext>
            </a:extLst>
          </p:cNvPr>
          <p:cNvPicPr>
            <a:picLocks noChangeAspect="1"/>
          </p:cNvPicPr>
          <p:nvPr/>
        </p:nvPicPr>
        <p:blipFill>
          <a:blip r:embed="rId2"/>
          <a:stretch>
            <a:fillRect/>
          </a:stretch>
        </p:blipFill>
        <p:spPr>
          <a:xfrm>
            <a:off x="10332931" y="0"/>
            <a:ext cx="1859069" cy="2154359"/>
          </a:xfrm>
          <a:prstGeom prst="rect">
            <a:avLst/>
          </a:prstGeom>
        </p:spPr>
      </p:pic>
      <p:pic>
        <p:nvPicPr>
          <p:cNvPr id="9" name="Picture 8">
            <a:extLst>
              <a:ext uri="{FF2B5EF4-FFF2-40B4-BE49-F238E27FC236}">
                <a16:creationId xmlns:a16="http://schemas.microsoft.com/office/drawing/2014/main" id="{40546129-A315-4E8A-A29F-F7B8CBD6DF59}"/>
              </a:ext>
            </a:extLst>
          </p:cNvPr>
          <p:cNvPicPr>
            <a:picLocks noChangeAspect="1"/>
          </p:cNvPicPr>
          <p:nvPr/>
        </p:nvPicPr>
        <p:blipFill>
          <a:blip r:embed="rId3"/>
          <a:stretch>
            <a:fillRect/>
          </a:stretch>
        </p:blipFill>
        <p:spPr>
          <a:xfrm>
            <a:off x="10110635" y="4979325"/>
            <a:ext cx="1852820" cy="851700"/>
          </a:xfrm>
          <a:prstGeom prst="rect">
            <a:avLst/>
          </a:prstGeom>
        </p:spPr>
      </p:pic>
      <p:sp>
        <p:nvSpPr>
          <p:cNvPr id="10" name="TextBox 9">
            <a:extLst>
              <a:ext uri="{FF2B5EF4-FFF2-40B4-BE49-F238E27FC236}">
                <a16:creationId xmlns:a16="http://schemas.microsoft.com/office/drawing/2014/main" id="{E87ADF84-FFD7-4B05-9DD5-57C97795E750}"/>
              </a:ext>
            </a:extLst>
          </p:cNvPr>
          <p:cNvSpPr txBox="1"/>
          <p:nvPr/>
        </p:nvSpPr>
        <p:spPr>
          <a:xfrm>
            <a:off x="10036450" y="4505139"/>
            <a:ext cx="1927005" cy="369332"/>
          </a:xfrm>
          <a:prstGeom prst="rect">
            <a:avLst/>
          </a:prstGeom>
          <a:noFill/>
        </p:spPr>
        <p:txBody>
          <a:bodyPr wrap="square" rtlCol="0">
            <a:spAutoFit/>
          </a:bodyPr>
          <a:lstStyle/>
          <a:p>
            <a:r>
              <a:rPr lang="en-IN" dirty="0"/>
              <a:t>Partner</a:t>
            </a:r>
          </a:p>
        </p:txBody>
      </p:sp>
    </p:spTree>
    <p:extLst>
      <p:ext uri="{BB962C8B-B14F-4D97-AF65-F5344CB8AC3E}">
        <p14:creationId xmlns:p14="http://schemas.microsoft.com/office/powerpoint/2010/main" val="408498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C17DC4-2EB2-46EB-84B8-3EC6371C7C22}"/>
              </a:ext>
            </a:extLst>
          </p:cNvPr>
          <p:cNvSpPr/>
          <p:nvPr/>
        </p:nvSpPr>
        <p:spPr>
          <a:xfrm>
            <a:off x="176440" y="2055297"/>
            <a:ext cx="10609942" cy="3970318"/>
          </a:xfrm>
          <a:prstGeom prst="rect">
            <a:avLst/>
          </a:prstGeom>
          <a:ln>
            <a:solidFill>
              <a:srgbClr val="FF0000"/>
            </a:solidFill>
          </a:ln>
        </p:spPr>
        <p:txBody>
          <a:bodyPr wrap="square">
            <a:spAutoFit/>
          </a:bodyPr>
          <a:lstStyle/>
          <a:p>
            <a:pPr marL="285750" indent="-285750">
              <a:buFont typeface="Wingdings" panose="05000000000000000000" pitchFamily="2" charset="2"/>
              <a:buChar char="ü"/>
            </a:pPr>
            <a:r>
              <a:rPr lang="en-IN" dirty="0">
                <a:latin typeface="Arial" panose="020B0604020202020204" pitchFamily="34" charset="0"/>
              </a:rPr>
              <a:t>NSW is company focused on providing analytics to their customers based on the equipment data, </a:t>
            </a:r>
          </a:p>
          <a:p>
            <a:pPr marL="285750" indent="-285750">
              <a:buFont typeface="Wingdings" panose="05000000000000000000" pitchFamily="2" charset="2"/>
              <a:buChar char="ü"/>
            </a:pPr>
            <a:endParaRPr lang="en-IN" dirty="0">
              <a:latin typeface="Arial" panose="020B0604020202020204" pitchFamily="34" charset="0"/>
            </a:endParaRPr>
          </a:p>
          <a:p>
            <a:pPr marL="285750" indent="-285750">
              <a:buFont typeface="Wingdings" panose="05000000000000000000" pitchFamily="2" charset="2"/>
              <a:buChar char="ü"/>
            </a:pPr>
            <a:r>
              <a:rPr lang="en-IN" dirty="0">
                <a:latin typeface="Arial" panose="020B0604020202020204" pitchFamily="34" charset="0"/>
              </a:rPr>
              <a:t>They anticipates data will be the biggest business  generator in the IoT/M2M era.</a:t>
            </a:r>
          </a:p>
          <a:p>
            <a:pPr marL="285750" indent="-285750">
              <a:buFont typeface="Wingdings" panose="05000000000000000000" pitchFamily="2" charset="2"/>
              <a:buChar char="ü"/>
            </a:pPr>
            <a:endParaRPr lang="en-IN" dirty="0">
              <a:latin typeface="Arial" panose="020B0604020202020204" pitchFamily="34" charset="0"/>
            </a:endParaRPr>
          </a:p>
          <a:p>
            <a:pPr marL="285750" indent="-285750">
              <a:buFont typeface="Wingdings" panose="05000000000000000000" pitchFamily="2" charset="2"/>
              <a:buChar char="ü"/>
            </a:pPr>
            <a:r>
              <a:rPr lang="en-IN" dirty="0"/>
              <a:t>Large customer based with government offices, insurance  organizations and large electronics companies.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Helps  their customers  to create new business value by enabling them to more effectively gather, analyse  and utilize big data</a:t>
            </a:r>
          </a:p>
          <a:p>
            <a:pPr marL="285750" indent="-285750">
              <a:buFont typeface="Wingdings" panose="05000000000000000000" pitchFamily="2" charset="2"/>
              <a:buChar char="ü"/>
            </a:pPr>
            <a:endParaRPr lang="en-IN" dirty="0"/>
          </a:p>
          <a:p>
            <a:pPr marL="742950" lvl="1" indent="-285750">
              <a:buFont typeface="Wingdings" panose="05000000000000000000" pitchFamily="2" charset="2"/>
              <a:buChar char="ü"/>
            </a:pPr>
            <a:r>
              <a:rPr lang="en-IN" dirty="0"/>
              <a:t>For Smart Cities, NSW improves the health of infrastructure  through ongoing monitoring and maintenance. </a:t>
            </a:r>
          </a:p>
          <a:p>
            <a:pPr marL="742950" lvl="1" indent="-285750">
              <a:buFont typeface="Wingdings" panose="05000000000000000000" pitchFamily="2" charset="2"/>
              <a:buChar char="ü"/>
            </a:pPr>
            <a:r>
              <a:rPr lang="en-IN" dirty="0"/>
              <a:t>For  manufacturing  customers, NSW provides remote monitoring and predictive analytics to help  proactively fix issues before they arise. </a:t>
            </a:r>
          </a:p>
        </p:txBody>
      </p:sp>
      <p:pic>
        <p:nvPicPr>
          <p:cNvPr id="11" name="Picture 10">
            <a:extLst>
              <a:ext uri="{FF2B5EF4-FFF2-40B4-BE49-F238E27FC236}">
                <a16:creationId xmlns:a16="http://schemas.microsoft.com/office/drawing/2014/main" id="{BA039C1E-1ED5-41CB-AA26-9ABAE3F21A1C}"/>
              </a:ext>
            </a:extLst>
          </p:cNvPr>
          <p:cNvPicPr>
            <a:picLocks noChangeAspect="1"/>
          </p:cNvPicPr>
          <p:nvPr/>
        </p:nvPicPr>
        <p:blipFill>
          <a:blip r:embed="rId2"/>
          <a:stretch>
            <a:fillRect/>
          </a:stretch>
        </p:blipFill>
        <p:spPr>
          <a:xfrm>
            <a:off x="9564914" y="0"/>
            <a:ext cx="2728686" cy="1860467"/>
          </a:xfrm>
          <a:prstGeom prst="rect">
            <a:avLst/>
          </a:prstGeom>
        </p:spPr>
      </p:pic>
    </p:spTree>
    <p:extLst>
      <p:ext uri="{BB962C8B-B14F-4D97-AF65-F5344CB8AC3E}">
        <p14:creationId xmlns:p14="http://schemas.microsoft.com/office/powerpoint/2010/main" val="372379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7EB012-1AF9-48C5-9713-80378CABDBE2}"/>
              </a:ext>
            </a:extLst>
          </p:cNvPr>
          <p:cNvSpPr>
            <a:spLocks noGrp="1"/>
          </p:cNvSpPr>
          <p:nvPr>
            <p:ph type="title"/>
          </p:nvPr>
        </p:nvSpPr>
        <p:spPr>
          <a:xfrm>
            <a:off x="646111" y="452718"/>
            <a:ext cx="9404723" cy="824539"/>
          </a:xfrm>
        </p:spPr>
        <p:txBody>
          <a:bodyPr/>
          <a:lstStyle/>
          <a:p>
            <a:r>
              <a:rPr lang="en-IN" dirty="0"/>
              <a:t>The Problem</a:t>
            </a:r>
          </a:p>
        </p:txBody>
      </p:sp>
      <p:sp>
        <p:nvSpPr>
          <p:cNvPr id="6" name="Rectangle 5">
            <a:extLst>
              <a:ext uri="{FF2B5EF4-FFF2-40B4-BE49-F238E27FC236}">
                <a16:creationId xmlns:a16="http://schemas.microsoft.com/office/drawing/2014/main" id="{31745EDC-A0BB-4C55-83A8-216DD0F7DACF}"/>
              </a:ext>
            </a:extLst>
          </p:cNvPr>
          <p:cNvSpPr/>
          <p:nvPr/>
        </p:nvSpPr>
        <p:spPr>
          <a:xfrm>
            <a:off x="145144" y="1875082"/>
            <a:ext cx="11335656" cy="2677656"/>
          </a:xfrm>
          <a:prstGeom prst="rect">
            <a:avLst/>
          </a:prstGeom>
        </p:spPr>
        <p:txBody>
          <a:bodyPr wrap="square">
            <a:spAutoFit/>
          </a:bodyPr>
          <a:lstStyle/>
          <a:p>
            <a:pPr marL="342900" indent="-342900">
              <a:buFont typeface="Wingdings" panose="05000000000000000000" pitchFamily="2" charset="2"/>
              <a:buChar char="ü"/>
            </a:pPr>
            <a:r>
              <a:rPr lang="en-IN" sz="2400" dirty="0">
                <a:latin typeface="Arial" panose="020B0604020202020204" pitchFamily="34" charset="0"/>
              </a:rPr>
              <a:t>Needs a Platform  which will</a:t>
            </a:r>
          </a:p>
          <a:p>
            <a:pPr marL="800100" lvl="1" indent="-342900">
              <a:buFont typeface="Wingdings" panose="05000000000000000000" pitchFamily="2" charset="2"/>
              <a:buChar char="ü"/>
            </a:pPr>
            <a:r>
              <a:rPr lang="en-IN" sz="2400" dirty="0">
                <a:latin typeface="Arial" panose="020B0604020202020204" pitchFamily="34" charset="0"/>
              </a:rPr>
              <a:t>Enable to develop and implement solutions quickly at lower cost</a:t>
            </a:r>
          </a:p>
          <a:p>
            <a:pPr marL="800100" lvl="1" indent="-342900">
              <a:buFont typeface="Wingdings" panose="05000000000000000000" pitchFamily="2" charset="2"/>
              <a:buChar char="ü"/>
            </a:pPr>
            <a:r>
              <a:rPr lang="en-IN" sz="2400" dirty="0">
                <a:latin typeface="Arial" panose="020B0604020202020204" pitchFamily="34" charset="0"/>
              </a:rPr>
              <a:t>Collect data from various source  </a:t>
            </a:r>
          </a:p>
          <a:p>
            <a:pPr marL="800100" lvl="1" indent="-342900">
              <a:buFont typeface="Wingdings" panose="05000000000000000000" pitchFamily="2" charset="2"/>
              <a:buChar char="ü"/>
            </a:pPr>
            <a:r>
              <a:rPr lang="en-IN" sz="2400" dirty="0">
                <a:latin typeface="Arial" panose="020B0604020202020204" pitchFamily="34" charset="0"/>
              </a:rPr>
              <a:t> Provide Analytics</a:t>
            </a:r>
          </a:p>
          <a:p>
            <a:pPr marL="800100" lvl="1" indent="-342900">
              <a:buFont typeface="Wingdings" panose="05000000000000000000" pitchFamily="2" charset="2"/>
              <a:buChar char="ü"/>
            </a:pPr>
            <a:r>
              <a:rPr lang="en-IN" sz="2400" dirty="0">
                <a:latin typeface="Arial" panose="020B0604020202020204" pitchFamily="34" charset="0"/>
              </a:rPr>
              <a:t>Have the ability to  customize solutions based on each customer’s unique  needs.</a:t>
            </a:r>
          </a:p>
          <a:p>
            <a:pPr marL="800100" lvl="1" indent="-342900">
              <a:buFont typeface="Wingdings" panose="05000000000000000000" pitchFamily="2" charset="2"/>
              <a:buChar char="ü"/>
            </a:pPr>
            <a:r>
              <a:rPr lang="en-IN" sz="2400" dirty="0">
                <a:latin typeface="Arial" panose="020B0604020202020204" pitchFamily="34" charset="0"/>
              </a:rPr>
              <a:t>Platform should be  cloud-based M2M </a:t>
            </a:r>
          </a:p>
        </p:txBody>
      </p:sp>
    </p:spTree>
    <p:extLst>
      <p:ext uri="{BB962C8B-B14F-4D97-AF65-F5344CB8AC3E}">
        <p14:creationId xmlns:p14="http://schemas.microsoft.com/office/powerpoint/2010/main" val="200416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9EDBEC4-7331-48C8-BCB8-1FC65246DD66}"/>
              </a:ext>
            </a:extLst>
          </p:cNvPr>
          <p:cNvSpPr>
            <a:spLocks noGrp="1"/>
          </p:cNvSpPr>
          <p:nvPr>
            <p:ph type="title"/>
          </p:nvPr>
        </p:nvSpPr>
        <p:spPr>
          <a:xfrm>
            <a:off x="555170" y="0"/>
            <a:ext cx="9404723" cy="737453"/>
          </a:xfrm>
        </p:spPr>
        <p:txBody>
          <a:bodyPr/>
          <a:lstStyle/>
          <a:p>
            <a:r>
              <a:rPr lang="en-IN" dirty="0"/>
              <a:t>Solution</a:t>
            </a:r>
          </a:p>
        </p:txBody>
      </p:sp>
      <p:sp>
        <p:nvSpPr>
          <p:cNvPr id="19" name="Rectangle 18">
            <a:extLst>
              <a:ext uri="{FF2B5EF4-FFF2-40B4-BE49-F238E27FC236}">
                <a16:creationId xmlns:a16="http://schemas.microsoft.com/office/drawing/2014/main" id="{267BB97B-E40F-4D58-8980-8785F36DB8AB}"/>
              </a:ext>
            </a:extLst>
          </p:cNvPr>
          <p:cNvSpPr/>
          <p:nvPr/>
        </p:nvSpPr>
        <p:spPr>
          <a:xfrm>
            <a:off x="555170" y="1003165"/>
            <a:ext cx="11081659" cy="5632311"/>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Using the </a:t>
            </a:r>
            <a:r>
              <a:rPr lang="en-IN" sz="2400" dirty="0" err="1">
                <a:latin typeface="Arial" panose="020B0604020202020204" pitchFamily="34" charset="0"/>
                <a:cs typeface="Arial" panose="020B0604020202020204" pitchFamily="34" charset="0"/>
              </a:rPr>
              <a:t>ThingWorx</a:t>
            </a:r>
            <a:r>
              <a:rPr lang="en-IN" sz="2400" dirty="0">
                <a:latin typeface="Arial" panose="020B0604020202020204" pitchFamily="34" charset="0"/>
                <a:cs typeface="Arial" panose="020B0604020202020204" pitchFamily="34" charset="0"/>
              </a:rPr>
              <a:t> platform – specifically </a:t>
            </a:r>
            <a:r>
              <a:rPr lang="en-IN" sz="2400" dirty="0" err="1">
                <a:latin typeface="Arial" panose="020B0604020202020204" pitchFamily="34" charset="0"/>
                <a:cs typeface="Arial" panose="020B0604020202020204" pitchFamily="34" charset="0"/>
              </a:rPr>
              <a:t>ThingWorx</a:t>
            </a:r>
            <a:r>
              <a:rPr lang="en-IN" sz="2400" dirty="0">
                <a:latin typeface="Arial" panose="020B0604020202020204" pitchFamily="34" charset="0"/>
                <a:cs typeface="Arial" panose="020B0604020202020204" pitchFamily="34" charset="0"/>
              </a:rPr>
              <a:t> Foundation, Analytics  and Studio – NSW created </a:t>
            </a:r>
            <a:r>
              <a:rPr lang="en-IN" sz="2400" dirty="0" err="1">
                <a:latin typeface="Arial" panose="020B0604020202020204" pitchFamily="34" charset="0"/>
                <a:cs typeface="Arial" panose="020B0604020202020204" pitchFamily="34" charset="0"/>
              </a:rPr>
              <a:t>Taomi</a:t>
            </a:r>
            <a:r>
              <a:rPr lang="en-IN" sz="2400" dirty="0">
                <a:latin typeface="Arial" panose="020B0604020202020204" pitchFamily="34" charset="0"/>
                <a:cs typeface="Arial" panose="020B0604020202020204" pitchFamily="34" charset="0"/>
              </a:rPr>
              <a:t>, their own cloud-based IoT platform.</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b="1" dirty="0" err="1">
                <a:latin typeface="Arial" panose="020B0604020202020204" pitchFamily="34" charset="0"/>
                <a:cs typeface="Arial" panose="020B0604020202020204" pitchFamily="34" charset="0"/>
              </a:rPr>
              <a:t>Toami</a:t>
            </a:r>
            <a:r>
              <a:rPr lang="en-IN" sz="2400" b="1" dirty="0">
                <a:latin typeface="Arial" panose="020B0604020202020204" pitchFamily="34" charset="0"/>
                <a:cs typeface="Arial" panose="020B0604020202020204" pitchFamily="34" charset="0"/>
              </a:rPr>
              <a:t>  provides three types of solution models: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A custom model with customer-specific applications</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A rebranded OEM model for telecommunications companies (such as </a:t>
            </a:r>
            <a:r>
              <a:rPr lang="en-IN" sz="2400" dirty="0" err="1">
                <a:latin typeface="Arial" panose="020B0604020202020204" pitchFamily="34" charset="0"/>
                <a:cs typeface="Arial" panose="020B0604020202020204" pitchFamily="34" charset="0"/>
              </a:rPr>
              <a:t>Toami</a:t>
            </a:r>
            <a:r>
              <a:rPr lang="en-IN" sz="2400" dirty="0">
                <a:latin typeface="Arial" panose="020B0604020202020204" pitchFamily="34" charset="0"/>
                <a:cs typeface="Arial" panose="020B0604020202020204" pitchFamily="34" charset="0"/>
              </a:rPr>
              <a:t> for  Docomo, a solution created for NTT Docomo)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A vertically-integrated software-as-a-service (SaaS) solution that combines  sensors and devices as well as applications built on </a:t>
            </a:r>
            <a:r>
              <a:rPr lang="en-IN" sz="2400" dirty="0" err="1">
                <a:latin typeface="Arial" panose="020B0604020202020204" pitchFamily="34" charset="0"/>
                <a:cs typeface="Arial" panose="020B0604020202020204" pitchFamily="34" charset="0"/>
              </a:rPr>
              <a:t>Toami</a:t>
            </a:r>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NSW customers have used </a:t>
            </a:r>
            <a:r>
              <a:rPr lang="en-IN" sz="2400" dirty="0" err="1">
                <a:latin typeface="Arial" panose="020B0604020202020204" pitchFamily="34" charset="0"/>
                <a:cs typeface="Arial" panose="020B0604020202020204" pitchFamily="34" charset="0"/>
              </a:rPr>
              <a:t>Taomi</a:t>
            </a:r>
            <a:r>
              <a:rPr lang="en-IN" sz="2400" dirty="0">
                <a:latin typeface="Arial" panose="020B0604020202020204" pitchFamily="34" charset="0"/>
                <a:cs typeface="Arial" panose="020B0604020202020204" pitchFamily="34" charset="0"/>
              </a:rPr>
              <a:t> to create SaaS implementations that manage  temperature and humidity, water reservoir levels, restroom occupancy and  other sensor-oriented apps.</a:t>
            </a:r>
          </a:p>
        </p:txBody>
      </p:sp>
    </p:spTree>
    <p:extLst>
      <p:ext uri="{BB962C8B-B14F-4D97-AF65-F5344CB8AC3E}">
        <p14:creationId xmlns:p14="http://schemas.microsoft.com/office/powerpoint/2010/main" val="421323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76BB67-4A41-4D29-B753-13FDE2786C81}"/>
              </a:ext>
            </a:extLst>
          </p:cNvPr>
          <p:cNvSpPr>
            <a:spLocks noGrp="1"/>
          </p:cNvSpPr>
          <p:nvPr>
            <p:ph type="title"/>
          </p:nvPr>
        </p:nvSpPr>
        <p:spPr/>
        <p:txBody>
          <a:bodyPr/>
          <a:lstStyle/>
          <a:p>
            <a:r>
              <a:rPr lang="en-IN" dirty="0"/>
              <a:t>Results</a:t>
            </a:r>
          </a:p>
        </p:txBody>
      </p:sp>
      <p:sp>
        <p:nvSpPr>
          <p:cNvPr id="11" name="AutoShape 2" descr="Image result for NIPPON SYSTEMWARE CO., LTD">
            <a:extLst>
              <a:ext uri="{FF2B5EF4-FFF2-40B4-BE49-F238E27FC236}">
                <a16:creationId xmlns:a16="http://schemas.microsoft.com/office/drawing/2014/main" id="{7B0DBE5B-0CAC-4C9F-B8FA-1EC22A87D7E8}"/>
              </a:ext>
            </a:extLst>
          </p:cNvPr>
          <p:cNvSpPr>
            <a:spLocks noChangeAspect="1" noChangeArrowheads="1"/>
          </p:cNvSpPr>
          <p:nvPr/>
        </p:nvSpPr>
        <p:spPr bwMode="auto">
          <a:xfrm>
            <a:off x="4191000" y="2586038"/>
            <a:ext cx="3810000" cy="1685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B398A561-84A3-4A7E-A66D-D1C06D7490BF}"/>
              </a:ext>
            </a:extLst>
          </p:cNvPr>
          <p:cNvPicPr>
            <a:picLocks noChangeAspect="1"/>
          </p:cNvPicPr>
          <p:nvPr/>
        </p:nvPicPr>
        <p:blipFill>
          <a:blip r:embed="rId2"/>
          <a:stretch>
            <a:fillRect/>
          </a:stretch>
        </p:blipFill>
        <p:spPr>
          <a:xfrm>
            <a:off x="8124739" y="1152983"/>
            <a:ext cx="3810000" cy="1685925"/>
          </a:xfrm>
          <a:prstGeom prst="rect">
            <a:avLst/>
          </a:prstGeom>
          <a:ln>
            <a:solidFill>
              <a:srgbClr val="FF0000"/>
            </a:solidFill>
          </a:ln>
        </p:spPr>
      </p:pic>
      <p:sp>
        <p:nvSpPr>
          <p:cNvPr id="19" name="TextBox 18">
            <a:extLst>
              <a:ext uri="{FF2B5EF4-FFF2-40B4-BE49-F238E27FC236}">
                <a16:creationId xmlns:a16="http://schemas.microsoft.com/office/drawing/2014/main" id="{02715272-7BEE-4038-B0A0-33BABFDD7F93}"/>
              </a:ext>
            </a:extLst>
          </p:cNvPr>
          <p:cNvSpPr txBox="1"/>
          <p:nvPr/>
        </p:nvSpPr>
        <p:spPr>
          <a:xfrm>
            <a:off x="381000" y="1167497"/>
            <a:ext cx="7257143" cy="4524315"/>
          </a:xfrm>
          <a:prstGeom prst="rect">
            <a:avLst/>
          </a:prstGeom>
          <a:noFill/>
          <a:ln>
            <a:solidFill>
              <a:srgbClr val="FF0000"/>
            </a:solidFill>
          </a:ln>
          <a:effectLst>
            <a:outerShdw blurRad="50800" dist="50800" dir="5400000" algn="ctr" rotWithShape="0">
              <a:schemeClr val="accent2"/>
            </a:outerShdw>
          </a:effectLst>
        </p:spPr>
        <p:txBody>
          <a:bodyPr wrap="square" rtlCol="0">
            <a:spAutoFit/>
          </a:bodyPr>
          <a:lstStyle/>
          <a:p>
            <a:pPr marL="285750" indent="-285750" algn="just">
              <a:buFont typeface="Wingdings" panose="05000000000000000000" pitchFamily="2" charset="2"/>
              <a:buChar char="ü"/>
            </a:pPr>
            <a:r>
              <a:rPr lang="en-IN" dirty="0"/>
              <a:t>With </a:t>
            </a:r>
            <a:r>
              <a:rPr lang="en-IN" dirty="0" err="1"/>
              <a:t>ThingWorx</a:t>
            </a:r>
            <a:r>
              <a:rPr lang="en-IN" dirty="0"/>
              <a:t>, NSW  developed solutions roughly 10 times faster than they  could when building from scratch and can now offer them globally. </a:t>
            </a:r>
          </a:p>
          <a:p>
            <a:pPr marL="285750" indent="-285750" algn="just">
              <a:buFont typeface="Wingdings" panose="05000000000000000000" pitchFamily="2" charset="2"/>
              <a:buChar char="ü"/>
            </a:pPr>
            <a:endParaRPr lang="en-IN" dirty="0"/>
          </a:p>
          <a:p>
            <a:pPr marL="285750" indent="-285750" algn="just">
              <a:buFont typeface="Wingdings" panose="05000000000000000000" pitchFamily="2" charset="2"/>
              <a:buChar char="ü"/>
            </a:pPr>
            <a:r>
              <a:rPr lang="en-IN" dirty="0"/>
              <a:t>Easily update and fine-tune each solution to support a variety of  change requests from their customers. </a:t>
            </a:r>
          </a:p>
          <a:p>
            <a:pPr marL="285750" indent="-285750" algn="just">
              <a:buFont typeface="Wingdings" panose="05000000000000000000" pitchFamily="2" charset="2"/>
              <a:buChar char="ü"/>
            </a:pPr>
            <a:endParaRPr lang="en-IN" dirty="0"/>
          </a:p>
          <a:p>
            <a:pPr marL="285750" indent="-285750" algn="just">
              <a:buFont typeface="Wingdings" panose="05000000000000000000" pitchFamily="2" charset="2"/>
              <a:buChar char="ü"/>
            </a:pPr>
            <a:r>
              <a:rPr lang="en-IN" dirty="0"/>
              <a:t>Easily gather data from connected devices and provide predictive analytics and maintenance services for their customers, especially  those with critical applications such as manufacturing or medical equipment. </a:t>
            </a:r>
          </a:p>
          <a:p>
            <a:pPr marL="285750" indent="-285750" algn="just">
              <a:buFont typeface="Wingdings" panose="05000000000000000000" pitchFamily="2" charset="2"/>
              <a:buChar char="ü"/>
            </a:pPr>
            <a:endParaRPr lang="en-IN" dirty="0"/>
          </a:p>
          <a:p>
            <a:pPr marL="285750" indent="-285750" algn="just">
              <a:buFont typeface="Wingdings" panose="05000000000000000000" pitchFamily="2" charset="2"/>
              <a:buChar char="ü"/>
            </a:pPr>
            <a:r>
              <a:rPr lang="en-IN" dirty="0"/>
              <a:t>The platform also serves as an engineering  training tool, allowing NSW new hires to quickly and efficiently learn how to  develop solutions using a common application development environment. </a:t>
            </a:r>
          </a:p>
        </p:txBody>
      </p:sp>
      <p:pic>
        <p:nvPicPr>
          <p:cNvPr id="21" name="Picture 20">
            <a:extLst>
              <a:ext uri="{FF2B5EF4-FFF2-40B4-BE49-F238E27FC236}">
                <a16:creationId xmlns:a16="http://schemas.microsoft.com/office/drawing/2014/main" id="{5D359B7B-F693-44D8-AF70-0AF4EEB67D79}"/>
              </a:ext>
            </a:extLst>
          </p:cNvPr>
          <p:cNvPicPr>
            <a:picLocks noChangeAspect="1"/>
          </p:cNvPicPr>
          <p:nvPr/>
        </p:nvPicPr>
        <p:blipFill>
          <a:blip r:embed="rId3"/>
          <a:stretch>
            <a:fillRect/>
          </a:stretch>
        </p:blipFill>
        <p:spPr>
          <a:xfrm>
            <a:off x="8001000" y="2989942"/>
            <a:ext cx="4057478" cy="3794983"/>
          </a:xfrm>
          <a:prstGeom prst="rect">
            <a:avLst/>
          </a:prstGeom>
        </p:spPr>
      </p:pic>
      <p:sp>
        <p:nvSpPr>
          <p:cNvPr id="23" name="Rectangle 22">
            <a:extLst>
              <a:ext uri="{FF2B5EF4-FFF2-40B4-BE49-F238E27FC236}">
                <a16:creationId xmlns:a16="http://schemas.microsoft.com/office/drawing/2014/main" id="{DCD0B551-9169-4EF8-9F48-35F1CE21C904}"/>
              </a:ext>
            </a:extLst>
          </p:cNvPr>
          <p:cNvSpPr/>
          <p:nvPr/>
        </p:nvSpPr>
        <p:spPr>
          <a:xfrm>
            <a:off x="380999" y="6255795"/>
            <a:ext cx="6876143" cy="461665"/>
          </a:xfrm>
          <a:prstGeom prst="rect">
            <a:avLst/>
          </a:prstGeom>
          <a:ln>
            <a:solidFill>
              <a:srgbClr val="FF0000"/>
            </a:solidFill>
          </a:ln>
        </p:spPr>
        <p:txBody>
          <a:bodyPr wrap="square">
            <a:spAutoFit/>
          </a:bodyPr>
          <a:lstStyle/>
          <a:p>
            <a:r>
              <a:rPr lang="en-IN" sz="1200" dirty="0"/>
              <a:t>Reference: https://www.ptc.com/-/media/Files/PDFs/Case-Studies/NSW_Case-Study.pdf?la=en&amp;hash=A33E8E58C321C6E01A2A4C76F58BC9A212BECEDF</a:t>
            </a:r>
          </a:p>
        </p:txBody>
      </p:sp>
    </p:spTree>
    <p:extLst>
      <p:ext uri="{BB962C8B-B14F-4D97-AF65-F5344CB8AC3E}">
        <p14:creationId xmlns:p14="http://schemas.microsoft.com/office/powerpoint/2010/main" val="291117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785B89-384D-48EC-8887-0C2E3D9F57EB}"/>
              </a:ext>
            </a:extLst>
          </p:cNvPr>
          <p:cNvPicPr>
            <a:picLocks noChangeAspect="1"/>
          </p:cNvPicPr>
          <p:nvPr/>
        </p:nvPicPr>
        <p:blipFill>
          <a:blip r:embed="rId2"/>
          <a:stretch>
            <a:fillRect/>
          </a:stretch>
        </p:blipFill>
        <p:spPr>
          <a:xfrm>
            <a:off x="6652693" y="5035694"/>
            <a:ext cx="5194833" cy="1664364"/>
          </a:xfrm>
          <a:prstGeom prst="rect">
            <a:avLst/>
          </a:prstGeom>
        </p:spPr>
      </p:pic>
      <p:sp>
        <p:nvSpPr>
          <p:cNvPr id="6" name="Title 4">
            <a:extLst>
              <a:ext uri="{FF2B5EF4-FFF2-40B4-BE49-F238E27FC236}">
                <a16:creationId xmlns:a16="http://schemas.microsoft.com/office/drawing/2014/main" id="{61A113DE-A23C-47E4-B14E-EF2311A0089C}"/>
              </a:ext>
            </a:extLst>
          </p:cNvPr>
          <p:cNvSpPr txBox="1">
            <a:spLocks/>
          </p:cNvSpPr>
          <p:nvPr/>
        </p:nvSpPr>
        <p:spPr>
          <a:xfrm>
            <a:off x="637962" y="2163622"/>
            <a:ext cx="10559364" cy="2158998"/>
          </a:xfrm>
          <a:prstGeom prst="rect">
            <a:avLst/>
          </a:prstGeom>
          <a:effectLst>
            <a:glow rad="228600">
              <a:schemeClr val="accent3">
                <a:satMod val="175000"/>
                <a:alpha val="40000"/>
              </a:schemeClr>
            </a:glow>
            <a:outerShdw blurRad="101600" dist="38100" dir="2700000" sx="85000" sy="85000" algn="tl" rotWithShape="0">
              <a:schemeClr val="accent1">
                <a:lumMod val="75000"/>
                <a:alpha val="60000"/>
              </a:schemeClr>
            </a:outerShdw>
            <a:reflection endPos="0" dist="50800" dir="5400000" sy="-100000" algn="bl" rotWithShape="0"/>
          </a:effectLst>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err="1"/>
              <a:t>ThingWorx</a:t>
            </a:r>
            <a:r>
              <a:rPr lang="en-IN" dirty="0"/>
              <a:t> helps Embedded </a:t>
            </a:r>
          </a:p>
          <a:p>
            <a:r>
              <a:rPr lang="en-IN" dirty="0"/>
              <a:t>Energy Technology monitor </a:t>
            </a:r>
          </a:p>
          <a:p>
            <a:r>
              <a:rPr lang="en-IN" dirty="0"/>
              <a:t>real-time energy savings</a:t>
            </a:r>
          </a:p>
          <a:p>
            <a:endParaRPr lang="en-IN" dirty="0">
              <a:effectLst>
                <a:innerShdw blurRad="63500" dist="50800" dir="16200000">
                  <a:prstClr val="black">
                    <a:alpha val="50000"/>
                  </a:prstClr>
                </a:innerShdw>
              </a:effectLst>
            </a:endParaRPr>
          </a:p>
        </p:txBody>
      </p:sp>
    </p:spTree>
    <p:extLst>
      <p:ext uri="{BB962C8B-B14F-4D97-AF65-F5344CB8AC3E}">
        <p14:creationId xmlns:p14="http://schemas.microsoft.com/office/powerpoint/2010/main" val="114329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5B1BA-09FE-4BAA-A854-3358414AA3E8}"/>
              </a:ext>
            </a:extLst>
          </p:cNvPr>
          <p:cNvPicPr>
            <a:picLocks noChangeAspect="1"/>
          </p:cNvPicPr>
          <p:nvPr/>
        </p:nvPicPr>
        <p:blipFill>
          <a:blip r:embed="rId2"/>
          <a:stretch>
            <a:fillRect/>
          </a:stretch>
        </p:blipFill>
        <p:spPr>
          <a:xfrm>
            <a:off x="7021611" y="5153890"/>
            <a:ext cx="4825915" cy="1546167"/>
          </a:xfrm>
          <a:prstGeom prst="rect">
            <a:avLst/>
          </a:prstGeom>
        </p:spPr>
      </p:pic>
      <p:sp>
        <p:nvSpPr>
          <p:cNvPr id="4" name="Rectangle 3">
            <a:extLst>
              <a:ext uri="{FF2B5EF4-FFF2-40B4-BE49-F238E27FC236}">
                <a16:creationId xmlns:a16="http://schemas.microsoft.com/office/drawing/2014/main" id="{2E9636EE-2F3B-4C30-9249-3A7D10DD6EBC}"/>
              </a:ext>
            </a:extLst>
          </p:cNvPr>
          <p:cNvSpPr/>
          <p:nvPr/>
        </p:nvSpPr>
        <p:spPr>
          <a:xfrm>
            <a:off x="454428" y="1997839"/>
            <a:ext cx="9171709" cy="2862322"/>
          </a:xfrm>
          <a:prstGeom prst="rect">
            <a:avLst/>
          </a:prstGeom>
        </p:spPr>
        <p:txBody>
          <a:bodyPr wrap="square">
            <a:spAutoFit/>
          </a:bodyPr>
          <a:lstStyle/>
          <a:p>
            <a:pPr marL="285750" indent="-285750">
              <a:buFont typeface="Wingdings" panose="05000000000000000000" pitchFamily="2" charset="2"/>
              <a:buChar char="Ø"/>
            </a:pPr>
            <a:r>
              <a:rPr lang="en-IN" dirty="0"/>
              <a:t>Embedded Energy Technology  main mission is to save energy </a:t>
            </a:r>
            <a:r>
              <a:rPr lang="en-IN" i="1" dirty="0"/>
              <a:t>and</a:t>
            </a:r>
            <a:r>
              <a:rPr lang="en-IN" dirty="0"/>
              <a:t> prove it.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EET has developed  special insulator called  </a:t>
            </a:r>
            <a:r>
              <a:rPr lang="en-IN" dirty="0" err="1"/>
              <a:t>SmartJacket</a:t>
            </a:r>
            <a:r>
              <a:rPr lang="en-IN" dirty="0"/>
              <a:t> that insulates and monitors steam system components.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a:t>
            </a:r>
            <a:r>
              <a:rPr lang="en-IN" dirty="0" err="1"/>
              <a:t>SmartJacket</a:t>
            </a:r>
            <a:r>
              <a:rPr lang="en-IN" dirty="0"/>
              <a:t> integrates wireless sensors with highly efficient insulation, capturing and reporting true energy savings while tracking real-time component health and overall system function.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1005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D341-7C87-48B1-974B-A57F840A11B0}"/>
              </a:ext>
            </a:extLst>
          </p:cNvPr>
          <p:cNvSpPr>
            <a:spLocks noGrp="1"/>
          </p:cNvSpPr>
          <p:nvPr>
            <p:ph type="title"/>
          </p:nvPr>
        </p:nvSpPr>
        <p:spPr>
          <a:xfrm>
            <a:off x="646111" y="452718"/>
            <a:ext cx="9404723" cy="995082"/>
          </a:xfrm>
        </p:spPr>
        <p:txBody>
          <a:bodyPr/>
          <a:lstStyle/>
          <a:p>
            <a:r>
              <a:rPr lang="en-IN" dirty="0"/>
              <a:t>Problem</a:t>
            </a:r>
          </a:p>
        </p:txBody>
      </p:sp>
      <p:sp>
        <p:nvSpPr>
          <p:cNvPr id="4" name="Rectangle 3">
            <a:extLst>
              <a:ext uri="{FF2B5EF4-FFF2-40B4-BE49-F238E27FC236}">
                <a16:creationId xmlns:a16="http://schemas.microsoft.com/office/drawing/2014/main" id="{B52EBECF-B29E-40DD-B446-0C38E1893AE7}"/>
              </a:ext>
            </a:extLst>
          </p:cNvPr>
          <p:cNvSpPr/>
          <p:nvPr/>
        </p:nvSpPr>
        <p:spPr>
          <a:xfrm>
            <a:off x="520930" y="1447801"/>
            <a:ext cx="10817629" cy="50783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lot of large buildings, campuses, hospitals etc. all have giant  industrial steam systems, and the amount of energy that goes   through them is massive. The steam systems are used not only  for heating buildings in cold areas, but also for cooling them via   heat exchangers in hot areas</a:t>
            </a:r>
          </a:p>
          <a:p>
            <a:endParaRPr lang="en-IN" dirty="0">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All Steam pipes are insulated to prevent energy from radiating outside. </a:t>
            </a:r>
          </a:p>
          <a:p>
            <a:endParaRPr lang="en-IN" dirty="0">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As insulation is critical for energy saving, the company developed a special product called </a:t>
            </a:r>
            <a:r>
              <a:rPr lang="en-IN" b="1" dirty="0" err="1">
                <a:latin typeface="Arial" panose="020B0604020202020204" pitchFamily="34" charset="0"/>
                <a:cs typeface="Arial" panose="020B0604020202020204" pitchFamily="34" charset="0"/>
              </a:rPr>
              <a:t>SmartJacket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that can be removed during repair work and installed back. This made the repair work of steam pipe and other component easy.</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However the company was constantly asked a question by customer to give a empirical measurement on how much energy is saved by the use of the </a:t>
            </a:r>
            <a:r>
              <a:rPr lang="en-IN" b="1" dirty="0" err="1">
                <a:latin typeface="Arial" panose="020B0604020202020204" pitchFamily="34" charset="0"/>
                <a:cs typeface="Arial" panose="020B0604020202020204" pitchFamily="34" charset="0"/>
              </a:rPr>
              <a:t>SmartJacket</a:t>
            </a:r>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This prompted engineers to  developed a  sensor that could be mounted along with the insulation to measure  how much heat is being retained and provide insight into whether </a:t>
            </a:r>
          </a:p>
          <a:p>
            <a:r>
              <a:rPr lang="en-IN" dirty="0">
                <a:latin typeface="Arial" panose="020B0604020202020204" pitchFamily="34" charset="0"/>
                <a:cs typeface="Arial" panose="020B0604020202020204" pitchFamily="34" charset="0"/>
              </a:rPr>
              <a:t>or not the component is functioning as intended.</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1483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8538A9-5C8B-4CE5-9717-728554F0E10F}"/>
              </a:ext>
            </a:extLst>
          </p:cNvPr>
          <p:cNvSpPr/>
          <p:nvPr/>
        </p:nvSpPr>
        <p:spPr>
          <a:xfrm>
            <a:off x="277093" y="3048095"/>
            <a:ext cx="4350326" cy="3539430"/>
          </a:xfrm>
          <a:prstGeom prst="rect">
            <a:avLst/>
          </a:prstGeom>
          <a:ln>
            <a:solidFill>
              <a:srgbClr val="FFFF00"/>
            </a:solidFill>
          </a:ln>
        </p:spPr>
        <p:txBody>
          <a:bodyPr wrap="square">
            <a:spAutoFit/>
          </a:bodyPr>
          <a:lstStyle/>
          <a:p>
            <a:pPr algn="just"/>
            <a:r>
              <a:rPr lang="en-IN" sz="1600" dirty="0">
                <a:latin typeface="Arial" panose="020B0604020202020204" pitchFamily="34" charset="0"/>
                <a:cs typeface="Arial" panose="020B0604020202020204" pitchFamily="34" charset="0"/>
              </a:rPr>
              <a:t>Each sensor measures 4 key temperatures: the inside jacket  temperature, the outer jacket (touch) temperature, the ambient  Room or steam vault temperature, and the component temperature</a:t>
            </a:r>
          </a:p>
          <a:p>
            <a:pPr algn="just"/>
            <a:endParaRPr lang="en-IN" sz="1600" dirty="0">
              <a:effectLst/>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These readings provide a complete picture of what is happening inside the  component, and are displayed in a Web Portal that </a:t>
            </a:r>
            <a:r>
              <a:rPr lang="en-IN" sz="1600" dirty="0" err="1">
                <a:latin typeface="Arial" panose="020B0604020202020204" pitchFamily="34" charset="0"/>
                <a:cs typeface="Arial" panose="020B0604020202020204" pitchFamily="34" charset="0"/>
              </a:rPr>
              <a:t>analyzes</a:t>
            </a:r>
            <a:r>
              <a:rPr lang="en-IN" sz="1600" dirty="0">
                <a:latin typeface="Arial" panose="020B0604020202020204" pitchFamily="34" charset="0"/>
                <a:cs typeface="Arial" panose="020B0604020202020204" pitchFamily="34" charset="0"/>
              </a:rPr>
              <a:t> and presents the  data in a concise format.</a:t>
            </a:r>
          </a:p>
          <a:p>
            <a:pPr algn="just"/>
            <a:endParaRPr lang="en-IN" sz="1600"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With  large number customer and grow demands, developing an in house solution will need few developer and an year.</a:t>
            </a:r>
          </a:p>
        </p:txBody>
      </p:sp>
      <p:pic>
        <p:nvPicPr>
          <p:cNvPr id="5" name="Picture 4">
            <a:extLst>
              <a:ext uri="{FF2B5EF4-FFF2-40B4-BE49-F238E27FC236}">
                <a16:creationId xmlns:a16="http://schemas.microsoft.com/office/drawing/2014/main" id="{63AFD4CE-51F8-4CD9-B037-AEA6783A6A33}"/>
              </a:ext>
            </a:extLst>
          </p:cNvPr>
          <p:cNvPicPr>
            <a:picLocks noChangeAspect="1"/>
          </p:cNvPicPr>
          <p:nvPr/>
        </p:nvPicPr>
        <p:blipFill>
          <a:blip r:embed="rId2"/>
          <a:stretch>
            <a:fillRect/>
          </a:stretch>
        </p:blipFill>
        <p:spPr>
          <a:xfrm>
            <a:off x="9308868" y="4389120"/>
            <a:ext cx="3243349" cy="2098638"/>
          </a:xfrm>
          <a:prstGeom prst="rect">
            <a:avLst/>
          </a:prstGeom>
        </p:spPr>
      </p:pic>
      <p:sp>
        <p:nvSpPr>
          <p:cNvPr id="6" name="Thought Bubble: Cloud 5">
            <a:extLst>
              <a:ext uri="{FF2B5EF4-FFF2-40B4-BE49-F238E27FC236}">
                <a16:creationId xmlns:a16="http://schemas.microsoft.com/office/drawing/2014/main" id="{FE287203-E5A6-4847-87CF-F6E045AF200D}"/>
              </a:ext>
            </a:extLst>
          </p:cNvPr>
          <p:cNvSpPr/>
          <p:nvPr/>
        </p:nvSpPr>
        <p:spPr>
          <a:xfrm>
            <a:off x="9143999" y="2373611"/>
            <a:ext cx="2826327" cy="931025"/>
          </a:xfrm>
          <a:prstGeom prst="cloudCallou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Internet</a:t>
            </a:r>
          </a:p>
        </p:txBody>
      </p:sp>
      <p:sp>
        <p:nvSpPr>
          <p:cNvPr id="7" name="Flowchart: Summing Junction 6">
            <a:extLst>
              <a:ext uri="{FF2B5EF4-FFF2-40B4-BE49-F238E27FC236}">
                <a16:creationId xmlns:a16="http://schemas.microsoft.com/office/drawing/2014/main" id="{227A150F-BF43-4B20-A160-2815E1DFCA20}"/>
              </a:ext>
            </a:extLst>
          </p:cNvPr>
          <p:cNvSpPr/>
          <p:nvPr/>
        </p:nvSpPr>
        <p:spPr>
          <a:xfrm>
            <a:off x="9709265" y="5037513"/>
            <a:ext cx="332510" cy="299258"/>
          </a:xfrm>
          <a:prstGeom prst="flowChartSummingJunct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80E35CB-D2EC-4CE5-8B86-68679ADFE468}"/>
              </a:ext>
            </a:extLst>
          </p:cNvPr>
          <p:cNvSpPr/>
          <p:nvPr/>
        </p:nvSpPr>
        <p:spPr>
          <a:xfrm>
            <a:off x="8645236" y="4106487"/>
            <a:ext cx="663632" cy="2381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Embedded System</a:t>
            </a:r>
          </a:p>
        </p:txBody>
      </p:sp>
      <p:sp>
        <p:nvSpPr>
          <p:cNvPr id="9" name="TextBox 8">
            <a:extLst>
              <a:ext uri="{FF2B5EF4-FFF2-40B4-BE49-F238E27FC236}">
                <a16:creationId xmlns:a16="http://schemas.microsoft.com/office/drawing/2014/main" id="{AB980A92-3161-46F4-816C-2B8C2F71C821}"/>
              </a:ext>
            </a:extLst>
          </p:cNvPr>
          <p:cNvSpPr txBox="1"/>
          <p:nvPr/>
        </p:nvSpPr>
        <p:spPr>
          <a:xfrm>
            <a:off x="9424915" y="4711531"/>
            <a:ext cx="901209" cy="369332"/>
          </a:xfrm>
          <a:prstGeom prst="rect">
            <a:avLst/>
          </a:prstGeom>
          <a:noFill/>
        </p:spPr>
        <p:txBody>
          <a:bodyPr wrap="none" rtlCol="0">
            <a:spAutoFit/>
          </a:bodyPr>
          <a:lstStyle/>
          <a:p>
            <a:r>
              <a:rPr lang="en-IN" dirty="0"/>
              <a:t>Sensor</a:t>
            </a:r>
          </a:p>
        </p:txBody>
      </p:sp>
      <p:cxnSp>
        <p:nvCxnSpPr>
          <p:cNvPr id="11" name="Straight Arrow Connector 10">
            <a:extLst>
              <a:ext uri="{FF2B5EF4-FFF2-40B4-BE49-F238E27FC236}">
                <a16:creationId xmlns:a16="http://schemas.microsoft.com/office/drawing/2014/main" id="{417921C1-0B8B-49C4-B927-50CC60E100F7}"/>
              </a:ext>
            </a:extLst>
          </p:cNvPr>
          <p:cNvCxnSpPr>
            <a:endCxn id="8" idx="3"/>
          </p:cNvCxnSpPr>
          <p:nvPr/>
        </p:nvCxnSpPr>
        <p:spPr>
          <a:xfrm flipH="1">
            <a:off x="9308868" y="5187142"/>
            <a:ext cx="400397" cy="1099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61265A-DFA9-41BB-81AB-D14DFC4D62DD}"/>
              </a:ext>
            </a:extLst>
          </p:cNvPr>
          <p:cNvCxnSpPr>
            <a:cxnSpLocks/>
            <a:endCxn id="6" idx="1"/>
          </p:cNvCxnSpPr>
          <p:nvPr/>
        </p:nvCxnSpPr>
        <p:spPr>
          <a:xfrm flipV="1">
            <a:off x="9308868" y="3303645"/>
            <a:ext cx="1248295" cy="1083065"/>
          </a:xfrm>
          <a:prstGeom prst="straightConnector1">
            <a:avLst/>
          </a:prstGeom>
          <a:ln w="53975">
            <a:solidFill>
              <a:srgbClr val="FFFF00"/>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Rounded Corners 13">
            <a:extLst>
              <a:ext uri="{FF2B5EF4-FFF2-40B4-BE49-F238E27FC236}">
                <a16:creationId xmlns:a16="http://schemas.microsoft.com/office/drawing/2014/main" id="{D09CAB1C-ECFF-480E-863A-E0709F7F3959}"/>
              </a:ext>
            </a:extLst>
          </p:cNvPr>
          <p:cNvSpPr/>
          <p:nvPr/>
        </p:nvSpPr>
        <p:spPr>
          <a:xfrm>
            <a:off x="8212975" y="615142"/>
            <a:ext cx="1995054" cy="567834"/>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5" name="Straight Arrow Connector 14">
            <a:extLst>
              <a:ext uri="{FF2B5EF4-FFF2-40B4-BE49-F238E27FC236}">
                <a16:creationId xmlns:a16="http://schemas.microsoft.com/office/drawing/2014/main" id="{FE8AAFFB-8AAF-4D93-AD50-BA36A903825F}"/>
              </a:ext>
            </a:extLst>
          </p:cNvPr>
          <p:cNvCxnSpPr>
            <a:cxnSpLocks/>
            <a:stCxn id="6" idx="3"/>
          </p:cNvCxnSpPr>
          <p:nvPr/>
        </p:nvCxnSpPr>
        <p:spPr>
          <a:xfrm flipH="1" flipV="1">
            <a:off x="9210503" y="1181985"/>
            <a:ext cx="1346660" cy="1244858"/>
          </a:xfrm>
          <a:prstGeom prst="straightConnector1">
            <a:avLst/>
          </a:prstGeom>
          <a:ln w="53975">
            <a:solidFill>
              <a:srgbClr val="FFFF00"/>
            </a:solidFill>
            <a:tailEnd type="triangle"/>
          </a:ln>
        </p:spPr>
        <p:style>
          <a:lnRef idx="2">
            <a:schemeClr val="accent2"/>
          </a:lnRef>
          <a:fillRef idx="0">
            <a:schemeClr val="accent2"/>
          </a:fillRef>
          <a:effectRef idx="1">
            <a:schemeClr val="accent2"/>
          </a:effectRef>
          <a:fontRef idx="minor">
            <a:schemeClr val="tx1"/>
          </a:fontRef>
        </p:style>
      </p:cxnSp>
      <p:pic>
        <p:nvPicPr>
          <p:cNvPr id="20" name="Picture 19">
            <a:extLst>
              <a:ext uri="{FF2B5EF4-FFF2-40B4-BE49-F238E27FC236}">
                <a16:creationId xmlns:a16="http://schemas.microsoft.com/office/drawing/2014/main" id="{16137E50-A643-4FA5-8E53-BF0CF0A7BFA0}"/>
              </a:ext>
            </a:extLst>
          </p:cNvPr>
          <p:cNvPicPr>
            <a:picLocks noChangeAspect="1"/>
          </p:cNvPicPr>
          <p:nvPr/>
        </p:nvPicPr>
        <p:blipFill>
          <a:blip r:embed="rId3"/>
          <a:stretch>
            <a:fillRect/>
          </a:stretch>
        </p:blipFill>
        <p:spPr>
          <a:xfrm>
            <a:off x="3299807" y="235319"/>
            <a:ext cx="4350326" cy="2447911"/>
          </a:xfrm>
          <a:prstGeom prst="rect">
            <a:avLst/>
          </a:prstGeom>
        </p:spPr>
      </p:pic>
      <p:cxnSp>
        <p:nvCxnSpPr>
          <p:cNvPr id="22" name="Straight Arrow Connector 21">
            <a:extLst>
              <a:ext uri="{FF2B5EF4-FFF2-40B4-BE49-F238E27FC236}">
                <a16:creationId xmlns:a16="http://schemas.microsoft.com/office/drawing/2014/main" id="{5562C600-93BD-4BC8-A984-A4A3A3240705}"/>
              </a:ext>
            </a:extLst>
          </p:cNvPr>
          <p:cNvCxnSpPr>
            <a:stCxn id="14" idx="1"/>
            <a:endCxn id="20" idx="3"/>
          </p:cNvCxnSpPr>
          <p:nvPr/>
        </p:nvCxnSpPr>
        <p:spPr>
          <a:xfrm flipH="1">
            <a:off x="7650133" y="899059"/>
            <a:ext cx="562842" cy="560216"/>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DD16-5877-4925-941A-93EC00B5A86E}"/>
              </a:ext>
            </a:extLst>
          </p:cNvPr>
          <p:cNvSpPr>
            <a:spLocks noGrp="1"/>
          </p:cNvSpPr>
          <p:nvPr>
            <p:ph type="title"/>
          </p:nvPr>
        </p:nvSpPr>
        <p:spPr>
          <a:xfrm>
            <a:off x="646111" y="452718"/>
            <a:ext cx="9404723" cy="629633"/>
          </a:xfrm>
        </p:spPr>
        <p:txBody>
          <a:bodyPr/>
          <a:lstStyle/>
          <a:p>
            <a:r>
              <a:rPr lang="en-IN" dirty="0"/>
              <a:t>Solution &amp; Results</a:t>
            </a:r>
          </a:p>
        </p:txBody>
      </p:sp>
      <p:sp>
        <p:nvSpPr>
          <p:cNvPr id="4" name="Rectangle: Rounded Corners 3">
            <a:extLst>
              <a:ext uri="{FF2B5EF4-FFF2-40B4-BE49-F238E27FC236}">
                <a16:creationId xmlns:a16="http://schemas.microsoft.com/office/drawing/2014/main" id="{318765F1-78FA-403E-9FC5-58F9C70FB6AC}"/>
              </a:ext>
            </a:extLst>
          </p:cNvPr>
          <p:cNvSpPr/>
          <p:nvPr/>
        </p:nvSpPr>
        <p:spPr>
          <a:xfrm>
            <a:off x="198244" y="1196561"/>
            <a:ext cx="2414328" cy="2386394"/>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exactly where </a:t>
            </a:r>
            <a:r>
              <a:rPr lang="en-IN" dirty="0" err="1"/>
              <a:t>Thingworx</a:t>
            </a:r>
            <a:r>
              <a:rPr lang="en-IN" dirty="0"/>
              <a:t> was identified as solution</a:t>
            </a:r>
          </a:p>
        </p:txBody>
      </p:sp>
      <p:sp>
        <p:nvSpPr>
          <p:cNvPr id="7" name="Rectangle 6">
            <a:extLst>
              <a:ext uri="{FF2B5EF4-FFF2-40B4-BE49-F238E27FC236}">
                <a16:creationId xmlns:a16="http://schemas.microsoft.com/office/drawing/2014/main" id="{3BF37784-40FA-427C-9CF6-C83E1AF389B6}"/>
              </a:ext>
            </a:extLst>
          </p:cNvPr>
          <p:cNvSpPr/>
          <p:nvPr/>
        </p:nvSpPr>
        <p:spPr>
          <a:xfrm>
            <a:off x="3109393" y="6035950"/>
            <a:ext cx="1822935" cy="646331"/>
          </a:xfrm>
          <a:prstGeom prst="rect">
            <a:avLst/>
          </a:prstGeom>
        </p:spPr>
        <p:txBody>
          <a:bodyPr wrap="none">
            <a:spAutoFit/>
          </a:bodyPr>
          <a:lstStyle/>
          <a:p>
            <a:r>
              <a:rPr lang="en-IN" dirty="0"/>
              <a:t> Philip .J. Johns</a:t>
            </a:r>
          </a:p>
          <a:p>
            <a:r>
              <a:rPr lang="en-IN" dirty="0"/>
              <a:t>CEO of EET</a:t>
            </a:r>
          </a:p>
        </p:txBody>
      </p:sp>
      <p:sp>
        <p:nvSpPr>
          <p:cNvPr id="9" name="Speech Bubble: Oval 8">
            <a:extLst>
              <a:ext uri="{FF2B5EF4-FFF2-40B4-BE49-F238E27FC236}">
                <a16:creationId xmlns:a16="http://schemas.microsoft.com/office/drawing/2014/main" id="{63F9A7DF-CA3C-4008-839E-BB4CB0D2F8FF}"/>
              </a:ext>
            </a:extLst>
          </p:cNvPr>
          <p:cNvSpPr/>
          <p:nvPr/>
        </p:nvSpPr>
        <p:spPr>
          <a:xfrm>
            <a:off x="2773950" y="767534"/>
            <a:ext cx="8865703" cy="4775626"/>
          </a:xfrm>
          <a:prstGeom prst="wedgeEllipseCallout">
            <a:avLst/>
          </a:prstGeom>
          <a:gradFill flip="none" rotWithShape="1">
            <a:gsLst>
              <a:gs pos="0">
                <a:schemeClr val="accent1">
                  <a:lumMod val="0"/>
                  <a:lumOff val="100000"/>
                </a:schemeClr>
              </a:gs>
              <a:gs pos="0">
                <a:schemeClr val="accent1">
                  <a:lumMod val="0"/>
                  <a:lumOff val="100000"/>
                </a:schemeClr>
              </a:gs>
              <a:gs pos="52000">
                <a:srgbClr val="0070C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In fact, the work that was planned to create the new platform was scoped to be  done </a:t>
            </a:r>
            <a:r>
              <a:rPr lang="en-IN" b="1" dirty="0"/>
              <a:t>by three developers</a:t>
            </a:r>
            <a:r>
              <a:rPr lang="en-IN" dirty="0"/>
              <a:t>, but due to the ease of use of the platform, Embedded   Energy Technology only needed to have one developer, “and that cost saving  helped to justify the purchase of </a:t>
            </a:r>
            <a:r>
              <a:rPr lang="en-IN" dirty="0" err="1"/>
              <a:t>ThingWorx</a:t>
            </a:r>
            <a:r>
              <a:rPr lang="en-IN" dirty="0"/>
              <a:t>” . “We also see efficiencies  with the backend work that we have to do such as updating gateway software,  or commissioning new sensors. With </a:t>
            </a:r>
            <a:r>
              <a:rPr lang="en-IN" dirty="0" err="1"/>
              <a:t>ThingWorx</a:t>
            </a:r>
            <a:r>
              <a:rPr lang="en-IN" dirty="0"/>
              <a:t>, these can now be automated  rather than engaging someone to run scripts on each system</a:t>
            </a:r>
          </a:p>
        </p:txBody>
      </p:sp>
      <p:sp>
        <p:nvSpPr>
          <p:cNvPr id="10" name="Rectangle 9">
            <a:extLst>
              <a:ext uri="{FF2B5EF4-FFF2-40B4-BE49-F238E27FC236}">
                <a16:creationId xmlns:a16="http://schemas.microsoft.com/office/drawing/2014/main" id="{67CA35AD-F327-4869-8018-191F2DBDCAE4}"/>
              </a:ext>
            </a:extLst>
          </p:cNvPr>
          <p:cNvSpPr/>
          <p:nvPr/>
        </p:nvSpPr>
        <p:spPr>
          <a:xfrm>
            <a:off x="6612294" y="5857976"/>
            <a:ext cx="5386874" cy="830997"/>
          </a:xfrm>
          <a:prstGeom prst="rect">
            <a:avLst/>
          </a:prstGeom>
          <a:ln>
            <a:solidFill>
              <a:srgbClr val="92D050"/>
            </a:solidFill>
          </a:ln>
        </p:spPr>
        <p:txBody>
          <a:bodyPr wrap="square">
            <a:spAutoFit/>
          </a:bodyPr>
          <a:lstStyle/>
          <a:p>
            <a:r>
              <a:rPr lang="en-IN" sz="1200" dirty="0"/>
              <a:t>Ref: https://www.ptc.com/-/media/Files/PDFs/IoT/embedded-energy-technology_monitoring-real-time-energy-savings.pdf?la=en&amp;hash=73F9FC98844E820CD0C043F06BFA91B0FFAA4CDF</a:t>
            </a:r>
          </a:p>
        </p:txBody>
      </p:sp>
    </p:spTree>
    <p:extLst>
      <p:ext uri="{BB962C8B-B14F-4D97-AF65-F5344CB8AC3E}">
        <p14:creationId xmlns:p14="http://schemas.microsoft.com/office/powerpoint/2010/main" val="268355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68F0D0-E15D-4AE4-9656-A3D323BDDF04}"/>
              </a:ext>
            </a:extLst>
          </p:cNvPr>
          <p:cNvSpPr>
            <a:spLocks noGrp="1"/>
          </p:cNvSpPr>
          <p:nvPr>
            <p:ph type="title"/>
          </p:nvPr>
        </p:nvSpPr>
        <p:spPr>
          <a:xfrm>
            <a:off x="602568" y="2441175"/>
            <a:ext cx="9404723" cy="1400530"/>
          </a:xfrm>
        </p:spPr>
        <p:txBody>
          <a:bodyPr/>
          <a:lstStyle/>
          <a:p>
            <a:r>
              <a:rPr lang="en-IN" dirty="0" err="1"/>
              <a:t>ThingWorx</a:t>
            </a:r>
            <a:r>
              <a:rPr lang="en-IN" dirty="0"/>
              <a:t> delivers business</a:t>
            </a:r>
            <a:br>
              <a:rPr lang="en-IN" dirty="0"/>
            </a:br>
            <a:r>
              <a:rPr lang="en-IN" dirty="0"/>
              <a:t>differentiation to </a:t>
            </a:r>
            <a:r>
              <a:rPr lang="en-IN" dirty="0" err="1"/>
              <a:t>Vantron</a:t>
            </a:r>
            <a:br>
              <a:rPr lang="en-IN" dirty="0"/>
            </a:br>
            <a:endParaRPr lang="en-IN" dirty="0"/>
          </a:p>
        </p:txBody>
      </p:sp>
      <p:pic>
        <p:nvPicPr>
          <p:cNvPr id="9" name="Picture 8">
            <a:extLst>
              <a:ext uri="{FF2B5EF4-FFF2-40B4-BE49-F238E27FC236}">
                <a16:creationId xmlns:a16="http://schemas.microsoft.com/office/drawing/2014/main" id="{47EB9BD1-6AE6-4E38-9326-E4602B14015F}"/>
              </a:ext>
            </a:extLst>
          </p:cNvPr>
          <p:cNvPicPr>
            <a:picLocks noChangeAspect="1"/>
          </p:cNvPicPr>
          <p:nvPr/>
        </p:nvPicPr>
        <p:blipFill>
          <a:blip r:embed="rId2"/>
          <a:stretch>
            <a:fillRect/>
          </a:stretch>
        </p:blipFill>
        <p:spPr>
          <a:xfrm>
            <a:off x="9771516" y="6021160"/>
            <a:ext cx="2257425" cy="476250"/>
          </a:xfrm>
          <a:prstGeom prst="rect">
            <a:avLst/>
          </a:prstGeom>
        </p:spPr>
      </p:pic>
    </p:spTree>
    <p:extLst>
      <p:ext uri="{BB962C8B-B14F-4D97-AF65-F5344CB8AC3E}">
        <p14:creationId xmlns:p14="http://schemas.microsoft.com/office/powerpoint/2010/main" val="35701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3FFB6-E077-4D55-8EE7-0F43A564889C}"/>
              </a:ext>
            </a:extLst>
          </p:cNvPr>
          <p:cNvSpPr>
            <a:spLocks noGrp="1"/>
          </p:cNvSpPr>
          <p:nvPr>
            <p:ph type="title"/>
          </p:nvPr>
        </p:nvSpPr>
        <p:spPr>
          <a:xfrm>
            <a:off x="515753" y="226358"/>
            <a:ext cx="9404723" cy="1292953"/>
          </a:xfrm>
        </p:spPr>
        <p:txBody>
          <a:bodyPr/>
          <a:lstStyle/>
          <a:p>
            <a:r>
              <a:rPr lang="en-IN" b="1" dirty="0"/>
              <a:t>How does </a:t>
            </a:r>
            <a:r>
              <a:rPr lang="en-IN" b="1" dirty="0" err="1"/>
              <a:t>Thingworx</a:t>
            </a:r>
            <a:r>
              <a:rPr lang="en-IN" b="1" dirty="0"/>
              <a:t> brings value to business as IoT platform</a:t>
            </a:r>
          </a:p>
        </p:txBody>
      </p:sp>
      <p:pic>
        <p:nvPicPr>
          <p:cNvPr id="6" name="Picture 5">
            <a:extLst>
              <a:ext uri="{FF2B5EF4-FFF2-40B4-BE49-F238E27FC236}">
                <a16:creationId xmlns:a16="http://schemas.microsoft.com/office/drawing/2014/main" id="{D100ADFA-3146-4CA5-9B8B-E7ABFABF98CC}"/>
              </a:ext>
            </a:extLst>
          </p:cNvPr>
          <p:cNvPicPr>
            <a:picLocks noChangeAspect="1"/>
          </p:cNvPicPr>
          <p:nvPr/>
        </p:nvPicPr>
        <p:blipFill>
          <a:blip r:embed="rId2"/>
          <a:stretch>
            <a:fillRect/>
          </a:stretch>
        </p:blipFill>
        <p:spPr>
          <a:xfrm>
            <a:off x="10462614" y="0"/>
            <a:ext cx="1729386" cy="2004077"/>
          </a:xfrm>
          <a:prstGeom prst="rect">
            <a:avLst/>
          </a:prstGeom>
        </p:spPr>
      </p:pic>
      <p:sp>
        <p:nvSpPr>
          <p:cNvPr id="2" name="TextBox 1">
            <a:extLst>
              <a:ext uri="{FF2B5EF4-FFF2-40B4-BE49-F238E27FC236}">
                <a16:creationId xmlns:a16="http://schemas.microsoft.com/office/drawing/2014/main" id="{F0683FC9-9095-4CCA-A613-D6B555C47078}"/>
              </a:ext>
            </a:extLst>
          </p:cNvPr>
          <p:cNvSpPr txBox="1"/>
          <p:nvPr/>
        </p:nvSpPr>
        <p:spPr>
          <a:xfrm>
            <a:off x="515753" y="2004076"/>
            <a:ext cx="9946861" cy="4247317"/>
          </a:xfrm>
          <a:prstGeom prst="rect">
            <a:avLst/>
          </a:prstGeom>
          <a:noFill/>
        </p:spPr>
        <p:txBody>
          <a:bodyPr wrap="square" rtlCol="0">
            <a:spAutoFit/>
          </a:bodyPr>
          <a:lstStyle/>
          <a:p>
            <a:pPr marL="285750" indent="-285750">
              <a:buFont typeface="Wingdings" panose="05000000000000000000" pitchFamily="2" charset="2"/>
              <a:buChar char="ü"/>
            </a:pPr>
            <a:r>
              <a:rPr lang="en-IN" dirty="0"/>
              <a:t>All the “</a:t>
            </a:r>
            <a:r>
              <a:rPr lang="en-IN" b="1" dirty="0"/>
              <a:t>bricks and mortar</a:t>
            </a:r>
            <a:r>
              <a:rPr lang="en-IN" dirty="0"/>
              <a:t>” need to build a IoT solution is readily available . No need to start from scratch</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Enables </a:t>
            </a:r>
            <a:r>
              <a:rPr lang="en-IN" b="1" dirty="0"/>
              <a:t>Rapid application development </a:t>
            </a:r>
            <a:r>
              <a:rPr lang="en-IN" dirty="0"/>
              <a:t>and deployment</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Reduce Development Life Cycle from months to weeks with </a:t>
            </a:r>
            <a:r>
              <a:rPr lang="en-IN" b="1" dirty="0"/>
              <a:t>less man power</a:t>
            </a:r>
            <a:r>
              <a:rPr lang="en-IN" dirty="0"/>
              <a:t>.</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b="1" dirty="0"/>
              <a:t>Man power with basic programming knowledge</a:t>
            </a:r>
            <a:r>
              <a:rPr lang="en-IN" dirty="0"/>
              <a:t> can do the development there by enabling more focus on the real problem in hand than of fixing programming and logical errors.</a:t>
            </a:r>
          </a:p>
          <a:p>
            <a:pPr marL="285750" indent="-285750">
              <a:buFont typeface="Wingdings" panose="05000000000000000000" pitchFamily="2" charset="2"/>
              <a:buChar char="ü"/>
            </a:pPr>
            <a:r>
              <a:rPr lang="en-IN" b="1" dirty="0"/>
              <a:t>Easy to develop</a:t>
            </a:r>
            <a:r>
              <a:rPr lang="en-IN" dirty="0"/>
              <a:t> front end, GUI and web interfaces. (Drag and drop kind)</a:t>
            </a:r>
          </a:p>
          <a:p>
            <a:pPr marL="285750" indent="-285750">
              <a:buFont typeface="Wingdings" panose="05000000000000000000" pitchFamily="2" charset="2"/>
              <a:buChar char="ü"/>
            </a:pPr>
            <a:r>
              <a:rPr lang="en-IN" dirty="0"/>
              <a:t>Enables Continuous development and deployment.</a:t>
            </a:r>
          </a:p>
          <a:p>
            <a:pPr marL="285750" indent="-285750">
              <a:buFont typeface="Wingdings" panose="05000000000000000000" pitchFamily="2" charset="2"/>
              <a:buChar char="ü"/>
            </a:pPr>
            <a:r>
              <a:rPr lang="en-IN" b="1" dirty="0"/>
              <a:t>Fairly large set of ready to use components</a:t>
            </a:r>
            <a:r>
              <a:rPr lang="en-IN" dirty="0"/>
              <a:t> to interface with a wide range of  environments like, embedded computers, cloud, internet sensors and actuators.</a:t>
            </a:r>
          </a:p>
          <a:p>
            <a:pPr marL="285750" indent="-285750">
              <a:buFont typeface="Wingdings" panose="05000000000000000000" pitchFamily="2" charset="2"/>
              <a:buChar char="ü"/>
            </a:pPr>
            <a:r>
              <a:rPr lang="en-IN" b="1" dirty="0"/>
              <a:t>In-build security features </a:t>
            </a:r>
            <a:r>
              <a:rPr lang="en-IN" dirty="0"/>
              <a:t>which prevents hackers from getting in the environment.</a:t>
            </a:r>
          </a:p>
        </p:txBody>
      </p:sp>
    </p:spTree>
    <p:extLst>
      <p:ext uri="{BB962C8B-B14F-4D97-AF65-F5344CB8AC3E}">
        <p14:creationId xmlns:p14="http://schemas.microsoft.com/office/powerpoint/2010/main" val="1573638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05CCE8-1C97-4A38-9DB4-4382B6B17323}"/>
              </a:ext>
            </a:extLst>
          </p:cNvPr>
          <p:cNvSpPr/>
          <p:nvPr/>
        </p:nvSpPr>
        <p:spPr>
          <a:xfrm>
            <a:off x="580571" y="1712685"/>
            <a:ext cx="11045372" cy="2677656"/>
          </a:xfrm>
          <a:prstGeom prst="rect">
            <a:avLst/>
          </a:prstGeom>
        </p:spPr>
        <p:txBody>
          <a:bodyPr wrap="square">
            <a:spAutoFit/>
          </a:bodyPr>
          <a:lstStyle/>
          <a:p>
            <a:pPr marL="285750" indent="-285750">
              <a:buFont typeface="Wingdings" panose="05000000000000000000" pitchFamily="2" charset="2"/>
              <a:buChar char="ü"/>
            </a:pPr>
            <a:r>
              <a:rPr lang="en-IN" sz="2800" dirty="0" err="1">
                <a:latin typeface="Arial" panose="020B0604020202020204" pitchFamily="34" charset="0"/>
              </a:rPr>
              <a:t>Vantron</a:t>
            </a:r>
            <a:r>
              <a:rPr lang="en-IN" sz="2800" dirty="0">
                <a:latin typeface="Arial" panose="020B0604020202020204" pitchFamily="34" charset="0"/>
              </a:rPr>
              <a:t> Technology is a leading provider of  low-power embedded system and software  solutions to OEM/ODM customers. </a:t>
            </a:r>
          </a:p>
          <a:p>
            <a:pPr marL="285750" indent="-285750">
              <a:buFont typeface="Wingdings" panose="05000000000000000000" pitchFamily="2" charset="2"/>
              <a:buChar char="ü"/>
            </a:pPr>
            <a:endParaRPr lang="en-IN" sz="2800" dirty="0">
              <a:latin typeface="Arial" panose="020B0604020202020204" pitchFamily="34" charset="0"/>
            </a:endParaRPr>
          </a:p>
          <a:p>
            <a:pPr marL="285750" indent="-285750">
              <a:buFont typeface="Wingdings" panose="05000000000000000000" pitchFamily="2" charset="2"/>
              <a:buChar char="ü"/>
            </a:pPr>
            <a:r>
              <a:rPr lang="en-IN" sz="2800" dirty="0" err="1">
                <a:latin typeface="Arial" panose="020B0604020202020204" pitchFamily="34" charset="0"/>
              </a:rPr>
              <a:t>Vantron</a:t>
            </a:r>
            <a:r>
              <a:rPr lang="en-IN" sz="2800" dirty="0">
                <a:latin typeface="Arial" panose="020B0604020202020204" pitchFamily="34" charset="0"/>
              </a:rPr>
              <a:t>  also provides assistance in application software  development, tailoring its embedded systems  based on customers’ requirements, and turn- key manufacturing services.</a:t>
            </a:r>
            <a:endParaRPr lang="en-IN" sz="2800" dirty="0">
              <a:effectLst/>
              <a:latin typeface="Arial" panose="020B0604020202020204" pitchFamily="34" charset="0"/>
            </a:endParaRPr>
          </a:p>
        </p:txBody>
      </p:sp>
      <p:pic>
        <p:nvPicPr>
          <p:cNvPr id="5" name="Picture 4">
            <a:extLst>
              <a:ext uri="{FF2B5EF4-FFF2-40B4-BE49-F238E27FC236}">
                <a16:creationId xmlns:a16="http://schemas.microsoft.com/office/drawing/2014/main" id="{CCC0329C-EDBE-4040-A01E-13E7D934358D}"/>
              </a:ext>
            </a:extLst>
          </p:cNvPr>
          <p:cNvPicPr>
            <a:picLocks noChangeAspect="1"/>
          </p:cNvPicPr>
          <p:nvPr/>
        </p:nvPicPr>
        <p:blipFill>
          <a:blip r:embed="rId2"/>
          <a:stretch>
            <a:fillRect/>
          </a:stretch>
        </p:blipFill>
        <p:spPr>
          <a:xfrm>
            <a:off x="9771516" y="6021160"/>
            <a:ext cx="2257425" cy="476250"/>
          </a:xfrm>
          <a:prstGeom prst="rect">
            <a:avLst/>
          </a:prstGeom>
        </p:spPr>
      </p:pic>
    </p:spTree>
    <p:extLst>
      <p:ext uri="{BB962C8B-B14F-4D97-AF65-F5344CB8AC3E}">
        <p14:creationId xmlns:p14="http://schemas.microsoft.com/office/powerpoint/2010/main" val="5932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C8B2E5-DA4E-47EA-BE7E-21A7E2709501}"/>
              </a:ext>
            </a:extLst>
          </p:cNvPr>
          <p:cNvSpPr>
            <a:spLocks noGrp="1"/>
          </p:cNvSpPr>
          <p:nvPr>
            <p:ph type="title"/>
          </p:nvPr>
        </p:nvSpPr>
        <p:spPr>
          <a:xfrm>
            <a:off x="646111" y="452718"/>
            <a:ext cx="9404723" cy="795511"/>
          </a:xfrm>
        </p:spPr>
        <p:txBody>
          <a:bodyPr/>
          <a:lstStyle/>
          <a:p>
            <a:r>
              <a:rPr lang="en-IN" dirty="0"/>
              <a:t>Problem</a:t>
            </a:r>
          </a:p>
        </p:txBody>
      </p:sp>
      <p:sp>
        <p:nvSpPr>
          <p:cNvPr id="5" name="Rectangle 4">
            <a:extLst>
              <a:ext uri="{FF2B5EF4-FFF2-40B4-BE49-F238E27FC236}">
                <a16:creationId xmlns:a16="http://schemas.microsoft.com/office/drawing/2014/main" id="{BE2083DD-54FD-47AA-BC9D-F0A33EE4DBAD}"/>
              </a:ext>
            </a:extLst>
          </p:cNvPr>
          <p:cNvSpPr/>
          <p:nvPr/>
        </p:nvSpPr>
        <p:spPr>
          <a:xfrm>
            <a:off x="254000" y="1182147"/>
            <a:ext cx="11684000" cy="5632311"/>
          </a:xfrm>
          <a:prstGeom prst="rect">
            <a:avLst/>
          </a:prstGeom>
        </p:spPr>
        <p:txBody>
          <a:bodyPr wrap="square">
            <a:spAutoFit/>
          </a:bodyPr>
          <a:lstStyle/>
          <a:p>
            <a:pPr marL="285750" indent="-285750">
              <a:buFont typeface="Wingdings" panose="05000000000000000000" pitchFamily="2" charset="2"/>
              <a:buChar char="ü"/>
            </a:pP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Vantron</a:t>
            </a:r>
            <a:r>
              <a:rPr lang="en-IN" sz="2400" dirty="0">
                <a:latin typeface="Arial" panose="020B0604020202020204" pitchFamily="34" charset="0"/>
                <a:cs typeface="Arial" panose="020B0604020202020204" pitchFamily="34" charset="0"/>
              </a:rPr>
              <a:t>  customers from various industries such as</a:t>
            </a:r>
          </a:p>
          <a:p>
            <a:pPr marL="1200150" lvl="2"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 Healthcare, </a:t>
            </a:r>
          </a:p>
          <a:p>
            <a:pPr marL="1200150" lvl="2"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 Heavy equipment,  </a:t>
            </a:r>
          </a:p>
          <a:p>
            <a:pPr marL="1200150" lvl="2"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 Vehicle tracking </a:t>
            </a:r>
          </a:p>
          <a:p>
            <a:pPr marL="1200150" lvl="2"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 Telematics</a:t>
            </a:r>
          </a:p>
          <a:p>
            <a:pPr marL="285750" indent="-285750">
              <a:buFont typeface="Wingdings" panose="05000000000000000000" pitchFamily="2" charset="2"/>
              <a:buChar char="ü"/>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400" dirty="0">
                <a:latin typeface="Arial" panose="020B0604020202020204" pitchFamily="34" charset="0"/>
                <a:cs typeface="Arial" panose="020B0604020202020204" pitchFamily="34" charset="0"/>
              </a:rPr>
              <a:t> Needs  customized solutions.</a:t>
            </a:r>
          </a:p>
          <a:p>
            <a:pPr marL="285750" indent="-285750">
              <a:buFont typeface="Wingdings" panose="05000000000000000000" pitchFamily="2" charset="2"/>
              <a:buChar char="ü"/>
            </a:pPr>
            <a:r>
              <a:rPr lang="en-IN" sz="2400" dirty="0">
                <a:latin typeface="Arial" panose="020B0604020202020204" pitchFamily="34" charset="0"/>
                <a:cs typeface="Arial" panose="020B0604020202020204" pitchFamily="34" charset="0"/>
              </a:rPr>
              <a:t> Rapid application development</a:t>
            </a:r>
          </a:p>
          <a:p>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400" dirty="0">
                <a:latin typeface="Arial" panose="020B0604020202020204" pitchFamily="34" charset="0"/>
                <a:cs typeface="Arial" panose="020B0604020202020204" pitchFamily="34" charset="0"/>
              </a:rPr>
              <a:t> Customers looking for interconnectivity  more and more through the cloud so that they could access and interact with their   equipment remotely.</a:t>
            </a:r>
          </a:p>
          <a:p>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400" dirty="0" err="1">
                <a:latin typeface="Arial" panose="020B0604020202020204" pitchFamily="34" charset="0"/>
                <a:cs typeface="Arial" panose="020B0604020202020204" pitchFamily="34" charset="0"/>
              </a:rPr>
              <a:t>Vantron</a:t>
            </a:r>
            <a:r>
              <a:rPr lang="en-IN" sz="2400" dirty="0">
                <a:latin typeface="Arial" panose="020B0604020202020204" pitchFamily="34" charset="0"/>
                <a:cs typeface="Arial" panose="020B0604020202020204" pitchFamily="34" charset="0"/>
              </a:rPr>
              <a:t>’ s customers use a  range of operating systems on their embedded systems, from  Linux and Windows to Android</a:t>
            </a:r>
          </a:p>
          <a:p>
            <a:pPr marL="285750" indent="-285750">
              <a:buFont typeface="Wingdings" panose="05000000000000000000" pitchFamily="2" charset="2"/>
              <a:buChar char="ü"/>
            </a:pPr>
            <a:endParaRPr lang="en-IN"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935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F888A6-940C-4688-9513-75B82B3610EC}"/>
              </a:ext>
            </a:extLst>
          </p:cNvPr>
          <p:cNvSpPr>
            <a:spLocks noGrp="1"/>
          </p:cNvSpPr>
          <p:nvPr>
            <p:ph type="title"/>
          </p:nvPr>
        </p:nvSpPr>
        <p:spPr>
          <a:xfrm>
            <a:off x="646111" y="452718"/>
            <a:ext cx="9404723" cy="795511"/>
          </a:xfrm>
        </p:spPr>
        <p:txBody>
          <a:bodyPr/>
          <a:lstStyle/>
          <a:p>
            <a:r>
              <a:rPr lang="en-IN" dirty="0"/>
              <a:t>Solution</a:t>
            </a:r>
          </a:p>
        </p:txBody>
      </p:sp>
      <p:sp>
        <p:nvSpPr>
          <p:cNvPr id="6" name="Rectangle 5">
            <a:extLst>
              <a:ext uri="{FF2B5EF4-FFF2-40B4-BE49-F238E27FC236}">
                <a16:creationId xmlns:a16="http://schemas.microsoft.com/office/drawing/2014/main" id="{1D09ACAD-1BC3-45C4-8835-3FAAA2BA2687}"/>
              </a:ext>
            </a:extLst>
          </p:cNvPr>
          <p:cNvSpPr/>
          <p:nvPr/>
        </p:nvSpPr>
        <p:spPr>
          <a:xfrm>
            <a:off x="254000" y="1182147"/>
            <a:ext cx="11684000" cy="3970318"/>
          </a:xfrm>
          <a:prstGeom prst="rect">
            <a:avLst/>
          </a:prstGeom>
        </p:spPr>
        <p:txBody>
          <a:bodyPr wrap="square">
            <a:spAutoFit/>
          </a:bodyPr>
          <a:lstStyle/>
          <a:p>
            <a:pPr marL="285750" indent="-285750">
              <a:buFont typeface="Wingdings" panose="05000000000000000000" pitchFamily="2" charset="2"/>
              <a:buChar char="ü"/>
            </a:pPr>
            <a:r>
              <a:rPr lang="en-IN" sz="2800" dirty="0" err="1">
                <a:latin typeface="Arial" panose="020B0604020202020204" pitchFamily="34" charset="0"/>
                <a:cs typeface="Arial" panose="020B0604020202020204" pitchFamily="34" charset="0"/>
              </a:rPr>
              <a:t>Thingworx</a:t>
            </a:r>
            <a:r>
              <a:rPr lang="en-IN" sz="2800" dirty="0">
                <a:latin typeface="Arial" panose="020B0604020202020204" pitchFamily="34" charset="0"/>
                <a:cs typeface="Arial" panose="020B0604020202020204" pitchFamily="34" charset="0"/>
              </a:rPr>
              <a:t> support a wide range of embedded systems, from  Linux and Windows to Android</a:t>
            </a:r>
          </a:p>
          <a:p>
            <a:pPr marL="285750" indent="-285750">
              <a:buFont typeface="Wingdings" panose="05000000000000000000" pitchFamily="2" charset="2"/>
              <a:buChar char="ü"/>
            </a:pPr>
            <a:endParaRPr lang="en-IN"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800" dirty="0">
                <a:latin typeface="Arial" panose="020B0604020202020204" pitchFamily="34" charset="0"/>
                <a:cs typeface="Arial" panose="020B0604020202020204" pitchFamily="34" charset="0"/>
              </a:rPr>
              <a:t>Rapid application development possible </a:t>
            </a:r>
          </a:p>
          <a:p>
            <a:pPr marL="285750" indent="-285750">
              <a:buFont typeface="Wingdings" panose="05000000000000000000" pitchFamily="2" charset="2"/>
              <a:buChar char="ü"/>
            </a:pPr>
            <a:endParaRPr lang="en-IN"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IN" sz="2800" dirty="0">
                <a:latin typeface="Arial" panose="020B0604020202020204" pitchFamily="34" charset="0"/>
                <a:cs typeface="Arial" panose="020B0604020202020204" pitchFamily="34" charset="0"/>
              </a:rPr>
              <a:t>Brand recognition, the robustness, and the available  partner ecosystem all had an important role to play in selecting   the </a:t>
            </a:r>
            <a:r>
              <a:rPr lang="en-IN" sz="2800" dirty="0" err="1">
                <a:latin typeface="Arial" panose="020B0604020202020204" pitchFamily="34" charset="0"/>
                <a:cs typeface="Arial" panose="020B0604020202020204" pitchFamily="34" charset="0"/>
              </a:rPr>
              <a:t>ThingWorx</a:t>
            </a:r>
            <a:r>
              <a:rPr lang="en-IN" sz="2800" dirty="0">
                <a:latin typeface="Arial" panose="020B0604020202020204" pitchFamily="34" charset="0"/>
                <a:cs typeface="Arial" panose="020B0604020202020204" pitchFamily="34" charset="0"/>
              </a:rPr>
              <a:t> platform” says </a:t>
            </a:r>
            <a:r>
              <a:rPr lang="en-IN" sz="2800" dirty="0" err="1"/>
              <a:t>Easen</a:t>
            </a:r>
            <a:r>
              <a:rPr lang="en-IN" sz="2800" dirty="0"/>
              <a:t> </a:t>
            </a:r>
            <a:r>
              <a:rPr lang="en-IN" sz="2800" dirty="0">
                <a:latin typeface="Arial" panose="020B0604020202020204" pitchFamily="34" charset="0"/>
                <a:cs typeface="Arial" panose="020B0604020202020204" pitchFamily="34" charset="0"/>
              </a:rPr>
              <a:t>Ho, </a:t>
            </a:r>
          </a:p>
          <a:p>
            <a:pPr marL="285750" indent="-285750">
              <a:buFont typeface="Wingdings" panose="05000000000000000000" pitchFamily="2" charset="2"/>
              <a:buChar char="ü"/>
            </a:pPr>
            <a:endParaRPr lang="en-IN" sz="2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57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812C04-4972-48B8-A419-1F4271CCD452}"/>
              </a:ext>
            </a:extLst>
          </p:cNvPr>
          <p:cNvSpPr txBox="1"/>
          <p:nvPr/>
        </p:nvSpPr>
        <p:spPr>
          <a:xfrm>
            <a:off x="646111" y="2377441"/>
            <a:ext cx="4263514" cy="646331"/>
          </a:xfrm>
          <a:prstGeom prst="rect">
            <a:avLst/>
          </a:prstGeom>
          <a:noFill/>
        </p:spPr>
        <p:txBody>
          <a:bodyPr wrap="square" rtlCol="0">
            <a:spAutoFit/>
          </a:bodyPr>
          <a:lstStyle/>
          <a:p>
            <a:endParaRPr lang="en-IN" dirty="0"/>
          </a:p>
          <a:p>
            <a:endParaRPr lang="en-IN" dirty="0"/>
          </a:p>
        </p:txBody>
      </p:sp>
      <p:sp>
        <p:nvSpPr>
          <p:cNvPr id="4" name="Title 3">
            <a:extLst>
              <a:ext uri="{FF2B5EF4-FFF2-40B4-BE49-F238E27FC236}">
                <a16:creationId xmlns:a16="http://schemas.microsoft.com/office/drawing/2014/main" id="{AA43593A-11F9-4B5D-B77B-7C8D70285F7D}"/>
              </a:ext>
            </a:extLst>
          </p:cNvPr>
          <p:cNvSpPr>
            <a:spLocks noGrp="1"/>
          </p:cNvSpPr>
          <p:nvPr>
            <p:ph type="title"/>
          </p:nvPr>
        </p:nvSpPr>
        <p:spPr>
          <a:xfrm>
            <a:off x="646111" y="452718"/>
            <a:ext cx="9404723" cy="1114825"/>
          </a:xfrm>
        </p:spPr>
        <p:txBody>
          <a:bodyPr/>
          <a:lstStyle/>
          <a:p>
            <a:r>
              <a:rPr lang="en-IN" dirty="0"/>
              <a:t>Results</a:t>
            </a:r>
          </a:p>
        </p:txBody>
      </p:sp>
      <p:sp>
        <p:nvSpPr>
          <p:cNvPr id="7" name="TextBox 6">
            <a:extLst>
              <a:ext uri="{FF2B5EF4-FFF2-40B4-BE49-F238E27FC236}">
                <a16:creationId xmlns:a16="http://schemas.microsoft.com/office/drawing/2014/main" id="{42BA8BF5-523D-454F-B889-BC3AB83880C9}"/>
              </a:ext>
            </a:extLst>
          </p:cNvPr>
          <p:cNvSpPr txBox="1"/>
          <p:nvPr/>
        </p:nvSpPr>
        <p:spPr>
          <a:xfrm>
            <a:off x="435429" y="2220686"/>
            <a:ext cx="11110460" cy="2308324"/>
          </a:xfrm>
          <a:prstGeom prst="rect">
            <a:avLst/>
          </a:prstGeom>
          <a:noFill/>
        </p:spPr>
        <p:txBody>
          <a:bodyPr wrap="square" rtlCol="0">
            <a:spAutoFit/>
          </a:bodyPr>
          <a:lstStyle/>
          <a:p>
            <a:r>
              <a:rPr lang="en-IN" b="1" dirty="0"/>
              <a:t>The rapid application development capabilities of </a:t>
            </a:r>
            <a:r>
              <a:rPr lang="en-IN" b="1" dirty="0" err="1"/>
              <a:t>ThingWorx</a:t>
            </a:r>
            <a:r>
              <a:rPr lang="en-IN" b="1" dirty="0"/>
              <a:t>  enabled  </a:t>
            </a:r>
            <a:r>
              <a:rPr lang="en-IN" b="1" dirty="0" err="1"/>
              <a:t>Vantron’s</a:t>
            </a:r>
            <a:r>
              <a:rPr lang="en-IN" b="1" dirty="0"/>
              <a:t> engineers to add  connectivity and completing the </a:t>
            </a:r>
            <a:r>
              <a:rPr lang="en-IN" b="1" dirty="0" err="1"/>
              <a:t>ThingWorx</a:t>
            </a:r>
            <a:r>
              <a:rPr lang="en-IN" b="1" dirty="0"/>
              <a:t> integration within  2-3 weeks.</a:t>
            </a:r>
          </a:p>
          <a:p>
            <a:endParaRPr lang="en-IN" b="1" dirty="0"/>
          </a:p>
          <a:p>
            <a:r>
              <a:rPr lang="en-IN" b="1" dirty="0"/>
              <a:t>Having intelligently connected systems and devices provides </a:t>
            </a:r>
            <a:r>
              <a:rPr lang="en-IN" b="1" dirty="0" err="1"/>
              <a:t>Vantron</a:t>
            </a:r>
            <a:r>
              <a:rPr lang="en-IN" b="1" dirty="0"/>
              <a:t> with a </a:t>
            </a:r>
          </a:p>
          <a:p>
            <a:r>
              <a:rPr lang="en-IN" b="1" dirty="0"/>
              <a:t>differentiated offering.  - an industry-standard way for  customers to have their devices easily </a:t>
            </a:r>
          </a:p>
          <a:p>
            <a:r>
              <a:rPr lang="en-IN" b="1" dirty="0"/>
              <a:t>connected with minimal effort.</a:t>
            </a:r>
          </a:p>
          <a:p>
            <a:endParaRPr lang="en-IN" b="1" dirty="0"/>
          </a:p>
          <a:p>
            <a:endParaRPr lang="en-IN" b="1" dirty="0"/>
          </a:p>
        </p:txBody>
      </p:sp>
    </p:spTree>
    <p:extLst>
      <p:ext uri="{BB962C8B-B14F-4D97-AF65-F5344CB8AC3E}">
        <p14:creationId xmlns:p14="http://schemas.microsoft.com/office/powerpoint/2010/main" val="373081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933C-208B-4F99-AAF4-2AE581FB965C}"/>
              </a:ext>
            </a:extLst>
          </p:cNvPr>
          <p:cNvSpPr>
            <a:spLocks noGrp="1"/>
          </p:cNvSpPr>
          <p:nvPr>
            <p:ph type="title"/>
          </p:nvPr>
        </p:nvSpPr>
        <p:spPr>
          <a:xfrm>
            <a:off x="772721" y="2365925"/>
            <a:ext cx="9404723" cy="1400530"/>
          </a:xfrm>
        </p:spPr>
        <p:txBody>
          <a:bodyPr/>
          <a:lstStyle/>
          <a:p>
            <a:r>
              <a:rPr lang="en-IN" dirty="0"/>
              <a:t>Case Studies</a:t>
            </a:r>
          </a:p>
        </p:txBody>
      </p:sp>
    </p:spTree>
    <p:extLst>
      <p:ext uri="{BB962C8B-B14F-4D97-AF65-F5344CB8AC3E}">
        <p14:creationId xmlns:p14="http://schemas.microsoft.com/office/powerpoint/2010/main" val="400310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E3390D-6892-4093-8053-516603ACB449}"/>
              </a:ext>
            </a:extLst>
          </p:cNvPr>
          <p:cNvSpPr>
            <a:spLocks noGrp="1"/>
          </p:cNvSpPr>
          <p:nvPr>
            <p:ph type="title"/>
          </p:nvPr>
        </p:nvSpPr>
        <p:spPr>
          <a:xfrm>
            <a:off x="392894" y="1980290"/>
            <a:ext cx="10509569" cy="2599972"/>
          </a:xfrm>
          <a:effectLst>
            <a:outerShdw blurRad="50800" dist="50800" dir="5400000" algn="ctr" rotWithShape="0">
              <a:schemeClr val="accent1"/>
            </a:outerShdw>
          </a:effectLst>
          <a:scene3d>
            <a:camera prst="orthographicFront"/>
            <a:lightRig rig="threePt" dir="t"/>
          </a:scene3d>
          <a:sp3d>
            <a:bevelT w="31750"/>
          </a:sp3d>
        </p:spPr>
        <p:txBody>
          <a:bodyPr/>
          <a:lstStyle/>
          <a:p>
            <a:br>
              <a:rPr lang="en-IN" dirty="0"/>
            </a:br>
            <a:r>
              <a:rPr lang="en-IN" dirty="0" err="1"/>
              <a:t>ThingWorx</a:t>
            </a:r>
            <a:r>
              <a:rPr lang="en-IN" dirty="0"/>
              <a:t> delivers business</a:t>
            </a:r>
            <a:br>
              <a:rPr lang="en-IN" dirty="0"/>
            </a:br>
            <a:r>
              <a:rPr lang="en-IN" dirty="0"/>
              <a:t>transformation to Sysmex Corporation</a:t>
            </a:r>
            <a:r>
              <a:rPr lang="en-IN" baseline="30000" dirty="0"/>
              <a:t>®</a:t>
            </a:r>
            <a:br>
              <a:rPr lang="en-IN" dirty="0"/>
            </a:br>
            <a:br>
              <a:rPr lang="en-IN" dirty="0"/>
            </a:br>
            <a:endParaRPr lang="en-IN" dirty="0"/>
          </a:p>
        </p:txBody>
      </p:sp>
      <p:sp>
        <p:nvSpPr>
          <p:cNvPr id="4" name="Title 1">
            <a:extLst>
              <a:ext uri="{FF2B5EF4-FFF2-40B4-BE49-F238E27FC236}">
                <a16:creationId xmlns:a16="http://schemas.microsoft.com/office/drawing/2014/main" id="{550CC299-F87A-4313-ABB6-D0616FD129F2}"/>
              </a:ext>
            </a:extLst>
          </p:cNvPr>
          <p:cNvSpPr txBox="1">
            <a:spLocks/>
          </p:cNvSpPr>
          <p:nvPr/>
        </p:nvSpPr>
        <p:spPr>
          <a:xfrm>
            <a:off x="392894" y="494922"/>
            <a:ext cx="4966898" cy="72896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Case Study</a:t>
            </a:r>
          </a:p>
        </p:txBody>
      </p:sp>
      <p:pic>
        <p:nvPicPr>
          <p:cNvPr id="7" name="Picture 6">
            <a:extLst>
              <a:ext uri="{FF2B5EF4-FFF2-40B4-BE49-F238E27FC236}">
                <a16:creationId xmlns:a16="http://schemas.microsoft.com/office/drawing/2014/main" id="{0342498B-08F1-4B67-8307-9970D5B259AB}"/>
              </a:ext>
            </a:extLst>
          </p:cNvPr>
          <p:cNvPicPr>
            <a:picLocks noChangeAspect="1"/>
          </p:cNvPicPr>
          <p:nvPr/>
        </p:nvPicPr>
        <p:blipFill>
          <a:blip r:embed="rId2"/>
          <a:stretch>
            <a:fillRect/>
          </a:stretch>
        </p:blipFill>
        <p:spPr>
          <a:xfrm>
            <a:off x="8276083" y="4177"/>
            <a:ext cx="3915917" cy="1219712"/>
          </a:xfrm>
          <a:prstGeom prst="rect">
            <a:avLst/>
          </a:prstGeom>
        </p:spPr>
      </p:pic>
    </p:spTree>
    <p:extLst>
      <p:ext uri="{BB962C8B-B14F-4D97-AF65-F5344CB8AC3E}">
        <p14:creationId xmlns:p14="http://schemas.microsoft.com/office/powerpoint/2010/main" val="255129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538C8-9A6E-43B6-B966-F6E427F6836D}"/>
              </a:ext>
            </a:extLst>
          </p:cNvPr>
          <p:cNvSpPr txBox="1"/>
          <p:nvPr/>
        </p:nvSpPr>
        <p:spPr>
          <a:xfrm>
            <a:off x="323558" y="942536"/>
            <a:ext cx="10607040" cy="4893647"/>
          </a:xfrm>
          <a:prstGeom prst="rect">
            <a:avLst/>
          </a:prstGeom>
          <a:noFill/>
        </p:spPr>
        <p:txBody>
          <a:bodyPr wrap="square" rtlCol="0">
            <a:spAutoFit/>
          </a:bodyPr>
          <a:lstStyle/>
          <a:p>
            <a:r>
              <a:rPr lang="en-IN" sz="2400" dirty="0"/>
              <a:t>Sysmex Corporation is a global manufacturer  of medical diagnostics </a:t>
            </a:r>
            <a:r>
              <a:rPr lang="en-IN" sz="2400" dirty="0" err="1"/>
              <a:t>equipments</a:t>
            </a:r>
            <a:r>
              <a:rPr lang="en-IN" sz="2400" dirty="0"/>
              <a:t>  with large installation base over 168 countries.</a:t>
            </a:r>
          </a:p>
          <a:p>
            <a:endParaRPr lang="en-IN" sz="2400" dirty="0"/>
          </a:p>
          <a:p>
            <a:r>
              <a:rPr lang="en-IN" sz="2400" dirty="0"/>
              <a:t>These </a:t>
            </a:r>
            <a:r>
              <a:rPr lang="en-IN" sz="2400" dirty="0" err="1"/>
              <a:t>equipments</a:t>
            </a:r>
            <a:r>
              <a:rPr lang="en-IN" sz="2400" dirty="0"/>
              <a:t> are deployed in diagnostic laboratories , Hospitals and health care facilities  </a:t>
            </a:r>
          </a:p>
          <a:p>
            <a:endParaRPr lang="en-IN" sz="2400" dirty="0"/>
          </a:p>
          <a:p>
            <a:r>
              <a:rPr lang="en-IN" sz="2400" dirty="0"/>
              <a:t>Nature of </a:t>
            </a:r>
            <a:r>
              <a:rPr lang="en-IN" sz="2400" dirty="0" err="1"/>
              <a:t>equipments</a:t>
            </a:r>
            <a:r>
              <a:rPr lang="en-IN" sz="2400" dirty="0"/>
              <a:t> </a:t>
            </a:r>
          </a:p>
          <a:p>
            <a:pPr marL="342900" indent="-342900">
              <a:buFont typeface="Wingdings" panose="05000000000000000000" pitchFamily="2" charset="2"/>
              <a:buChar char="ü"/>
            </a:pPr>
            <a:r>
              <a:rPr lang="en-IN" sz="2400" dirty="0" err="1"/>
              <a:t>Hematology</a:t>
            </a:r>
            <a:r>
              <a:rPr lang="en-IN" sz="2400" dirty="0"/>
              <a:t>, </a:t>
            </a:r>
          </a:p>
          <a:p>
            <a:pPr marL="342900" indent="-342900">
              <a:buFont typeface="Wingdings" panose="05000000000000000000" pitchFamily="2" charset="2"/>
              <a:buChar char="ü"/>
            </a:pPr>
            <a:r>
              <a:rPr lang="en-IN" sz="2400" dirty="0" err="1"/>
              <a:t>Hemostasis</a:t>
            </a:r>
            <a:r>
              <a:rPr lang="en-IN" sz="2400" dirty="0"/>
              <a:t>, </a:t>
            </a:r>
          </a:p>
          <a:p>
            <a:pPr marL="342900" indent="-342900">
              <a:buFont typeface="Wingdings" panose="05000000000000000000" pitchFamily="2" charset="2"/>
              <a:buChar char="ü"/>
            </a:pPr>
            <a:r>
              <a:rPr lang="en-IN" sz="2400" dirty="0"/>
              <a:t>Urinalysis, </a:t>
            </a:r>
          </a:p>
          <a:p>
            <a:pPr marL="342900" indent="-342900">
              <a:buFont typeface="Wingdings" panose="05000000000000000000" pitchFamily="2" charset="2"/>
              <a:buChar char="ü"/>
            </a:pPr>
            <a:r>
              <a:rPr lang="en-IN" sz="2400" dirty="0"/>
              <a:t>Clinical chemistry, </a:t>
            </a:r>
          </a:p>
          <a:p>
            <a:pPr marL="342900" indent="-342900">
              <a:buFont typeface="Wingdings" panose="05000000000000000000" pitchFamily="2" charset="2"/>
              <a:buChar char="ü"/>
            </a:pPr>
            <a:r>
              <a:rPr lang="en-IN" sz="2400" dirty="0"/>
              <a:t>Immunoassay system, </a:t>
            </a:r>
          </a:p>
          <a:p>
            <a:pPr marL="342900" indent="-342900">
              <a:buFont typeface="Wingdings" panose="05000000000000000000" pitchFamily="2" charset="2"/>
              <a:buChar char="ü"/>
            </a:pPr>
            <a:r>
              <a:rPr lang="en-IN" sz="2400" dirty="0"/>
              <a:t>Life science.</a:t>
            </a:r>
          </a:p>
        </p:txBody>
      </p:sp>
      <p:sp>
        <p:nvSpPr>
          <p:cNvPr id="5" name="Rectangle 4">
            <a:extLst>
              <a:ext uri="{FF2B5EF4-FFF2-40B4-BE49-F238E27FC236}">
                <a16:creationId xmlns:a16="http://schemas.microsoft.com/office/drawing/2014/main" id="{14E3E09E-B423-4E88-BB6C-A58F6449C82B}"/>
              </a:ext>
            </a:extLst>
          </p:cNvPr>
          <p:cNvSpPr/>
          <p:nvPr/>
        </p:nvSpPr>
        <p:spPr>
          <a:xfrm>
            <a:off x="8972083" y="6198549"/>
            <a:ext cx="2997937" cy="369332"/>
          </a:xfrm>
          <a:prstGeom prst="rect">
            <a:avLst/>
          </a:prstGeom>
        </p:spPr>
        <p:txBody>
          <a:bodyPr wrap="none">
            <a:spAutoFit/>
          </a:bodyPr>
          <a:lstStyle/>
          <a:p>
            <a:pPr algn="just"/>
            <a:r>
              <a:rPr lang="en-IN" dirty="0"/>
              <a:t>https://www.sysmex.com</a:t>
            </a:r>
          </a:p>
        </p:txBody>
      </p:sp>
      <p:pic>
        <p:nvPicPr>
          <p:cNvPr id="7" name="Picture 6">
            <a:extLst>
              <a:ext uri="{FF2B5EF4-FFF2-40B4-BE49-F238E27FC236}">
                <a16:creationId xmlns:a16="http://schemas.microsoft.com/office/drawing/2014/main" id="{E5DEAEDF-8C47-445F-AE18-443BE7E9E3AB}"/>
              </a:ext>
            </a:extLst>
          </p:cNvPr>
          <p:cNvPicPr>
            <a:picLocks noChangeAspect="1"/>
          </p:cNvPicPr>
          <p:nvPr/>
        </p:nvPicPr>
        <p:blipFill>
          <a:blip r:embed="rId2"/>
          <a:stretch>
            <a:fillRect/>
          </a:stretch>
        </p:blipFill>
        <p:spPr>
          <a:xfrm>
            <a:off x="5512496" y="2526756"/>
            <a:ext cx="2438771" cy="1788432"/>
          </a:xfrm>
          <a:prstGeom prst="rect">
            <a:avLst/>
          </a:prstGeom>
        </p:spPr>
      </p:pic>
      <p:sp>
        <p:nvSpPr>
          <p:cNvPr id="8" name="AutoShape 2" descr="Image result for Hospitals">
            <a:extLst>
              <a:ext uri="{FF2B5EF4-FFF2-40B4-BE49-F238E27FC236}">
                <a16:creationId xmlns:a16="http://schemas.microsoft.com/office/drawing/2014/main" id="{1B40FAA9-118C-46FC-B546-D13B3A485B36}"/>
              </a:ext>
            </a:extLst>
          </p:cNvPr>
          <p:cNvSpPr>
            <a:spLocks noChangeAspect="1" noChangeArrowheads="1"/>
          </p:cNvSpPr>
          <p:nvPr/>
        </p:nvSpPr>
        <p:spPr bwMode="auto">
          <a:xfrm>
            <a:off x="3367088" y="1747838"/>
            <a:ext cx="545782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Image result for Hospitals">
            <a:extLst>
              <a:ext uri="{FF2B5EF4-FFF2-40B4-BE49-F238E27FC236}">
                <a16:creationId xmlns:a16="http://schemas.microsoft.com/office/drawing/2014/main" id="{1B34F0F0-943F-478E-BEA1-781C6D3ADF79}"/>
              </a:ext>
            </a:extLst>
          </p:cNvPr>
          <p:cNvSpPr>
            <a:spLocks noChangeAspect="1" noChangeArrowheads="1"/>
          </p:cNvSpPr>
          <p:nvPr/>
        </p:nvSpPr>
        <p:spPr bwMode="auto">
          <a:xfrm>
            <a:off x="3519488" y="1900238"/>
            <a:ext cx="545782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073F534D-22C0-4B9D-AF66-02A347BCB8D2}"/>
              </a:ext>
            </a:extLst>
          </p:cNvPr>
          <p:cNvPicPr>
            <a:picLocks noChangeAspect="1"/>
          </p:cNvPicPr>
          <p:nvPr/>
        </p:nvPicPr>
        <p:blipFill>
          <a:blip r:embed="rId3"/>
          <a:stretch>
            <a:fillRect/>
          </a:stretch>
        </p:blipFill>
        <p:spPr>
          <a:xfrm>
            <a:off x="9581683" y="3808469"/>
            <a:ext cx="2180076" cy="1454094"/>
          </a:xfrm>
          <a:prstGeom prst="rect">
            <a:avLst/>
          </a:prstGeom>
        </p:spPr>
      </p:pic>
      <p:pic>
        <p:nvPicPr>
          <p:cNvPr id="13" name="Picture 12">
            <a:extLst>
              <a:ext uri="{FF2B5EF4-FFF2-40B4-BE49-F238E27FC236}">
                <a16:creationId xmlns:a16="http://schemas.microsoft.com/office/drawing/2014/main" id="{434C2CA4-E701-4493-B39D-C61A4AA02053}"/>
              </a:ext>
            </a:extLst>
          </p:cNvPr>
          <p:cNvPicPr>
            <a:picLocks noChangeAspect="1"/>
          </p:cNvPicPr>
          <p:nvPr/>
        </p:nvPicPr>
        <p:blipFill>
          <a:blip r:embed="rId4"/>
          <a:stretch>
            <a:fillRect/>
          </a:stretch>
        </p:blipFill>
        <p:spPr>
          <a:xfrm>
            <a:off x="9324162" y="49275"/>
            <a:ext cx="2867838" cy="893261"/>
          </a:xfrm>
          <a:prstGeom prst="rect">
            <a:avLst/>
          </a:prstGeom>
        </p:spPr>
      </p:pic>
    </p:spTree>
    <p:extLst>
      <p:ext uri="{BB962C8B-B14F-4D97-AF65-F5344CB8AC3E}">
        <p14:creationId xmlns:p14="http://schemas.microsoft.com/office/powerpoint/2010/main" val="3675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83DA7-E46C-414D-A800-C69E8F505618}"/>
              </a:ext>
            </a:extLst>
          </p:cNvPr>
          <p:cNvSpPr>
            <a:spLocks noGrp="1"/>
          </p:cNvSpPr>
          <p:nvPr>
            <p:ph type="title"/>
          </p:nvPr>
        </p:nvSpPr>
        <p:spPr>
          <a:xfrm>
            <a:off x="238147" y="354244"/>
            <a:ext cx="10059403" cy="799307"/>
          </a:xfrm>
        </p:spPr>
        <p:txBody>
          <a:bodyPr/>
          <a:lstStyle/>
          <a:p>
            <a:r>
              <a:rPr lang="en-IN" dirty="0"/>
              <a:t>Nature of the Problem</a:t>
            </a:r>
          </a:p>
        </p:txBody>
      </p:sp>
      <p:sp>
        <p:nvSpPr>
          <p:cNvPr id="2" name="TextBox 1">
            <a:extLst>
              <a:ext uri="{FF2B5EF4-FFF2-40B4-BE49-F238E27FC236}">
                <a16:creationId xmlns:a16="http://schemas.microsoft.com/office/drawing/2014/main" id="{921A6C90-3580-4738-8069-54AFCC4714AF}"/>
              </a:ext>
            </a:extLst>
          </p:cNvPr>
          <p:cNvSpPr txBox="1"/>
          <p:nvPr/>
        </p:nvSpPr>
        <p:spPr>
          <a:xfrm>
            <a:off x="337626" y="1308295"/>
            <a:ext cx="6556660" cy="2308324"/>
          </a:xfrm>
          <a:prstGeom prst="rect">
            <a:avLst/>
          </a:prstGeom>
          <a:noFill/>
          <a:ln>
            <a:solidFill>
              <a:schemeClr val="accent1"/>
            </a:solidFill>
          </a:ln>
        </p:spPr>
        <p:txBody>
          <a:bodyPr wrap="square" rtlCol="0">
            <a:spAutoFit/>
          </a:bodyPr>
          <a:lstStyle/>
          <a:p>
            <a:r>
              <a:rPr lang="en-IN" dirty="0"/>
              <a:t>To improve instrument uptime and service efficiency </a:t>
            </a:r>
            <a:r>
              <a:rPr lang="en-IN" dirty="0" err="1"/>
              <a:t>Symex</a:t>
            </a:r>
            <a:r>
              <a:rPr lang="en-IN" dirty="0"/>
              <a:t>, implemented a remote monitoring of their </a:t>
            </a:r>
            <a:r>
              <a:rPr lang="en-IN" dirty="0" err="1"/>
              <a:t>equipments</a:t>
            </a:r>
            <a:r>
              <a:rPr lang="en-IN" dirty="0"/>
              <a:t> deployed at various customer bases.</a:t>
            </a:r>
          </a:p>
          <a:p>
            <a:endParaRPr lang="en-IN" dirty="0"/>
          </a:p>
          <a:p>
            <a:endParaRPr lang="en-IN" dirty="0"/>
          </a:p>
          <a:p>
            <a:r>
              <a:rPr lang="en-IN" dirty="0"/>
              <a:t>Remote monitoring helped </a:t>
            </a:r>
            <a:r>
              <a:rPr lang="en-IN" dirty="0" err="1"/>
              <a:t>Symex</a:t>
            </a:r>
            <a:r>
              <a:rPr lang="en-IN" dirty="0"/>
              <a:t> to collect data about the machine and take proactive steps to prevent down time </a:t>
            </a:r>
          </a:p>
        </p:txBody>
      </p:sp>
      <p:sp>
        <p:nvSpPr>
          <p:cNvPr id="3" name="Thought Bubble: Cloud 2">
            <a:extLst>
              <a:ext uri="{FF2B5EF4-FFF2-40B4-BE49-F238E27FC236}">
                <a16:creationId xmlns:a16="http://schemas.microsoft.com/office/drawing/2014/main" id="{A29F79A3-42CF-4515-8C2E-C7DFC1629D57}"/>
              </a:ext>
            </a:extLst>
          </p:cNvPr>
          <p:cNvSpPr/>
          <p:nvPr/>
        </p:nvSpPr>
        <p:spPr>
          <a:xfrm>
            <a:off x="8432800" y="2815771"/>
            <a:ext cx="3077029" cy="1016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grpSp>
        <p:nvGrpSpPr>
          <p:cNvPr id="8" name="Group 7">
            <a:extLst>
              <a:ext uri="{FF2B5EF4-FFF2-40B4-BE49-F238E27FC236}">
                <a16:creationId xmlns:a16="http://schemas.microsoft.com/office/drawing/2014/main" id="{D7342B4B-57BD-4751-9B8A-18BC5B2C09FA}"/>
              </a:ext>
            </a:extLst>
          </p:cNvPr>
          <p:cNvGrpSpPr/>
          <p:nvPr/>
        </p:nvGrpSpPr>
        <p:grpSpPr>
          <a:xfrm>
            <a:off x="8595359" y="339488"/>
            <a:ext cx="886265" cy="799308"/>
            <a:chOff x="7765366" y="1153551"/>
            <a:chExt cx="1336431" cy="970671"/>
          </a:xfrm>
        </p:grpSpPr>
        <p:sp>
          <p:nvSpPr>
            <p:cNvPr id="6" name="Rectangle: Rounded Corners 5">
              <a:extLst>
                <a:ext uri="{FF2B5EF4-FFF2-40B4-BE49-F238E27FC236}">
                  <a16:creationId xmlns:a16="http://schemas.microsoft.com/office/drawing/2014/main" id="{635B1523-36E3-43AE-B616-5164DE5CF796}"/>
                </a:ext>
              </a:extLst>
            </p:cNvPr>
            <p:cNvSpPr/>
            <p:nvPr/>
          </p:nvSpPr>
          <p:spPr>
            <a:xfrm>
              <a:off x="7990449" y="1153551"/>
              <a:ext cx="900333" cy="590843"/>
            </a:xfrm>
            <a:prstGeom prst="round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7EA2302-8E7D-4424-9979-B8069F6802F7}"/>
                </a:ext>
              </a:extLst>
            </p:cNvPr>
            <p:cNvSpPr/>
            <p:nvPr/>
          </p:nvSpPr>
          <p:spPr>
            <a:xfrm>
              <a:off x="7765366" y="1744394"/>
              <a:ext cx="1336431" cy="379828"/>
            </a:xfrm>
            <a:prstGeom prst="round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 name="Picture 11">
            <a:extLst>
              <a:ext uri="{FF2B5EF4-FFF2-40B4-BE49-F238E27FC236}">
                <a16:creationId xmlns:a16="http://schemas.microsoft.com/office/drawing/2014/main" id="{571A8B30-4384-4949-96DE-8F6E38BD35F6}"/>
              </a:ext>
            </a:extLst>
          </p:cNvPr>
          <p:cNvPicPr>
            <a:picLocks noChangeAspect="1"/>
          </p:cNvPicPr>
          <p:nvPr/>
        </p:nvPicPr>
        <p:blipFill>
          <a:blip r:embed="rId2"/>
          <a:stretch>
            <a:fillRect/>
          </a:stretch>
        </p:blipFill>
        <p:spPr>
          <a:xfrm>
            <a:off x="7460956" y="4601568"/>
            <a:ext cx="1270000" cy="1016000"/>
          </a:xfrm>
          <a:prstGeom prst="rect">
            <a:avLst/>
          </a:prstGeom>
        </p:spPr>
      </p:pic>
      <p:pic>
        <p:nvPicPr>
          <p:cNvPr id="15" name="Picture 14">
            <a:extLst>
              <a:ext uri="{FF2B5EF4-FFF2-40B4-BE49-F238E27FC236}">
                <a16:creationId xmlns:a16="http://schemas.microsoft.com/office/drawing/2014/main" id="{3423E5C8-BB9C-4F8D-A96C-A344DB884BAE}"/>
              </a:ext>
            </a:extLst>
          </p:cNvPr>
          <p:cNvPicPr>
            <a:picLocks noChangeAspect="1"/>
          </p:cNvPicPr>
          <p:nvPr/>
        </p:nvPicPr>
        <p:blipFill>
          <a:blip r:embed="rId3"/>
          <a:stretch>
            <a:fillRect/>
          </a:stretch>
        </p:blipFill>
        <p:spPr>
          <a:xfrm>
            <a:off x="10503110" y="4708961"/>
            <a:ext cx="1006719" cy="908607"/>
          </a:xfrm>
          <a:prstGeom prst="rect">
            <a:avLst/>
          </a:prstGeom>
        </p:spPr>
      </p:pic>
      <p:cxnSp>
        <p:nvCxnSpPr>
          <p:cNvPr id="17" name="Straight Arrow Connector 16">
            <a:extLst>
              <a:ext uri="{FF2B5EF4-FFF2-40B4-BE49-F238E27FC236}">
                <a16:creationId xmlns:a16="http://schemas.microsoft.com/office/drawing/2014/main" id="{5EC3BF30-9800-4E6F-9DAA-8A62004374FC}"/>
              </a:ext>
            </a:extLst>
          </p:cNvPr>
          <p:cNvCxnSpPr/>
          <p:nvPr/>
        </p:nvCxnSpPr>
        <p:spPr>
          <a:xfrm flipV="1">
            <a:off x="7962314" y="3699803"/>
            <a:ext cx="1069144" cy="801859"/>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AE59A7-38D4-4597-A6D0-B4BDBC328D9A}"/>
              </a:ext>
            </a:extLst>
          </p:cNvPr>
          <p:cNvCxnSpPr>
            <a:stCxn id="15" idx="0"/>
          </p:cNvCxnSpPr>
          <p:nvPr/>
        </p:nvCxnSpPr>
        <p:spPr>
          <a:xfrm flipH="1" flipV="1">
            <a:off x="10170942" y="3831771"/>
            <a:ext cx="835528" cy="877190"/>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FA105E-3128-4D7D-AC17-DA5890BD24B3}"/>
              </a:ext>
            </a:extLst>
          </p:cNvPr>
          <p:cNvCxnSpPr>
            <a:cxnSpLocks/>
            <a:stCxn id="3" idx="3"/>
          </p:cNvCxnSpPr>
          <p:nvPr/>
        </p:nvCxnSpPr>
        <p:spPr>
          <a:xfrm flipH="1" flipV="1">
            <a:off x="9027193" y="1171980"/>
            <a:ext cx="944122" cy="1701882"/>
          </a:xfrm>
          <a:prstGeom prst="straightConnector1">
            <a:avLst/>
          </a:prstGeom>
          <a:ln>
            <a:solidFill>
              <a:schemeClr val="bg2">
                <a:lumMod val="20000"/>
                <a:lumOff val="80000"/>
              </a:schemeClr>
            </a:solidFill>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B491F50-95CB-475B-B871-52EF9F915DCC}"/>
              </a:ext>
            </a:extLst>
          </p:cNvPr>
          <p:cNvPicPr>
            <a:picLocks noChangeAspect="1"/>
          </p:cNvPicPr>
          <p:nvPr/>
        </p:nvPicPr>
        <p:blipFill>
          <a:blip r:embed="rId2"/>
          <a:stretch>
            <a:fillRect/>
          </a:stretch>
        </p:blipFill>
        <p:spPr>
          <a:xfrm>
            <a:off x="8432800" y="5881364"/>
            <a:ext cx="777990" cy="622392"/>
          </a:xfrm>
          <a:prstGeom prst="rect">
            <a:avLst/>
          </a:prstGeom>
        </p:spPr>
      </p:pic>
      <p:pic>
        <p:nvPicPr>
          <p:cNvPr id="24" name="Picture 23">
            <a:extLst>
              <a:ext uri="{FF2B5EF4-FFF2-40B4-BE49-F238E27FC236}">
                <a16:creationId xmlns:a16="http://schemas.microsoft.com/office/drawing/2014/main" id="{365435C5-FC77-44C6-B591-0686F4A3BA14}"/>
              </a:ext>
            </a:extLst>
          </p:cNvPr>
          <p:cNvPicPr>
            <a:picLocks noChangeAspect="1"/>
          </p:cNvPicPr>
          <p:nvPr/>
        </p:nvPicPr>
        <p:blipFill>
          <a:blip r:embed="rId3"/>
          <a:stretch>
            <a:fillRect/>
          </a:stretch>
        </p:blipFill>
        <p:spPr>
          <a:xfrm>
            <a:off x="9667582" y="5860820"/>
            <a:ext cx="689599" cy="622393"/>
          </a:xfrm>
          <a:prstGeom prst="rect">
            <a:avLst/>
          </a:prstGeom>
        </p:spPr>
      </p:pic>
      <p:cxnSp>
        <p:nvCxnSpPr>
          <p:cNvPr id="25" name="Straight Arrow Connector 24">
            <a:extLst>
              <a:ext uri="{FF2B5EF4-FFF2-40B4-BE49-F238E27FC236}">
                <a16:creationId xmlns:a16="http://schemas.microsoft.com/office/drawing/2014/main" id="{93E66220-FCB2-4D86-AEB4-D46E5CC89A23}"/>
              </a:ext>
            </a:extLst>
          </p:cNvPr>
          <p:cNvCxnSpPr>
            <a:cxnSpLocks/>
            <a:endCxn id="3" idx="4"/>
          </p:cNvCxnSpPr>
          <p:nvPr/>
        </p:nvCxnSpPr>
        <p:spPr>
          <a:xfrm flipV="1">
            <a:off x="8823717" y="3958771"/>
            <a:ext cx="506560" cy="1936150"/>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BE382A-0E98-4416-9C23-526F84EF9779}"/>
              </a:ext>
            </a:extLst>
          </p:cNvPr>
          <p:cNvCxnSpPr>
            <a:cxnSpLocks/>
            <a:endCxn id="3" idx="1"/>
          </p:cNvCxnSpPr>
          <p:nvPr/>
        </p:nvCxnSpPr>
        <p:spPr>
          <a:xfrm flipV="1">
            <a:off x="9892861" y="3830689"/>
            <a:ext cx="78454" cy="20301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C526085-DA46-4C79-BB75-C13B73A974B2}"/>
              </a:ext>
            </a:extLst>
          </p:cNvPr>
          <p:cNvCxnSpPr>
            <a:cxnSpLocks/>
            <a:stCxn id="7" idx="1"/>
          </p:cNvCxnSpPr>
          <p:nvPr/>
        </p:nvCxnSpPr>
        <p:spPr>
          <a:xfrm rot="10800000" flipV="1">
            <a:off x="8143055" y="982409"/>
            <a:ext cx="452305" cy="838487"/>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E18A16C5-F40E-4D2C-B0A8-1655503AC0F0}"/>
              </a:ext>
            </a:extLst>
          </p:cNvPr>
          <p:cNvSpPr/>
          <p:nvPr/>
        </p:nvSpPr>
        <p:spPr>
          <a:xfrm>
            <a:off x="238147" y="3958772"/>
            <a:ext cx="6656139" cy="2558694"/>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As the volume of data increased there was more value in the data.  </a:t>
            </a:r>
            <a:r>
              <a:rPr lang="en-IN" b="1" dirty="0"/>
              <a:t>But existing technology infrastructure</a:t>
            </a:r>
            <a:r>
              <a:rPr lang="en-IN" dirty="0"/>
              <a:t>, the company </a:t>
            </a:r>
          </a:p>
          <a:p>
            <a:r>
              <a:rPr lang="en-IN" dirty="0"/>
              <a:t>was unable to turn its connected product data into meaningful </a:t>
            </a:r>
          </a:p>
          <a:p>
            <a:r>
              <a:rPr lang="en-IN" dirty="0"/>
              <a:t>business value</a:t>
            </a:r>
          </a:p>
        </p:txBody>
      </p:sp>
      <p:sp>
        <p:nvSpPr>
          <p:cNvPr id="34" name="Rectangle 33">
            <a:extLst>
              <a:ext uri="{FF2B5EF4-FFF2-40B4-BE49-F238E27FC236}">
                <a16:creationId xmlns:a16="http://schemas.microsoft.com/office/drawing/2014/main" id="{5B3BA292-2F55-4D1B-A5CF-1E169E68AE8F}"/>
              </a:ext>
            </a:extLst>
          </p:cNvPr>
          <p:cNvSpPr/>
          <p:nvPr/>
        </p:nvSpPr>
        <p:spPr>
          <a:xfrm>
            <a:off x="9499254" y="1077966"/>
            <a:ext cx="2188420" cy="646331"/>
          </a:xfrm>
          <a:prstGeom prst="rect">
            <a:avLst/>
          </a:prstGeom>
        </p:spPr>
        <p:txBody>
          <a:bodyPr wrap="none">
            <a:spAutoFit/>
          </a:bodyPr>
          <a:lstStyle/>
          <a:p>
            <a:r>
              <a:rPr lang="en-IN" dirty="0" err="1"/>
              <a:t>Symex</a:t>
            </a:r>
            <a:r>
              <a:rPr lang="en-IN" dirty="0"/>
              <a:t> Remote </a:t>
            </a:r>
          </a:p>
          <a:p>
            <a:r>
              <a:rPr lang="en-IN" dirty="0"/>
              <a:t>Monitoring system</a:t>
            </a:r>
          </a:p>
        </p:txBody>
      </p:sp>
      <p:sp>
        <p:nvSpPr>
          <p:cNvPr id="35" name="Flowchart: Magnetic Disk 34">
            <a:extLst>
              <a:ext uri="{FF2B5EF4-FFF2-40B4-BE49-F238E27FC236}">
                <a16:creationId xmlns:a16="http://schemas.microsoft.com/office/drawing/2014/main" id="{2B2EB1A3-0AF7-4843-AA1C-E7452CC560EC}"/>
              </a:ext>
            </a:extLst>
          </p:cNvPr>
          <p:cNvSpPr/>
          <p:nvPr/>
        </p:nvSpPr>
        <p:spPr>
          <a:xfrm>
            <a:off x="7401933" y="1825018"/>
            <a:ext cx="1482243" cy="683586"/>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Database</a:t>
            </a:r>
          </a:p>
        </p:txBody>
      </p:sp>
    </p:spTree>
    <p:extLst>
      <p:ext uri="{BB962C8B-B14F-4D97-AF65-F5344CB8AC3E}">
        <p14:creationId xmlns:p14="http://schemas.microsoft.com/office/powerpoint/2010/main" val="227076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841050C2-8947-48FB-A34F-4DEE26AC40D7}"/>
              </a:ext>
            </a:extLst>
          </p:cNvPr>
          <p:cNvSpPr txBox="1">
            <a:spLocks/>
          </p:cNvSpPr>
          <p:nvPr/>
        </p:nvSpPr>
        <p:spPr>
          <a:xfrm>
            <a:off x="238147" y="354244"/>
            <a:ext cx="10059403" cy="799307"/>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Solution</a:t>
            </a:r>
          </a:p>
        </p:txBody>
      </p:sp>
      <p:sp>
        <p:nvSpPr>
          <p:cNvPr id="2" name="Rectangle: Rounded Corners 1">
            <a:extLst>
              <a:ext uri="{FF2B5EF4-FFF2-40B4-BE49-F238E27FC236}">
                <a16:creationId xmlns:a16="http://schemas.microsoft.com/office/drawing/2014/main" id="{96A445C4-8619-40E6-AD86-07D062F8B962}"/>
              </a:ext>
            </a:extLst>
          </p:cNvPr>
          <p:cNvSpPr/>
          <p:nvPr/>
        </p:nvSpPr>
        <p:spPr>
          <a:xfrm>
            <a:off x="238147" y="1174989"/>
            <a:ext cx="6202718" cy="1640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exactly where </a:t>
            </a:r>
            <a:r>
              <a:rPr lang="en-IN" dirty="0" err="1"/>
              <a:t>Thingworx</a:t>
            </a:r>
            <a:r>
              <a:rPr lang="en-IN" dirty="0"/>
              <a:t> was brought in to solve the problem in hand</a:t>
            </a:r>
          </a:p>
        </p:txBody>
      </p:sp>
      <p:sp>
        <p:nvSpPr>
          <p:cNvPr id="4" name="Rectangle: Rounded Corners 3">
            <a:extLst>
              <a:ext uri="{FF2B5EF4-FFF2-40B4-BE49-F238E27FC236}">
                <a16:creationId xmlns:a16="http://schemas.microsoft.com/office/drawing/2014/main" id="{C3437B07-66C4-4A10-8A50-668547DDD22D}"/>
              </a:ext>
            </a:extLst>
          </p:cNvPr>
          <p:cNvSpPr/>
          <p:nvPr/>
        </p:nvSpPr>
        <p:spPr>
          <a:xfrm>
            <a:off x="238147" y="3091543"/>
            <a:ext cx="6008914" cy="3309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Provided connectivity to remote </a:t>
            </a:r>
            <a:r>
              <a:rPr lang="en-IN" dirty="0" err="1"/>
              <a:t>equipments</a:t>
            </a:r>
            <a:r>
              <a:rPr lang="en-IN" dirty="0"/>
              <a:t> smoothly over internet.</a:t>
            </a:r>
          </a:p>
          <a:p>
            <a:pPr marL="285750" indent="-285750">
              <a:buFont typeface="Arial" panose="020B0604020202020204" pitchFamily="34" charset="0"/>
              <a:buChar char="•"/>
            </a:pPr>
            <a:r>
              <a:rPr lang="en-IN" dirty="0"/>
              <a:t>Provided Cyber Security </a:t>
            </a:r>
          </a:p>
          <a:p>
            <a:pPr marL="285750" indent="-285750">
              <a:buFont typeface="Arial" panose="020B0604020202020204" pitchFamily="34" charset="0"/>
              <a:buChar char="•"/>
            </a:pPr>
            <a:r>
              <a:rPr lang="en-IN" dirty="0"/>
              <a:t>Audit Capabilities</a:t>
            </a:r>
          </a:p>
          <a:p>
            <a:pPr marL="285750" indent="-285750">
              <a:buFont typeface="Arial" panose="020B0604020202020204" pitchFamily="34" charset="0"/>
              <a:buChar char="•"/>
            </a:pPr>
            <a:r>
              <a:rPr lang="en-IN" dirty="0"/>
              <a:t>Able to integrate with existing enterprise system – CRM etc</a:t>
            </a:r>
          </a:p>
          <a:p>
            <a:pPr marL="285750" indent="-285750">
              <a:buFont typeface="Arial" panose="020B0604020202020204" pitchFamily="34" charset="0"/>
              <a:buChar char="•"/>
            </a:pPr>
            <a:endParaRPr lang="en-IN" dirty="0"/>
          </a:p>
        </p:txBody>
      </p:sp>
      <p:sp>
        <p:nvSpPr>
          <p:cNvPr id="6" name="Thought Bubble: Cloud 5">
            <a:extLst>
              <a:ext uri="{FF2B5EF4-FFF2-40B4-BE49-F238E27FC236}">
                <a16:creationId xmlns:a16="http://schemas.microsoft.com/office/drawing/2014/main" id="{2139E66A-44C2-470C-B2FE-C2A6854ACC0A}"/>
              </a:ext>
            </a:extLst>
          </p:cNvPr>
          <p:cNvSpPr/>
          <p:nvPr/>
        </p:nvSpPr>
        <p:spPr>
          <a:xfrm>
            <a:off x="8432800" y="2815771"/>
            <a:ext cx="3077029" cy="1016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grpSp>
        <p:nvGrpSpPr>
          <p:cNvPr id="7" name="Group 6">
            <a:extLst>
              <a:ext uri="{FF2B5EF4-FFF2-40B4-BE49-F238E27FC236}">
                <a16:creationId xmlns:a16="http://schemas.microsoft.com/office/drawing/2014/main" id="{82A865A8-D87A-4BA7-B4FF-9F0FD0F3B11B}"/>
              </a:ext>
            </a:extLst>
          </p:cNvPr>
          <p:cNvGrpSpPr/>
          <p:nvPr/>
        </p:nvGrpSpPr>
        <p:grpSpPr>
          <a:xfrm>
            <a:off x="8595359" y="339488"/>
            <a:ext cx="886265" cy="799308"/>
            <a:chOff x="7765366" y="1153551"/>
            <a:chExt cx="1336431" cy="970671"/>
          </a:xfrm>
        </p:grpSpPr>
        <p:sp>
          <p:nvSpPr>
            <p:cNvPr id="8" name="Rectangle: Rounded Corners 7">
              <a:extLst>
                <a:ext uri="{FF2B5EF4-FFF2-40B4-BE49-F238E27FC236}">
                  <a16:creationId xmlns:a16="http://schemas.microsoft.com/office/drawing/2014/main" id="{8C4BBFE4-9F1F-4C8E-B11F-A3A7DA87AD89}"/>
                </a:ext>
              </a:extLst>
            </p:cNvPr>
            <p:cNvSpPr/>
            <p:nvPr/>
          </p:nvSpPr>
          <p:spPr>
            <a:xfrm>
              <a:off x="7990449" y="1153551"/>
              <a:ext cx="900333" cy="590843"/>
            </a:xfrm>
            <a:prstGeom prst="roundRect">
              <a:avLst/>
            </a:prstGeom>
            <a:solidFill>
              <a:schemeClr val="bg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3F26BE7-0E96-4677-838A-BA703523F7BF}"/>
                </a:ext>
              </a:extLst>
            </p:cNvPr>
            <p:cNvSpPr/>
            <p:nvPr/>
          </p:nvSpPr>
          <p:spPr>
            <a:xfrm>
              <a:off x="7765366" y="1744394"/>
              <a:ext cx="1336431" cy="379828"/>
            </a:xfrm>
            <a:prstGeom prst="round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EA5169F6-645C-425B-BB73-0684201D2795}"/>
              </a:ext>
            </a:extLst>
          </p:cNvPr>
          <p:cNvPicPr>
            <a:picLocks noChangeAspect="1"/>
          </p:cNvPicPr>
          <p:nvPr/>
        </p:nvPicPr>
        <p:blipFill>
          <a:blip r:embed="rId2"/>
          <a:stretch>
            <a:fillRect/>
          </a:stretch>
        </p:blipFill>
        <p:spPr>
          <a:xfrm>
            <a:off x="7460956" y="4601568"/>
            <a:ext cx="1270000" cy="1016000"/>
          </a:xfrm>
          <a:prstGeom prst="rect">
            <a:avLst/>
          </a:prstGeom>
        </p:spPr>
      </p:pic>
      <p:pic>
        <p:nvPicPr>
          <p:cNvPr id="11" name="Picture 10">
            <a:extLst>
              <a:ext uri="{FF2B5EF4-FFF2-40B4-BE49-F238E27FC236}">
                <a16:creationId xmlns:a16="http://schemas.microsoft.com/office/drawing/2014/main" id="{B1C91DCC-AB45-4241-A598-24C71571EA5E}"/>
              </a:ext>
            </a:extLst>
          </p:cNvPr>
          <p:cNvPicPr>
            <a:picLocks noChangeAspect="1"/>
          </p:cNvPicPr>
          <p:nvPr/>
        </p:nvPicPr>
        <p:blipFill>
          <a:blip r:embed="rId3"/>
          <a:stretch>
            <a:fillRect/>
          </a:stretch>
        </p:blipFill>
        <p:spPr>
          <a:xfrm>
            <a:off x="10503110" y="4708961"/>
            <a:ext cx="1006719" cy="908607"/>
          </a:xfrm>
          <a:prstGeom prst="rect">
            <a:avLst/>
          </a:prstGeom>
        </p:spPr>
      </p:pic>
      <p:cxnSp>
        <p:nvCxnSpPr>
          <p:cNvPr id="12" name="Straight Arrow Connector 11">
            <a:extLst>
              <a:ext uri="{FF2B5EF4-FFF2-40B4-BE49-F238E27FC236}">
                <a16:creationId xmlns:a16="http://schemas.microsoft.com/office/drawing/2014/main" id="{D73327B2-889B-48DE-816E-B7DD9523873F}"/>
              </a:ext>
            </a:extLst>
          </p:cNvPr>
          <p:cNvCxnSpPr/>
          <p:nvPr/>
        </p:nvCxnSpPr>
        <p:spPr>
          <a:xfrm flipV="1">
            <a:off x="7962314" y="3699803"/>
            <a:ext cx="1069144" cy="801859"/>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F201E9-4E9E-4715-B049-38998D1CAE4B}"/>
              </a:ext>
            </a:extLst>
          </p:cNvPr>
          <p:cNvCxnSpPr>
            <a:stCxn id="11" idx="0"/>
          </p:cNvCxnSpPr>
          <p:nvPr/>
        </p:nvCxnSpPr>
        <p:spPr>
          <a:xfrm flipH="1" flipV="1">
            <a:off x="10170942" y="3831771"/>
            <a:ext cx="835528" cy="877190"/>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155F1EE-580B-41C8-BC4C-6CF62F38B5BA}"/>
              </a:ext>
            </a:extLst>
          </p:cNvPr>
          <p:cNvPicPr>
            <a:picLocks noChangeAspect="1"/>
          </p:cNvPicPr>
          <p:nvPr/>
        </p:nvPicPr>
        <p:blipFill>
          <a:blip r:embed="rId2"/>
          <a:stretch>
            <a:fillRect/>
          </a:stretch>
        </p:blipFill>
        <p:spPr>
          <a:xfrm>
            <a:off x="8432800" y="5881364"/>
            <a:ext cx="777990" cy="622392"/>
          </a:xfrm>
          <a:prstGeom prst="rect">
            <a:avLst/>
          </a:prstGeom>
        </p:spPr>
      </p:pic>
      <p:pic>
        <p:nvPicPr>
          <p:cNvPr id="15" name="Picture 14">
            <a:extLst>
              <a:ext uri="{FF2B5EF4-FFF2-40B4-BE49-F238E27FC236}">
                <a16:creationId xmlns:a16="http://schemas.microsoft.com/office/drawing/2014/main" id="{44724BB2-E614-4BC6-958A-47DD930941F6}"/>
              </a:ext>
            </a:extLst>
          </p:cNvPr>
          <p:cNvPicPr>
            <a:picLocks noChangeAspect="1"/>
          </p:cNvPicPr>
          <p:nvPr/>
        </p:nvPicPr>
        <p:blipFill>
          <a:blip r:embed="rId3"/>
          <a:stretch>
            <a:fillRect/>
          </a:stretch>
        </p:blipFill>
        <p:spPr>
          <a:xfrm>
            <a:off x="9667582" y="5860820"/>
            <a:ext cx="689599" cy="622393"/>
          </a:xfrm>
          <a:prstGeom prst="rect">
            <a:avLst/>
          </a:prstGeom>
        </p:spPr>
      </p:pic>
      <p:cxnSp>
        <p:nvCxnSpPr>
          <p:cNvPr id="16" name="Straight Arrow Connector 15">
            <a:extLst>
              <a:ext uri="{FF2B5EF4-FFF2-40B4-BE49-F238E27FC236}">
                <a16:creationId xmlns:a16="http://schemas.microsoft.com/office/drawing/2014/main" id="{BCDA100E-DD93-4C41-9AC7-71759716B465}"/>
              </a:ext>
            </a:extLst>
          </p:cNvPr>
          <p:cNvCxnSpPr>
            <a:cxnSpLocks/>
            <a:endCxn id="6" idx="4"/>
          </p:cNvCxnSpPr>
          <p:nvPr/>
        </p:nvCxnSpPr>
        <p:spPr>
          <a:xfrm flipV="1">
            <a:off x="8823717" y="3958771"/>
            <a:ext cx="506560" cy="1936150"/>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93A7CFE-777A-4A54-8CF8-FD559C658B8F}"/>
              </a:ext>
            </a:extLst>
          </p:cNvPr>
          <p:cNvCxnSpPr>
            <a:cxnSpLocks/>
            <a:endCxn id="6" idx="1"/>
          </p:cNvCxnSpPr>
          <p:nvPr/>
        </p:nvCxnSpPr>
        <p:spPr>
          <a:xfrm flipV="1">
            <a:off x="9892861" y="3830689"/>
            <a:ext cx="78454" cy="20301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a:extLst>
              <a:ext uri="{FF2B5EF4-FFF2-40B4-BE49-F238E27FC236}">
                <a16:creationId xmlns:a16="http://schemas.microsoft.com/office/drawing/2014/main" id="{2570A45C-8CF4-4043-A2F5-2FD6C9E3D1A7}"/>
              </a:ext>
            </a:extLst>
          </p:cNvPr>
          <p:cNvSpPr/>
          <p:nvPr/>
        </p:nvSpPr>
        <p:spPr>
          <a:xfrm>
            <a:off x="7257149" y="1710055"/>
            <a:ext cx="1482243" cy="683586"/>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Database</a:t>
            </a:r>
          </a:p>
        </p:txBody>
      </p:sp>
      <p:cxnSp>
        <p:nvCxnSpPr>
          <p:cNvPr id="19" name="Connector: Elbow 18">
            <a:extLst>
              <a:ext uri="{FF2B5EF4-FFF2-40B4-BE49-F238E27FC236}">
                <a16:creationId xmlns:a16="http://schemas.microsoft.com/office/drawing/2014/main" id="{AE58EB48-DBF5-481C-A34D-285F97909637}"/>
              </a:ext>
            </a:extLst>
          </p:cNvPr>
          <p:cNvCxnSpPr>
            <a:cxnSpLocks/>
            <a:endCxn id="18" idx="4"/>
          </p:cNvCxnSpPr>
          <p:nvPr/>
        </p:nvCxnSpPr>
        <p:spPr>
          <a:xfrm rot="10800000" flipV="1">
            <a:off x="8739393" y="1923944"/>
            <a:ext cx="1176109" cy="127904"/>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B88064-561C-4CD2-8475-2D9AFD0DDC88}"/>
              </a:ext>
            </a:extLst>
          </p:cNvPr>
          <p:cNvCxnSpPr>
            <a:cxnSpLocks/>
          </p:cNvCxnSpPr>
          <p:nvPr/>
        </p:nvCxnSpPr>
        <p:spPr>
          <a:xfrm flipV="1">
            <a:off x="10135821" y="2289897"/>
            <a:ext cx="0" cy="586345"/>
          </a:xfrm>
          <a:prstGeom prst="straightConnector1">
            <a:avLst/>
          </a:prstGeom>
          <a:ln>
            <a:solidFill>
              <a:schemeClr val="bg2">
                <a:lumMod val="20000"/>
                <a:lumOff val="80000"/>
              </a:schemeClr>
            </a:solidFill>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B598F5-F5A2-4AF0-B35C-605D3F1789A6}"/>
              </a:ext>
            </a:extLst>
          </p:cNvPr>
          <p:cNvSpPr/>
          <p:nvPr/>
        </p:nvSpPr>
        <p:spPr>
          <a:xfrm>
            <a:off x="9971315" y="1648868"/>
            <a:ext cx="1720735" cy="572744"/>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Thingworx</a:t>
            </a:r>
            <a:endParaRPr lang="en-IN" sz="1400" dirty="0"/>
          </a:p>
          <a:p>
            <a:pPr algn="ctr"/>
            <a:r>
              <a:rPr lang="en-IN" sz="1400" dirty="0"/>
              <a:t>Server</a:t>
            </a:r>
          </a:p>
        </p:txBody>
      </p:sp>
      <p:cxnSp>
        <p:nvCxnSpPr>
          <p:cNvPr id="23" name="Straight Arrow Connector 22">
            <a:extLst>
              <a:ext uri="{FF2B5EF4-FFF2-40B4-BE49-F238E27FC236}">
                <a16:creationId xmlns:a16="http://schemas.microsoft.com/office/drawing/2014/main" id="{B024BB94-6D88-4819-BB51-878C18BB90C9}"/>
              </a:ext>
            </a:extLst>
          </p:cNvPr>
          <p:cNvCxnSpPr>
            <a:cxnSpLocks/>
          </p:cNvCxnSpPr>
          <p:nvPr/>
        </p:nvCxnSpPr>
        <p:spPr>
          <a:xfrm flipH="1" flipV="1">
            <a:off x="9327870" y="1174990"/>
            <a:ext cx="1175240" cy="435585"/>
          </a:xfrm>
          <a:prstGeom prst="straightConnector1">
            <a:avLst/>
          </a:prstGeom>
          <a:ln>
            <a:solidFill>
              <a:schemeClr val="bg2">
                <a:lumMod val="20000"/>
                <a:lumOff val="80000"/>
              </a:schemeClr>
            </a:solidFill>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79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6FD0E-B0BE-45FF-AB03-F4BC1CE56520}"/>
              </a:ext>
            </a:extLst>
          </p:cNvPr>
          <p:cNvSpPr>
            <a:spLocks noGrp="1"/>
          </p:cNvSpPr>
          <p:nvPr>
            <p:ph type="title"/>
          </p:nvPr>
        </p:nvSpPr>
        <p:spPr>
          <a:xfrm>
            <a:off x="646111" y="452718"/>
            <a:ext cx="9404723" cy="1159951"/>
          </a:xfrm>
        </p:spPr>
        <p:txBody>
          <a:bodyPr/>
          <a:lstStyle/>
          <a:p>
            <a:r>
              <a:rPr lang="en-IN" dirty="0"/>
              <a:t>Results</a:t>
            </a:r>
          </a:p>
        </p:txBody>
      </p:sp>
      <p:sp>
        <p:nvSpPr>
          <p:cNvPr id="5" name="TextBox 4">
            <a:extLst>
              <a:ext uri="{FF2B5EF4-FFF2-40B4-BE49-F238E27FC236}">
                <a16:creationId xmlns:a16="http://schemas.microsoft.com/office/drawing/2014/main" id="{727121A3-FB65-4C6E-9565-2E71EB6A89BF}"/>
              </a:ext>
            </a:extLst>
          </p:cNvPr>
          <p:cNvSpPr txBox="1"/>
          <p:nvPr/>
        </p:nvSpPr>
        <p:spPr>
          <a:xfrm>
            <a:off x="435429" y="1612669"/>
            <a:ext cx="10987314" cy="4093428"/>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Direct, real-time instrument connection for delivering next- generation service and support</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Rapid problem resolution through enhanced collaboration  and better use of remote and systems data</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Allowed Sysmex to put its energy into value  added applications that utilize the remote instrument data.</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Ability to rapidly build value-added applications</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r>
              <a:rPr lang="en-IN" sz="2000" dirty="0"/>
              <a:t>Within the first few  months, Sysmex was able to build its first application using   </a:t>
            </a:r>
            <a:r>
              <a:rPr lang="en-IN" sz="2000" dirty="0" err="1"/>
              <a:t>ThingWorx</a:t>
            </a:r>
            <a:r>
              <a:rPr lang="en-IN" sz="2000" dirty="0"/>
              <a:t>, and its business has progressed.</a:t>
            </a:r>
          </a:p>
        </p:txBody>
      </p:sp>
      <p:sp>
        <p:nvSpPr>
          <p:cNvPr id="8" name="Rectangle 7">
            <a:extLst>
              <a:ext uri="{FF2B5EF4-FFF2-40B4-BE49-F238E27FC236}">
                <a16:creationId xmlns:a16="http://schemas.microsoft.com/office/drawing/2014/main" id="{E1C1A8B6-3717-404B-9302-FDB54230BA3B}"/>
              </a:ext>
            </a:extLst>
          </p:cNvPr>
          <p:cNvSpPr/>
          <p:nvPr/>
        </p:nvSpPr>
        <p:spPr>
          <a:xfrm>
            <a:off x="4833258" y="6005172"/>
            <a:ext cx="7358742" cy="800219"/>
          </a:xfrm>
          <a:prstGeom prst="rect">
            <a:avLst/>
          </a:prstGeom>
        </p:spPr>
        <p:txBody>
          <a:bodyPr wrap="square">
            <a:spAutoFit/>
          </a:bodyPr>
          <a:lstStyle/>
          <a:p>
            <a:r>
              <a:rPr lang="en-IN" dirty="0"/>
              <a:t>Reference:</a:t>
            </a:r>
          </a:p>
          <a:p>
            <a:r>
              <a:rPr lang="en-IN" sz="1400" dirty="0"/>
              <a:t>https://www.ptc.com/-/media/Files/PDFs/IoT/sysmex_thingworx-delivers-business-transformation.pdf?la=en&amp;hash=7C4D181C115C95DFCBB4B286ACA895F4194425B9</a:t>
            </a:r>
          </a:p>
        </p:txBody>
      </p:sp>
      <p:pic>
        <p:nvPicPr>
          <p:cNvPr id="9" name="Picture 8">
            <a:extLst>
              <a:ext uri="{FF2B5EF4-FFF2-40B4-BE49-F238E27FC236}">
                <a16:creationId xmlns:a16="http://schemas.microsoft.com/office/drawing/2014/main" id="{A77A874C-285E-4FF4-97BC-3CD427D1B01C}"/>
              </a:ext>
            </a:extLst>
          </p:cNvPr>
          <p:cNvPicPr>
            <a:picLocks noChangeAspect="1"/>
          </p:cNvPicPr>
          <p:nvPr/>
        </p:nvPicPr>
        <p:blipFill>
          <a:blip r:embed="rId2"/>
          <a:stretch>
            <a:fillRect/>
          </a:stretch>
        </p:blipFill>
        <p:spPr>
          <a:xfrm>
            <a:off x="8467947" y="49275"/>
            <a:ext cx="3724053" cy="1159951"/>
          </a:xfrm>
          <a:prstGeom prst="rect">
            <a:avLst/>
          </a:prstGeom>
        </p:spPr>
      </p:pic>
    </p:spTree>
    <p:extLst>
      <p:ext uri="{BB962C8B-B14F-4D97-AF65-F5344CB8AC3E}">
        <p14:creationId xmlns:p14="http://schemas.microsoft.com/office/powerpoint/2010/main" val="271304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926ABEC-372C-4C94-801B-611223661B96}"/>
              </a:ext>
            </a:extLst>
          </p:cNvPr>
          <p:cNvSpPr>
            <a:spLocks noGrp="1"/>
          </p:cNvSpPr>
          <p:nvPr>
            <p:ph type="title"/>
          </p:nvPr>
        </p:nvSpPr>
        <p:spPr>
          <a:xfrm>
            <a:off x="205701" y="1116217"/>
            <a:ext cx="10559364" cy="3346453"/>
          </a:xfrm>
          <a:effectLst>
            <a:glow rad="228600">
              <a:schemeClr val="accent3">
                <a:satMod val="175000"/>
                <a:alpha val="40000"/>
              </a:schemeClr>
            </a:glow>
            <a:outerShdw blurRad="101600" dist="38100" dir="2700000" sx="85000" sy="85000" algn="tl" rotWithShape="0">
              <a:schemeClr val="accent1">
                <a:lumMod val="75000"/>
                <a:alpha val="60000"/>
              </a:schemeClr>
            </a:outerShdw>
            <a:reflection endPos="0" dist="50800" dir="5400000" sy="-100000" algn="bl" rotWithShape="0"/>
          </a:effectLst>
        </p:spPr>
        <p:txBody>
          <a:bodyPr/>
          <a:lstStyle/>
          <a:p>
            <a:br>
              <a:rPr lang="en-IN" dirty="0">
                <a:effectLst>
                  <a:innerShdw blurRad="63500" dist="50800" dir="16200000">
                    <a:prstClr val="black">
                      <a:alpha val="50000"/>
                    </a:prstClr>
                  </a:innerShdw>
                </a:effectLst>
              </a:rPr>
            </a:br>
            <a:r>
              <a:rPr lang="en-IN" dirty="0">
                <a:effectLst>
                  <a:innerShdw blurRad="63500" dist="50800" dir="16200000">
                    <a:prstClr val="black">
                      <a:alpha val="50000"/>
                    </a:prstClr>
                  </a:innerShdw>
                </a:effectLst>
              </a:rPr>
              <a:t>NIPPON SYSTEMWARE CO., LTD. (NSW)</a:t>
            </a:r>
            <a:r>
              <a:rPr lang="en-IN" baseline="30000" dirty="0">
                <a:effectLst>
                  <a:innerShdw blurRad="63500" dist="50800" dir="16200000">
                    <a:prstClr val="black">
                      <a:alpha val="50000"/>
                    </a:prstClr>
                  </a:innerShdw>
                </a:effectLst>
              </a:rPr>
              <a:t> ®</a:t>
            </a:r>
            <a:r>
              <a:rPr lang="en-IN" dirty="0">
                <a:effectLst>
                  <a:innerShdw blurRad="63500" dist="50800" dir="16200000">
                    <a:prstClr val="black">
                      <a:alpha val="50000"/>
                    </a:prstClr>
                  </a:innerShdw>
                </a:effectLst>
              </a:rPr>
              <a:t> Builds IoT Solutions for Customers </a:t>
            </a:r>
            <a:br>
              <a:rPr lang="en-IN" dirty="0">
                <a:effectLst>
                  <a:innerShdw blurRad="63500" dist="50800" dir="16200000">
                    <a:prstClr val="black">
                      <a:alpha val="50000"/>
                    </a:prstClr>
                  </a:innerShdw>
                </a:effectLst>
              </a:rPr>
            </a:br>
            <a:r>
              <a:rPr lang="en-IN" dirty="0">
                <a:effectLst>
                  <a:innerShdw blurRad="63500" dist="50800" dir="16200000">
                    <a:prstClr val="black">
                      <a:alpha val="50000"/>
                    </a:prstClr>
                  </a:innerShdw>
                </a:effectLst>
              </a:rPr>
              <a:t>10x Faster Using </a:t>
            </a:r>
            <a:r>
              <a:rPr lang="en-IN" dirty="0" err="1">
                <a:effectLst>
                  <a:innerShdw blurRad="63500" dist="50800" dir="16200000">
                    <a:prstClr val="black">
                      <a:alpha val="50000"/>
                    </a:prstClr>
                  </a:innerShdw>
                </a:effectLst>
              </a:rPr>
              <a:t>ThingWorx</a:t>
            </a:r>
            <a:r>
              <a:rPr lang="en-IN" dirty="0">
                <a:effectLst>
                  <a:innerShdw blurRad="63500" dist="50800" dir="16200000">
                    <a:prstClr val="black">
                      <a:alpha val="50000"/>
                    </a:prstClr>
                  </a:innerShdw>
                </a:effectLst>
              </a:rPr>
              <a:t> Industrial </a:t>
            </a:r>
            <a:br>
              <a:rPr lang="en-IN" dirty="0">
                <a:effectLst>
                  <a:innerShdw blurRad="63500" dist="50800" dir="16200000">
                    <a:prstClr val="black">
                      <a:alpha val="50000"/>
                    </a:prstClr>
                  </a:innerShdw>
                </a:effectLst>
              </a:rPr>
            </a:br>
            <a:r>
              <a:rPr lang="en-IN" dirty="0">
                <a:effectLst>
                  <a:innerShdw blurRad="63500" dist="50800" dir="16200000">
                    <a:prstClr val="black">
                      <a:alpha val="50000"/>
                    </a:prstClr>
                  </a:innerShdw>
                </a:effectLst>
              </a:rPr>
              <a:t>Innovation Platform</a:t>
            </a:r>
            <a:br>
              <a:rPr lang="en-IN" dirty="0">
                <a:effectLst>
                  <a:innerShdw blurRad="63500" dist="50800" dir="16200000">
                    <a:prstClr val="black">
                      <a:alpha val="50000"/>
                    </a:prstClr>
                  </a:innerShdw>
                </a:effectLst>
              </a:rPr>
            </a:br>
            <a:endParaRPr lang="en-IN" dirty="0">
              <a:effectLst>
                <a:innerShdw blurRad="63500" dist="50800" dir="16200000">
                  <a:prstClr val="black">
                    <a:alpha val="50000"/>
                  </a:prstClr>
                </a:innerShdw>
              </a:effectLst>
            </a:endParaRPr>
          </a:p>
        </p:txBody>
      </p:sp>
      <p:pic>
        <p:nvPicPr>
          <p:cNvPr id="8" name="Picture 7">
            <a:extLst>
              <a:ext uri="{FF2B5EF4-FFF2-40B4-BE49-F238E27FC236}">
                <a16:creationId xmlns:a16="http://schemas.microsoft.com/office/drawing/2014/main" id="{2319B2FB-8F10-435D-96BA-324DC36549E6}"/>
              </a:ext>
            </a:extLst>
          </p:cNvPr>
          <p:cNvPicPr>
            <a:picLocks noChangeAspect="1"/>
          </p:cNvPicPr>
          <p:nvPr/>
        </p:nvPicPr>
        <p:blipFill>
          <a:blip r:embed="rId2"/>
          <a:stretch>
            <a:fillRect/>
          </a:stretch>
        </p:blipFill>
        <p:spPr>
          <a:xfrm>
            <a:off x="8971863" y="4462670"/>
            <a:ext cx="3014436" cy="2055297"/>
          </a:xfrm>
          <a:prstGeom prst="rect">
            <a:avLst/>
          </a:prstGeom>
        </p:spPr>
      </p:pic>
    </p:spTree>
    <p:extLst>
      <p:ext uri="{BB962C8B-B14F-4D97-AF65-F5344CB8AC3E}">
        <p14:creationId xmlns:p14="http://schemas.microsoft.com/office/powerpoint/2010/main" val="2555321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7.Object_orientend.potx" id="{1B504580-02E9-4195-9C84-294A50BB7159}" vid="{8A3D8EA2-EEEE-4D2F-93FC-DD2A74BE4B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7.Object_orientend</Template>
  <TotalTime>479</TotalTime>
  <Words>1506</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Ion</vt:lpstr>
      <vt:lpstr>Case Studies on Thingworx</vt:lpstr>
      <vt:lpstr>How does Thingworx brings value to business as IoT platform</vt:lpstr>
      <vt:lpstr>Case Studies</vt:lpstr>
      <vt:lpstr> ThingWorx delivers business transformation to Sysmex Corporation®  </vt:lpstr>
      <vt:lpstr>PowerPoint Presentation</vt:lpstr>
      <vt:lpstr>Nature of the Problem</vt:lpstr>
      <vt:lpstr>PowerPoint Presentation</vt:lpstr>
      <vt:lpstr>Results</vt:lpstr>
      <vt:lpstr> NIPPON SYSTEMWARE CO., LTD. (NSW) ® Builds IoT Solutions for Customers  10x Faster Using ThingWorx Industrial  Innovation Platform </vt:lpstr>
      <vt:lpstr>PowerPoint Presentation</vt:lpstr>
      <vt:lpstr>The Problem</vt:lpstr>
      <vt:lpstr>Solution</vt:lpstr>
      <vt:lpstr>Results</vt:lpstr>
      <vt:lpstr>PowerPoint Presentation</vt:lpstr>
      <vt:lpstr>PowerPoint Presentation</vt:lpstr>
      <vt:lpstr>Problem</vt:lpstr>
      <vt:lpstr>PowerPoint Presentation</vt:lpstr>
      <vt:lpstr>Solution &amp; Results</vt:lpstr>
      <vt:lpstr>ThingWorx delivers business differentiation to Vantron </vt:lpstr>
      <vt:lpstr>PowerPoint Presentation</vt:lpstr>
      <vt:lpstr>Problem</vt:lpstr>
      <vt:lpstr>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  Thingworx</dc:title>
  <dc:creator>Girish Kumar</dc:creator>
  <cp:lastModifiedBy>Girish Kumar</cp:lastModifiedBy>
  <cp:revision>73</cp:revision>
  <dcterms:created xsi:type="dcterms:W3CDTF">2018-05-25T18:08:54Z</dcterms:created>
  <dcterms:modified xsi:type="dcterms:W3CDTF">2018-06-02T10:33:30Z</dcterms:modified>
</cp:coreProperties>
</file>