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56" r:id="rId2"/>
    <p:sldId id="285" r:id="rId3"/>
    <p:sldId id="294" r:id="rId4"/>
    <p:sldId id="292" r:id="rId5"/>
    <p:sldId id="293" r:id="rId6"/>
    <p:sldId id="287" r:id="rId7"/>
    <p:sldId id="296" r:id="rId8"/>
    <p:sldId id="297" r:id="rId9"/>
    <p:sldId id="298" r:id="rId10"/>
    <p:sldId id="29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Samantha Robertson" initials="SR"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3B1D"/>
    <a:srgbClr val="D83B01"/>
    <a:srgbClr val="D7D7D7"/>
    <a:srgbClr val="C8C8C8"/>
    <a:srgbClr val="DD462F"/>
    <a:srgbClr val="0078D7"/>
    <a:srgbClr val="9BC9EF"/>
    <a:srgbClr val="898E8C"/>
    <a:srgbClr val="DFCCBE"/>
    <a:srgbClr val="D247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0E3FDE45-AF77-4B5C-9715-49D594BDF05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314" autoAdjust="0"/>
  </p:normalViewPr>
  <p:slideViewPr>
    <p:cSldViewPr snapToGrid="0">
      <p:cViewPr>
        <p:scale>
          <a:sx n="88" d="100"/>
          <a:sy n="88" d="100"/>
        </p:scale>
        <p:origin x="494"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12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4/24/2019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4/24/2019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19270905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descr="Office desk with laptop in the center surrounded by paper, pen, pencils, and other office items"/>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Rectangle 5"/>
          <p:cNvSpPr/>
          <p:nvPr userDrawn="1"/>
        </p:nvSpPr>
        <p:spPr bwMode="auto">
          <a:xfrm>
            <a:off x="2718924" y="3394610"/>
            <a:ext cx="9473076" cy="2023285"/>
          </a:xfrm>
          <a:prstGeom prst="rect">
            <a:avLst/>
          </a:prstGeom>
          <a:solidFill>
            <a:schemeClr val="accent2">
              <a:lumMod val="75000"/>
            </a:schemeClr>
          </a:solidFill>
          <a:ln>
            <a:noFill/>
          </a:ln>
        </p:spPr>
        <p:txBody>
          <a:bodyPr lIns="91425" tIns="91425" rIns="91425" bIns="91425" anchor="ctr" anchorCtr="0">
            <a:noAutofit/>
          </a:bodyPr>
          <a:lstStyle/>
          <a:p>
            <a:pPr lvl="0">
              <a:spcBef>
                <a:spcPts val="0"/>
              </a:spcBef>
              <a:buNone/>
            </a:pPr>
            <a:endParaRPr lang="en-US">
              <a:solidFill>
                <a:schemeClr val="tx1"/>
              </a:solidFill>
            </a:endParaRPr>
          </a:p>
        </p:txBody>
      </p:sp>
      <p:sp>
        <p:nvSpPr>
          <p:cNvPr id="8" name="Title 1"/>
          <p:cNvSpPr>
            <a:spLocks noGrp="1"/>
          </p:cNvSpPr>
          <p:nvPr>
            <p:ph type="title"/>
          </p:nvPr>
        </p:nvSpPr>
        <p:spPr>
          <a:xfrm>
            <a:off x="4539632" y="3850504"/>
            <a:ext cx="7611908" cy="1111495"/>
          </a:xfrm>
          <a:noFill/>
        </p:spPr>
        <p:txBody>
          <a:bodyPr>
            <a:normAutofit/>
          </a:bodyPr>
          <a:lstStyle>
            <a:lvl1pPr algn="l">
              <a:defRPr sz="4400">
                <a:solidFill>
                  <a:schemeClr val="bg1"/>
                </a:solidFill>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BD31A3-BB3E-4313-83C9-61296DA7E415}"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873754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92256" y="365125"/>
            <a:ext cx="64008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752600" y="365125"/>
            <a:ext cx="916305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BD31A3-BB3E-4313-83C9-61296DA7E415}"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4207076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5" name="Title 4"/>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3"/>
          </p:nvPr>
        </p:nvSpPr>
        <p:spPr>
          <a:xfrm>
            <a:off x="1752600" y="1444752"/>
            <a:ext cx="10076688" cy="43891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8BEEBAAA-29B5-4AF5-BC5F-7E580C29002D}" type="datetimeFigureOut">
              <a:rPr lang="en-US" smtClean="0"/>
              <a:pPr/>
              <a:t>4/24/2019</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2600" y="1709738"/>
            <a:ext cx="10079736" cy="2852737"/>
          </a:xfrm>
        </p:spPr>
        <p:txBody>
          <a:bodyPr anchor="b">
            <a:normAutofit/>
          </a:bodyPr>
          <a:lstStyle>
            <a:lvl1pPr>
              <a:defRPr sz="4400"/>
            </a:lvl1pPr>
          </a:lstStyle>
          <a:p>
            <a:r>
              <a:rPr lang="en-US" smtClean="0"/>
              <a:t>Click to edit Master title style</a:t>
            </a:r>
            <a:endParaRPr lang="en-US" dirty="0"/>
          </a:p>
        </p:txBody>
      </p:sp>
      <p:sp>
        <p:nvSpPr>
          <p:cNvPr id="3" name="Text Placeholder 2"/>
          <p:cNvSpPr>
            <a:spLocks noGrp="1"/>
          </p:cNvSpPr>
          <p:nvPr>
            <p:ph type="body" idx="1"/>
          </p:nvPr>
        </p:nvSpPr>
        <p:spPr>
          <a:xfrm>
            <a:off x="1752600" y="4589463"/>
            <a:ext cx="10079736"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6BD31A3-BB3E-4313-83C9-61296DA7E415}"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10938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752600" y="1501775"/>
            <a:ext cx="474345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086600" y="1501775"/>
            <a:ext cx="474345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BD31A3-BB3E-4313-83C9-61296DA7E415}" type="datetimeFigureOut">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519516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600" y="1414463"/>
            <a:ext cx="47021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752600" y="2238375"/>
            <a:ext cx="4702175"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107004" y="1414463"/>
            <a:ext cx="47253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07004" y="2238375"/>
            <a:ext cx="4725332"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BD31A3-BB3E-4313-83C9-61296DA7E415}" type="datetimeFigureOut">
              <a:rPr lang="en-US" smtClean="0"/>
              <a:t>4/24/2019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
        <p:nvSpPr>
          <p:cNvPr id="10" name="Title 9"/>
          <p:cNvSpPr>
            <a:spLocks noGrp="1"/>
          </p:cNvSpPr>
          <p:nvPr>
            <p:ph type="title"/>
          </p:nvPr>
        </p:nvSpPr>
        <p:spPr>
          <a:xfrm>
            <a:off x="521208" y="448056"/>
            <a:ext cx="11311128" cy="640080"/>
          </a:xfrm>
        </p:spPr>
        <p:txBody>
          <a:bodyPr/>
          <a:lstStyle/>
          <a:p>
            <a:r>
              <a:rPr lang="en-US" smtClean="0"/>
              <a:t>Click to edit Master title style</a:t>
            </a:r>
            <a:endParaRPr lang="en-US"/>
          </a:p>
        </p:txBody>
      </p:sp>
    </p:spTree>
    <p:extLst>
      <p:ext uri="{BB962C8B-B14F-4D97-AF65-F5344CB8AC3E}">
        <p14:creationId xmlns:p14="http://schemas.microsoft.com/office/powerpoint/2010/main" val="1328740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8BEEBAAA-29B5-4AF5-BC5F-7E580C29002D}" type="datetimeFigureOut">
              <a:rPr lang="en-US" smtClean="0"/>
              <a:pPr/>
              <a:t>4/24/2019</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3574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BD31A3-BB3E-4313-83C9-61296DA7E415}" type="datetimeFigureOut">
              <a:rPr lang="en-US" smtClean="0"/>
              <a:t>4/24/2019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1930043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1650" y="457200"/>
            <a:ext cx="3943350"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6210300" y="987425"/>
            <a:ext cx="562203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771650" y="2171700"/>
            <a:ext cx="3943350" cy="3697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70997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3936" y="457200"/>
            <a:ext cx="3941064" cy="1600200"/>
          </a:xfrm>
        </p:spPr>
        <p:txBody>
          <a:bodyPr anchor="b"/>
          <a:lstStyle>
            <a:lvl1pPr>
              <a:defRPr sz="3200"/>
            </a:lvl1pPr>
          </a:lstStyle>
          <a:p>
            <a:r>
              <a:rPr lang="en-US" smtClean="0"/>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6208776" y="987425"/>
            <a:ext cx="562356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73936" y="2176272"/>
            <a:ext cx="3941064" cy="369417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692984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440382"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2" name="Title Placeholder 1"/>
          <p:cNvSpPr>
            <a:spLocks noGrp="1"/>
          </p:cNvSpPr>
          <p:nvPr>
            <p:ph type="title"/>
          </p:nvPr>
        </p:nvSpPr>
        <p:spPr>
          <a:xfrm>
            <a:off x="521208" y="448056"/>
            <a:ext cx="11311128" cy="640080"/>
          </a:xfrm>
          <a:prstGeom prst="rect">
            <a:avLst/>
          </a:prstGeom>
          <a:solidFill>
            <a:schemeClr val="accent2">
              <a:lumMod val="75000"/>
            </a:schemeClr>
          </a:solidFill>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755648" y="1447800"/>
            <a:ext cx="10076688" cy="438607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p:txBody>
      </p:sp>
      <p:sp>
        <p:nvSpPr>
          <p:cNvPr id="4" name="Date Placeholder 3"/>
          <p:cNvSpPr>
            <a:spLocks noGrp="1"/>
          </p:cNvSpPr>
          <p:nvPr>
            <p:ph type="dt" sz="half" idx="2"/>
          </p:nvPr>
        </p:nvSpPr>
        <p:spPr>
          <a:xfrm>
            <a:off x="1755648" y="6356352"/>
            <a:ext cx="3276600" cy="365125"/>
          </a:xfrm>
          <a:prstGeom prst="rect">
            <a:avLst/>
          </a:prstGeom>
        </p:spPr>
        <p:txBody>
          <a:bodyPr vert="horz" lIns="91440" tIns="45720" rIns="91440" bIns="45720" rtlCol="0" anchor="ctr"/>
          <a:lstStyle>
            <a:lvl1pPr algn="l">
              <a:defRPr sz="1100">
                <a:solidFill>
                  <a:schemeClr val="tx1"/>
                </a:solidFill>
              </a:defRPr>
            </a:lvl1pPr>
          </a:lstStyle>
          <a:p>
            <a:fld id="{8BEEBAAA-29B5-4AF5-BC5F-7E580C29002D}" type="datetimeFigureOut">
              <a:rPr lang="en-US" smtClean="0"/>
              <a:pPr/>
              <a:t>4/24/2019</a:t>
            </a:fld>
            <a:endParaRPr lang="en-US" dirty="0"/>
          </a:p>
        </p:txBody>
      </p:sp>
      <p:sp>
        <p:nvSpPr>
          <p:cNvPr id="5" name="Footer Placeholder 4"/>
          <p:cNvSpPr>
            <a:spLocks noGrp="1"/>
          </p:cNvSpPr>
          <p:nvPr>
            <p:ph type="ftr" sz="quarter" idx="3"/>
          </p:nvPr>
        </p:nvSpPr>
        <p:spPr>
          <a:xfrm>
            <a:off x="5346192" y="6356352"/>
            <a:ext cx="2895600" cy="365125"/>
          </a:xfrm>
          <a:prstGeom prst="rect">
            <a:avLst/>
          </a:prstGeom>
        </p:spPr>
        <p:txBody>
          <a:bodyPr vert="horz" lIns="91440" tIns="45720" rIns="91440" bIns="45720" rtlCol="0" anchor="ctr"/>
          <a:lstStyle>
            <a:lvl1pPr algn="ctr">
              <a:defRPr sz="11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55736" y="6356352"/>
            <a:ext cx="3276600" cy="365125"/>
          </a:xfrm>
          <a:prstGeom prst="rect">
            <a:avLst/>
          </a:prstGeom>
        </p:spPr>
        <p:txBody>
          <a:bodyPr vert="horz" lIns="91440" tIns="45720" rIns="91440" bIns="45720" rtlCol="0" anchor="ctr"/>
          <a:lstStyle>
            <a:lvl1pPr algn="r">
              <a:defRPr sz="1100">
                <a:solidFill>
                  <a:schemeClr val="tx1"/>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77" r:id="rId4"/>
    <p:sldLayoutId id="2147483678" r:id="rId5"/>
    <p:sldLayoutId id="2147483672"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1pPr>
      <a:lvl2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2pPr>
      <a:lvl3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3pPr>
      <a:lvl4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4pPr>
      <a:lvl5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5pPr>
      <a:lvl6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6pPr>
      <a:lvl7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7pPr>
      <a:lvl8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baseline="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2690949" y="3850504"/>
            <a:ext cx="9460591" cy="1111495"/>
          </a:xfrm>
        </p:spPr>
        <p:txBody>
          <a:bodyPr>
            <a:normAutofit fontScale="90000"/>
          </a:bodyPr>
          <a:lstStyle/>
          <a:p>
            <a:pPr algn="ctr"/>
            <a:r>
              <a:rPr lang="en-US" sz="4800" dirty="0">
                <a:latin typeface="Times New Roman" pitchFamily="18" charset="0"/>
                <a:cs typeface="Times New Roman" pitchFamily="18" charset="0"/>
              </a:rPr>
              <a:t>INTERFACING </a:t>
            </a:r>
            <a:r>
              <a:rPr lang="en-US" sz="4800" dirty="0" smtClean="0">
                <a:latin typeface="Times New Roman" pitchFamily="18" charset="0"/>
                <a:cs typeface="Times New Roman" pitchFamily="18" charset="0"/>
              </a:rPr>
              <a:t>AN AI CHATBOT </a:t>
            </a:r>
            <a:r>
              <a:rPr lang="en-US" sz="4800" dirty="0">
                <a:latin typeface="Times New Roman" pitchFamily="18" charset="0"/>
                <a:cs typeface="Times New Roman" pitchFamily="18" charset="0"/>
              </a:rPr>
              <a:t>WITH THE COLLEGE WEBSITE</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57303" y="3239589"/>
            <a:ext cx="6783978" cy="1015663"/>
          </a:xfrm>
          <a:prstGeom prst="rect">
            <a:avLst/>
          </a:prstGeom>
          <a:noFill/>
        </p:spPr>
        <p:txBody>
          <a:bodyPr wrap="square" rtlCol="0">
            <a:spAutoFit/>
          </a:bodyPr>
          <a:lstStyle/>
          <a:p>
            <a:pPr algn="ctr"/>
            <a:r>
              <a:rPr lang="en-US" sz="6000" dirty="0" smtClean="0">
                <a:latin typeface="Times New Roman" panose="02020603050405020304" pitchFamily="18" charset="0"/>
                <a:cs typeface="Times New Roman" panose="02020603050405020304" pitchFamily="18" charset="0"/>
              </a:rPr>
              <a:t>Thank you</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5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8" y="430639"/>
            <a:ext cx="11309348" cy="640080"/>
          </a:xfrm>
        </p:spPr>
        <p:txBody>
          <a:bodyPr>
            <a:normAutofit/>
          </a:bodyPr>
          <a:lstStyle/>
          <a:p>
            <a:r>
              <a:rPr lang="en-US" dirty="0" smtClean="0"/>
              <a:t>Objective</a:t>
            </a:r>
            <a:endParaRPr lang="en-US" dirty="0"/>
          </a:p>
        </p:txBody>
      </p:sp>
      <p:sp>
        <p:nvSpPr>
          <p:cNvPr id="2" name="Content Placeholder 1"/>
          <p:cNvSpPr>
            <a:spLocks noGrp="1"/>
          </p:cNvSpPr>
          <p:nvPr>
            <p:ph sz="half" idx="4294967295"/>
          </p:nvPr>
        </p:nvSpPr>
        <p:spPr>
          <a:xfrm>
            <a:off x="1755648" y="1294726"/>
            <a:ext cx="10074908" cy="5454417"/>
          </a:xfrm>
        </p:spPr>
        <p:txBody>
          <a:bodyPr>
            <a:noAutofit/>
          </a:bodyPr>
          <a:lstStyle/>
          <a:p>
            <a:pPr algn="just"/>
            <a:r>
              <a:rPr lang="en-US" sz="2000" dirty="0">
                <a:latin typeface="Times New Roman" panose="02020603050405020304" pitchFamily="18" charset="0"/>
                <a:cs typeface="Times New Roman" panose="02020603050405020304" pitchFamily="18" charset="0"/>
              </a:rPr>
              <a:t> The concept of </a:t>
            </a:r>
            <a:r>
              <a:rPr lang="en-US" sz="2000" dirty="0" err="1">
                <a:latin typeface="Times New Roman" panose="02020603050405020304" pitchFamily="18" charset="0"/>
                <a:cs typeface="Times New Roman" panose="02020603050405020304" pitchFamily="18" charset="0"/>
              </a:rPr>
              <a:t>chatbots</a:t>
            </a:r>
            <a:r>
              <a:rPr lang="en-US" sz="2000" dirty="0">
                <a:latin typeface="Times New Roman" panose="02020603050405020304" pitchFamily="18" charset="0"/>
                <a:cs typeface="Times New Roman" panose="02020603050405020304" pitchFamily="18" charset="0"/>
              </a:rPr>
              <a:t> has not been a new in this technological growing society. Our project acutely deals with an important section of this growing entity, focusing the usage of the </a:t>
            </a:r>
            <a:r>
              <a:rPr lang="en-US" sz="2000" dirty="0" err="1">
                <a:latin typeface="Times New Roman" panose="02020603050405020304" pitchFamily="18" charset="0"/>
                <a:cs typeface="Times New Roman" panose="02020603050405020304" pitchFamily="18" charset="0"/>
              </a:rPr>
              <a:t>chatbots</a:t>
            </a:r>
            <a:r>
              <a:rPr lang="en-US" sz="2000" dirty="0">
                <a:latin typeface="Times New Roman" panose="02020603050405020304" pitchFamily="18" charset="0"/>
                <a:cs typeface="Times New Roman" panose="02020603050405020304" pitchFamily="18" charset="0"/>
              </a:rPr>
              <a:t> in the field of education, especially higher education. The current model of the project is made to handle the </a:t>
            </a:r>
            <a:r>
              <a:rPr lang="en-US" sz="2000" dirty="0" smtClean="0">
                <a:latin typeface="Times New Roman" panose="02020603050405020304" pitchFamily="18" charset="0"/>
                <a:cs typeface="Times New Roman" panose="02020603050405020304" pitchFamily="18" charset="0"/>
              </a:rPr>
              <a:t>queries of the students regarding their department or college. </a:t>
            </a:r>
            <a:r>
              <a:rPr lang="en-US" sz="2000" dirty="0">
                <a:latin typeface="Times New Roman" panose="02020603050405020304" pitchFamily="18" charset="0"/>
                <a:cs typeface="Times New Roman" panose="02020603050405020304" pitchFamily="18" charset="0"/>
              </a:rPr>
              <a:t>The model deals on a real time basis with the students clearing the rings of doubts in minds of students over the </a:t>
            </a:r>
            <a:r>
              <a:rPr lang="en-US" sz="2000" dirty="0" smtClean="0">
                <a:latin typeface="Times New Roman" panose="02020603050405020304" pitchFamily="18" charset="0"/>
                <a:cs typeface="Times New Roman" panose="02020603050405020304" pitchFamily="18" charset="0"/>
              </a:rPr>
              <a:t>whole college </a:t>
            </a:r>
            <a:r>
              <a:rPr lang="en-US" sz="2000" dirty="0">
                <a:latin typeface="Times New Roman" panose="02020603050405020304" pitchFamily="18" charset="0"/>
                <a:cs typeface="Times New Roman" panose="02020603050405020304" pitchFamily="18" charset="0"/>
              </a:rPr>
              <a:t>procedure. </a:t>
            </a:r>
            <a:r>
              <a:rPr lang="en-US" sz="2000" dirty="0" smtClean="0">
                <a:latin typeface="Times New Roman" panose="02020603050405020304" pitchFamily="18" charset="0"/>
                <a:cs typeface="Times New Roman" panose="02020603050405020304" pitchFamily="18" charset="0"/>
              </a:rPr>
              <a:t>When the website has lot of sections, it is difficult for the student to access what they exactly want. </a:t>
            </a:r>
            <a:r>
              <a:rPr lang="en-US" sz="2000" dirty="0">
                <a:latin typeface="Times New Roman" panose="02020603050405020304" pitchFamily="18" charset="0"/>
                <a:cs typeface="Times New Roman" panose="02020603050405020304" pitchFamily="18" charset="0"/>
              </a:rPr>
              <a:t>It is not practically feasible for the institutes to fix up a real time </a:t>
            </a:r>
            <a:r>
              <a:rPr lang="en-US" sz="2000" dirty="0" smtClean="0">
                <a:latin typeface="Times New Roman" panose="02020603050405020304" pitchFamily="18" charset="0"/>
                <a:cs typeface="Times New Roman" panose="02020603050405020304" pitchFamily="18" charset="0"/>
              </a:rPr>
              <a:t>assistant to pass the information . </a:t>
            </a:r>
            <a:r>
              <a:rPr lang="en-US" sz="2000" dirty="0">
                <a:latin typeface="Times New Roman" panose="02020603050405020304" pitchFamily="18" charset="0"/>
                <a:cs typeface="Times New Roman" panose="02020603050405020304" pitchFamily="18" charset="0"/>
              </a:rPr>
              <a:t>This is where our chat bot comes to the aid. It is designed to meticulously help students discover the institutes which they desire to go. The bot works on the real time data provided by the institutes itself to increase reliability and increasing transparency for students.  </a:t>
            </a:r>
          </a:p>
          <a:p>
            <a:pPr algn="just"/>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8383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Identification and problem statement contd.</a:t>
            </a:r>
            <a:endParaRPr lang="en-US" dirty="0"/>
          </a:p>
        </p:txBody>
      </p:sp>
      <p:sp>
        <p:nvSpPr>
          <p:cNvPr id="3" name="TextBox 2"/>
          <p:cNvSpPr txBox="1"/>
          <p:nvPr/>
        </p:nvSpPr>
        <p:spPr>
          <a:xfrm>
            <a:off x="1694329" y="1398494"/>
            <a:ext cx="10138007" cy="5588068"/>
          </a:xfrm>
          <a:prstGeom prst="rect">
            <a:avLst/>
          </a:prstGeom>
          <a:noFill/>
        </p:spPr>
        <p:txBody>
          <a:bodyPr wrap="square" rtlCol="0">
            <a:spAutoFit/>
          </a:bodyPr>
          <a:lstStyle/>
          <a:p>
            <a:pPr algn="just">
              <a:lnSpc>
                <a:spcPct val="150000"/>
              </a:lnSpc>
            </a:pPr>
            <a:r>
              <a:rPr lang="en-IN" sz="1600" dirty="0">
                <a:latin typeface="Times New Roman" panose="02020603050405020304" pitchFamily="18" charset="0"/>
                <a:cs typeface="Times New Roman" panose="02020603050405020304" pitchFamily="18" charset="0"/>
              </a:rPr>
              <a:t>The system will have two types of users. First type of the user will be the Admin, who will handle the entire system, and the other type of the user will be Students. There will be two types of students, registered ones and unregistered ones. The registered users will have to log in using the User ID and Password provided to them and after successfully logging in, student can ask his queries. The unregistered users will have to first register themselves in the system by filling up the simple registration form. Then after successful registration, the student can ask his queries</a:t>
            </a:r>
            <a:r>
              <a:rPr lang="en-IN" sz="1600" dirty="0" smtClean="0">
                <a:latin typeface="Times New Roman" panose="02020603050405020304" pitchFamily="18" charset="0"/>
                <a:cs typeface="Times New Roman" panose="02020603050405020304" pitchFamily="18" charset="0"/>
              </a:rPr>
              <a:t>.</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IN" sz="1600" dirty="0">
                <a:latin typeface="Times New Roman" panose="02020603050405020304" pitchFamily="18" charset="0"/>
                <a:cs typeface="Times New Roman" panose="02020603050405020304" pitchFamily="18" charset="0"/>
              </a:rPr>
              <a:t>To access this system, user needs to have a web services enabled device. The system proposed system will be a web based system. So the entire project will be hosted on a cloud platform. The users can access this system from any place and at any time. The response time to the queries of the user will depend upon the internet speed of the user. If user has a decent internet connection, he/she will get the answers to his/her queries in the usual time. The usual reply time will be around 3-5 seconds as the process involves fetching the keywords from the user’s query, searching it in the knowledge database and then showing the output. This process will take some time, which is estimated to be 4 seconds approximately. If the user has a bad internet connection, it will take some more time for him to get the output. But even in the worst case, the response time will not exceed 15 seconds.</a:t>
            </a: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8182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sz="quarter" idx="13"/>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Working with UI</a:t>
            </a:r>
            <a:endParaRPr lang="en-US"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Chatbot</a:t>
            </a:r>
            <a:r>
              <a:rPr lang="en-US" sz="2000" dirty="0" smtClean="0">
                <a:latin typeface="Times New Roman" panose="02020603050405020304" pitchFamily="18" charset="0"/>
                <a:cs typeface="Times New Roman" panose="02020603050405020304" pitchFamily="18" charset="0"/>
              </a:rPr>
              <a:t> needs an UI to interact with human. This is the basic need for it. Our UI is designed with HTML, CSS and </a:t>
            </a:r>
            <a:r>
              <a:rPr lang="en-US" sz="2000" dirty="0" smtClean="0">
                <a:latin typeface="Times New Roman" panose="02020603050405020304" pitchFamily="18" charset="0"/>
                <a:cs typeface="Times New Roman" panose="02020603050405020304" pitchFamily="18" charset="0"/>
              </a:rPr>
              <a:t>J</a:t>
            </a:r>
            <a:r>
              <a:rPr lang="en-US" sz="2000" dirty="0" smtClean="0">
                <a:latin typeface="Times New Roman" panose="02020603050405020304" pitchFamily="18" charset="0"/>
                <a:cs typeface="Times New Roman" panose="02020603050405020304" pitchFamily="18" charset="0"/>
              </a:rPr>
              <a:t>avaScript</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HTML &amp; CSS is for frontend and JavaScript is for backend.</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We use dialog flow </a:t>
            </a:r>
            <a:r>
              <a:rPr lang="en-US" sz="2000" dirty="0" err="1" smtClean="0">
                <a:latin typeface="Times New Roman" panose="02020603050405020304" pitchFamily="18" charset="0"/>
                <a:cs typeface="Times New Roman" panose="02020603050405020304" pitchFamily="18" charset="0"/>
              </a:rPr>
              <a:t>api</a:t>
            </a:r>
            <a:r>
              <a:rPr lang="en-US" sz="2000" dirty="0" smtClean="0">
                <a:latin typeface="Times New Roman" panose="02020603050405020304" pitchFamily="18" charset="0"/>
                <a:cs typeface="Times New Roman" panose="02020603050405020304" pitchFamily="18" charset="0"/>
              </a:rPr>
              <a:t> in the backe</a:t>
            </a:r>
            <a:r>
              <a:rPr lang="en-US" sz="2000" dirty="0" smtClean="0">
                <a:latin typeface="Times New Roman" panose="02020603050405020304" pitchFamily="18" charset="0"/>
                <a:cs typeface="Times New Roman" panose="02020603050405020304" pitchFamily="18" charset="0"/>
              </a:rPr>
              <a:t>nd to train our algorithm which filters certain keywords from the user queries and search in the database based on the keywords and display the answer for the user query.</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5956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contd.</a:t>
            </a:r>
            <a:endParaRPr lang="en-US" dirty="0"/>
          </a:p>
        </p:txBody>
      </p:sp>
      <p:sp>
        <p:nvSpPr>
          <p:cNvPr id="3" name="Content Placeholder 2"/>
          <p:cNvSpPr>
            <a:spLocks noGrp="1"/>
          </p:cNvSpPr>
          <p:nvPr>
            <p:ph sz="quarter" idx="13"/>
          </p:nvPr>
        </p:nvSpPr>
        <p:spPr/>
        <p:txBody>
          <a:bodyPr>
            <a:noAutofit/>
          </a:bodyPr>
          <a:lstStyle/>
          <a:p>
            <a:pPr algn="just">
              <a:lnSpc>
                <a:spcPct val="100000"/>
              </a:lnSpc>
            </a:pPr>
            <a:r>
              <a:rPr lang="en-US" sz="2000" dirty="0" smtClean="0">
                <a:latin typeface="Times New Roman" panose="02020603050405020304" pitchFamily="18" charset="0"/>
                <a:cs typeface="Times New Roman" panose="02020603050405020304" pitchFamily="18" charset="0"/>
              </a:rPr>
              <a:t>This is how the UI of </a:t>
            </a:r>
            <a:r>
              <a:rPr lang="en-US" sz="2000" dirty="0" err="1" smtClean="0">
                <a:latin typeface="Times New Roman" panose="02020603050405020304" pitchFamily="18" charset="0"/>
                <a:cs typeface="Times New Roman" panose="02020603050405020304" pitchFamily="18" charset="0"/>
              </a:rPr>
              <a:t>chatbot</a:t>
            </a:r>
            <a:r>
              <a:rPr lang="en-US" sz="2000" dirty="0" smtClean="0">
                <a:latin typeface="Times New Roman" panose="02020603050405020304" pitchFamily="18" charset="0"/>
                <a:cs typeface="Times New Roman" panose="02020603050405020304" pitchFamily="18" charset="0"/>
              </a:rPr>
              <a:t> looks like.</a:t>
            </a:r>
          </a:p>
          <a:p>
            <a:pPr algn="just">
              <a:lnSpc>
                <a:spcPct val="100000"/>
              </a:lnSpc>
            </a:pP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7767" y="2046514"/>
            <a:ext cx="8383742" cy="4715855"/>
          </a:xfrm>
          <a:prstGeom prst="rect">
            <a:avLst/>
          </a:prstGeom>
        </p:spPr>
      </p:pic>
    </p:spTree>
    <p:extLst>
      <p:ext uri="{BB962C8B-B14F-4D97-AF65-F5344CB8AC3E}">
        <p14:creationId xmlns:p14="http://schemas.microsoft.com/office/powerpoint/2010/main" val="440350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smtClean="0"/>
              <a:t>Methodology contd</a:t>
            </a:r>
            <a:endParaRPr lang="en-US" dirty="0"/>
          </a:p>
        </p:txBody>
      </p:sp>
      <p:sp>
        <p:nvSpPr>
          <p:cNvPr id="3" name="Content Placeholder 2"/>
          <p:cNvSpPr>
            <a:spLocks noGrp="1"/>
          </p:cNvSpPr>
          <p:nvPr>
            <p:ph sz="quarter" idx="13"/>
          </p:nvPr>
        </p:nvSpPr>
        <p:spPr/>
        <p:txBody>
          <a:bodyPr>
            <a:normAutofit/>
          </a:bodyPr>
          <a:lstStyle/>
          <a:p>
            <a:r>
              <a:rPr lang="en-US" sz="2000" b="1" dirty="0" err="1" smtClean="0">
                <a:latin typeface="Times New Roman" panose="02020603050405020304" pitchFamily="18" charset="0"/>
                <a:cs typeface="Times New Roman" panose="02020603050405020304" pitchFamily="18" charset="0"/>
              </a:rPr>
              <a:t>Dialogflow</a:t>
            </a:r>
            <a:r>
              <a:rPr lang="en-US" sz="2000" b="1" dirty="0" smtClean="0">
                <a:latin typeface="Times New Roman" panose="02020603050405020304" pitchFamily="18" charset="0"/>
                <a:cs typeface="Times New Roman" panose="02020603050405020304" pitchFamily="18" charset="0"/>
              </a:rPr>
              <a:t> API</a:t>
            </a:r>
            <a:endParaRPr lang="en-US" sz="2000" b="1"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Here we are using </a:t>
            </a:r>
            <a:r>
              <a:rPr lang="en-US" sz="2000" dirty="0" err="1" smtClean="0">
                <a:latin typeface="Times New Roman" panose="02020603050405020304" pitchFamily="18" charset="0"/>
                <a:cs typeface="Times New Roman" panose="02020603050405020304" pitchFamily="18" charset="0"/>
              </a:rPr>
              <a:t>Dialogflow</a:t>
            </a:r>
            <a:r>
              <a:rPr lang="en-US" sz="2000" dirty="0" smtClean="0">
                <a:latin typeface="Times New Roman" panose="02020603050405020304" pitchFamily="18" charset="0"/>
                <a:cs typeface="Times New Roman" panose="02020603050405020304" pitchFamily="18" charset="0"/>
              </a:rPr>
              <a:t> API to train the </a:t>
            </a:r>
            <a:r>
              <a:rPr lang="en-US" sz="2000" dirty="0" err="1" smtClean="0">
                <a:latin typeface="Times New Roman" panose="02020603050405020304" pitchFamily="18" charset="0"/>
                <a:cs typeface="Times New Roman" panose="02020603050405020304" pitchFamily="18" charset="0"/>
              </a:rPr>
              <a:t>chatbot</a:t>
            </a:r>
            <a:r>
              <a:rPr lang="en-US" sz="2000" dirty="0" smtClean="0">
                <a:latin typeface="Times New Roman" panose="02020603050405020304" pitchFamily="18" charset="0"/>
                <a:cs typeface="Times New Roman" panose="02020603050405020304" pitchFamily="18" charset="0"/>
              </a:rPr>
              <a:t>.</a:t>
            </a:r>
          </a:p>
          <a:p>
            <a:r>
              <a:rPr lang="en-US" sz="2000" dirty="0" err="1" smtClean="0">
                <a:solidFill>
                  <a:schemeClr val="tx1"/>
                </a:solidFill>
                <a:latin typeface="Times New Roman" panose="02020603050405020304" pitchFamily="18" charset="0"/>
                <a:cs typeface="Times New Roman" panose="02020603050405020304" pitchFamily="18" charset="0"/>
              </a:rPr>
              <a:t>Dialogflow</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(Previously </a:t>
            </a:r>
            <a:r>
              <a:rPr lang="en-US" sz="2000" dirty="0">
                <a:latin typeface="Times New Roman" panose="02020603050405020304" pitchFamily="18" charset="0"/>
                <a:cs typeface="Times New Roman" panose="02020603050405020304" pitchFamily="18" charset="0"/>
              </a:rPr>
              <a:t>known as API.AI) is where the magic happens. It works on </a:t>
            </a:r>
            <a:r>
              <a:rPr lang="en-US" sz="2000" i="1" dirty="0">
                <a:latin typeface="Times New Roman" panose="02020603050405020304" pitchFamily="18" charset="0"/>
                <a:cs typeface="Times New Roman" panose="02020603050405020304" pitchFamily="18" charset="0"/>
              </a:rPr>
              <a:t>natural language processing</a:t>
            </a:r>
            <a:r>
              <a:rPr lang="en-US" sz="2000" dirty="0">
                <a:latin typeface="Times New Roman" panose="02020603050405020304" pitchFamily="18" charset="0"/>
                <a:cs typeface="Times New Roman" panose="02020603050405020304" pitchFamily="18" charset="0"/>
              </a:rPr>
              <a:t> and backed by </a:t>
            </a:r>
            <a:r>
              <a:rPr lang="en-US" sz="2000" i="1" dirty="0">
                <a:latin typeface="Times New Roman" panose="02020603050405020304" pitchFamily="18" charset="0"/>
                <a:cs typeface="Times New Roman" panose="02020603050405020304" pitchFamily="18" charset="0"/>
              </a:rPr>
              <a:t>Machine Learning</a:t>
            </a:r>
            <a:r>
              <a:rPr lang="en-US" sz="2000" dirty="0">
                <a:latin typeface="Times New Roman" panose="02020603050405020304" pitchFamily="18" charset="0"/>
                <a:cs typeface="Times New Roman" panose="02020603050405020304" pitchFamily="18" charset="0"/>
              </a:rPr>
              <a:t> . At </a:t>
            </a:r>
            <a:r>
              <a:rPr lang="en-US" sz="2000" dirty="0" err="1">
                <a:latin typeface="Times New Roman" panose="02020603050405020304" pitchFamily="18" charset="0"/>
                <a:cs typeface="Times New Roman" panose="02020603050405020304" pitchFamily="18" charset="0"/>
              </a:rPr>
              <a:t>Dialogflow</a:t>
            </a:r>
            <a:r>
              <a:rPr lang="en-US" sz="2000" dirty="0">
                <a:latin typeface="Times New Roman" panose="02020603050405020304" pitchFamily="18" charset="0"/>
                <a:cs typeface="Times New Roman" panose="02020603050405020304" pitchFamily="18" charset="0"/>
              </a:rPr>
              <a:t> the whole ‘conversation’ take place. </a:t>
            </a:r>
            <a:r>
              <a:rPr lang="en-US" sz="2000" dirty="0" err="1">
                <a:latin typeface="Times New Roman" panose="02020603050405020304" pitchFamily="18" charset="0"/>
                <a:cs typeface="Times New Roman" panose="02020603050405020304" pitchFamily="18" charset="0"/>
              </a:rPr>
              <a:t>Dialogflow</a:t>
            </a:r>
            <a:r>
              <a:rPr lang="en-US" sz="2000" dirty="0">
                <a:latin typeface="Times New Roman" panose="02020603050405020304" pitchFamily="18" charset="0"/>
                <a:cs typeface="Times New Roman" panose="02020603050405020304" pitchFamily="18" charset="0"/>
              </a:rPr>
              <a:t> is backed by Google and runs on Google infrastructure, which means you can scale to millions of users</a:t>
            </a:r>
            <a:r>
              <a:rPr lang="en-US" sz="2000" dirty="0" smtClean="0">
                <a:latin typeface="Times New Roman" panose="02020603050405020304" pitchFamily="18" charset="0"/>
                <a:cs typeface="Times New Roman" panose="02020603050405020304" pitchFamily="18" charset="0"/>
              </a:rPr>
              <a:t>. </a:t>
            </a:r>
            <a:r>
              <a:rPr lang="en-US" sz="2000" dirty="0"/>
              <a:t>The process a </a:t>
            </a:r>
            <a:r>
              <a:rPr lang="en-US" sz="2000" dirty="0" err="1"/>
              <a:t>Dialogflow</a:t>
            </a:r>
            <a:r>
              <a:rPr lang="en-US" sz="2000" dirty="0"/>
              <a:t> agent follows from invocation to fulfillment is similar to someone answering a question, with some liberties taken of course</a:t>
            </a:r>
            <a:r>
              <a:rPr lang="en-US" sz="2000" dirty="0" smtClean="0"/>
              <a:t>.</a:t>
            </a:r>
          </a:p>
          <a:p>
            <a:endParaRPr lang="en-US" sz="2000" dirty="0">
              <a:latin typeface="Times New Roman" panose="02020603050405020304" pitchFamily="18" charset="0"/>
              <a:cs typeface="Times New Roman" panose="02020603050405020304" pitchFamily="18" charset="0"/>
            </a:endParaRPr>
          </a:p>
        </p:txBody>
      </p:sp>
      <p:sp>
        <p:nvSpPr>
          <p:cNvPr id="33" name="Text Placeholder 7"/>
          <p:cNvSpPr txBox="1">
            <a:spLocks/>
          </p:cNvSpPr>
          <p:nvPr/>
        </p:nvSpPr>
        <p:spPr>
          <a:xfrm>
            <a:off x="2091823" y="1330574"/>
            <a:ext cx="4425696" cy="1964169"/>
          </a:xfrm>
          <a:prstGeom prst="rect">
            <a:avLst/>
          </a:prstGeom>
        </p:spPr>
        <p:txBody>
          <a:bodyPr vert="horz" lIns="91440" tIns="45720" rIns="91440" bIns="45720" rtlCol="0" anchor="t" anchorCtr="0">
            <a:norm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pPr>
            <a:endParaRPr lang="en-US" sz="1600" dirty="0">
              <a:solidFill>
                <a:schemeClr val="tx1">
                  <a:lumMod val="75000"/>
                  <a:lumOff val="25000"/>
                </a:schemeClr>
              </a:solidFill>
            </a:endParaRPr>
          </a:p>
        </p:txBody>
      </p:sp>
      <p:sp>
        <p:nvSpPr>
          <p:cNvPr id="41" name="Text Placeholder 8"/>
          <p:cNvSpPr txBox="1">
            <a:spLocks/>
          </p:cNvSpPr>
          <p:nvPr/>
        </p:nvSpPr>
        <p:spPr>
          <a:xfrm>
            <a:off x="7251192" y="1330575"/>
            <a:ext cx="4579364" cy="1906111"/>
          </a:xfrm>
          <a:prstGeom prst="rect">
            <a:avLst/>
          </a:prstGeom>
        </p:spPr>
        <p:txBody>
          <a:bodyPr vert="horz" lIns="91440" tIns="45720" rIns="91440" bIns="45720" rtlCol="0" anchor="t" anchorCtr="0">
            <a:no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endParaRPr lang="en-US" sz="1600" dirty="0">
              <a:solidFill>
                <a:schemeClr val="tx1">
                  <a:lumMod val="75000"/>
                  <a:lumOff val="25000"/>
                </a:schemeClr>
              </a:solidFill>
            </a:endParaRPr>
          </a:p>
        </p:txBody>
      </p:sp>
      <p:pic>
        <p:nvPicPr>
          <p:cNvPr id="47" name="Picture 46" descr="SmartArt 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968" y="5713160"/>
            <a:ext cx="817684" cy="822960"/>
          </a:xfrm>
          <a:prstGeom prst="rect">
            <a:avLst/>
          </a:prstGeom>
        </p:spPr>
      </p:pic>
    </p:spTree>
    <p:extLst>
      <p:ext uri="{BB962C8B-B14F-4D97-AF65-F5344CB8AC3E}">
        <p14:creationId xmlns:p14="http://schemas.microsoft.com/office/powerpoint/2010/main" val="1826472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contd.</a:t>
            </a:r>
            <a:endParaRPr lang="en-US" dirty="0"/>
          </a:p>
        </p:txBody>
      </p:sp>
      <p:sp>
        <p:nvSpPr>
          <p:cNvPr id="3" name="Content Placeholder 2"/>
          <p:cNvSpPr>
            <a:spLocks noGrp="1"/>
          </p:cNvSpPr>
          <p:nvPr>
            <p:ph sz="quarter" idx="13"/>
          </p:nvPr>
        </p:nvSpPr>
        <p:spPr>
          <a:xfrm>
            <a:off x="1752600" y="1444752"/>
            <a:ext cx="10076688" cy="5286974"/>
          </a:xfrm>
        </p:spPr>
        <p:txBody>
          <a:bodyPr>
            <a:noAutofit/>
          </a:bodyPr>
          <a:lstStyle/>
          <a:p>
            <a:r>
              <a:rPr lang="en-US" sz="2000" b="1" dirty="0">
                <a:latin typeface="Times New Roman" panose="02020603050405020304" pitchFamily="18" charset="0"/>
                <a:cs typeface="Times New Roman" panose="02020603050405020304" pitchFamily="18" charset="0"/>
              </a:rPr>
              <a:t>Why </a:t>
            </a:r>
            <a:r>
              <a:rPr lang="en-US" sz="2000" b="1" dirty="0" err="1">
                <a:latin typeface="Times New Roman" panose="02020603050405020304" pitchFamily="18" charset="0"/>
                <a:cs typeface="Times New Roman" panose="02020603050405020304" pitchFamily="18" charset="0"/>
              </a:rPr>
              <a:t>Dialogflow</a:t>
            </a:r>
            <a:r>
              <a:rPr lang="en-US" sz="2000" b="1"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On any platform — </a:t>
            </a:r>
            <a:r>
              <a:rPr lang="en-US" sz="2000" dirty="0" err="1">
                <a:latin typeface="Times New Roman" panose="02020603050405020304" pitchFamily="18" charset="0"/>
                <a:cs typeface="Times New Roman" panose="02020603050405020304" pitchFamily="18" charset="0"/>
              </a:rPr>
              <a:t>Dialogflow</a:t>
            </a:r>
            <a:r>
              <a:rPr lang="en-US" sz="2000" dirty="0">
                <a:latin typeface="Times New Roman" panose="02020603050405020304" pitchFamily="18" charset="0"/>
                <a:cs typeface="Times New Roman" panose="02020603050405020304" pitchFamily="18" charset="0"/>
              </a:rPr>
              <a:t> support more than 20+ platforms from Google home to Twitter</a:t>
            </a:r>
          </a:p>
          <a:p>
            <a:r>
              <a:rPr lang="en-US" sz="2000" dirty="0">
                <a:latin typeface="Times New Roman" panose="02020603050405020304" pitchFamily="18" charset="0"/>
                <a:cs typeface="Times New Roman" panose="02020603050405020304" pitchFamily="18" charset="0"/>
              </a:rPr>
              <a:t>Across devices — </a:t>
            </a:r>
            <a:r>
              <a:rPr lang="en-US" sz="2000" dirty="0" err="1">
                <a:latin typeface="Times New Roman" panose="02020603050405020304" pitchFamily="18" charset="0"/>
                <a:cs typeface="Times New Roman" panose="02020603050405020304" pitchFamily="18" charset="0"/>
              </a:rPr>
              <a:t>Dialogflow</a:t>
            </a:r>
            <a:r>
              <a:rPr lang="en-US" sz="2000" dirty="0">
                <a:latin typeface="Times New Roman" panose="02020603050405020304" pitchFamily="18" charset="0"/>
                <a:cs typeface="Times New Roman" panose="02020603050405020304" pitchFamily="18" charset="0"/>
              </a:rPr>
              <a:t> supports all the devices from wearables , to phones to devices.</a:t>
            </a:r>
          </a:p>
          <a:p>
            <a:r>
              <a:rPr lang="en-US" sz="2000" dirty="0">
                <a:latin typeface="Times New Roman" panose="02020603050405020304" pitchFamily="18" charset="0"/>
                <a:cs typeface="Times New Roman" panose="02020603050405020304" pitchFamily="18" charset="0"/>
              </a:rPr>
              <a:t>Around the world — </a:t>
            </a:r>
            <a:r>
              <a:rPr lang="en-US" sz="2000" dirty="0" err="1">
                <a:latin typeface="Times New Roman" panose="02020603050405020304" pitchFamily="18" charset="0"/>
                <a:cs typeface="Times New Roman" panose="02020603050405020304" pitchFamily="18" charset="0"/>
              </a:rPr>
              <a:t>Dialogflow</a:t>
            </a:r>
            <a:r>
              <a:rPr lang="en-US" sz="2000" dirty="0">
                <a:latin typeface="Times New Roman" panose="02020603050405020304" pitchFamily="18" charset="0"/>
                <a:cs typeface="Times New Roman" panose="02020603050405020304" pitchFamily="18" charset="0"/>
              </a:rPr>
              <a:t> supports more than 14+ languages worldwide &amp; more support is coming</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Glossary</a:t>
            </a:r>
          </a:p>
          <a:p>
            <a:r>
              <a:rPr lang="en-US" sz="2000" i="1" dirty="0" smtClean="0">
                <a:latin typeface="Times New Roman" panose="02020603050405020304" pitchFamily="18" charset="0"/>
                <a:cs typeface="Times New Roman" panose="02020603050405020304" pitchFamily="18" charset="0"/>
              </a:rPr>
              <a:t>1.agent </a:t>
            </a:r>
          </a:p>
          <a:p>
            <a:r>
              <a:rPr lang="en-US" sz="2000" dirty="0">
                <a:latin typeface="Times New Roman" panose="02020603050405020304" pitchFamily="18" charset="0"/>
                <a:cs typeface="Times New Roman" panose="02020603050405020304" pitchFamily="18" charset="0"/>
              </a:rPr>
              <a:t>2. </a:t>
            </a:r>
            <a:r>
              <a:rPr lang="en-US" sz="2000" i="1" dirty="0">
                <a:latin typeface="Times New Roman" panose="02020603050405020304" pitchFamily="18" charset="0"/>
                <a:cs typeface="Times New Roman" panose="02020603050405020304" pitchFamily="18" charset="0"/>
              </a:rPr>
              <a:t>intent [ conversation starter </a:t>
            </a:r>
            <a:r>
              <a:rPr lang="en-US" sz="2000" i="1"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entity [ </a:t>
            </a:r>
            <a:r>
              <a:rPr lang="en-US" sz="2000" dirty="0">
                <a:latin typeface="Times New Roman" panose="02020603050405020304" pitchFamily="18" charset="0"/>
                <a:cs typeface="Times New Roman" panose="02020603050405020304" pitchFamily="18" charset="0"/>
              </a:rPr>
              <a:t>variables </a:t>
            </a:r>
            <a:r>
              <a:rPr lang="en-US" sz="2000" i="1"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4. </a:t>
            </a:r>
            <a:r>
              <a:rPr lang="en-US" sz="2000" i="1" dirty="0">
                <a:latin typeface="Times New Roman" panose="02020603050405020304" pitchFamily="18" charset="0"/>
                <a:cs typeface="Times New Roman" panose="02020603050405020304" pitchFamily="18" charset="0"/>
              </a:rPr>
              <a:t>fulfilment [ Custom code </a:t>
            </a:r>
            <a:r>
              <a:rPr lang="en-US" sz="2000" i="1"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5. </a:t>
            </a:r>
            <a:r>
              <a:rPr lang="en-US" sz="2000" i="1" dirty="0" smtClean="0">
                <a:latin typeface="Times New Roman" panose="02020603050405020304" pitchFamily="18" charset="0"/>
                <a:cs typeface="Times New Roman" panose="02020603050405020304" pitchFamily="18" charset="0"/>
              </a:rPr>
              <a:t>context</a:t>
            </a:r>
          </a:p>
          <a:p>
            <a:r>
              <a:rPr lang="en-US" sz="2000" dirty="0">
                <a:latin typeface="Times New Roman" panose="02020603050405020304" pitchFamily="18" charset="0"/>
                <a:cs typeface="Times New Roman" panose="02020603050405020304" pitchFamily="18" charset="0"/>
              </a:rPr>
              <a:t>6. </a:t>
            </a:r>
            <a:r>
              <a:rPr lang="en-US" sz="2000" i="1" dirty="0">
                <a:latin typeface="Times New Roman" panose="02020603050405020304" pitchFamily="18" charset="0"/>
                <a:cs typeface="Times New Roman" panose="02020603050405020304" pitchFamily="18" charset="0"/>
              </a:rPr>
              <a:t>Platform </a:t>
            </a:r>
            <a:r>
              <a:rPr lang="en-US" sz="2000" i="1" dirty="0" smtClean="0">
                <a:latin typeface="Times New Roman" panose="02020603050405020304" pitchFamily="18" charset="0"/>
                <a:cs typeface="Times New Roman" panose="02020603050405020304" pitchFamily="18" charset="0"/>
              </a:rPr>
              <a:t>Integration</a:t>
            </a:r>
          </a:p>
        </p:txBody>
      </p:sp>
    </p:spTree>
    <p:extLst>
      <p:ext uri="{BB962C8B-B14F-4D97-AF65-F5344CB8AC3E}">
        <p14:creationId xmlns:p14="http://schemas.microsoft.com/office/powerpoint/2010/main" val="3504996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contd.</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469152" y="2022271"/>
            <a:ext cx="8191500" cy="3390900"/>
          </a:xfrm>
        </p:spPr>
      </p:pic>
    </p:spTree>
    <p:extLst>
      <p:ext uri="{BB962C8B-B14F-4D97-AF65-F5344CB8AC3E}">
        <p14:creationId xmlns:p14="http://schemas.microsoft.com/office/powerpoint/2010/main" val="1361391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760503" y="1334366"/>
            <a:ext cx="3741034" cy="552363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6612" y="1421452"/>
            <a:ext cx="3695090" cy="5310274"/>
          </a:xfrm>
          <a:prstGeom prst="rect">
            <a:avLst/>
          </a:prstGeom>
        </p:spPr>
      </p:pic>
    </p:spTree>
    <p:extLst>
      <p:ext uri="{BB962C8B-B14F-4D97-AF65-F5344CB8AC3E}">
        <p14:creationId xmlns:p14="http://schemas.microsoft.com/office/powerpoint/2010/main" val="4255228583"/>
      </p:ext>
    </p:extLst>
  </p:cSld>
  <p:clrMapOvr>
    <a:masterClrMapping/>
  </p:clrMapOvr>
</p:sld>
</file>

<file path=ppt/theme/theme1.xml><?xml version="1.0" encoding="utf-8"?>
<a:theme xmlns:a="http://schemas.openxmlformats.org/drawingml/2006/main" name="Making Templates Accessible">
  <a:themeElements>
    <a:clrScheme name="Custom 9">
      <a:dk1>
        <a:sysClr val="windowText" lastClr="000000"/>
      </a:dk1>
      <a:lt1>
        <a:sysClr val="window" lastClr="FFFFFF"/>
      </a:lt1>
      <a:dk2>
        <a:srgbClr val="44546A"/>
      </a:dk2>
      <a:lt2>
        <a:srgbClr val="E7E6E6"/>
      </a:lt2>
      <a:accent1>
        <a:srgbClr val="5B9BD5"/>
      </a:accent1>
      <a:accent2>
        <a:srgbClr val="D83B01"/>
      </a:accent2>
      <a:accent3>
        <a:srgbClr val="A5A5A5"/>
      </a:accent3>
      <a:accent4>
        <a:srgbClr val="FFC000"/>
      </a:accent4>
      <a:accent5>
        <a:srgbClr val="4472C4"/>
      </a:accent5>
      <a:accent6>
        <a:srgbClr val="70AD47"/>
      </a:accent6>
      <a:hlink>
        <a:srgbClr val="034A90"/>
      </a:hlink>
      <a:folHlink>
        <a:srgbClr val="6F3B55"/>
      </a:folHlink>
    </a:clrScheme>
    <a:fontScheme name="Custom 7">
      <a:majorFont>
        <a:latin typeface="Cambria"/>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ssibility guide.potx" id="{709F6ED1-91B4-42EB-B205-04CA5CDF84DF}" vid="{41E99566-B948-45A3-A3EF-0F5CFCE3D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Accessibility guide</Template>
  <TotalTime>197</TotalTime>
  <Words>640</Words>
  <Application>Microsoft Office PowerPoint</Application>
  <PresentationFormat>Widescreen</PresentationFormat>
  <Paragraphs>36</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Cambria</vt:lpstr>
      <vt:lpstr>Segoe UI</vt:lpstr>
      <vt:lpstr>Times New Roman</vt:lpstr>
      <vt:lpstr>Making Templates Accessible</vt:lpstr>
      <vt:lpstr>INTERFACING AN AI CHATBOT WITH THE COLLEGE WEBSITE</vt:lpstr>
      <vt:lpstr>Objective</vt:lpstr>
      <vt:lpstr>Problem Identification and problem statement contd.</vt:lpstr>
      <vt:lpstr>Methodology</vt:lpstr>
      <vt:lpstr>Methodology contd.</vt:lpstr>
      <vt:lpstr>Methodology contd</vt:lpstr>
      <vt:lpstr>Methodology contd.</vt:lpstr>
      <vt:lpstr>Methodology contd.</vt:lpstr>
      <vt:lpstr>Results </vt:lpstr>
      <vt:lpstr>PowerPoint Presentation</vt:lpstr>
    </vt:vector>
  </TitlesOfParts>
  <Company>by adguard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INTERFACING AN AI CHATBOT WITH THE COLLEGE WEBSITE</dc:title>
  <dc:creator>Girish Tulabandu</dc:creator>
  <cp:lastModifiedBy>Girish Tulabandu</cp:lastModifiedBy>
  <cp:revision>14</cp:revision>
  <dcterms:created xsi:type="dcterms:W3CDTF">2018-12-03T20:47:57Z</dcterms:created>
  <dcterms:modified xsi:type="dcterms:W3CDTF">2019-04-24T17:26:56Z</dcterms:modified>
  <cp:version/>
</cp:coreProperties>
</file>