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8" r:id="rId3"/>
    <p:sldId id="265" r:id="rId4"/>
    <p:sldId id="259" r:id="rId5"/>
    <p:sldId id="27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093"/>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4F688-8D3D-D049-9C9F-6DB7917A039F}" type="datetimeFigureOut">
              <a:rPr lang="en-US" smtClean="0"/>
              <a:t>9/19/21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7F546-7573-B041-A663-EDB7E5018FD4}" type="slidenum">
              <a:rPr lang="en-US" smtClean="0"/>
              <a:t>‹#›</a:t>
            </a:fld>
            <a:endParaRPr lang="en-US"/>
          </a:p>
        </p:txBody>
      </p:sp>
    </p:spTree>
    <p:extLst>
      <p:ext uri="{BB962C8B-B14F-4D97-AF65-F5344CB8AC3E}">
        <p14:creationId xmlns:p14="http://schemas.microsoft.com/office/powerpoint/2010/main" val="228769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4</a:t>
            </a:fld>
            <a:endParaRPr lang="en-US"/>
          </a:p>
        </p:txBody>
      </p:sp>
    </p:spTree>
    <p:extLst>
      <p:ext uri="{BB962C8B-B14F-4D97-AF65-F5344CB8AC3E}">
        <p14:creationId xmlns:p14="http://schemas.microsoft.com/office/powerpoint/2010/main" val="621556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9/19/21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9/19/21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1884-24BC-A443-ABBF-9D845CF4909A}"/>
              </a:ext>
            </a:extLst>
          </p:cNvPr>
          <p:cNvSpPr>
            <a:spLocks noGrp="1"/>
          </p:cNvSpPr>
          <p:nvPr>
            <p:ph type="ctrTitle"/>
          </p:nvPr>
        </p:nvSpPr>
        <p:spPr/>
        <p:txBody>
          <a:bodyPr anchor="t"/>
          <a:lstStyle/>
          <a:p>
            <a:pPr algn="ctr"/>
            <a:r>
              <a:rPr lang="en-US" sz="3600" dirty="0" err="1"/>
              <a:t>WOMArt</a:t>
            </a:r>
            <a:r>
              <a:rPr lang="en-US" sz="3600" dirty="0"/>
              <a:t> Sales</a:t>
            </a:r>
            <a:endParaRPr lang="en-US" dirty="0"/>
          </a:p>
        </p:txBody>
      </p:sp>
      <p:sp>
        <p:nvSpPr>
          <p:cNvPr id="3" name="Subtitle 2">
            <a:extLst>
              <a:ext uri="{FF2B5EF4-FFF2-40B4-BE49-F238E27FC236}">
                <a16:creationId xmlns:a16="http://schemas.microsoft.com/office/drawing/2014/main" id="{63D5BFC0-B5F0-824D-97B8-311A0CBB30FC}"/>
              </a:ext>
            </a:extLst>
          </p:cNvPr>
          <p:cNvSpPr>
            <a:spLocks noGrp="1"/>
          </p:cNvSpPr>
          <p:nvPr>
            <p:ph type="subTitle" idx="1"/>
          </p:nvPr>
        </p:nvSpPr>
        <p:spPr>
          <a:xfrm>
            <a:off x="1876424" y="3615101"/>
            <a:ext cx="8791575" cy="1655762"/>
          </a:xfrm>
        </p:spPr>
        <p:txBody>
          <a:bodyPr>
            <a:normAutofit/>
          </a:bodyPr>
          <a:lstStyle/>
          <a:p>
            <a:pPr algn="ctr"/>
            <a:r>
              <a:rPr lang="en-US" dirty="0"/>
              <a:t>Contributor : Girish </a:t>
            </a:r>
            <a:r>
              <a:rPr lang="en-US" dirty="0" err="1"/>
              <a:t>vankudre</a:t>
            </a:r>
            <a:endParaRPr lang="en-US" dirty="0"/>
          </a:p>
        </p:txBody>
      </p:sp>
      <p:sp>
        <p:nvSpPr>
          <p:cNvPr id="4" name="TextBox 3">
            <a:extLst>
              <a:ext uri="{FF2B5EF4-FFF2-40B4-BE49-F238E27FC236}">
                <a16:creationId xmlns:a16="http://schemas.microsoft.com/office/drawing/2014/main" id="{F3EE617A-E78A-894F-9950-C2F8CFC2D0D3}"/>
              </a:ext>
            </a:extLst>
          </p:cNvPr>
          <p:cNvSpPr txBox="1"/>
          <p:nvPr/>
        </p:nvSpPr>
        <p:spPr>
          <a:xfrm>
            <a:off x="3669475" y="223256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7886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2D21-ECF1-0745-B153-24A40D181442}"/>
              </a:ext>
            </a:extLst>
          </p:cNvPr>
          <p:cNvSpPr>
            <a:spLocks noGrp="1"/>
          </p:cNvSpPr>
          <p:nvPr>
            <p:ph type="title"/>
          </p:nvPr>
        </p:nvSpPr>
        <p:spPr/>
        <p:txBody>
          <a:bodyPr>
            <a:normAutofit/>
          </a:bodyPr>
          <a:lstStyle/>
          <a:p>
            <a:pPr algn="ctr"/>
            <a:r>
              <a:rPr lang="en-US" dirty="0"/>
              <a:t>Problem Statement : Predicting Store Sales</a:t>
            </a:r>
          </a:p>
        </p:txBody>
      </p:sp>
      <p:sp>
        <p:nvSpPr>
          <p:cNvPr id="3" name="Content Placeholder 2">
            <a:extLst>
              <a:ext uri="{FF2B5EF4-FFF2-40B4-BE49-F238E27FC236}">
                <a16:creationId xmlns:a16="http://schemas.microsoft.com/office/drawing/2014/main" id="{D720917F-D1BA-6745-A2E4-7A71F84188F0}"/>
              </a:ext>
            </a:extLst>
          </p:cNvPr>
          <p:cNvSpPr>
            <a:spLocks noGrp="1"/>
          </p:cNvSpPr>
          <p:nvPr>
            <p:ph idx="1"/>
          </p:nvPr>
        </p:nvSpPr>
        <p:spPr>
          <a:xfrm>
            <a:off x="1141412" y="2249487"/>
            <a:ext cx="9905999" cy="1158732"/>
          </a:xfrm>
        </p:spPr>
        <p:txBody>
          <a:bodyPr>
            <a:normAutofit/>
          </a:bodyPr>
          <a:lstStyle/>
          <a:p>
            <a:r>
              <a:rPr lang="en-IN" dirty="0"/>
              <a:t>The data is available for 18 months from 365 stores of </a:t>
            </a:r>
            <a:r>
              <a:rPr lang="en-IN" dirty="0" err="1"/>
              <a:t>WOMart</a:t>
            </a:r>
            <a:r>
              <a:rPr lang="en-IN" dirty="0"/>
              <a:t>. The task is to predict the store sales for each store in the test set for the next two months.</a:t>
            </a:r>
          </a:p>
          <a:p>
            <a:endParaRPr lang="en-US" dirty="0"/>
          </a:p>
        </p:txBody>
      </p:sp>
    </p:spTree>
    <p:extLst>
      <p:ext uri="{BB962C8B-B14F-4D97-AF65-F5344CB8AC3E}">
        <p14:creationId xmlns:p14="http://schemas.microsoft.com/office/powerpoint/2010/main" val="70188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2D21-ECF1-0745-B153-24A40D181442}"/>
              </a:ext>
            </a:extLst>
          </p:cNvPr>
          <p:cNvSpPr>
            <a:spLocks noGrp="1"/>
          </p:cNvSpPr>
          <p:nvPr>
            <p:ph type="title"/>
          </p:nvPr>
        </p:nvSpPr>
        <p:spPr>
          <a:xfrm>
            <a:off x="1141413" y="250383"/>
            <a:ext cx="9905998" cy="1225720"/>
          </a:xfrm>
        </p:spPr>
        <p:txBody>
          <a:bodyPr>
            <a:normAutofit/>
          </a:bodyPr>
          <a:lstStyle/>
          <a:p>
            <a:pPr algn="ctr"/>
            <a:r>
              <a:rPr lang="en-US" dirty="0"/>
              <a:t>Data processing steps</a:t>
            </a:r>
          </a:p>
        </p:txBody>
      </p:sp>
      <p:sp>
        <p:nvSpPr>
          <p:cNvPr id="6" name="Content Placeholder 5">
            <a:extLst>
              <a:ext uri="{FF2B5EF4-FFF2-40B4-BE49-F238E27FC236}">
                <a16:creationId xmlns:a16="http://schemas.microsoft.com/office/drawing/2014/main" id="{D70C5C22-B7CA-6340-9075-AFE989B62755}"/>
              </a:ext>
            </a:extLst>
          </p:cNvPr>
          <p:cNvSpPr>
            <a:spLocks noGrp="1"/>
          </p:cNvSpPr>
          <p:nvPr>
            <p:ph idx="1"/>
          </p:nvPr>
        </p:nvSpPr>
        <p:spPr>
          <a:xfrm>
            <a:off x="1141413" y="1380910"/>
            <a:ext cx="9905999" cy="4913011"/>
          </a:xfrm>
        </p:spPr>
        <p:txBody>
          <a:bodyPr>
            <a:normAutofit fontScale="85000" lnSpcReduction="20000"/>
          </a:bodyPr>
          <a:lstStyle/>
          <a:p>
            <a:r>
              <a:rPr lang="en-US" dirty="0"/>
              <a:t>Loading the data and understanding the info and description of the data. No null/duplicate values identified.</a:t>
            </a:r>
          </a:p>
          <a:p>
            <a:r>
              <a:rPr lang="en-US" dirty="0"/>
              <a:t>There is is high correlation observed between No of Orders and Sales for the store. Thus #Order should be part of feature in order to predict the Sales.</a:t>
            </a:r>
          </a:p>
          <a:p>
            <a:r>
              <a:rPr lang="en-US" dirty="0"/>
              <a:t>Outliers are observed with #Order and Sales data. Techniques of regularization like </a:t>
            </a:r>
            <a:r>
              <a:rPr lang="en-US" dirty="0" err="1"/>
              <a:t>RobustScaler</a:t>
            </a:r>
            <a:r>
              <a:rPr lang="en-US" dirty="0"/>
              <a:t>/</a:t>
            </a:r>
            <a:r>
              <a:rPr lang="en-US" dirty="0" err="1"/>
              <a:t>QuantileTrasformer</a:t>
            </a:r>
            <a:r>
              <a:rPr lang="en-US" dirty="0"/>
              <a:t>/</a:t>
            </a:r>
            <a:r>
              <a:rPr lang="en-US" dirty="0" err="1"/>
              <a:t>PowerTransformer</a:t>
            </a:r>
            <a:r>
              <a:rPr lang="en-US" dirty="0"/>
              <a:t>/</a:t>
            </a:r>
            <a:r>
              <a:rPr lang="en-US" dirty="0" err="1"/>
              <a:t>MinMaxScaler</a:t>
            </a:r>
            <a:r>
              <a:rPr lang="en-US" dirty="0"/>
              <a:t> and other such transformation techniques did not provide expected results hence decided to keep outliers as it is.	</a:t>
            </a:r>
          </a:p>
          <a:p>
            <a:r>
              <a:rPr lang="en-US" dirty="0"/>
              <a:t>Date feature has been turned into features as separate Year, Month and Date.</a:t>
            </a:r>
          </a:p>
          <a:p>
            <a:r>
              <a:rPr lang="en-US" dirty="0"/>
              <a:t>One Hot Encoding technique has been used to convert categorical data into numerical data for machine learning algorithm feeding.  The assumed risk involved is of ‘Curse of Dimensionality’.</a:t>
            </a:r>
          </a:p>
          <a:p>
            <a:r>
              <a:rPr lang="en-US" dirty="0"/>
              <a:t>Assumption of Linear Regression are verified.</a:t>
            </a:r>
          </a:p>
          <a:p>
            <a:endParaRPr lang="en-US" dirty="0"/>
          </a:p>
          <a:p>
            <a:endParaRPr lang="en-US" dirty="0"/>
          </a:p>
        </p:txBody>
      </p:sp>
    </p:spTree>
    <p:extLst>
      <p:ext uri="{BB962C8B-B14F-4D97-AF65-F5344CB8AC3E}">
        <p14:creationId xmlns:p14="http://schemas.microsoft.com/office/powerpoint/2010/main" val="50791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3" y="242308"/>
            <a:ext cx="9905998" cy="600840"/>
          </a:xfrm>
        </p:spPr>
        <p:txBody>
          <a:bodyPr>
            <a:normAutofit/>
          </a:bodyPr>
          <a:lstStyle/>
          <a:p>
            <a:pPr algn="ctr"/>
            <a:r>
              <a:rPr lang="en-US" dirty="0"/>
              <a:t>Assumptions of Linear Regression</a:t>
            </a:r>
          </a:p>
        </p:txBody>
      </p:sp>
      <p:pic>
        <p:nvPicPr>
          <p:cNvPr id="4" name="Picture 3">
            <a:extLst>
              <a:ext uri="{FF2B5EF4-FFF2-40B4-BE49-F238E27FC236}">
                <a16:creationId xmlns:a16="http://schemas.microsoft.com/office/drawing/2014/main" id="{D339C5F0-CE0A-E346-9D2C-AE9C0FB41927}"/>
              </a:ext>
            </a:extLst>
          </p:cNvPr>
          <p:cNvPicPr>
            <a:picLocks noChangeAspect="1"/>
          </p:cNvPicPr>
          <p:nvPr/>
        </p:nvPicPr>
        <p:blipFill>
          <a:blip r:embed="rId3"/>
          <a:stretch>
            <a:fillRect/>
          </a:stretch>
        </p:blipFill>
        <p:spPr>
          <a:xfrm>
            <a:off x="1444911" y="1080654"/>
            <a:ext cx="9602500" cy="5011387"/>
          </a:xfrm>
          <a:prstGeom prst="rect">
            <a:avLst/>
          </a:prstGeom>
        </p:spPr>
      </p:pic>
    </p:spTree>
    <p:extLst>
      <p:ext uri="{BB962C8B-B14F-4D97-AF65-F5344CB8AC3E}">
        <p14:creationId xmlns:p14="http://schemas.microsoft.com/office/powerpoint/2010/main" val="120350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2D21-ECF1-0745-B153-24A40D181442}"/>
              </a:ext>
            </a:extLst>
          </p:cNvPr>
          <p:cNvSpPr>
            <a:spLocks noGrp="1"/>
          </p:cNvSpPr>
          <p:nvPr>
            <p:ph type="title"/>
          </p:nvPr>
        </p:nvSpPr>
        <p:spPr>
          <a:xfrm>
            <a:off x="1141413" y="250383"/>
            <a:ext cx="9905998" cy="723394"/>
          </a:xfrm>
        </p:spPr>
        <p:txBody>
          <a:bodyPr>
            <a:normAutofit/>
          </a:bodyPr>
          <a:lstStyle/>
          <a:p>
            <a:pPr algn="ctr"/>
            <a:r>
              <a:rPr lang="en-US" dirty="0"/>
              <a:t>Solution Approach</a:t>
            </a:r>
          </a:p>
        </p:txBody>
      </p:sp>
      <p:sp>
        <p:nvSpPr>
          <p:cNvPr id="6" name="Content Placeholder 5">
            <a:extLst>
              <a:ext uri="{FF2B5EF4-FFF2-40B4-BE49-F238E27FC236}">
                <a16:creationId xmlns:a16="http://schemas.microsoft.com/office/drawing/2014/main" id="{D70C5C22-B7CA-6340-9075-AFE989B62755}"/>
              </a:ext>
            </a:extLst>
          </p:cNvPr>
          <p:cNvSpPr>
            <a:spLocks noGrp="1"/>
          </p:cNvSpPr>
          <p:nvPr>
            <p:ph idx="1"/>
          </p:nvPr>
        </p:nvSpPr>
        <p:spPr>
          <a:xfrm>
            <a:off x="1141412" y="1269402"/>
            <a:ext cx="10100329" cy="5475643"/>
          </a:xfrm>
        </p:spPr>
        <p:txBody>
          <a:bodyPr>
            <a:normAutofit/>
          </a:bodyPr>
          <a:lstStyle/>
          <a:p>
            <a:r>
              <a:rPr lang="en-US" sz="2000" dirty="0"/>
              <a:t>Even though No of Orders is of great help while predicting Sales due to high correlation (does not mean it’s a cause and effect relation), the same details are not available for the test file which is for future months.</a:t>
            </a:r>
          </a:p>
          <a:p>
            <a:r>
              <a:rPr lang="en-US" sz="2000" dirty="0"/>
              <a:t>To address the problem statement, we have taken the help of Multioutput Regression Model (multiple target variables which are highly correlated with each other). The result of the approach is as below for train and test file. The model used is </a:t>
            </a:r>
            <a:r>
              <a:rPr lang="en-US" sz="2000" dirty="0" err="1"/>
              <a:t>RandomForest</a:t>
            </a:r>
            <a:r>
              <a:rPr lang="en-US" sz="2000" dirty="0"/>
              <a:t> Regressor.</a:t>
            </a:r>
          </a:p>
          <a:p>
            <a:pPr marL="0" indent="0">
              <a:buNone/>
            </a:pPr>
            <a:endParaRPr lang="en-US" sz="2000" dirty="0"/>
          </a:p>
          <a:p>
            <a:pPr marL="0" indent="0">
              <a:buNone/>
            </a:pPr>
            <a:endParaRPr lang="en-US" sz="2000" dirty="0"/>
          </a:p>
          <a:p>
            <a:pPr marL="0" indent="0">
              <a:buNone/>
            </a:pPr>
            <a:endParaRPr lang="en-US" sz="2000" dirty="0"/>
          </a:p>
          <a:p>
            <a:r>
              <a:rPr lang="en-US" sz="2000" dirty="0"/>
              <a:t>The result on test data looks as below.</a:t>
            </a:r>
          </a:p>
          <a:p>
            <a:pPr marL="0" indent="0">
              <a:buNone/>
            </a:pPr>
            <a:endParaRPr lang="en-US" sz="2000" dirty="0"/>
          </a:p>
          <a:p>
            <a:pPr marL="0" indent="0">
              <a:buNone/>
            </a:pPr>
            <a:endParaRPr lang="en-US" sz="2000" dirty="0"/>
          </a:p>
        </p:txBody>
      </p:sp>
      <p:pic>
        <p:nvPicPr>
          <p:cNvPr id="8" name="Picture 7">
            <a:extLst>
              <a:ext uri="{FF2B5EF4-FFF2-40B4-BE49-F238E27FC236}">
                <a16:creationId xmlns:a16="http://schemas.microsoft.com/office/drawing/2014/main" id="{7FB14A41-3841-8C4E-958D-E3C2A1BA42EB}"/>
              </a:ext>
            </a:extLst>
          </p:cNvPr>
          <p:cNvPicPr>
            <a:picLocks noChangeAspect="1"/>
          </p:cNvPicPr>
          <p:nvPr/>
        </p:nvPicPr>
        <p:blipFill>
          <a:blip r:embed="rId2"/>
          <a:stretch>
            <a:fillRect/>
          </a:stretch>
        </p:blipFill>
        <p:spPr>
          <a:xfrm>
            <a:off x="1567541" y="3900620"/>
            <a:ext cx="8101445" cy="992014"/>
          </a:xfrm>
          <a:prstGeom prst="rect">
            <a:avLst/>
          </a:prstGeom>
        </p:spPr>
      </p:pic>
      <p:pic>
        <p:nvPicPr>
          <p:cNvPr id="16" name="Picture 15">
            <a:extLst>
              <a:ext uri="{FF2B5EF4-FFF2-40B4-BE49-F238E27FC236}">
                <a16:creationId xmlns:a16="http://schemas.microsoft.com/office/drawing/2014/main" id="{5C581F2C-E927-7746-942F-6D7F6503420C}"/>
              </a:ext>
            </a:extLst>
          </p:cNvPr>
          <p:cNvPicPr>
            <a:picLocks noChangeAspect="1"/>
          </p:cNvPicPr>
          <p:nvPr/>
        </p:nvPicPr>
        <p:blipFill>
          <a:blip r:embed="rId3"/>
          <a:stretch>
            <a:fillRect/>
          </a:stretch>
        </p:blipFill>
        <p:spPr>
          <a:xfrm>
            <a:off x="1567540" y="5737307"/>
            <a:ext cx="8101445" cy="992014"/>
          </a:xfrm>
          <a:prstGeom prst="rect">
            <a:avLst/>
          </a:prstGeom>
        </p:spPr>
      </p:pic>
    </p:spTree>
    <p:extLst>
      <p:ext uri="{BB962C8B-B14F-4D97-AF65-F5344CB8AC3E}">
        <p14:creationId xmlns:p14="http://schemas.microsoft.com/office/powerpoint/2010/main" val="274504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1121</TotalTime>
  <Words>301</Words>
  <Application>Microsoft Macintosh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Tw Cen MT</vt:lpstr>
      <vt:lpstr>Circuit</vt:lpstr>
      <vt:lpstr>WOMArt Sales</vt:lpstr>
      <vt:lpstr>Problem Statement : Predicting Store Sales</vt:lpstr>
      <vt:lpstr>Data processing steps</vt:lpstr>
      <vt:lpstr>Assumptions of Linear Regression</vt:lpstr>
      <vt:lpstr>Solution Approach</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too sure to sure to insure?</dc:title>
  <dc:creator>Priti Vankudre</dc:creator>
  <cp:lastModifiedBy>Priti Vankudre</cp:lastModifiedBy>
  <cp:revision>80</cp:revision>
  <dcterms:created xsi:type="dcterms:W3CDTF">2019-11-20T07:12:33Z</dcterms:created>
  <dcterms:modified xsi:type="dcterms:W3CDTF">2021-09-19T16:21:36Z</dcterms:modified>
</cp:coreProperties>
</file>