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65" r:id="rId5"/>
    <p:sldId id="259" r:id="rId6"/>
    <p:sldId id="260" r:id="rId7"/>
    <p:sldId id="275" r:id="rId8"/>
    <p:sldId id="276" r:id="rId9"/>
    <p:sldId id="277" r:id="rId10"/>
    <p:sldId id="278" r:id="rId11"/>
    <p:sldId id="279" r:id="rId12"/>
    <p:sldId id="280" r:id="rId13"/>
    <p:sldId id="281" r:id="rId14"/>
    <p:sldId id="282" r:id="rId15"/>
    <p:sldId id="283" r:id="rId16"/>
    <p:sldId id="284" r:id="rId17"/>
    <p:sldId id="285" r:id="rId18"/>
    <p:sldId id="268"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4141"/>
  </p:normalViewPr>
  <p:slideViewPr>
    <p:cSldViewPr snapToGrid="0" snapToObjects="1">
      <p:cViewPr varScale="1">
        <p:scale>
          <a:sx n="98" d="100"/>
          <a:sy n="98" d="100"/>
        </p:scale>
        <p:origin x="11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B4F688-8D3D-D049-9C9F-6DB7917A039F}" type="datetimeFigureOut">
              <a:rPr lang="en-US" smtClean="0"/>
              <a:t>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D7F546-7573-B041-A663-EDB7E5018FD4}" type="slidenum">
              <a:rPr lang="en-US" smtClean="0"/>
              <a:t>‹#›</a:t>
            </a:fld>
            <a:endParaRPr lang="en-US"/>
          </a:p>
        </p:txBody>
      </p:sp>
    </p:spTree>
    <p:extLst>
      <p:ext uri="{BB962C8B-B14F-4D97-AF65-F5344CB8AC3E}">
        <p14:creationId xmlns:p14="http://schemas.microsoft.com/office/powerpoint/2010/main" val="2287696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5</a:t>
            </a:fld>
            <a:endParaRPr lang="en-US"/>
          </a:p>
        </p:txBody>
      </p:sp>
    </p:spTree>
    <p:extLst>
      <p:ext uri="{BB962C8B-B14F-4D97-AF65-F5344CB8AC3E}">
        <p14:creationId xmlns:p14="http://schemas.microsoft.com/office/powerpoint/2010/main" val="621556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14</a:t>
            </a:fld>
            <a:endParaRPr lang="en-US"/>
          </a:p>
        </p:txBody>
      </p:sp>
    </p:spTree>
    <p:extLst>
      <p:ext uri="{BB962C8B-B14F-4D97-AF65-F5344CB8AC3E}">
        <p14:creationId xmlns:p14="http://schemas.microsoft.com/office/powerpoint/2010/main" val="4187412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15</a:t>
            </a:fld>
            <a:endParaRPr lang="en-US"/>
          </a:p>
        </p:txBody>
      </p:sp>
    </p:spTree>
    <p:extLst>
      <p:ext uri="{BB962C8B-B14F-4D97-AF65-F5344CB8AC3E}">
        <p14:creationId xmlns:p14="http://schemas.microsoft.com/office/powerpoint/2010/main" val="1795369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16</a:t>
            </a:fld>
            <a:endParaRPr lang="en-US"/>
          </a:p>
        </p:txBody>
      </p:sp>
    </p:spTree>
    <p:extLst>
      <p:ext uri="{BB962C8B-B14F-4D97-AF65-F5344CB8AC3E}">
        <p14:creationId xmlns:p14="http://schemas.microsoft.com/office/powerpoint/2010/main" val="2438478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17</a:t>
            </a:fld>
            <a:endParaRPr lang="en-US"/>
          </a:p>
        </p:txBody>
      </p:sp>
    </p:spTree>
    <p:extLst>
      <p:ext uri="{BB962C8B-B14F-4D97-AF65-F5344CB8AC3E}">
        <p14:creationId xmlns:p14="http://schemas.microsoft.com/office/powerpoint/2010/main" val="271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18</a:t>
            </a:fld>
            <a:endParaRPr lang="en-US"/>
          </a:p>
        </p:txBody>
      </p:sp>
    </p:spTree>
    <p:extLst>
      <p:ext uri="{BB962C8B-B14F-4D97-AF65-F5344CB8AC3E}">
        <p14:creationId xmlns:p14="http://schemas.microsoft.com/office/powerpoint/2010/main" val="3579305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19</a:t>
            </a:fld>
            <a:endParaRPr lang="en-US"/>
          </a:p>
        </p:txBody>
      </p:sp>
    </p:spTree>
    <p:extLst>
      <p:ext uri="{BB962C8B-B14F-4D97-AF65-F5344CB8AC3E}">
        <p14:creationId xmlns:p14="http://schemas.microsoft.com/office/powerpoint/2010/main" val="3207041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6</a:t>
            </a:fld>
            <a:endParaRPr lang="en-US"/>
          </a:p>
        </p:txBody>
      </p:sp>
    </p:spTree>
    <p:extLst>
      <p:ext uri="{BB962C8B-B14F-4D97-AF65-F5344CB8AC3E}">
        <p14:creationId xmlns:p14="http://schemas.microsoft.com/office/powerpoint/2010/main" val="2962853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7</a:t>
            </a:fld>
            <a:endParaRPr lang="en-US"/>
          </a:p>
        </p:txBody>
      </p:sp>
    </p:spTree>
    <p:extLst>
      <p:ext uri="{BB962C8B-B14F-4D97-AF65-F5344CB8AC3E}">
        <p14:creationId xmlns:p14="http://schemas.microsoft.com/office/powerpoint/2010/main" val="2433074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8</a:t>
            </a:fld>
            <a:endParaRPr lang="en-US"/>
          </a:p>
        </p:txBody>
      </p:sp>
    </p:spTree>
    <p:extLst>
      <p:ext uri="{BB962C8B-B14F-4D97-AF65-F5344CB8AC3E}">
        <p14:creationId xmlns:p14="http://schemas.microsoft.com/office/powerpoint/2010/main" val="3938530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9</a:t>
            </a:fld>
            <a:endParaRPr lang="en-US"/>
          </a:p>
        </p:txBody>
      </p:sp>
    </p:spTree>
    <p:extLst>
      <p:ext uri="{BB962C8B-B14F-4D97-AF65-F5344CB8AC3E}">
        <p14:creationId xmlns:p14="http://schemas.microsoft.com/office/powerpoint/2010/main" val="2891064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10</a:t>
            </a:fld>
            <a:endParaRPr lang="en-US"/>
          </a:p>
        </p:txBody>
      </p:sp>
    </p:spTree>
    <p:extLst>
      <p:ext uri="{BB962C8B-B14F-4D97-AF65-F5344CB8AC3E}">
        <p14:creationId xmlns:p14="http://schemas.microsoft.com/office/powerpoint/2010/main" val="922145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11</a:t>
            </a:fld>
            <a:endParaRPr lang="en-US"/>
          </a:p>
        </p:txBody>
      </p:sp>
    </p:spTree>
    <p:extLst>
      <p:ext uri="{BB962C8B-B14F-4D97-AF65-F5344CB8AC3E}">
        <p14:creationId xmlns:p14="http://schemas.microsoft.com/office/powerpoint/2010/main" val="283137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12</a:t>
            </a:fld>
            <a:endParaRPr lang="en-US"/>
          </a:p>
        </p:txBody>
      </p:sp>
    </p:spTree>
    <p:extLst>
      <p:ext uri="{BB962C8B-B14F-4D97-AF65-F5344CB8AC3E}">
        <p14:creationId xmlns:p14="http://schemas.microsoft.com/office/powerpoint/2010/main" val="2319706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13</a:t>
            </a:fld>
            <a:endParaRPr lang="en-US"/>
          </a:p>
        </p:txBody>
      </p:sp>
    </p:spTree>
    <p:extLst>
      <p:ext uri="{BB962C8B-B14F-4D97-AF65-F5344CB8AC3E}">
        <p14:creationId xmlns:p14="http://schemas.microsoft.com/office/powerpoint/2010/main" val="32641686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01884-24BC-A443-ABBF-9D845CF4909A}"/>
              </a:ext>
            </a:extLst>
          </p:cNvPr>
          <p:cNvSpPr>
            <a:spLocks noGrp="1"/>
          </p:cNvSpPr>
          <p:nvPr>
            <p:ph type="ctrTitle"/>
          </p:nvPr>
        </p:nvSpPr>
        <p:spPr/>
        <p:txBody>
          <a:bodyPr anchor="t"/>
          <a:lstStyle/>
          <a:p>
            <a:pPr algn="ctr"/>
            <a:r>
              <a:rPr lang="en-US" sz="3600" dirty="0"/>
              <a:t>Amex Coupon redemption</a:t>
            </a:r>
            <a:endParaRPr lang="en-US" dirty="0"/>
          </a:p>
        </p:txBody>
      </p:sp>
      <p:sp>
        <p:nvSpPr>
          <p:cNvPr id="3" name="Subtitle 2">
            <a:extLst>
              <a:ext uri="{FF2B5EF4-FFF2-40B4-BE49-F238E27FC236}">
                <a16:creationId xmlns:a16="http://schemas.microsoft.com/office/drawing/2014/main" id="{63D5BFC0-B5F0-824D-97B8-311A0CBB30FC}"/>
              </a:ext>
            </a:extLst>
          </p:cNvPr>
          <p:cNvSpPr>
            <a:spLocks noGrp="1"/>
          </p:cNvSpPr>
          <p:nvPr>
            <p:ph type="subTitle" idx="1"/>
          </p:nvPr>
        </p:nvSpPr>
        <p:spPr/>
        <p:txBody>
          <a:bodyPr>
            <a:normAutofit/>
          </a:bodyPr>
          <a:lstStyle/>
          <a:p>
            <a:pPr algn="ctr"/>
            <a:r>
              <a:rPr lang="en-US" dirty="0"/>
              <a:t>Supervised machine learning : Binary Classification algorithm</a:t>
            </a:r>
          </a:p>
          <a:p>
            <a:pPr algn="ctr"/>
            <a:r>
              <a:rPr lang="en-US" dirty="0"/>
              <a:t>Team Name : Group four</a:t>
            </a:r>
          </a:p>
          <a:p>
            <a:pPr algn="ctr"/>
            <a:r>
              <a:rPr lang="en-US" dirty="0"/>
              <a:t>Contributors : Ramesh, Girish, Sunit, Jainam</a:t>
            </a:r>
          </a:p>
        </p:txBody>
      </p:sp>
      <p:sp>
        <p:nvSpPr>
          <p:cNvPr id="4" name="TextBox 3">
            <a:extLst>
              <a:ext uri="{FF2B5EF4-FFF2-40B4-BE49-F238E27FC236}">
                <a16:creationId xmlns:a16="http://schemas.microsoft.com/office/drawing/2014/main" id="{F3EE617A-E78A-894F-9950-C2F8CFC2D0D3}"/>
              </a:ext>
            </a:extLst>
          </p:cNvPr>
          <p:cNvSpPr txBox="1"/>
          <p:nvPr/>
        </p:nvSpPr>
        <p:spPr>
          <a:xfrm>
            <a:off x="3669475" y="223256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78867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82943" y="272897"/>
            <a:ext cx="9905998" cy="613382"/>
          </a:xfrm>
        </p:spPr>
        <p:txBody>
          <a:bodyPr>
            <a:normAutofit fontScale="90000"/>
          </a:bodyPr>
          <a:lstStyle/>
          <a:p>
            <a:pPr marL="285750" indent="-285750" defTabSz="457200">
              <a:lnSpc>
                <a:spcPct val="100000"/>
              </a:lnSpc>
              <a:spcBef>
                <a:spcPts val="0"/>
              </a:spcBef>
              <a:buFont typeface="Arial" panose="020B0604020202020204" pitchFamily="34" charset="0"/>
              <a:buChar char="•"/>
            </a:pPr>
            <a:r>
              <a:rPr lang="en-US" dirty="0"/>
              <a:t>Exploratory Data Analysis</a:t>
            </a:r>
            <a:br>
              <a:rPr lang="en-US" dirty="0"/>
            </a:br>
            <a:r>
              <a:rPr lang="en-US" sz="1800" cap="none" dirty="0">
                <a:solidFill>
                  <a:prstClr val="white"/>
                </a:solidFill>
                <a:ea typeface="+mn-ea"/>
                <a:cs typeface="+mn-cs"/>
              </a:rPr>
              <a:t>No of Children has no significant association with Coupon Redemption</a:t>
            </a:r>
            <a:endParaRPr lang="en-US" dirty="0"/>
          </a:p>
        </p:txBody>
      </p:sp>
      <p:sp>
        <p:nvSpPr>
          <p:cNvPr id="3" name="TextBox 2">
            <a:extLst>
              <a:ext uri="{FF2B5EF4-FFF2-40B4-BE49-F238E27FC236}">
                <a16:creationId xmlns:a16="http://schemas.microsoft.com/office/drawing/2014/main" id="{91EAA137-43C7-DA4F-A5DD-1457B19B567F}"/>
              </a:ext>
            </a:extLst>
          </p:cNvPr>
          <p:cNvSpPr txBox="1"/>
          <p:nvPr/>
        </p:nvSpPr>
        <p:spPr>
          <a:xfrm>
            <a:off x="1182943" y="5577840"/>
            <a:ext cx="10704257" cy="646331"/>
          </a:xfrm>
          <a:prstGeom prst="rect">
            <a:avLst/>
          </a:prstGeom>
          <a:noFill/>
        </p:spPr>
        <p:txBody>
          <a:bodyPr wrap="square" rtlCol="0">
            <a:spAutoFit/>
          </a:bodyPr>
          <a:lstStyle/>
          <a:p>
            <a:r>
              <a:rPr lang="en-IN" dirty="0"/>
              <a:t>Inference : Since most of the customers preferred not to disclose on number of children, at this point we can assume that this field has no significance with redemption of coupons.</a:t>
            </a:r>
            <a:endParaRPr lang="en-US" dirty="0"/>
          </a:p>
        </p:txBody>
      </p:sp>
      <p:pic>
        <p:nvPicPr>
          <p:cNvPr id="7" name="Content Placeholder 6">
            <a:extLst>
              <a:ext uri="{FF2B5EF4-FFF2-40B4-BE49-F238E27FC236}">
                <a16:creationId xmlns:a16="http://schemas.microsoft.com/office/drawing/2014/main" id="{4EB5721B-D3AD-9D4A-824F-C7053A6797F7}"/>
              </a:ext>
            </a:extLst>
          </p:cNvPr>
          <p:cNvPicPr>
            <a:picLocks noGrp="1" noChangeAspect="1"/>
          </p:cNvPicPr>
          <p:nvPr>
            <p:ph idx="1"/>
          </p:nvPr>
        </p:nvPicPr>
        <p:blipFill>
          <a:blip r:embed="rId3"/>
          <a:stretch>
            <a:fillRect/>
          </a:stretch>
        </p:blipFill>
        <p:spPr>
          <a:xfrm>
            <a:off x="4284618" y="1057405"/>
            <a:ext cx="3749040" cy="1620481"/>
          </a:xfrm>
        </p:spPr>
      </p:pic>
      <p:pic>
        <p:nvPicPr>
          <p:cNvPr id="11" name="Picture 10">
            <a:extLst>
              <a:ext uri="{FF2B5EF4-FFF2-40B4-BE49-F238E27FC236}">
                <a16:creationId xmlns:a16="http://schemas.microsoft.com/office/drawing/2014/main" id="{549107B0-FC8F-8247-931E-1EF94AAA0F5C}"/>
              </a:ext>
            </a:extLst>
          </p:cNvPr>
          <p:cNvPicPr>
            <a:picLocks noChangeAspect="1"/>
          </p:cNvPicPr>
          <p:nvPr/>
        </p:nvPicPr>
        <p:blipFill>
          <a:blip r:embed="rId4"/>
          <a:stretch>
            <a:fillRect/>
          </a:stretch>
        </p:blipFill>
        <p:spPr>
          <a:xfrm>
            <a:off x="1841863" y="2873521"/>
            <a:ext cx="8569234" cy="2508683"/>
          </a:xfrm>
          <a:prstGeom prst="rect">
            <a:avLst/>
          </a:prstGeom>
        </p:spPr>
      </p:pic>
    </p:spTree>
    <p:extLst>
      <p:ext uri="{BB962C8B-B14F-4D97-AF65-F5344CB8AC3E}">
        <p14:creationId xmlns:p14="http://schemas.microsoft.com/office/powerpoint/2010/main" val="422396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82943" y="272897"/>
            <a:ext cx="9905998" cy="613382"/>
          </a:xfrm>
        </p:spPr>
        <p:txBody>
          <a:bodyPr>
            <a:normAutofit fontScale="90000"/>
          </a:bodyPr>
          <a:lstStyle/>
          <a:p>
            <a:pPr marL="285750" lvl="0" indent="-285750" defTabSz="457200">
              <a:lnSpc>
                <a:spcPct val="100000"/>
              </a:lnSpc>
              <a:spcBef>
                <a:spcPts val="0"/>
              </a:spcBef>
              <a:buFont typeface="Arial" panose="020B0604020202020204" pitchFamily="34" charset="0"/>
              <a:buChar char="•"/>
            </a:pPr>
            <a:r>
              <a:rPr lang="en-US" dirty="0"/>
              <a:t>Exploratory Data Analysis</a:t>
            </a:r>
            <a:br>
              <a:rPr lang="en-US" dirty="0"/>
            </a:br>
            <a:r>
              <a:rPr lang="en-US" sz="1800" cap="none" dirty="0">
                <a:solidFill>
                  <a:prstClr val="white"/>
                </a:solidFill>
                <a:ea typeface="+mn-ea"/>
                <a:cs typeface="+mn-cs"/>
              </a:rPr>
              <a:t>Income Bracket of 5 has no significant association with Coupon Redemption.</a:t>
            </a:r>
            <a:endParaRPr lang="en-US" dirty="0"/>
          </a:p>
        </p:txBody>
      </p:sp>
      <p:sp>
        <p:nvSpPr>
          <p:cNvPr id="3" name="TextBox 2">
            <a:extLst>
              <a:ext uri="{FF2B5EF4-FFF2-40B4-BE49-F238E27FC236}">
                <a16:creationId xmlns:a16="http://schemas.microsoft.com/office/drawing/2014/main" id="{91EAA137-43C7-DA4F-A5DD-1457B19B567F}"/>
              </a:ext>
            </a:extLst>
          </p:cNvPr>
          <p:cNvSpPr txBox="1"/>
          <p:nvPr/>
        </p:nvSpPr>
        <p:spPr>
          <a:xfrm>
            <a:off x="1182943" y="5381898"/>
            <a:ext cx="10704257" cy="646331"/>
          </a:xfrm>
          <a:prstGeom prst="rect">
            <a:avLst/>
          </a:prstGeom>
          <a:noFill/>
        </p:spPr>
        <p:txBody>
          <a:bodyPr wrap="square" rtlCol="0">
            <a:spAutoFit/>
          </a:bodyPr>
          <a:lstStyle/>
          <a:p>
            <a:r>
              <a:rPr lang="en-IN" dirty="0"/>
              <a:t>Inference : Assuming 5 as mid income group, customers in this group clearly shows behaviour towards redemption of coupon.</a:t>
            </a:r>
            <a:endParaRPr lang="en-US" dirty="0"/>
          </a:p>
        </p:txBody>
      </p:sp>
      <p:pic>
        <p:nvPicPr>
          <p:cNvPr id="8" name="Content Placeholder 7">
            <a:extLst>
              <a:ext uri="{FF2B5EF4-FFF2-40B4-BE49-F238E27FC236}">
                <a16:creationId xmlns:a16="http://schemas.microsoft.com/office/drawing/2014/main" id="{24C1959C-7E60-7747-ACE5-E7DE0BF55FAF}"/>
              </a:ext>
            </a:extLst>
          </p:cNvPr>
          <p:cNvPicPr>
            <a:picLocks noGrp="1" noChangeAspect="1"/>
          </p:cNvPicPr>
          <p:nvPr>
            <p:ph idx="1"/>
          </p:nvPr>
        </p:nvPicPr>
        <p:blipFill>
          <a:blip r:embed="rId3"/>
          <a:stretch>
            <a:fillRect/>
          </a:stretch>
        </p:blipFill>
        <p:spPr>
          <a:xfrm>
            <a:off x="1371622" y="1141162"/>
            <a:ext cx="2626769" cy="4005603"/>
          </a:xfrm>
        </p:spPr>
      </p:pic>
      <p:pic>
        <p:nvPicPr>
          <p:cNvPr id="10" name="Picture 9">
            <a:extLst>
              <a:ext uri="{FF2B5EF4-FFF2-40B4-BE49-F238E27FC236}">
                <a16:creationId xmlns:a16="http://schemas.microsoft.com/office/drawing/2014/main" id="{F45A01DA-76F7-B54F-A5C9-FDB9B71E9D65}"/>
              </a:ext>
            </a:extLst>
          </p:cNvPr>
          <p:cNvPicPr>
            <a:picLocks noChangeAspect="1"/>
          </p:cNvPicPr>
          <p:nvPr/>
        </p:nvPicPr>
        <p:blipFill>
          <a:blip r:embed="rId4"/>
          <a:stretch>
            <a:fillRect/>
          </a:stretch>
        </p:blipFill>
        <p:spPr>
          <a:xfrm>
            <a:off x="3998390" y="1141162"/>
            <a:ext cx="7888810" cy="4005603"/>
          </a:xfrm>
          <a:prstGeom prst="rect">
            <a:avLst/>
          </a:prstGeom>
        </p:spPr>
      </p:pic>
    </p:spTree>
    <p:extLst>
      <p:ext uri="{BB962C8B-B14F-4D97-AF65-F5344CB8AC3E}">
        <p14:creationId xmlns:p14="http://schemas.microsoft.com/office/powerpoint/2010/main" val="3454434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82943" y="272897"/>
            <a:ext cx="9905998" cy="613382"/>
          </a:xfrm>
        </p:spPr>
        <p:txBody>
          <a:bodyPr>
            <a:normAutofit fontScale="90000"/>
          </a:bodyPr>
          <a:lstStyle/>
          <a:p>
            <a:pPr marL="285750" lvl="0" indent="-285750" defTabSz="457200">
              <a:lnSpc>
                <a:spcPct val="100000"/>
              </a:lnSpc>
              <a:spcBef>
                <a:spcPts val="0"/>
              </a:spcBef>
              <a:buFont typeface="Arial" panose="020B0604020202020204" pitchFamily="34" charset="0"/>
              <a:buChar char="•"/>
            </a:pPr>
            <a:r>
              <a:rPr lang="en-US" dirty="0"/>
              <a:t>Exploratory Data Analysis – COUPON id and it’s attributes and significance to Coupon redeem</a:t>
            </a:r>
          </a:p>
        </p:txBody>
      </p:sp>
      <p:sp>
        <p:nvSpPr>
          <p:cNvPr id="3" name="TextBox 2">
            <a:extLst>
              <a:ext uri="{FF2B5EF4-FFF2-40B4-BE49-F238E27FC236}">
                <a16:creationId xmlns:a16="http://schemas.microsoft.com/office/drawing/2014/main" id="{91EAA137-43C7-DA4F-A5DD-1457B19B567F}"/>
              </a:ext>
            </a:extLst>
          </p:cNvPr>
          <p:cNvSpPr txBox="1"/>
          <p:nvPr/>
        </p:nvSpPr>
        <p:spPr>
          <a:xfrm>
            <a:off x="1182943" y="4496192"/>
            <a:ext cx="10704257" cy="1754326"/>
          </a:xfrm>
          <a:prstGeom prst="rect">
            <a:avLst/>
          </a:prstGeom>
          <a:noFill/>
        </p:spPr>
        <p:txBody>
          <a:bodyPr wrap="square" rtlCol="0">
            <a:spAutoFit/>
          </a:bodyPr>
          <a:lstStyle/>
          <a:p>
            <a:r>
              <a:rPr lang="en-US" dirty="0"/>
              <a:t>Basis observation for top 5 Coupon Id’s redeemed most, we could create below hypothesis for attributes:</a:t>
            </a:r>
          </a:p>
          <a:p>
            <a:endParaRPr lang="en-US" dirty="0"/>
          </a:p>
          <a:p>
            <a:pPr marL="285750" indent="-285750">
              <a:buFont typeface="Arial" panose="020B0604020202020204" pitchFamily="34" charset="0"/>
              <a:buChar char="•"/>
            </a:pPr>
            <a:r>
              <a:rPr lang="en-US" dirty="0"/>
              <a:t>Brand 56 has no significant association with Coupon Redemption.</a:t>
            </a:r>
          </a:p>
          <a:p>
            <a:pPr marL="285750" indent="-285750">
              <a:buFont typeface="Arial" panose="020B0604020202020204" pitchFamily="34" charset="0"/>
              <a:buChar char="•"/>
            </a:pPr>
            <a:r>
              <a:rPr lang="en-US" dirty="0"/>
              <a:t>Brand Type of ‘Established’ has no significant association with Coupon Redemption.</a:t>
            </a:r>
          </a:p>
          <a:p>
            <a:pPr marL="285750" indent="-285750">
              <a:buFont typeface="Arial" panose="020B0604020202020204" pitchFamily="34" charset="0"/>
              <a:buChar char="•"/>
            </a:pPr>
            <a:r>
              <a:rPr lang="en-US" dirty="0"/>
              <a:t>Category has no significant association with Coupon Redemption.</a:t>
            </a:r>
          </a:p>
          <a:p>
            <a:pPr marL="285750" indent="-285750">
              <a:buFont typeface="Arial" panose="020B0604020202020204" pitchFamily="34" charset="0"/>
              <a:buChar char="•"/>
            </a:pPr>
            <a:r>
              <a:rPr lang="en-US" dirty="0"/>
              <a:t>Campaign Type as ‘X’ has no significant association with Coupon Redemption.</a:t>
            </a:r>
          </a:p>
        </p:txBody>
      </p:sp>
      <p:pic>
        <p:nvPicPr>
          <p:cNvPr id="7" name="Content Placeholder 6">
            <a:extLst>
              <a:ext uri="{FF2B5EF4-FFF2-40B4-BE49-F238E27FC236}">
                <a16:creationId xmlns:a16="http://schemas.microsoft.com/office/drawing/2014/main" id="{CC15CA2E-C72A-B447-B1FC-9B988AABBA85}"/>
              </a:ext>
            </a:extLst>
          </p:cNvPr>
          <p:cNvPicPr>
            <a:picLocks noGrp="1" noChangeAspect="1"/>
          </p:cNvPicPr>
          <p:nvPr>
            <p:ph idx="1"/>
          </p:nvPr>
        </p:nvPicPr>
        <p:blipFill>
          <a:blip r:embed="rId3"/>
          <a:stretch>
            <a:fillRect/>
          </a:stretch>
        </p:blipFill>
        <p:spPr>
          <a:xfrm>
            <a:off x="1478325" y="1186853"/>
            <a:ext cx="2257651" cy="1896427"/>
          </a:xfrm>
        </p:spPr>
      </p:pic>
      <p:pic>
        <p:nvPicPr>
          <p:cNvPr id="11" name="Picture 10">
            <a:extLst>
              <a:ext uri="{FF2B5EF4-FFF2-40B4-BE49-F238E27FC236}">
                <a16:creationId xmlns:a16="http://schemas.microsoft.com/office/drawing/2014/main" id="{FC389673-7B4F-0247-A8C9-08231F7EF412}"/>
              </a:ext>
            </a:extLst>
          </p:cNvPr>
          <p:cNvPicPr>
            <a:picLocks noChangeAspect="1"/>
          </p:cNvPicPr>
          <p:nvPr/>
        </p:nvPicPr>
        <p:blipFill>
          <a:blip r:embed="rId4"/>
          <a:stretch>
            <a:fillRect/>
          </a:stretch>
        </p:blipFill>
        <p:spPr>
          <a:xfrm>
            <a:off x="4679416" y="1193483"/>
            <a:ext cx="2622902" cy="3015198"/>
          </a:xfrm>
          <a:prstGeom prst="rect">
            <a:avLst/>
          </a:prstGeom>
        </p:spPr>
      </p:pic>
      <p:pic>
        <p:nvPicPr>
          <p:cNvPr id="16" name="Picture 15">
            <a:extLst>
              <a:ext uri="{FF2B5EF4-FFF2-40B4-BE49-F238E27FC236}">
                <a16:creationId xmlns:a16="http://schemas.microsoft.com/office/drawing/2014/main" id="{95C5D056-79EB-7F40-8499-4547B939826E}"/>
              </a:ext>
            </a:extLst>
          </p:cNvPr>
          <p:cNvPicPr>
            <a:picLocks noChangeAspect="1"/>
          </p:cNvPicPr>
          <p:nvPr/>
        </p:nvPicPr>
        <p:blipFill>
          <a:blip r:embed="rId5"/>
          <a:stretch>
            <a:fillRect/>
          </a:stretch>
        </p:blipFill>
        <p:spPr>
          <a:xfrm>
            <a:off x="7706632" y="1173790"/>
            <a:ext cx="3138460" cy="3021828"/>
          </a:xfrm>
          <a:prstGeom prst="rect">
            <a:avLst/>
          </a:prstGeom>
        </p:spPr>
      </p:pic>
      <p:pic>
        <p:nvPicPr>
          <p:cNvPr id="17" name="Picture 16">
            <a:extLst>
              <a:ext uri="{FF2B5EF4-FFF2-40B4-BE49-F238E27FC236}">
                <a16:creationId xmlns:a16="http://schemas.microsoft.com/office/drawing/2014/main" id="{0DACB664-20EB-A243-A4B8-ABBFB2997C5E}"/>
              </a:ext>
            </a:extLst>
          </p:cNvPr>
          <p:cNvPicPr>
            <a:picLocks noChangeAspect="1"/>
          </p:cNvPicPr>
          <p:nvPr/>
        </p:nvPicPr>
        <p:blipFill>
          <a:blip r:embed="rId6"/>
          <a:stretch>
            <a:fillRect/>
          </a:stretch>
        </p:blipFill>
        <p:spPr>
          <a:xfrm>
            <a:off x="1478325" y="3251821"/>
            <a:ext cx="2511235" cy="994646"/>
          </a:xfrm>
          <a:prstGeom prst="rect">
            <a:avLst/>
          </a:prstGeom>
        </p:spPr>
      </p:pic>
    </p:spTree>
    <p:extLst>
      <p:ext uri="{BB962C8B-B14F-4D97-AF65-F5344CB8AC3E}">
        <p14:creationId xmlns:p14="http://schemas.microsoft.com/office/powerpoint/2010/main" val="630295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82943" y="272897"/>
            <a:ext cx="9905998" cy="613382"/>
          </a:xfrm>
        </p:spPr>
        <p:txBody>
          <a:bodyPr>
            <a:normAutofit fontScale="90000"/>
          </a:bodyPr>
          <a:lstStyle/>
          <a:p>
            <a:pPr marL="285750" indent="-285750" defTabSz="457200">
              <a:lnSpc>
                <a:spcPct val="100000"/>
              </a:lnSpc>
              <a:spcBef>
                <a:spcPts val="0"/>
              </a:spcBef>
              <a:buFont typeface="Arial" panose="020B0604020202020204" pitchFamily="34" charset="0"/>
              <a:buChar char="•"/>
            </a:pPr>
            <a:r>
              <a:rPr lang="en-US" dirty="0"/>
              <a:t>Exploratory Data Analysis</a:t>
            </a:r>
            <a:br>
              <a:rPr lang="en-US" dirty="0"/>
            </a:br>
            <a:r>
              <a:rPr lang="en-US" sz="1800" cap="none" dirty="0">
                <a:solidFill>
                  <a:prstClr val="white"/>
                </a:solidFill>
                <a:ea typeface="+mn-ea"/>
                <a:cs typeface="+mn-cs"/>
              </a:rPr>
              <a:t>Brand 56 has no significant association with Coupon Redemption.</a:t>
            </a:r>
            <a:endParaRPr lang="en-US" dirty="0"/>
          </a:p>
        </p:txBody>
      </p:sp>
      <p:sp>
        <p:nvSpPr>
          <p:cNvPr id="3" name="TextBox 2">
            <a:extLst>
              <a:ext uri="{FF2B5EF4-FFF2-40B4-BE49-F238E27FC236}">
                <a16:creationId xmlns:a16="http://schemas.microsoft.com/office/drawing/2014/main" id="{91EAA137-43C7-DA4F-A5DD-1457B19B567F}"/>
              </a:ext>
            </a:extLst>
          </p:cNvPr>
          <p:cNvSpPr txBox="1"/>
          <p:nvPr/>
        </p:nvSpPr>
        <p:spPr>
          <a:xfrm>
            <a:off x="1182943" y="4937760"/>
            <a:ext cx="10704257" cy="923330"/>
          </a:xfrm>
          <a:prstGeom prst="rect">
            <a:avLst/>
          </a:prstGeom>
          <a:noFill/>
        </p:spPr>
        <p:txBody>
          <a:bodyPr wrap="square" rtlCol="0">
            <a:spAutoFit/>
          </a:bodyPr>
          <a:lstStyle/>
          <a:p>
            <a:r>
              <a:rPr lang="en-IN" dirty="0"/>
              <a:t>Inference: For brand 56, there is a wide range of category available under the umbrella of Food products and displays greater tendency towards coupon redemption as well. Even rest other top 4 brands as well belong to general food product category under Grocery.</a:t>
            </a:r>
            <a:endParaRPr lang="en-US" dirty="0"/>
          </a:p>
        </p:txBody>
      </p:sp>
      <p:pic>
        <p:nvPicPr>
          <p:cNvPr id="7" name="Content Placeholder 6">
            <a:extLst>
              <a:ext uri="{FF2B5EF4-FFF2-40B4-BE49-F238E27FC236}">
                <a16:creationId xmlns:a16="http://schemas.microsoft.com/office/drawing/2014/main" id="{4C601699-7B69-164C-8D8C-1BD80DEEF26E}"/>
              </a:ext>
            </a:extLst>
          </p:cNvPr>
          <p:cNvPicPr>
            <a:picLocks noGrp="1" noChangeAspect="1"/>
          </p:cNvPicPr>
          <p:nvPr>
            <p:ph idx="1"/>
          </p:nvPr>
        </p:nvPicPr>
        <p:blipFill>
          <a:blip r:embed="rId3"/>
          <a:stretch>
            <a:fillRect/>
          </a:stretch>
        </p:blipFill>
        <p:spPr>
          <a:xfrm>
            <a:off x="2299062" y="1141163"/>
            <a:ext cx="7328263" cy="3541712"/>
          </a:xfrm>
        </p:spPr>
      </p:pic>
    </p:spTree>
    <p:extLst>
      <p:ext uri="{BB962C8B-B14F-4D97-AF65-F5344CB8AC3E}">
        <p14:creationId xmlns:p14="http://schemas.microsoft.com/office/powerpoint/2010/main" val="3835908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82943" y="272897"/>
            <a:ext cx="9905998" cy="613382"/>
          </a:xfrm>
        </p:spPr>
        <p:txBody>
          <a:bodyPr>
            <a:normAutofit fontScale="90000"/>
          </a:bodyPr>
          <a:lstStyle/>
          <a:p>
            <a:pPr marL="285750" indent="-285750" defTabSz="457200">
              <a:lnSpc>
                <a:spcPct val="100000"/>
              </a:lnSpc>
              <a:spcBef>
                <a:spcPts val="0"/>
              </a:spcBef>
              <a:buFont typeface="Arial" panose="020B0604020202020204" pitchFamily="34" charset="0"/>
              <a:buChar char="•"/>
            </a:pPr>
            <a:r>
              <a:rPr lang="en-US" dirty="0"/>
              <a:t>Exploratory Data Analysis</a:t>
            </a:r>
            <a:br>
              <a:rPr lang="en-US" dirty="0"/>
            </a:br>
            <a:r>
              <a:rPr lang="en-US" sz="1800" cap="none" dirty="0">
                <a:solidFill>
                  <a:prstClr val="white"/>
                </a:solidFill>
                <a:ea typeface="+mn-ea"/>
                <a:cs typeface="+mn-cs"/>
              </a:rPr>
              <a:t>Brand Type of ‘Established’ has no significant association with Coupon Redemption.</a:t>
            </a:r>
            <a:endParaRPr lang="en-US" dirty="0"/>
          </a:p>
        </p:txBody>
      </p:sp>
      <p:sp>
        <p:nvSpPr>
          <p:cNvPr id="3" name="TextBox 2">
            <a:extLst>
              <a:ext uri="{FF2B5EF4-FFF2-40B4-BE49-F238E27FC236}">
                <a16:creationId xmlns:a16="http://schemas.microsoft.com/office/drawing/2014/main" id="{91EAA137-43C7-DA4F-A5DD-1457B19B567F}"/>
              </a:ext>
            </a:extLst>
          </p:cNvPr>
          <p:cNvSpPr txBox="1"/>
          <p:nvPr/>
        </p:nvSpPr>
        <p:spPr>
          <a:xfrm>
            <a:off x="1182944" y="5590903"/>
            <a:ext cx="10704257" cy="369332"/>
          </a:xfrm>
          <a:prstGeom prst="rect">
            <a:avLst/>
          </a:prstGeom>
          <a:noFill/>
        </p:spPr>
        <p:txBody>
          <a:bodyPr wrap="square" rtlCol="0">
            <a:spAutoFit/>
          </a:bodyPr>
          <a:lstStyle/>
          <a:p>
            <a:r>
              <a:rPr lang="en-IN" dirty="0"/>
              <a:t>Inference: Coupon redemption percentage seems high when associated with an Established brand type.</a:t>
            </a:r>
            <a:endParaRPr lang="en-US" dirty="0"/>
          </a:p>
        </p:txBody>
      </p:sp>
      <p:pic>
        <p:nvPicPr>
          <p:cNvPr id="8" name="Content Placeholder 7">
            <a:extLst>
              <a:ext uri="{FF2B5EF4-FFF2-40B4-BE49-F238E27FC236}">
                <a16:creationId xmlns:a16="http://schemas.microsoft.com/office/drawing/2014/main" id="{DF34ADD0-2EF4-7B4B-8DEB-8B10BD5C3085}"/>
              </a:ext>
            </a:extLst>
          </p:cNvPr>
          <p:cNvPicPr>
            <a:picLocks noGrp="1" noChangeAspect="1"/>
          </p:cNvPicPr>
          <p:nvPr>
            <p:ph idx="1"/>
          </p:nvPr>
        </p:nvPicPr>
        <p:blipFill>
          <a:blip r:embed="rId3"/>
          <a:stretch>
            <a:fillRect/>
          </a:stretch>
        </p:blipFill>
        <p:spPr>
          <a:xfrm>
            <a:off x="4461720" y="1117386"/>
            <a:ext cx="3112200" cy="1328353"/>
          </a:xfrm>
        </p:spPr>
      </p:pic>
      <p:pic>
        <p:nvPicPr>
          <p:cNvPr id="10" name="Picture 9">
            <a:extLst>
              <a:ext uri="{FF2B5EF4-FFF2-40B4-BE49-F238E27FC236}">
                <a16:creationId xmlns:a16="http://schemas.microsoft.com/office/drawing/2014/main" id="{4D799DF0-D737-A448-B8D7-94DF62784BB3}"/>
              </a:ext>
            </a:extLst>
          </p:cNvPr>
          <p:cNvPicPr>
            <a:picLocks noChangeAspect="1"/>
          </p:cNvPicPr>
          <p:nvPr/>
        </p:nvPicPr>
        <p:blipFill>
          <a:blip r:embed="rId4"/>
          <a:stretch>
            <a:fillRect/>
          </a:stretch>
        </p:blipFill>
        <p:spPr>
          <a:xfrm>
            <a:off x="1998616" y="2827630"/>
            <a:ext cx="8360229" cy="2532166"/>
          </a:xfrm>
          <a:prstGeom prst="rect">
            <a:avLst/>
          </a:prstGeom>
        </p:spPr>
      </p:pic>
    </p:spTree>
    <p:extLst>
      <p:ext uri="{BB962C8B-B14F-4D97-AF65-F5344CB8AC3E}">
        <p14:creationId xmlns:p14="http://schemas.microsoft.com/office/powerpoint/2010/main" val="1389746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82943" y="272897"/>
            <a:ext cx="9905998" cy="613382"/>
          </a:xfrm>
        </p:spPr>
        <p:txBody>
          <a:bodyPr>
            <a:normAutofit fontScale="90000"/>
          </a:bodyPr>
          <a:lstStyle/>
          <a:p>
            <a:pPr marL="285750" indent="-285750" defTabSz="457200">
              <a:lnSpc>
                <a:spcPct val="100000"/>
              </a:lnSpc>
              <a:spcBef>
                <a:spcPts val="0"/>
              </a:spcBef>
              <a:buFont typeface="Arial" panose="020B0604020202020204" pitchFamily="34" charset="0"/>
              <a:buChar char="•"/>
            </a:pPr>
            <a:r>
              <a:rPr lang="en-US" dirty="0"/>
              <a:t>Exploratory Data Analysis</a:t>
            </a:r>
            <a:br>
              <a:rPr lang="en-US" dirty="0"/>
            </a:br>
            <a:r>
              <a:rPr lang="en-US" sz="1800" cap="none" dirty="0">
                <a:solidFill>
                  <a:prstClr val="white"/>
                </a:solidFill>
                <a:ea typeface="+mn-ea"/>
                <a:cs typeface="+mn-cs"/>
              </a:rPr>
              <a:t>Category has no significant association with Coupon Redemption.</a:t>
            </a:r>
            <a:endParaRPr lang="en-US" dirty="0"/>
          </a:p>
        </p:txBody>
      </p:sp>
      <p:sp>
        <p:nvSpPr>
          <p:cNvPr id="3" name="TextBox 2">
            <a:extLst>
              <a:ext uri="{FF2B5EF4-FFF2-40B4-BE49-F238E27FC236}">
                <a16:creationId xmlns:a16="http://schemas.microsoft.com/office/drawing/2014/main" id="{91EAA137-43C7-DA4F-A5DD-1457B19B567F}"/>
              </a:ext>
            </a:extLst>
          </p:cNvPr>
          <p:cNvSpPr txBox="1"/>
          <p:nvPr/>
        </p:nvSpPr>
        <p:spPr>
          <a:xfrm>
            <a:off x="1182942" y="5760720"/>
            <a:ext cx="10704257" cy="646331"/>
          </a:xfrm>
          <a:prstGeom prst="rect">
            <a:avLst/>
          </a:prstGeom>
          <a:noFill/>
        </p:spPr>
        <p:txBody>
          <a:bodyPr wrap="square" rtlCol="0">
            <a:spAutoFit/>
          </a:bodyPr>
          <a:lstStyle/>
          <a:p>
            <a:r>
              <a:rPr lang="en-IN" dirty="0"/>
              <a:t>Inference : Grocery, Packaged Meat, Pharmaceutical, Natural Product, Dairy &amp; Juice and Meat are the category seems more associated with coupon redemption.</a:t>
            </a:r>
            <a:endParaRPr lang="en-US" dirty="0"/>
          </a:p>
        </p:txBody>
      </p:sp>
      <p:pic>
        <p:nvPicPr>
          <p:cNvPr id="7" name="Content Placeholder 6">
            <a:extLst>
              <a:ext uri="{FF2B5EF4-FFF2-40B4-BE49-F238E27FC236}">
                <a16:creationId xmlns:a16="http://schemas.microsoft.com/office/drawing/2014/main" id="{720CC7BE-8645-6C4A-A081-469442F74310}"/>
              </a:ext>
            </a:extLst>
          </p:cNvPr>
          <p:cNvPicPr>
            <a:picLocks noGrp="1" noChangeAspect="1"/>
          </p:cNvPicPr>
          <p:nvPr>
            <p:ph idx="1"/>
          </p:nvPr>
        </p:nvPicPr>
        <p:blipFill>
          <a:blip r:embed="rId3"/>
          <a:stretch>
            <a:fillRect/>
          </a:stretch>
        </p:blipFill>
        <p:spPr>
          <a:xfrm>
            <a:off x="1182942" y="1034641"/>
            <a:ext cx="2683663" cy="4543199"/>
          </a:xfrm>
        </p:spPr>
      </p:pic>
      <p:pic>
        <p:nvPicPr>
          <p:cNvPr id="11" name="Picture 10">
            <a:extLst>
              <a:ext uri="{FF2B5EF4-FFF2-40B4-BE49-F238E27FC236}">
                <a16:creationId xmlns:a16="http://schemas.microsoft.com/office/drawing/2014/main" id="{BBB94908-8DA6-B441-8C70-0D79E3EF1E79}"/>
              </a:ext>
            </a:extLst>
          </p:cNvPr>
          <p:cNvPicPr>
            <a:picLocks noChangeAspect="1"/>
          </p:cNvPicPr>
          <p:nvPr/>
        </p:nvPicPr>
        <p:blipFill>
          <a:blip r:embed="rId4"/>
          <a:stretch>
            <a:fillRect/>
          </a:stretch>
        </p:blipFill>
        <p:spPr>
          <a:xfrm>
            <a:off x="3866604" y="1034640"/>
            <a:ext cx="7893595" cy="4543199"/>
          </a:xfrm>
          <a:prstGeom prst="rect">
            <a:avLst/>
          </a:prstGeom>
        </p:spPr>
      </p:pic>
    </p:spTree>
    <p:extLst>
      <p:ext uri="{BB962C8B-B14F-4D97-AF65-F5344CB8AC3E}">
        <p14:creationId xmlns:p14="http://schemas.microsoft.com/office/powerpoint/2010/main" val="3859229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82943" y="272897"/>
            <a:ext cx="9905998" cy="613382"/>
          </a:xfrm>
        </p:spPr>
        <p:txBody>
          <a:bodyPr>
            <a:normAutofit fontScale="90000"/>
          </a:bodyPr>
          <a:lstStyle/>
          <a:p>
            <a:pPr marL="285750" indent="-285750" defTabSz="457200">
              <a:lnSpc>
                <a:spcPct val="100000"/>
              </a:lnSpc>
              <a:spcBef>
                <a:spcPts val="0"/>
              </a:spcBef>
              <a:buFont typeface="Arial" panose="020B0604020202020204" pitchFamily="34" charset="0"/>
              <a:buChar char="•"/>
            </a:pPr>
            <a:r>
              <a:rPr lang="en-US" dirty="0"/>
              <a:t>Exploratory Data Analysis</a:t>
            </a:r>
            <a:br>
              <a:rPr lang="en-US" dirty="0"/>
            </a:br>
            <a:r>
              <a:rPr lang="en-US" sz="1800" cap="none" dirty="0">
                <a:solidFill>
                  <a:prstClr val="white"/>
                </a:solidFill>
                <a:ea typeface="+mn-ea"/>
                <a:cs typeface="+mn-cs"/>
              </a:rPr>
              <a:t>Campaign Type as ‘X’ has no significant association with Coupon Redemption.</a:t>
            </a:r>
            <a:endParaRPr lang="en-US" dirty="0"/>
          </a:p>
        </p:txBody>
      </p:sp>
      <p:sp>
        <p:nvSpPr>
          <p:cNvPr id="3" name="TextBox 2">
            <a:extLst>
              <a:ext uri="{FF2B5EF4-FFF2-40B4-BE49-F238E27FC236}">
                <a16:creationId xmlns:a16="http://schemas.microsoft.com/office/drawing/2014/main" id="{91EAA137-43C7-DA4F-A5DD-1457B19B567F}"/>
              </a:ext>
            </a:extLst>
          </p:cNvPr>
          <p:cNvSpPr txBox="1"/>
          <p:nvPr/>
        </p:nvSpPr>
        <p:spPr>
          <a:xfrm>
            <a:off x="1182943" y="5303520"/>
            <a:ext cx="10704257" cy="369332"/>
          </a:xfrm>
          <a:prstGeom prst="rect">
            <a:avLst/>
          </a:prstGeom>
          <a:noFill/>
        </p:spPr>
        <p:txBody>
          <a:bodyPr wrap="square" rtlCol="0">
            <a:spAutoFit/>
          </a:bodyPr>
          <a:lstStyle/>
          <a:p>
            <a:r>
              <a:rPr lang="en-IN" dirty="0"/>
              <a:t>Inference : Campaign type of X seems to have more associated with coupon redemption.</a:t>
            </a:r>
            <a:endParaRPr lang="en-US" dirty="0"/>
          </a:p>
        </p:txBody>
      </p:sp>
      <p:pic>
        <p:nvPicPr>
          <p:cNvPr id="8" name="Content Placeholder 7">
            <a:extLst>
              <a:ext uri="{FF2B5EF4-FFF2-40B4-BE49-F238E27FC236}">
                <a16:creationId xmlns:a16="http://schemas.microsoft.com/office/drawing/2014/main" id="{33439838-1FAD-5D44-9CFD-A3ED680DBF89}"/>
              </a:ext>
            </a:extLst>
          </p:cNvPr>
          <p:cNvPicPr>
            <a:picLocks noGrp="1" noChangeAspect="1"/>
          </p:cNvPicPr>
          <p:nvPr>
            <p:ph idx="1"/>
          </p:nvPr>
        </p:nvPicPr>
        <p:blipFill>
          <a:blip r:embed="rId3"/>
          <a:stretch>
            <a:fillRect/>
          </a:stretch>
        </p:blipFill>
        <p:spPr>
          <a:xfrm>
            <a:off x="4396424" y="1335870"/>
            <a:ext cx="3213100" cy="1172686"/>
          </a:xfrm>
        </p:spPr>
      </p:pic>
      <p:pic>
        <p:nvPicPr>
          <p:cNvPr id="10" name="Picture 9">
            <a:extLst>
              <a:ext uri="{FF2B5EF4-FFF2-40B4-BE49-F238E27FC236}">
                <a16:creationId xmlns:a16="http://schemas.microsoft.com/office/drawing/2014/main" id="{7979DF49-14AD-D642-B795-8D776A604DB1}"/>
              </a:ext>
            </a:extLst>
          </p:cNvPr>
          <p:cNvPicPr>
            <a:picLocks noChangeAspect="1"/>
          </p:cNvPicPr>
          <p:nvPr/>
        </p:nvPicPr>
        <p:blipFill>
          <a:blip r:embed="rId4"/>
          <a:stretch>
            <a:fillRect/>
          </a:stretch>
        </p:blipFill>
        <p:spPr>
          <a:xfrm>
            <a:off x="1972491" y="2764280"/>
            <a:ext cx="8647612" cy="2269966"/>
          </a:xfrm>
          <a:prstGeom prst="rect">
            <a:avLst/>
          </a:prstGeom>
        </p:spPr>
      </p:pic>
    </p:spTree>
    <p:extLst>
      <p:ext uri="{BB962C8B-B14F-4D97-AF65-F5344CB8AC3E}">
        <p14:creationId xmlns:p14="http://schemas.microsoft.com/office/powerpoint/2010/main" val="1144593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82943" y="272897"/>
            <a:ext cx="9905998" cy="613382"/>
          </a:xfrm>
        </p:spPr>
        <p:txBody>
          <a:bodyPr>
            <a:normAutofit fontScale="90000"/>
          </a:bodyPr>
          <a:lstStyle/>
          <a:p>
            <a:r>
              <a:rPr lang="en-US" dirty="0"/>
              <a:t>Exploratory Data Analysis</a:t>
            </a:r>
            <a:br>
              <a:rPr lang="en-US" dirty="0"/>
            </a:br>
            <a:r>
              <a:rPr lang="en-IN" sz="1800" cap="none" dirty="0">
                <a:solidFill>
                  <a:prstClr val="white"/>
                </a:solidFill>
              </a:rPr>
              <a:t>coupon redemption trend basis campaign start date and transaction date </a:t>
            </a:r>
            <a:endParaRPr lang="en-US" dirty="0"/>
          </a:p>
        </p:txBody>
      </p:sp>
      <p:sp>
        <p:nvSpPr>
          <p:cNvPr id="3" name="TextBox 2">
            <a:extLst>
              <a:ext uri="{FF2B5EF4-FFF2-40B4-BE49-F238E27FC236}">
                <a16:creationId xmlns:a16="http://schemas.microsoft.com/office/drawing/2014/main" id="{91EAA137-43C7-DA4F-A5DD-1457B19B567F}"/>
              </a:ext>
            </a:extLst>
          </p:cNvPr>
          <p:cNvSpPr txBox="1"/>
          <p:nvPr/>
        </p:nvSpPr>
        <p:spPr>
          <a:xfrm>
            <a:off x="1182943" y="5303520"/>
            <a:ext cx="10704257" cy="1200329"/>
          </a:xfrm>
          <a:prstGeom prst="rect">
            <a:avLst/>
          </a:prstGeom>
          <a:noFill/>
        </p:spPr>
        <p:txBody>
          <a:bodyPr wrap="square" rtlCol="0">
            <a:spAutoFit/>
          </a:bodyPr>
          <a:lstStyle/>
          <a:p>
            <a:r>
              <a:rPr lang="en-IN" dirty="0"/>
              <a:t>Inference : Campaign started between Q2-13 to Q3-13 followed by Q1-13 to Q2-13, seems more association towards coupon redemption trend. So we could assume campaign spanned across early quarters of year seem to more association with coupon redemption.</a:t>
            </a:r>
          </a:p>
          <a:p>
            <a:r>
              <a:rPr lang="en-IN" dirty="0"/>
              <a:t>We could not clearly see association between transaction quarter and coupon redemption behaviour.</a:t>
            </a:r>
            <a:endParaRPr lang="en-US" dirty="0"/>
          </a:p>
        </p:txBody>
      </p:sp>
      <p:pic>
        <p:nvPicPr>
          <p:cNvPr id="7" name="Content Placeholder 6">
            <a:extLst>
              <a:ext uri="{FF2B5EF4-FFF2-40B4-BE49-F238E27FC236}">
                <a16:creationId xmlns:a16="http://schemas.microsoft.com/office/drawing/2014/main" id="{0AA3AD1B-D8FF-454C-B817-DC9AFE027A21}"/>
              </a:ext>
            </a:extLst>
          </p:cNvPr>
          <p:cNvPicPr>
            <a:picLocks noGrp="1" noChangeAspect="1"/>
          </p:cNvPicPr>
          <p:nvPr>
            <p:ph idx="1"/>
          </p:nvPr>
        </p:nvPicPr>
        <p:blipFill>
          <a:blip r:embed="rId3"/>
          <a:stretch>
            <a:fillRect/>
          </a:stretch>
        </p:blipFill>
        <p:spPr>
          <a:xfrm>
            <a:off x="1359054" y="1084627"/>
            <a:ext cx="2925563" cy="2010272"/>
          </a:xfrm>
        </p:spPr>
      </p:pic>
      <p:pic>
        <p:nvPicPr>
          <p:cNvPr id="11" name="Picture 10">
            <a:extLst>
              <a:ext uri="{FF2B5EF4-FFF2-40B4-BE49-F238E27FC236}">
                <a16:creationId xmlns:a16="http://schemas.microsoft.com/office/drawing/2014/main" id="{90FBA5EE-6E44-2343-A6A9-B39DD8EA84C3}"/>
              </a:ext>
            </a:extLst>
          </p:cNvPr>
          <p:cNvPicPr>
            <a:picLocks noChangeAspect="1"/>
          </p:cNvPicPr>
          <p:nvPr/>
        </p:nvPicPr>
        <p:blipFill>
          <a:blip r:embed="rId4"/>
          <a:stretch>
            <a:fillRect/>
          </a:stretch>
        </p:blipFill>
        <p:spPr>
          <a:xfrm>
            <a:off x="1359054" y="3094899"/>
            <a:ext cx="2925563" cy="2069117"/>
          </a:xfrm>
          <a:prstGeom prst="rect">
            <a:avLst/>
          </a:prstGeom>
        </p:spPr>
      </p:pic>
      <p:pic>
        <p:nvPicPr>
          <p:cNvPr id="13" name="Picture 12">
            <a:extLst>
              <a:ext uri="{FF2B5EF4-FFF2-40B4-BE49-F238E27FC236}">
                <a16:creationId xmlns:a16="http://schemas.microsoft.com/office/drawing/2014/main" id="{FBDDD4DE-AEA1-634E-B73B-9D7B92BFBE4D}"/>
              </a:ext>
            </a:extLst>
          </p:cNvPr>
          <p:cNvPicPr>
            <a:picLocks noChangeAspect="1"/>
          </p:cNvPicPr>
          <p:nvPr/>
        </p:nvPicPr>
        <p:blipFill>
          <a:blip r:embed="rId5"/>
          <a:stretch>
            <a:fillRect/>
          </a:stretch>
        </p:blipFill>
        <p:spPr>
          <a:xfrm>
            <a:off x="4284616" y="1084626"/>
            <a:ext cx="7602584" cy="4079389"/>
          </a:xfrm>
          <a:prstGeom prst="rect">
            <a:avLst/>
          </a:prstGeom>
        </p:spPr>
      </p:pic>
    </p:spTree>
    <p:extLst>
      <p:ext uri="{BB962C8B-B14F-4D97-AF65-F5344CB8AC3E}">
        <p14:creationId xmlns:p14="http://schemas.microsoft.com/office/powerpoint/2010/main" val="1529971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41412" y="333509"/>
            <a:ext cx="10419216" cy="1614043"/>
          </a:xfrm>
        </p:spPr>
        <p:txBody>
          <a:bodyPr>
            <a:normAutofit/>
          </a:bodyPr>
          <a:lstStyle/>
          <a:p>
            <a:r>
              <a:rPr lang="en-US" dirty="0"/>
              <a:t>model evaluation matrix</a:t>
            </a:r>
            <a:br>
              <a:rPr lang="en-US" dirty="0"/>
            </a:br>
            <a:r>
              <a:rPr lang="en-IN" sz="2000" dirty="0"/>
              <a:t> </a:t>
            </a:r>
            <a:br>
              <a:rPr lang="en-IN" sz="2000" dirty="0"/>
            </a:br>
            <a:endParaRPr lang="en-US" dirty="0"/>
          </a:p>
        </p:txBody>
      </p:sp>
      <p:sp>
        <p:nvSpPr>
          <p:cNvPr id="4" name="Content Placeholder 3">
            <a:extLst>
              <a:ext uri="{FF2B5EF4-FFF2-40B4-BE49-F238E27FC236}">
                <a16:creationId xmlns:a16="http://schemas.microsoft.com/office/drawing/2014/main" id="{6FB38BE5-4D3E-CA48-A945-95CC6C93DE21}"/>
              </a:ext>
            </a:extLst>
          </p:cNvPr>
          <p:cNvSpPr>
            <a:spLocks noGrp="1"/>
          </p:cNvSpPr>
          <p:nvPr>
            <p:ph idx="1"/>
          </p:nvPr>
        </p:nvSpPr>
        <p:spPr>
          <a:xfrm>
            <a:off x="1141412" y="1033154"/>
            <a:ext cx="10419216" cy="5605152"/>
          </a:xfrm>
        </p:spPr>
        <p:txBody>
          <a:bodyPr/>
          <a:lstStyle/>
          <a:p>
            <a:r>
              <a:rPr lang="en-US" dirty="0"/>
              <a:t>Logistic Regression Evaluation for Baseline Model</a:t>
            </a:r>
          </a:p>
          <a:p>
            <a:endParaRPr lang="en-US" dirty="0"/>
          </a:p>
          <a:p>
            <a:endParaRPr lang="en-US" dirty="0"/>
          </a:p>
          <a:p>
            <a:pPr marL="0" indent="0">
              <a:buNone/>
            </a:pPr>
            <a:endParaRPr lang="en-US" dirty="0"/>
          </a:p>
          <a:p>
            <a:endParaRPr lang="en-US" dirty="0"/>
          </a:p>
          <a:p>
            <a:r>
              <a:rPr lang="en-US" dirty="0"/>
              <a:t>Random Forest Classifier Evaluation for Baseline Model</a:t>
            </a:r>
          </a:p>
        </p:txBody>
      </p:sp>
      <p:sp>
        <p:nvSpPr>
          <p:cNvPr id="9" name="TextBox 8">
            <a:extLst>
              <a:ext uri="{FF2B5EF4-FFF2-40B4-BE49-F238E27FC236}">
                <a16:creationId xmlns:a16="http://schemas.microsoft.com/office/drawing/2014/main" id="{8E608E94-EDAD-CB44-8A94-3DF1F8B3D42E}"/>
              </a:ext>
            </a:extLst>
          </p:cNvPr>
          <p:cNvSpPr txBox="1"/>
          <p:nvPr/>
        </p:nvSpPr>
        <p:spPr>
          <a:xfrm>
            <a:off x="7493671" y="1663556"/>
            <a:ext cx="4580565" cy="1200329"/>
          </a:xfrm>
          <a:prstGeom prst="rect">
            <a:avLst/>
          </a:prstGeom>
          <a:noFill/>
        </p:spPr>
        <p:txBody>
          <a:bodyPr wrap="square" rtlCol="0">
            <a:spAutoFit/>
          </a:bodyPr>
          <a:lstStyle/>
          <a:p>
            <a:pPr marL="285750" indent="-285750">
              <a:buFont typeface="Arial" panose="020B0604020202020204" pitchFamily="34" charset="0"/>
              <a:buChar char="•"/>
            </a:pPr>
            <a:r>
              <a:rPr lang="en-IN" dirty="0"/>
              <a:t>Precision – What percent of your predictions were correct? Precision is the ability of a classifier not to label an instance positive that is actually negative.</a:t>
            </a:r>
            <a:endParaRPr lang="en-US" dirty="0"/>
          </a:p>
        </p:txBody>
      </p:sp>
      <p:sp>
        <p:nvSpPr>
          <p:cNvPr id="16" name="TextBox 15">
            <a:extLst>
              <a:ext uri="{FF2B5EF4-FFF2-40B4-BE49-F238E27FC236}">
                <a16:creationId xmlns:a16="http://schemas.microsoft.com/office/drawing/2014/main" id="{1806D102-B16B-9543-90B4-0BD1BE69DE37}"/>
              </a:ext>
            </a:extLst>
          </p:cNvPr>
          <p:cNvSpPr txBox="1"/>
          <p:nvPr/>
        </p:nvSpPr>
        <p:spPr>
          <a:xfrm>
            <a:off x="7611434" y="5084660"/>
            <a:ext cx="4580566" cy="923330"/>
          </a:xfrm>
          <a:prstGeom prst="rect">
            <a:avLst/>
          </a:prstGeom>
          <a:noFill/>
        </p:spPr>
        <p:txBody>
          <a:bodyPr wrap="square" rtlCol="0">
            <a:spAutoFit/>
          </a:bodyPr>
          <a:lstStyle/>
          <a:p>
            <a:pPr marL="285750" indent="-285750">
              <a:buFont typeface="Arial" panose="020B0604020202020204" pitchFamily="34" charset="0"/>
              <a:buChar char="•"/>
            </a:pPr>
            <a:r>
              <a:rPr lang="en-IN" dirty="0"/>
              <a:t>Recall – What percent of the positive cases did you catch? Recall is the ability of a classifier to find all positive instances.</a:t>
            </a:r>
            <a:endParaRPr lang="en-US" dirty="0"/>
          </a:p>
        </p:txBody>
      </p:sp>
      <p:pic>
        <p:nvPicPr>
          <p:cNvPr id="5" name="Picture 4">
            <a:extLst>
              <a:ext uri="{FF2B5EF4-FFF2-40B4-BE49-F238E27FC236}">
                <a16:creationId xmlns:a16="http://schemas.microsoft.com/office/drawing/2014/main" id="{C270D892-5302-5B40-8359-B9D68D2BD7B9}"/>
              </a:ext>
            </a:extLst>
          </p:cNvPr>
          <p:cNvPicPr>
            <a:picLocks noChangeAspect="1"/>
          </p:cNvPicPr>
          <p:nvPr/>
        </p:nvPicPr>
        <p:blipFill>
          <a:blip r:embed="rId3"/>
          <a:stretch>
            <a:fillRect/>
          </a:stretch>
        </p:blipFill>
        <p:spPr>
          <a:xfrm>
            <a:off x="1236073" y="1575235"/>
            <a:ext cx="5905500" cy="2019300"/>
          </a:xfrm>
          <a:prstGeom prst="rect">
            <a:avLst/>
          </a:prstGeom>
        </p:spPr>
      </p:pic>
      <p:pic>
        <p:nvPicPr>
          <p:cNvPr id="8" name="Picture 7">
            <a:extLst>
              <a:ext uri="{FF2B5EF4-FFF2-40B4-BE49-F238E27FC236}">
                <a16:creationId xmlns:a16="http://schemas.microsoft.com/office/drawing/2014/main" id="{DF774ED5-3848-4044-B8C8-1535229722C0}"/>
              </a:ext>
            </a:extLst>
          </p:cNvPr>
          <p:cNvPicPr>
            <a:picLocks noChangeAspect="1"/>
          </p:cNvPicPr>
          <p:nvPr/>
        </p:nvPicPr>
        <p:blipFill>
          <a:blip r:embed="rId4"/>
          <a:stretch>
            <a:fillRect/>
          </a:stretch>
        </p:blipFill>
        <p:spPr>
          <a:xfrm>
            <a:off x="1261434" y="4484795"/>
            <a:ext cx="5880139" cy="1993900"/>
          </a:xfrm>
          <a:prstGeom prst="rect">
            <a:avLst/>
          </a:prstGeom>
        </p:spPr>
      </p:pic>
    </p:spTree>
    <p:extLst>
      <p:ext uri="{BB962C8B-B14F-4D97-AF65-F5344CB8AC3E}">
        <p14:creationId xmlns:p14="http://schemas.microsoft.com/office/powerpoint/2010/main" val="2533600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41412" y="333510"/>
            <a:ext cx="10419216" cy="509142"/>
          </a:xfrm>
        </p:spPr>
        <p:txBody>
          <a:bodyPr>
            <a:normAutofit fontScale="90000"/>
          </a:bodyPr>
          <a:lstStyle/>
          <a:p>
            <a:r>
              <a:rPr lang="en-US" dirty="0"/>
              <a:t>model evaluation matrix</a:t>
            </a:r>
          </a:p>
        </p:txBody>
      </p:sp>
      <p:sp>
        <p:nvSpPr>
          <p:cNvPr id="4" name="Content Placeholder 3">
            <a:extLst>
              <a:ext uri="{FF2B5EF4-FFF2-40B4-BE49-F238E27FC236}">
                <a16:creationId xmlns:a16="http://schemas.microsoft.com/office/drawing/2014/main" id="{6FB38BE5-4D3E-CA48-A945-95CC6C93DE21}"/>
              </a:ext>
            </a:extLst>
          </p:cNvPr>
          <p:cNvSpPr>
            <a:spLocks noGrp="1"/>
          </p:cNvSpPr>
          <p:nvPr>
            <p:ph idx="1"/>
          </p:nvPr>
        </p:nvSpPr>
        <p:spPr>
          <a:xfrm>
            <a:off x="1141411" y="918944"/>
            <a:ext cx="10698287" cy="5814365"/>
          </a:xfrm>
        </p:spPr>
        <p:txBody>
          <a:bodyPr/>
          <a:lstStyle/>
          <a:p>
            <a:r>
              <a:rPr lang="en-US" dirty="0"/>
              <a:t>Random Forest Classifier Evaluation for Final Model with RFE and </a:t>
            </a:r>
            <a:r>
              <a:rPr lang="en-US" dirty="0" err="1"/>
              <a:t>GridSearchCV</a:t>
            </a:r>
            <a:endParaRPr lang="en-US" dirty="0"/>
          </a:p>
        </p:txBody>
      </p:sp>
      <p:pic>
        <p:nvPicPr>
          <p:cNvPr id="6" name="Picture 5">
            <a:extLst>
              <a:ext uri="{FF2B5EF4-FFF2-40B4-BE49-F238E27FC236}">
                <a16:creationId xmlns:a16="http://schemas.microsoft.com/office/drawing/2014/main" id="{310C3C7D-687E-7F47-84B2-17453F4C5B43}"/>
              </a:ext>
            </a:extLst>
          </p:cNvPr>
          <p:cNvPicPr>
            <a:picLocks noChangeAspect="1"/>
          </p:cNvPicPr>
          <p:nvPr/>
        </p:nvPicPr>
        <p:blipFill rotWithShape="1">
          <a:blip r:embed="rId3"/>
          <a:srcRect t="30483" r="52054"/>
          <a:stretch/>
        </p:blipFill>
        <p:spPr>
          <a:xfrm>
            <a:off x="3253436" y="1580606"/>
            <a:ext cx="5041478" cy="1724421"/>
          </a:xfrm>
          <a:prstGeom prst="rect">
            <a:avLst/>
          </a:prstGeom>
        </p:spPr>
      </p:pic>
      <p:pic>
        <p:nvPicPr>
          <p:cNvPr id="15" name="Picture 14">
            <a:extLst>
              <a:ext uri="{FF2B5EF4-FFF2-40B4-BE49-F238E27FC236}">
                <a16:creationId xmlns:a16="http://schemas.microsoft.com/office/drawing/2014/main" id="{5F00DB84-7284-654A-B063-178612941C6B}"/>
              </a:ext>
            </a:extLst>
          </p:cNvPr>
          <p:cNvPicPr>
            <a:picLocks noChangeAspect="1"/>
          </p:cNvPicPr>
          <p:nvPr/>
        </p:nvPicPr>
        <p:blipFill rotWithShape="1">
          <a:blip r:embed="rId3"/>
          <a:srcRect b="69868"/>
          <a:stretch/>
        </p:blipFill>
        <p:spPr>
          <a:xfrm>
            <a:off x="1228694" y="3615555"/>
            <a:ext cx="10514816" cy="747439"/>
          </a:xfrm>
          <a:prstGeom prst="rect">
            <a:avLst/>
          </a:prstGeom>
        </p:spPr>
      </p:pic>
    </p:spTree>
    <p:extLst>
      <p:ext uri="{BB962C8B-B14F-4D97-AF65-F5344CB8AC3E}">
        <p14:creationId xmlns:p14="http://schemas.microsoft.com/office/powerpoint/2010/main" val="136760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FBF3-7A8E-5641-89BD-7052B1C5CAC0}"/>
              </a:ext>
            </a:extLst>
          </p:cNvPr>
          <p:cNvSpPr>
            <a:spLocks noGrp="1"/>
          </p:cNvSpPr>
          <p:nvPr>
            <p:ph type="title"/>
          </p:nvPr>
        </p:nvSpPr>
        <p:spPr/>
        <p:txBody>
          <a:bodyPr/>
          <a:lstStyle/>
          <a:p>
            <a:pPr algn="ctr"/>
            <a:r>
              <a:rPr lang="en-US" dirty="0"/>
              <a:t>Problem statement</a:t>
            </a:r>
          </a:p>
        </p:txBody>
      </p:sp>
      <p:sp>
        <p:nvSpPr>
          <p:cNvPr id="3" name="Content Placeholder 2">
            <a:extLst>
              <a:ext uri="{FF2B5EF4-FFF2-40B4-BE49-F238E27FC236}">
                <a16:creationId xmlns:a16="http://schemas.microsoft.com/office/drawing/2014/main" id="{3F5EBC87-BC6E-7341-BA56-2703BF0A31FB}"/>
              </a:ext>
            </a:extLst>
          </p:cNvPr>
          <p:cNvSpPr>
            <a:spLocks noGrp="1"/>
          </p:cNvSpPr>
          <p:nvPr>
            <p:ph idx="1"/>
          </p:nvPr>
        </p:nvSpPr>
        <p:spPr>
          <a:xfrm>
            <a:off x="1141412" y="2006600"/>
            <a:ext cx="9905999" cy="4432299"/>
          </a:xfrm>
        </p:spPr>
        <p:txBody>
          <a:bodyPr>
            <a:normAutofit fontScale="85000" lnSpcReduction="20000"/>
          </a:bodyPr>
          <a:lstStyle/>
          <a:p>
            <a:r>
              <a:rPr lang="en-IN" dirty="0"/>
              <a:t>XYZ Credit Card company regularly helps it’s merchants understand their data better and take key business decisions accurately by providing machine learning and analytics consulting.</a:t>
            </a:r>
          </a:p>
          <a:p>
            <a:r>
              <a:rPr lang="en-IN" dirty="0"/>
              <a:t>ABC is an established Brick &amp; Mortar retailer that frequently conducts marketing campaigns for its diverse product range. As a merchant of XYZ, they have sought XYZ to assist them in their discount marketing process using the power of machine learning.</a:t>
            </a:r>
          </a:p>
          <a:p>
            <a:r>
              <a:rPr lang="en-IN" dirty="0"/>
              <a:t>Discount marketing and coupon usage are very widely used promotional techniques to attract new customers and to retain &amp; reinforce loyalty of existing customers. The measurement of a consumer’s propensity towards coupon usage and the prediction of the redemption behaviour are crucial parameters in assessing the effectiveness of a marketing campaign.</a:t>
            </a:r>
          </a:p>
          <a:p>
            <a:r>
              <a:rPr lang="en-IN" dirty="0"/>
              <a:t>The retailer would like the ability to predict whether customers redeem the coupons received across channels, which will enable the retailer’s marketing team to accurately design coupon construct, and develop more precise and targeted marketing strategies.</a:t>
            </a:r>
            <a:endParaRPr lang="en-US" dirty="0"/>
          </a:p>
        </p:txBody>
      </p:sp>
    </p:spTree>
    <p:extLst>
      <p:ext uri="{BB962C8B-B14F-4D97-AF65-F5344CB8AC3E}">
        <p14:creationId xmlns:p14="http://schemas.microsoft.com/office/powerpoint/2010/main" val="1598178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2D21-ECF1-0745-B153-24A40D181442}"/>
              </a:ext>
            </a:extLst>
          </p:cNvPr>
          <p:cNvSpPr>
            <a:spLocks noGrp="1"/>
          </p:cNvSpPr>
          <p:nvPr>
            <p:ph type="title"/>
          </p:nvPr>
        </p:nvSpPr>
        <p:spPr/>
        <p:txBody>
          <a:bodyPr>
            <a:normAutofit fontScale="90000"/>
          </a:bodyPr>
          <a:lstStyle/>
          <a:p>
            <a:r>
              <a:rPr lang="en-US" dirty="0"/>
              <a:t>Dataset and Data dictionary (List of features available for analysis and prediction)</a:t>
            </a:r>
            <a:br>
              <a:rPr lang="en-US" dirty="0"/>
            </a:br>
            <a:r>
              <a:rPr lang="en-IN" sz="2400" dirty="0">
                <a:latin typeface="Inter"/>
              </a:rPr>
              <a:t>Dataset Description Here is the schema for the different data tables available.</a:t>
            </a:r>
            <a:endParaRPr lang="en-US" dirty="0"/>
          </a:p>
        </p:txBody>
      </p:sp>
      <p:sp>
        <p:nvSpPr>
          <p:cNvPr id="3" name="Content Placeholder 2">
            <a:extLst>
              <a:ext uri="{FF2B5EF4-FFF2-40B4-BE49-F238E27FC236}">
                <a16:creationId xmlns:a16="http://schemas.microsoft.com/office/drawing/2014/main" id="{D720917F-D1BA-6745-A2E4-7A71F84188F0}"/>
              </a:ext>
            </a:extLst>
          </p:cNvPr>
          <p:cNvSpPr>
            <a:spLocks noGrp="1"/>
          </p:cNvSpPr>
          <p:nvPr>
            <p:ph idx="1"/>
          </p:nvPr>
        </p:nvSpPr>
        <p:spPr>
          <a:xfrm>
            <a:off x="1141412" y="2249486"/>
            <a:ext cx="9905999" cy="4504011"/>
          </a:xfrm>
        </p:spPr>
        <p:txBody>
          <a:bodyPr>
            <a:normAutofit/>
          </a:bodyPr>
          <a:lstStyle/>
          <a:p>
            <a:pPr marL="0" indent="0">
              <a:buNone/>
            </a:pPr>
            <a:endParaRPr lang="en-US" dirty="0"/>
          </a:p>
        </p:txBody>
      </p:sp>
      <p:pic>
        <p:nvPicPr>
          <p:cNvPr id="5" name="Picture 4">
            <a:extLst>
              <a:ext uri="{FF2B5EF4-FFF2-40B4-BE49-F238E27FC236}">
                <a16:creationId xmlns:a16="http://schemas.microsoft.com/office/drawing/2014/main" id="{7CC528FF-B662-784E-9A55-A9A320A703FC}"/>
              </a:ext>
            </a:extLst>
          </p:cNvPr>
          <p:cNvPicPr>
            <a:picLocks noChangeAspect="1"/>
          </p:cNvPicPr>
          <p:nvPr/>
        </p:nvPicPr>
        <p:blipFill>
          <a:blip r:embed="rId2"/>
          <a:stretch>
            <a:fillRect/>
          </a:stretch>
        </p:blipFill>
        <p:spPr>
          <a:xfrm>
            <a:off x="1141413" y="2097088"/>
            <a:ext cx="10393090" cy="4656409"/>
          </a:xfrm>
          <a:prstGeom prst="rect">
            <a:avLst/>
          </a:prstGeom>
        </p:spPr>
      </p:pic>
    </p:spTree>
    <p:extLst>
      <p:ext uri="{BB962C8B-B14F-4D97-AF65-F5344CB8AC3E}">
        <p14:creationId xmlns:p14="http://schemas.microsoft.com/office/powerpoint/2010/main" val="701883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2D21-ECF1-0745-B153-24A40D181442}"/>
              </a:ext>
            </a:extLst>
          </p:cNvPr>
          <p:cNvSpPr>
            <a:spLocks noGrp="1"/>
          </p:cNvSpPr>
          <p:nvPr>
            <p:ph type="title"/>
          </p:nvPr>
        </p:nvSpPr>
        <p:spPr>
          <a:xfrm>
            <a:off x="1141413" y="250383"/>
            <a:ext cx="9905998" cy="1478570"/>
          </a:xfrm>
        </p:spPr>
        <p:txBody>
          <a:bodyPr>
            <a:normAutofit fontScale="90000"/>
          </a:bodyPr>
          <a:lstStyle/>
          <a:p>
            <a:r>
              <a:rPr lang="en-US" dirty="0"/>
              <a:t>Dataset and Data dictionary (List of features available for analysis and prediction)</a:t>
            </a:r>
            <a:br>
              <a:rPr lang="en-US" dirty="0"/>
            </a:br>
            <a:r>
              <a:rPr lang="en-IN" sz="2200" dirty="0"/>
              <a:t>describing the data in statistical way</a:t>
            </a:r>
            <a:endParaRPr lang="en-US" dirty="0"/>
          </a:p>
        </p:txBody>
      </p:sp>
      <p:sp>
        <p:nvSpPr>
          <p:cNvPr id="3" name="TextBox 2">
            <a:extLst>
              <a:ext uri="{FF2B5EF4-FFF2-40B4-BE49-F238E27FC236}">
                <a16:creationId xmlns:a16="http://schemas.microsoft.com/office/drawing/2014/main" id="{3B167F0B-C040-1B41-A99C-76B2000905E4}"/>
              </a:ext>
            </a:extLst>
          </p:cNvPr>
          <p:cNvSpPr txBox="1"/>
          <p:nvPr/>
        </p:nvSpPr>
        <p:spPr>
          <a:xfrm>
            <a:off x="1141413" y="4507872"/>
            <a:ext cx="1004931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ID as a feature seems no significance and there is already a field of Customer Id to uniquely identify the customer. We would be dropping the feature from analysis as it does not seem to add value to learning algorithm.</a:t>
            </a:r>
          </a:p>
          <a:p>
            <a:pPr marL="285750" indent="-285750">
              <a:buFont typeface="Arial" panose="020B0604020202020204" pitchFamily="34" charset="0"/>
              <a:buChar char="•"/>
            </a:pPr>
            <a:r>
              <a:rPr lang="en-IN" dirty="0"/>
              <a:t>Customer Transaction data is merged with Coupon data to uniquely identify transactions basis Coupon ids as well.</a:t>
            </a:r>
          </a:p>
          <a:p>
            <a:pPr marL="285750" indent="-285750">
              <a:buFont typeface="Arial" panose="020B0604020202020204" pitchFamily="34" charset="0"/>
              <a:buChar char="•"/>
            </a:pPr>
            <a:r>
              <a:rPr lang="en-IN" dirty="0"/>
              <a:t>Customer Transaction data is aggregated basis Customer Id, Item Id, Coupon Id, Transaction Date (converted to quarter)  for Total Quantity bought, Total Selling Price, Total Coupon Discount, Total Other Discount.</a:t>
            </a:r>
          </a:p>
        </p:txBody>
      </p:sp>
      <p:pic>
        <p:nvPicPr>
          <p:cNvPr id="18" name="Content Placeholder 17">
            <a:extLst>
              <a:ext uri="{FF2B5EF4-FFF2-40B4-BE49-F238E27FC236}">
                <a16:creationId xmlns:a16="http://schemas.microsoft.com/office/drawing/2014/main" id="{BB24A616-53B5-0347-AD7A-94486D1BE665}"/>
              </a:ext>
            </a:extLst>
          </p:cNvPr>
          <p:cNvPicPr>
            <a:picLocks noGrp="1" noChangeAspect="1"/>
          </p:cNvPicPr>
          <p:nvPr>
            <p:ph idx="1"/>
          </p:nvPr>
        </p:nvPicPr>
        <p:blipFill>
          <a:blip r:embed="rId2"/>
          <a:stretch>
            <a:fillRect/>
          </a:stretch>
        </p:blipFill>
        <p:spPr>
          <a:xfrm>
            <a:off x="1941061" y="1582903"/>
            <a:ext cx="2730500" cy="292100"/>
          </a:xfrm>
        </p:spPr>
      </p:pic>
      <p:pic>
        <p:nvPicPr>
          <p:cNvPr id="21" name="Picture 20">
            <a:extLst>
              <a:ext uri="{FF2B5EF4-FFF2-40B4-BE49-F238E27FC236}">
                <a16:creationId xmlns:a16="http://schemas.microsoft.com/office/drawing/2014/main" id="{88D78843-7A86-6E4D-B230-A75FD0B3BD20}"/>
              </a:ext>
            </a:extLst>
          </p:cNvPr>
          <p:cNvPicPr>
            <a:picLocks noChangeAspect="1"/>
          </p:cNvPicPr>
          <p:nvPr/>
        </p:nvPicPr>
        <p:blipFill>
          <a:blip r:embed="rId3"/>
          <a:stretch>
            <a:fillRect/>
          </a:stretch>
        </p:blipFill>
        <p:spPr>
          <a:xfrm>
            <a:off x="1947411" y="1891088"/>
            <a:ext cx="2717800" cy="2632869"/>
          </a:xfrm>
          <a:prstGeom prst="rect">
            <a:avLst/>
          </a:prstGeom>
        </p:spPr>
      </p:pic>
      <p:pic>
        <p:nvPicPr>
          <p:cNvPr id="23" name="Picture 22">
            <a:extLst>
              <a:ext uri="{FF2B5EF4-FFF2-40B4-BE49-F238E27FC236}">
                <a16:creationId xmlns:a16="http://schemas.microsoft.com/office/drawing/2014/main" id="{4A1079FB-7608-944B-A3AC-6BBE897C283F}"/>
              </a:ext>
            </a:extLst>
          </p:cNvPr>
          <p:cNvPicPr>
            <a:picLocks noChangeAspect="1"/>
          </p:cNvPicPr>
          <p:nvPr/>
        </p:nvPicPr>
        <p:blipFill>
          <a:blip r:embed="rId2"/>
          <a:stretch>
            <a:fillRect/>
          </a:stretch>
        </p:blipFill>
        <p:spPr>
          <a:xfrm>
            <a:off x="6519636" y="1588256"/>
            <a:ext cx="2705100" cy="289383"/>
          </a:xfrm>
          <a:prstGeom prst="rect">
            <a:avLst/>
          </a:prstGeom>
        </p:spPr>
      </p:pic>
      <p:pic>
        <p:nvPicPr>
          <p:cNvPr id="26" name="Picture 25">
            <a:extLst>
              <a:ext uri="{FF2B5EF4-FFF2-40B4-BE49-F238E27FC236}">
                <a16:creationId xmlns:a16="http://schemas.microsoft.com/office/drawing/2014/main" id="{BA7C572E-2152-754C-9753-DFCD89DEAC26}"/>
              </a:ext>
            </a:extLst>
          </p:cNvPr>
          <p:cNvPicPr>
            <a:picLocks noChangeAspect="1"/>
          </p:cNvPicPr>
          <p:nvPr/>
        </p:nvPicPr>
        <p:blipFill>
          <a:blip r:embed="rId4"/>
          <a:stretch>
            <a:fillRect/>
          </a:stretch>
        </p:blipFill>
        <p:spPr>
          <a:xfrm>
            <a:off x="6519636" y="1875003"/>
            <a:ext cx="2705100" cy="2648954"/>
          </a:xfrm>
          <a:prstGeom prst="rect">
            <a:avLst/>
          </a:prstGeom>
        </p:spPr>
      </p:pic>
    </p:spTree>
    <p:extLst>
      <p:ext uri="{BB962C8B-B14F-4D97-AF65-F5344CB8AC3E}">
        <p14:creationId xmlns:p14="http://schemas.microsoft.com/office/powerpoint/2010/main" val="507918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80601" y="156754"/>
            <a:ext cx="9905998" cy="800826"/>
          </a:xfrm>
        </p:spPr>
        <p:txBody>
          <a:bodyPr>
            <a:normAutofit fontScale="90000"/>
          </a:bodyPr>
          <a:lstStyle/>
          <a:p>
            <a:r>
              <a:rPr lang="en-US" dirty="0"/>
              <a:t>Exploratory Data Analysis – customer id and it’s attributes and significance to Coupon redeem</a:t>
            </a:r>
          </a:p>
        </p:txBody>
      </p:sp>
      <p:sp>
        <p:nvSpPr>
          <p:cNvPr id="3" name="TextBox 2">
            <a:extLst>
              <a:ext uri="{FF2B5EF4-FFF2-40B4-BE49-F238E27FC236}">
                <a16:creationId xmlns:a16="http://schemas.microsoft.com/office/drawing/2014/main" id="{07FF35CE-BD21-7443-81FD-54496B011056}"/>
              </a:ext>
            </a:extLst>
          </p:cNvPr>
          <p:cNvSpPr txBox="1"/>
          <p:nvPr/>
        </p:nvSpPr>
        <p:spPr>
          <a:xfrm>
            <a:off x="1096281" y="3814355"/>
            <a:ext cx="10659291" cy="2308324"/>
          </a:xfrm>
          <a:prstGeom prst="rect">
            <a:avLst/>
          </a:prstGeom>
          <a:noFill/>
        </p:spPr>
        <p:txBody>
          <a:bodyPr wrap="square" rtlCol="0">
            <a:spAutoFit/>
          </a:bodyPr>
          <a:lstStyle/>
          <a:p>
            <a:r>
              <a:rPr lang="en-US" dirty="0"/>
              <a:t>Basis observation for top 5 Customers redeeming coupons, we could create below hypothesis for attributes: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Age Range of 36 to 55 has no significant association with Coupon Redemption.</a:t>
            </a:r>
          </a:p>
          <a:p>
            <a:pPr marL="285750" indent="-285750">
              <a:buFont typeface="Arial" panose="020B0604020202020204" pitchFamily="34" charset="0"/>
              <a:buChar char="•"/>
            </a:pPr>
            <a:r>
              <a:rPr lang="en-US" dirty="0"/>
              <a:t>Marital Status of ‘Married’ has no significant association with Coupon Redemption.</a:t>
            </a:r>
          </a:p>
          <a:p>
            <a:pPr marL="285750" indent="-285750">
              <a:buFont typeface="Arial" panose="020B0604020202020204" pitchFamily="34" charset="0"/>
              <a:buChar char="•"/>
            </a:pPr>
            <a:r>
              <a:rPr lang="en-US" dirty="0"/>
              <a:t>Family Size of 2 (Married Couple) has no significant association with Coupon Redemption.</a:t>
            </a:r>
          </a:p>
          <a:p>
            <a:pPr marL="285750" indent="-285750">
              <a:buFont typeface="Arial" panose="020B0604020202020204" pitchFamily="34" charset="0"/>
              <a:buChar char="•"/>
            </a:pPr>
            <a:r>
              <a:rPr lang="en-US" dirty="0"/>
              <a:t>Customer living on rent or not has no significant association with Coupon Redemption.</a:t>
            </a:r>
          </a:p>
          <a:p>
            <a:pPr marL="285750" indent="-285750">
              <a:buFont typeface="Arial" panose="020B0604020202020204" pitchFamily="34" charset="0"/>
              <a:buChar char="•"/>
            </a:pPr>
            <a:r>
              <a:rPr lang="en-US" dirty="0"/>
              <a:t>No of Children has no significant association with Coupon Redemption.</a:t>
            </a:r>
          </a:p>
          <a:p>
            <a:pPr marL="285750" indent="-285750">
              <a:buFont typeface="Arial" panose="020B0604020202020204" pitchFamily="34" charset="0"/>
              <a:buChar char="•"/>
            </a:pPr>
            <a:r>
              <a:rPr lang="en-US" dirty="0"/>
              <a:t>Income Bracket of 5 has no significant association with Coupon Redemption.</a:t>
            </a:r>
          </a:p>
        </p:txBody>
      </p:sp>
      <p:pic>
        <p:nvPicPr>
          <p:cNvPr id="9" name="Content Placeholder 8">
            <a:extLst>
              <a:ext uri="{FF2B5EF4-FFF2-40B4-BE49-F238E27FC236}">
                <a16:creationId xmlns:a16="http://schemas.microsoft.com/office/drawing/2014/main" id="{270D5EF3-7DC3-F649-87FC-7B0B66AAA26B}"/>
              </a:ext>
            </a:extLst>
          </p:cNvPr>
          <p:cNvPicPr>
            <a:picLocks noGrp="1" noChangeAspect="1"/>
          </p:cNvPicPr>
          <p:nvPr>
            <p:ph idx="1"/>
          </p:nvPr>
        </p:nvPicPr>
        <p:blipFill>
          <a:blip r:embed="rId3"/>
          <a:stretch>
            <a:fillRect/>
          </a:stretch>
        </p:blipFill>
        <p:spPr>
          <a:xfrm>
            <a:off x="901247" y="1069158"/>
            <a:ext cx="3149094" cy="2536191"/>
          </a:xfrm>
        </p:spPr>
      </p:pic>
      <p:pic>
        <p:nvPicPr>
          <p:cNvPr id="11" name="Picture 10">
            <a:extLst>
              <a:ext uri="{FF2B5EF4-FFF2-40B4-BE49-F238E27FC236}">
                <a16:creationId xmlns:a16="http://schemas.microsoft.com/office/drawing/2014/main" id="{C42C872D-D8FE-BF45-9BFB-6B9D669555BA}"/>
              </a:ext>
            </a:extLst>
          </p:cNvPr>
          <p:cNvPicPr>
            <a:picLocks noChangeAspect="1"/>
          </p:cNvPicPr>
          <p:nvPr/>
        </p:nvPicPr>
        <p:blipFill>
          <a:blip r:embed="rId4"/>
          <a:stretch>
            <a:fillRect/>
          </a:stretch>
        </p:blipFill>
        <p:spPr>
          <a:xfrm>
            <a:off x="4050341" y="1069157"/>
            <a:ext cx="7705231" cy="2536192"/>
          </a:xfrm>
          <a:prstGeom prst="rect">
            <a:avLst/>
          </a:prstGeom>
        </p:spPr>
      </p:pic>
    </p:spTree>
    <p:extLst>
      <p:ext uri="{BB962C8B-B14F-4D97-AF65-F5344CB8AC3E}">
        <p14:creationId xmlns:p14="http://schemas.microsoft.com/office/powerpoint/2010/main" val="1203501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82943" y="272897"/>
            <a:ext cx="9905998" cy="613382"/>
          </a:xfrm>
        </p:spPr>
        <p:txBody>
          <a:bodyPr>
            <a:normAutofit fontScale="90000"/>
          </a:bodyPr>
          <a:lstStyle/>
          <a:p>
            <a:r>
              <a:rPr lang="en-US" dirty="0"/>
              <a:t>Exploratory Data Analysis</a:t>
            </a:r>
            <a:br>
              <a:rPr lang="en-US" dirty="0"/>
            </a:br>
            <a:r>
              <a:rPr lang="en-US" sz="1800" cap="none" dirty="0">
                <a:solidFill>
                  <a:prstClr val="white"/>
                </a:solidFill>
                <a:ea typeface="+mn-ea"/>
                <a:cs typeface="+mn-cs"/>
              </a:rPr>
              <a:t>Age Range of 36 to 55 has no significant association with Coupon Redemption.</a:t>
            </a:r>
            <a:endParaRPr lang="en-US" dirty="0"/>
          </a:p>
        </p:txBody>
      </p:sp>
      <p:sp>
        <p:nvSpPr>
          <p:cNvPr id="3" name="TextBox 2">
            <a:extLst>
              <a:ext uri="{FF2B5EF4-FFF2-40B4-BE49-F238E27FC236}">
                <a16:creationId xmlns:a16="http://schemas.microsoft.com/office/drawing/2014/main" id="{91EAA137-43C7-DA4F-A5DD-1457B19B567F}"/>
              </a:ext>
            </a:extLst>
          </p:cNvPr>
          <p:cNvSpPr txBox="1"/>
          <p:nvPr/>
        </p:nvSpPr>
        <p:spPr>
          <a:xfrm>
            <a:off x="1182943" y="5225143"/>
            <a:ext cx="10704257" cy="646331"/>
          </a:xfrm>
          <a:prstGeom prst="rect">
            <a:avLst/>
          </a:prstGeom>
          <a:noFill/>
        </p:spPr>
        <p:txBody>
          <a:bodyPr wrap="square" rtlCol="0">
            <a:spAutoFit/>
          </a:bodyPr>
          <a:lstStyle/>
          <a:p>
            <a:r>
              <a:rPr lang="en-US" dirty="0"/>
              <a:t>Inference : We could see association between Age Range of 36 to 55 and tendency towards Coupon Redemption when compared with rest other Age Range in terms of percentage.</a:t>
            </a:r>
          </a:p>
        </p:txBody>
      </p:sp>
      <p:pic>
        <p:nvPicPr>
          <p:cNvPr id="7" name="Content Placeholder 6">
            <a:extLst>
              <a:ext uri="{FF2B5EF4-FFF2-40B4-BE49-F238E27FC236}">
                <a16:creationId xmlns:a16="http://schemas.microsoft.com/office/drawing/2014/main" id="{8198B10A-012B-E948-BCAE-D1D1EBBBE418}"/>
              </a:ext>
            </a:extLst>
          </p:cNvPr>
          <p:cNvPicPr>
            <a:picLocks noGrp="1" noChangeAspect="1"/>
          </p:cNvPicPr>
          <p:nvPr>
            <p:ph idx="1"/>
          </p:nvPr>
        </p:nvPicPr>
        <p:blipFill>
          <a:blip r:embed="rId3"/>
          <a:stretch>
            <a:fillRect/>
          </a:stretch>
        </p:blipFill>
        <p:spPr>
          <a:xfrm>
            <a:off x="1182943" y="1106238"/>
            <a:ext cx="3048000" cy="3439636"/>
          </a:xfrm>
        </p:spPr>
      </p:pic>
      <p:pic>
        <p:nvPicPr>
          <p:cNvPr id="12" name="Picture 11">
            <a:extLst>
              <a:ext uri="{FF2B5EF4-FFF2-40B4-BE49-F238E27FC236}">
                <a16:creationId xmlns:a16="http://schemas.microsoft.com/office/drawing/2014/main" id="{739E2927-B2A0-6540-8798-D03DCD53127B}"/>
              </a:ext>
            </a:extLst>
          </p:cNvPr>
          <p:cNvPicPr>
            <a:picLocks noChangeAspect="1"/>
          </p:cNvPicPr>
          <p:nvPr/>
        </p:nvPicPr>
        <p:blipFill>
          <a:blip r:embed="rId4"/>
          <a:stretch>
            <a:fillRect/>
          </a:stretch>
        </p:blipFill>
        <p:spPr>
          <a:xfrm>
            <a:off x="4230942" y="1106238"/>
            <a:ext cx="7512567" cy="3439636"/>
          </a:xfrm>
          <a:prstGeom prst="rect">
            <a:avLst/>
          </a:prstGeom>
        </p:spPr>
      </p:pic>
    </p:spTree>
    <p:extLst>
      <p:ext uri="{BB962C8B-B14F-4D97-AF65-F5344CB8AC3E}">
        <p14:creationId xmlns:p14="http://schemas.microsoft.com/office/powerpoint/2010/main" val="3510570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82943" y="272897"/>
            <a:ext cx="9905998" cy="613382"/>
          </a:xfrm>
        </p:spPr>
        <p:txBody>
          <a:bodyPr>
            <a:normAutofit fontScale="90000"/>
          </a:bodyPr>
          <a:lstStyle/>
          <a:p>
            <a:r>
              <a:rPr lang="en-US" dirty="0"/>
              <a:t>Exploratory Data Analysis</a:t>
            </a:r>
            <a:br>
              <a:rPr lang="en-US" dirty="0"/>
            </a:br>
            <a:r>
              <a:rPr lang="en-US" sz="1800" cap="none" dirty="0">
                <a:solidFill>
                  <a:prstClr val="white"/>
                </a:solidFill>
                <a:ea typeface="+mn-ea"/>
                <a:cs typeface="+mn-cs"/>
              </a:rPr>
              <a:t>Marital Status of ‘Married’ has no significant association with Coupon Redemption.</a:t>
            </a:r>
            <a:endParaRPr lang="en-US" dirty="0"/>
          </a:p>
        </p:txBody>
      </p:sp>
      <p:sp>
        <p:nvSpPr>
          <p:cNvPr id="3" name="TextBox 2">
            <a:extLst>
              <a:ext uri="{FF2B5EF4-FFF2-40B4-BE49-F238E27FC236}">
                <a16:creationId xmlns:a16="http://schemas.microsoft.com/office/drawing/2014/main" id="{91EAA137-43C7-DA4F-A5DD-1457B19B567F}"/>
              </a:ext>
            </a:extLst>
          </p:cNvPr>
          <p:cNvSpPr txBox="1"/>
          <p:nvPr/>
        </p:nvSpPr>
        <p:spPr>
          <a:xfrm>
            <a:off x="1182943" y="5154696"/>
            <a:ext cx="10704257" cy="1200329"/>
          </a:xfrm>
          <a:prstGeom prst="rect">
            <a:avLst/>
          </a:prstGeom>
          <a:noFill/>
        </p:spPr>
        <p:txBody>
          <a:bodyPr wrap="square" rtlCol="0">
            <a:spAutoFit/>
          </a:bodyPr>
          <a:lstStyle/>
          <a:p>
            <a:r>
              <a:rPr lang="en-IN" dirty="0"/>
              <a:t>Inference : As most of the customers haven't mentioned their marital status it is difficult to support that Married customer redeem more. But basis available data, we could see Married people are mostly using coupons to redeem. So at this stage I could think of giving more weightage to a person which has discloses marital status as Married.</a:t>
            </a:r>
            <a:endParaRPr lang="en-US" dirty="0"/>
          </a:p>
        </p:txBody>
      </p:sp>
      <p:pic>
        <p:nvPicPr>
          <p:cNvPr id="8" name="Content Placeholder 7">
            <a:extLst>
              <a:ext uri="{FF2B5EF4-FFF2-40B4-BE49-F238E27FC236}">
                <a16:creationId xmlns:a16="http://schemas.microsoft.com/office/drawing/2014/main" id="{AD920E08-D41B-4B4D-A677-A8D875F50371}"/>
              </a:ext>
            </a:extLst>
          </p:cNvPr>
          <p:cNvPicPr>
            <a:picLocks noGrp="1" noChangeAspect="1"/>
          </p:cNvPicPr>
          <p:nvPr>
            <p:ph idx="1"/>
          </p:nvPr>
        </p:nvPicPr>
        <p:blipFill>
          <a:blip r:embed="rId3"/>
          <a:stretch>
            <a:fillRect/>
          </a:stretch>
        </p:blipFill>
        <p:spPr>
          <a:xfrm>
            <a:off x="3213463" y="1233844"/>
            <a:ext cx="5212080" cy="1268024"/>
          </a:xfrm>
        </p:spPr>
      </p:pic>
      <p:pic>
        <p:nvPicPr>
          <p:cNvPr id="10" name="Picture 9">
            <a:extLst>
              <a:ext uri="{FF2B5EF4-FFF2-40B4-BE49-F238E27FC236}">
                <a16:creationId xmlns:a16="http://schemas.microsoft.com/office/drawing/2014/main" id="{F5CEE9A5-9C47-AA43-9E75-4B4D6A1E9D55}"/>
              </a:ext>
            </a:extLst>
          </p:cNvPr>
          <p:cNvPicPr>
            <a:picLocks noChangeAspect="1"/>
          </p:cNvPicPr>
          <p:nvPr/>
        </p:nvPicPr>
        <p:blipFill>
          <a:blip r:embed="rId4"/>
          <a:stretch>
            <a:fillRect/>
          </a:stretch>
        </p:blipFill>
        <p:spPr>
          <a:xfrm>
            <a:off x="1815738" y="2849433"/>
            <a:ext cx="8438605" cy="2101390"/>
          </a:xfrm>
          <a:prstGeom prst="rect">
            <a:avLst/>
          </a:prstGeom>
        </p:spPr>
      </p:pic>
    </p:spTree>
    <p:extLst>
      <p:ext uri="{BB962C8B-B14F-4D97-AF65-F5344CB8AC3E}">
        <p14:creationId xmlns:p14="http://schemas.microsoft.com/office/powerpoint/2010/main" val="3910526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82943" y="272897"/>
            <a:ext cx="9905998" cy="613382"/>
          </a:xfrm>
        </p:spPr>
        <p:txBody>
          <a:bodyPr>
            <a:normAutofit fontScale="90000"/>
          </a:bodyPr>
          <a:lstStyle/>
          <a:p>
            <a:r>
              <a:rPr lang="en-US" dirty="0"/>
              <a:t>Exploratory Data Analysis</a:t>
            </a:r>
            <a:br>
              <a:rPr lang="en-US" dirty="0"/>
            </a:br>
            <a:r>
              <a:rPr lang="en-US" sz="1800" cap="none" dirty="0">
                <a:solidFill>
                  <a:prstClr val="white"/>
                </a:solidFill>
                <a:ea typeface="+mn-ea"/>
                <a:cs typeface="+mn-cs"/>
              </a:rPr>
              <a:t>Family Size of 2 (Married Couple) has no significant association with Coupon Redemption.</a:t>
            </a:r>
            <a:endParaRPr lang="en-US" dirty="0"/>
          </a:p>
        </p:txBody>
      </p:sp>
      <p:sp>
        <p:nvSpPr>
          <p:cNvPr id="3" name="TextBox 2">
            <a:extLst>
              <a:ext uri="{FF2B5EF4-FFF2-40B4-BE49-F238E27FC236}">
                <a16:creationId xmlns:a16="http://schemas.microsoft.com/office/drawing/2014/main" id="{91EAA137-43C7-DA4F-A5DD-1457B19B567F}"/>
              </a:ext>
            </a:extLst>
          </p:cNvPr>
          <p:cNvSpPr txBox="1"/>
          <p:nvPr/>
        </p:nvSpPr>
        <p:spPr>
          <a:xfrm>
            <a:off x="1182943" y="4937760"/>
            <a:ext cx="10704257" cy="923330"/>
          </a:xfrm>
          <a:prstGeom prst="rect">
            <a:avLst/>
          </a:prstGeom>
          <a:noFill/>
        </p:spPr>
        <p:txBody>
          <a:bodyPr wrap="square" rtlCol="0">
            <a:spAutoFit/>
          </a:bodyPr>
          <a:lstStyle/>
          <a:p>
            <a:r>
              <a:rPr lang="en-IN" dirty="0"/>
              <a:t>Inference : Considering family size of 2 or more as a married couple (and transforming that ratio on to Marital Status data of Unspecified), then we could make an assumption over here that Married couple are mostly using the coupons to redeem.</a:t>
            </a:r>
            <a:endParaRPr lang="en-US" dirty="0"/>
          </a:p>
        </p:txBody>
      </p:sp>
      <p:pic>
        <p:nvPicPr>
          <p:cNvPr id="7" name="Content Placeholder 6">
            <a:extLst>
              <a:ext uri="{FF2B5EF4-FFF2-40B4-BE49-F238E27FC236}">
                <a16:creationId xmlns:a16="http://schemas.microsoft.com/office/drawing/2014/main" id="{5F5E56C6-2EB8-C345-916E-51F2719D6D15}"/>
              </a:ext>
            </a:extLst>
          </p:cNvPr>
          <p:cNvPicPr>
            <a:picLocks noGrp="1" noChangeAspect="1"/>
          </p:cNvPicPr>
          <p:nvPr>
            <p:ph idx="1"/>
          </p:nvPr>
        </p:nvPicPr>
        <p:blipFill>
          <a:blip r:embed="rId3"/>
          <a:stretch>
            <a:fillRect/>
          </a:stretch>
        </p:blipFill>
        <p:spPr>
          <a:xfrm>
            <a:off x="1182942" y="1191871"/>
            <a:ext cx="3505047" cy="3354004"/>
          </a:xfrm>
        </p:spPr>
      </p:pic>
      <p:pic>
        <p:nvPicPr>
          <p:cNvPr id="11" name="Picture 10">
            <a:extLst>
              <a:ext uri="{FF2B5EF4-FFF2-40B4-BE49-F238E27FC236}">
                <a16:creationId xmlns:a16="http://schemas.microsoft.com/office/drawing/2014/main" id="{9FFCC12F-3B61-7940-ADC3-8502366A2616}"/>
              </a:ext>
            </a:extLst>
          </p:cNvPr>
          <p:cNvPicPr>
            <a:picLocks noChangeAspect="1"/>
          </p:cNvPicPr>
          <p:nvPr/>
        </p:nvPicPr>
        <p:blipFill>
          <a:blip r:embed="rId4"/>
          <a:stretch>
            <a:fillRect/>
          </a:stretch>
        </p:blipFill>
        <p:spPr>
          <a:xfrm>
            <a:off x="4687988" y="1191871"/>
            <a:ext cx="7199212" cy="3354004"/>
          </a:xfrm>
          <a:prstGeom prst="rect">
            <a:avLst/>
          </a:prstGeom>
        </p:spPr>
      </p:pic>
    </p:spTree>
    <p:extLst>
      <p:ext uri="{BB962C8B-B14F-4D97-AF65-F5344CB8AC3E}">
        <p14:creationId xmlns:p14="http://schemas.microsoft.com/office/powerpoint/2010/main" val="2519841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82943" y="272897"/>
            <a:ext cx="9905998" cy="613382"/>
          </a:xfrm>
        </p:spPr>
        <p:txBody>
          <a:bodyPr>
            <a:normAutofit fontScale="90000"/>
          </a:bodyPr>
          <a:lstStyle/>
          <a:p>
            <a:pPr marL="285750" lvl="0" indent="-285750" defTabSz="457200">
              <a:lnSpc>
                <a:spcPct val="100000"/>
              </a:lnSpc>
              <a:spcBef>
                <a:spcPts val="0"/>
              </a:spcBef>
              <a:buFont typeface="Arial" panose="020B0604020202020204" pitchFamily="34" charset="0"/>
              <a:buChar char="•"/>
            </a:pPr>
            <a:r>
              <a:rPr lang="en-US" dirty="0"/>
              <a:t>Exploratory Data Analysis</a:t>
            </a:r>
            <a:br>
              <a:rPr lang="en-US" dirty="0"/>
            </a:br>
            <a:r>
              <a:rPr lang="en-US" sz="1800" cap="none" dirty="0">
                <a:solidFill>
                  <a:prstClr val="white"/>
                </a:solidFill>
                <a:ea typeface="+mn-ea"/>
                <a:cs typeface="+mn-cs"/>
              </a:rPr>
              <a:t>Customer living on rent or not has no significant association with Coupon Redemption.</a:t>
            </a:r>
            <a:endParaRPr lang="en-US" dirty="0"/>
          </a:p>
        </p:txBody>
      </p:sp>
      <p:sp>
        <p:nvSpPr>
          <p:cNvPr id="3" name="TextBox 2">
            <a:extLst>
              <a:ext uri="{FF2B5EF4-FFF2-40B4-BE49-F238E27FC236}">
                <a16:creationId xmlns:a16="http://schemas.microsoft.com/office/drawing/2014/main" id="{91EAA137-43C7-DA4F-A5DD-1457B19B567F}"/>
              </a:ext>
            </a:extLst>
          </p:cNvPr>
          <p:cNvSpPr txBox="1"/>
          <p:nvPr/>
        </p:nvSpPr>
        <p:spPr>
          <a:xfrm>
            <a:off x="1381625" y="5643155"/>
            <a:ext cx="10704257" cy="646331"/>
          </a:xfrm>
          <a:prstGeom prst="rect">
            <a:avLst/>
          </a:prstGeom>
          <a:noFill/>
        </p:spPr>
        <p:txBody>
          <a:bodyPr wrap="square" rtlCol="0">
            <a:spAutoFit/>
          </a:bodyPr>
          <a:lstStyle/>
          <a:p>
            <a:r>
              <a:rPr lang="en-IN" dirty="0"/>
              <a:t>Inference : Maximum people have provided status as not rented so we could assume more weightage to such customers as they have shown greater tendency towards redemption of the coupons.</a:t>
            </a:r>
            <a:endParaRPr lang="en-US" dirty="0"/>
          </a:p>
        </p:txBody>
      </p:sp>
      <p:pic>
        <p:nvPicPr>
          <p:cNvPr id="8" name="Content Placeholder 7">
            <a:extLst>
              <a:ext uri="{FF2B5EF4-FFF2-40B4-BE49-F238E27FC236}">
                <a16:creationId xmlns:a16="http://schemas.microsoft.com/office/drawing/2014/main" id="{DD279072-4729-824B-8BCD-002AD74CB465}"/>
              </a:ext>
            </a:extLst>
          </p:cNvPr>
          <p:cNvPicPr>
            <a:picLocks noGrp="1" noChangeAspect="1"/>
          </p:cNvPicPr>
          <p:nvPr>
            <p:ph idx="1"/>
          </p:nvPr>
        </p:nvPicPr>
        <p:blipFill>
          <a:blip r:embed="rId3"/>
          <a:stretch>
            <a:fillRect/>
          </a:stretch>
        </p:blipFill>
        <p:spPr>
          <a:xfrm>
            <a:off x="4023360" y="1107747"/>
            <a:ext cx="4415245" cy="1191316"/>
          </a:xfrm>
        </p:spPr>
      </p:pic>
      <p:pic>
        <p:nvPicPr>
          <p:cNvPr id="10" name="Picture 9">
            <a:extLst>
              <a:ext uri="{FF2B5EF4-FFF2-40B4-BE49-F238E27FC236}">
                <a16:creationId xmlns:a16="http://schemas.microsoft.com/office/drawing/2014/main" id="{E6D7B7A9-6778-A342-A430-C5CB6B5184FE}"/>
              </a:ext>
            </a:extLst>
          </p:cNvPr>
          <p:cNvPicPr>
            <a:picLocks noChangeAspect="1"/>
          </p:cNvPicPr>
          <p:nvPr/>
        </p:nvPicPr>
        <p:blipFill>
          <a:blip r:embed="rId4"/>
          <a:stretch>
            <a:fillRect/>
          </a:stretch>
        </p:blipFill>
        <p:spPr>
          <a:xfrm>
            <a:off x="1685109" y="2568734"/>
            <a:ext cx="9403832" cy="2708660"/>
          </a:xfrm>
          <a:prstGeom prst="rect">
            <a:avLst/>
          </a:prstGeom>
        </p:spPr>
      </p:pic>
    </p:spTree>
    <p:extLst>
      <p:ext uri="{BB962C8B-B14F-4D97-AF65-F5344CB8AC3E}">
        <p14:creationId xmlns:p14="http://schemas.microsoft.com/office/powerpoint/2010/main" val="7338277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776</TotalTime>
  <Words>1191</Words>
  <Application>Microsoft Macintosh PowerPoint</Application>
  <PresentationFormat>Widescreen</PresentationFormat>
  <Paragraphs>79</Paragraphs>
  <Slides>19</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Inter</vt:lpstr>
      <vt:lpstr>Trebuchet MS</vt:lpstr>
      <vt:lpstr>Tw Cen MT</vt:lpstr>
      <vt:lpstr>Circuit</vt:lpstr>
      <vt:lpstr>Amex Coupon redemption</vt:lpstr>
      <vt:lpstr>Problem statement</vt:lpstr>
      <vt:lpstr>Dataset and Data dictionary (List of features available for analysis and prediction) Dataset Description Here is the schema for the different data tables available.</vt:lpstr>
      <vt:lpstr>Dataset and Data dictionary (List of features available for analysis and prediction) describing the data in statistical way</vt:lpstr>
      <vt:lpstr>Exploratory Data Analysis – customer id and it’s attributes and significance to Coupon redeem</vt:lpstr>
      <vt:lpstr>Exploratory Data Analysis Age Range of 36 to 55 has no significant association with Coupon Redemption.</vt:lpstr>
      <vt:lpstr>Exploratory Data Analysis Marital Status of ‘Married’ has no significant association with Coupon Redemption.</vt:lpstr>
      <vt:lpstr>Exploratory Data Analysis Family Size of 2 (Married Couple) has no significant association with Coupon Redemption.</vt:lpstr>
      <vt:lpstr>Exploratory Data Analysis Customer living on rent or not has no significant association with Coupon Redemption.</vt:lpstr>
      <vt:lpstr>Exploratory Data Analysis No of Children has no significant association with Coupon Redemption</vt:lpstr>
      <vt:lpstr>Exploratory Data Analysis Income Bracket of 5 has no significant association with Coupon Redemption.</vt:lpstr>
      <vt:lpstr>Exploratory Data Analysis – COUPON id and it’s attributes and significance to Coupon redeem</vt:lpstr>
      <vt:lpstr>Exploratory Data Analysis Brand 56 has no significant association with Coupon Redemption.</vt:lpstr>
      <vt:lpstr>Exploratory Data Analysis Brand Type of ‘Established’ has no significant association with Coupon Redemption.</vt:lpstr>
      <vt:lpstr>Exploratory Data Analysis Category has no significant association with Coupon Redemption.</vt:lpstr>
      <vt:lpstr>Exploratory Data Analysis Campaign Type as ‘X’ has no significant association with Coupon Redemption.</vt:lpstr>
      <vt:lpstr>Exploratory Data Analysis coupon redemption trend basis campaign start date and transaction date </vt:lpstr>
      <vt:lpstr>model evaluation matrix   </vt:lpstr>
      <vt:lpstr>model evaluation matrix</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you too sure to sure to insure?</dc:title>
  <dc:creator>Priti Vankudre</dc:creator>
  <cp:lastModifiedBy>Priti Vankudre</cp:lastModifiedBy>
  <cp:revision>50</cp:revision>
  <dcterms:created xsi:type="dcterms:W3CDTF">2019-11-20T07:12:33Z</dcterms:created>
  <dcterms:modified xsi:type="dcterms:W3CDTF">2019-12-20T07:26:00Z</dcterms:modified>
</cp:coreProperties>
</file>