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9"/>
  </p:notesMasterIdLst>
  <p:sldIdLst>
    <p:sldId id="256" r:id="rId2"/>
    <p:sldId id="257" r:id="rId3"/>
    <p:sldId id="258" r:id="rId4"/>
    <p:sldId id="265" r:id="rId5"/>
    <p:sldId id="259" r:id="rId6"/>
    <p:sldId id="260" r:id="rId7"/>
    <p:sldId id="262" r:id="rId8"/>
    <p:sldId id="263" r:id="rId9"/>
    <p:sldId id="264" r:id="rId10"/>
    <p:sldId id="270" r:id="rId11"/>
    <p:sldId id="271" r:id="rId12"/>
    <p:sldId id="272" r:id="rId13"/>
    <p:sldId id="273" r:id="rId14"/>
    <p:sldId id="266" r:id="rId15"/>
    <p:sldId id="267" r:id="rId16"/>
    <p:sldId id="268" r:id="rId17"/>
    <p:sldId id="274"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84141"/>
  </p:normalViewPr>
  <p:slideViewPr>
    <p:cSldViewPr snapToGrid="0" snapToObjects="1">
      <p:cViewPr varScale="1">
        <p:scale>
          <a:sx n="98" d="100"/>
          <a:sy n="98" d="100"/>
        </p:scale>
        <p:origin x="1112"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B4F688-8D3D-D049-9C9F-6DB7917A039F}" type="datetimeFigureOut">
              <a:rPr lang="en-US" smtClean="0"/>
              <a:t>11/23/19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D7F546-7573-B041-A663-EDB7E5018FD4}" type="slidenum">
              <a:rPr lang="en-US" smtClean="0"/>
              <a:t>‹#›</a:t>
            </a:fld>
            <a:endParaRPr lang="en-US"/>
          </a:p>
        </p:txBody>
      </p:sp>
    </p:spTree>
    <p:extLst>
      <p:ext uri="{BB962C8B-B14F-4D97-AF65-F5344CB8AC3E}">
        <p14:creationId xmlns:p14="http://schemas.microsoft.com/office/powerpoint/2010/main" val="22876964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u="none" strike="noStrike" kern="1200" dirty="0">
                <a:solidFill>
                  <a:schemeClr val="tx1"/>
                </a:solidFill>
                <a:effectLst/>
                <a:latin typeface="+mn-lt"/>
                <a:ea typeface="+mn-ea"/>
                <a:cs typeface="+mn-cs"/>
              </a:rPr>
              <a:t>In case of Airlines Agency, 62% of people are not claiming the insurance however in case Travel Agency 90% of people are not claiming.</a:t>
            </a:r>
          </a:p>
          <a:p>
            <a:r>
              <a:rPr lang="en-IN" sz="1200" b="0" i="0" u="none" strike="noStrike" kern="1200" dirty="0">
                <a:solidFill>
                  <a:schemeClr val="tx1"/>
                </a:solidFill>
                <a:effectLst/>
                <a:latin typeface="+mn-lt"/>
                <a:ea typeface="+mn-ea"/>
                <a:cs typeface="+mn-cs"/>
              </a:rPr>
              <a:t>So hypothesis is : Risk attached to Airlines business is high though low on sales volumes and Risk attached to Travel Agency is low though high on sales volume</a:t>
            </a:r>
          </a:p>
          <a:p>
            <a:endParaRPr lang="en-IN" sz="1200" b="0" i="0" u="none" strike="noStrike" kern="1200" dirty="0">
              <a:solidFill>
                <a:schemeClr val="tx1"/>
              </a:solidFill>
              <a:effectLst/>
              <a:latin typeface="+mn-lt"/>
              <a:ea typeface="+mn-ea"/>
              <a:cs typeface="+mn-cs"/>
            </a:endParaRPr>
          </a:p>
          <a:p>
            <a:r>
              <a:rPr lang="en-IN" sz="1200" b="0" i="0" u="none" strike="noStrike" kern="1200" dirty="0">
                <a:solidFill>
                  <a:schemeClr val="tx1"/>
                </a:solidFill>
                <a:effectLst/>
                <a:latin typeface="+mn-lt"/>
                <a:ea typeface="+mn-ea"/>
                <a:cs typeface="+mn-cs"/>
              </a:rPr>
              <a:t>H0 = There is no specific risk associated basis Agency Type as Airline/Travel Insurance</a:t>
            </a:r>
          </a:p>
          <a:p>
            <a:r>
              <a:rPr lang="en-IN" sz="1200" b="0" i="0" u="none" strike="noStrike" kern="1200" dirty="0">
                <a:solidFill>
                  <a:schemeClr val="tx1"/>
                </a:solidFill>
                <a:effectLst/>
                <a:latin typeface="+mn-lt"/>
                <a:ea typeface="+mn-ea"/>
                <a:cs typeface="+mn-cs"/>
              </a:rPr>
              <a:t>H1 = There is a risk attached to Airlines/Travel insurance business</a:t>
            </a:r>
          </a:p>
          <a:p>
            <a:endParaRPr lang="en-IN"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b="0" i="0" u="none" strike="noStrike" kern="1200" dirty="0">
                <a:solidFill>
                  <a:schemeClr val="tx1"/>
                </a:solidFill>
                <a:effectLst/>
                <a:latin typeface="+mn-lt"/>
                <a:ea typeface="+mn-ea"/>
                <a:cs typeface="+mn-cs"/>
              </a:rPr>
              <a:t>Basis Chi Square Test H0 is retained. But since for 80% of the data available, Claim Status is 0 so this might have affected our hypothesis testing.</a:t>
            </a:r>
          </a:p>
          <a:p>
            <a:endParaRPr lang="en-IN" sz="1200" b="0" i="0" u="none" strike="noStrike" kern="1200" dirty="0">
              <a:solidFill>
                <a:schemeClr val="tx1"/>
              </a:solidFill>
              <a:effectLst/>
              <a:latin typeface="+mn-lt"/>
              <a:ea typeface="+mn-ea"/>
              <a:cs typeface="+mn-cs"/>
            </a:endParaRPr>
          </a:p>
          <a:p>
            <a:r>
              <a:rPr lang="en-IN" sz="1200" b="0" i="0" u="none" strike="noStrike" kern="1200" dirty="0">
                <a:solidFill>
                  <a:schemeClr val="tx1"/>
                </a:solidFill>
                <a:effectLst/>
                <a:latin typeface="+mn-lt"/>
                <a:ea typeface="+mn-ea"/>
                <a:cs typeface="+mn-cs"/>
              </a:rPr>
              <a:t>This weightage can be used as one of the parameter while treating categorical to integer while model building for Agency Type column.</a:t>
            </a:r>
          </a:p>
        </p:txBody>
      </p:sp>
      <p:sp>
        <p:nvSpPr>
          <p:cNvPr id="4" name="Slide Number Placeholder 3"/>
          <p:cNvSpPr>
            <a:spLocks noGrp="1"/>
          </p:cNvSpPr>
          <p:nvPr>
            <p:ph type="sldNum" sz="quarter" idx="5"/>
          </p:nvPr>
        </p:nvSpPr>
        <p:spPr/>
        <p:txBody>
          <a:bodyPr/>
          <a:lstStyle/>
          <a:p>
            <a:fld id="{98D7F546-7573-B041-A663-EDB7E5018FD4}" type="slidenum">
              <a:rPr lang="en-US" smtClean="0"/>
              <a:t>5</a:t>
            </a:fld>
            <a:endParaRPr lang="en-US"/>
          </a:p>
        </p:txBody>
      </p:sp>
    </p:spTree>
    <p:extLst>
      <p:ext uri="{BB962C8B-B14F-4D97-AF65-F5344CB8AC3E}">
        <p14:creationId xmlns:p14="http://schemas.microsoft.com/office/powerpoint/2010/main" val="6215569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98D7F546-7573-B041-A663-EDB7E5018FD4}" type="slidenum">
              <a:rPr lang="en-US" smtClean="0"/>
              <a:t>14</a:t>
            </a:fld>
            <a:endParaRPr lang="en-US"/>
          </a:p>
        </p:txBody>
      </p:sp>
    </p:spTree>
    <p:extLst>
      <p:ext uri="{BB962C8B-B14F-4D97-AF65-F5344CB8AC3E}">
        <p14:creationId xmlns:p14="http://schemas.microsoft.com/office/powerpoint/2010/main" val="40948878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98D7F546-7573-B041-A663-EDB7E5018FD4}" type="slidenum">
              <a:rPr lang="en-US" smtClean="0"/>
              <a:t>15</a:t>
            </a:fld>
            <a:endParaRPr lang="en-US"/>
          </a:p>
        </p:txBody>
      </p:sp>
    </p:spTree>
    <p:extLst>
      <p:ext uri="{BB962C8B-B14F-4D97-AF65-F5344CB8AC3E}">
        <p14:creationId xmlns:p14="http://schemas.microsoft.com/office/powerpoint/2010/main" val="8810522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98D7F546-7573-B041-A663-EDB7E5018FD4}" type="slidenum">
              <a:rPr lang="en-US" smtClean="0"/>
              <a:t>16</a:t>
            </a:fld>
            <a:endParaRPr lang="en-US"/>
          </a:p>
        </p:txBody>
      </p:sp>
    </p:spTree>
    <p:extLst>
      <p:ext uri="{BB962C8B-B14F-4D97-AF65-F5344CB8AC3E}">
        <p14:creationId xmlns:p14="http://schemas.microsoft.com/office/powerpoint/2010/main" val="35793055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98D7F546-7573-B041-A663-EDB7E5018FD4}" type="slidenum">
              <a:rPr lang="en-US" smtClean="0"/>
              <a:t>17</a:t>
            </a:fld>
            <a:endParaRPr lang="en-US"/>
          </a:p>
        </p:txBody>
      </p:sp>
    </p:spTree>
    <p:extLst>
      <p:ext uri="{BB962C8B-B14F-4D97-AF65-F5344CB8AC3E}">
        <p14:creationId xmlns:p14="http://schemas.microsoft.com/office/powerpoint/2010/main" val="32070418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u="none" strike="noStrike" kern="1200" dirty="0">
                <a:solidFill>
                  <a:schemeClr val="tx1"/>
                </a:solidFill>
                <a:effectLst/>
                <a:latin typeface="+mn-lt"/>
                <a:ea typeface="+mn-ea"/>
                <a:cs typeface="+mn-cs"/>
              </a:rPr>
              <a:t>In Airlines insurance product, Premier Plan and 24 Protect plans are almost nil risk (also seems least selling plans). Basic Plan and Value plans with moderate claim status </a:t>
            </a:r>
            <a:r>
              <a:rPr lang="en-IN" sz="1200" b="0" i="0" u="none" strike="noStrike" kern="1200" dirty="0" err="1">
                <a:solidFill>
                  <a:schemeClr val="tx1"/>
                </a:solidFill>
                <a:effectLst/>
                <a:latin typeface="+mn-lt"/>
                <a:ea typeface="+mn-ea"/>
                <a:cs typeface="+mn-cs"/>
              </a:rPr>
              <a:t>Bronz</a:t>
            </a:r>
            <a:r>
              <a:rPr lang="en-IN" sz="1200" b="0" i="0" u="none" strike="noStrike" kern="1200" dirty="0">
                <a:solidFill>
                  <a:schemeClr val="tx1"/>
                </a:solidFill>
                <a:effectLst/>
                <a:latin typeface="+mn-lt"/>
                <a:ea typeface="+mn-ea"/>
                <a:cs typeface="+mn-cs"/>
              </a:rPr>
              <a:t> Plan though highest selling also has considerable amount of claims.</a:t>
            </a:r>
          </a:p>
          <a:p>
            <a:endParaRPr lang="en-IN" sz="1200" b="0" i="0" u="none" strike="noStrike" kern="1200" dirty="0">
              <a:solidFill>
                <a:schemeClr val="tx1"/>
              </a:solidFill>
              <a:effectLst/>
              <a:latin typeface="+mn-lt"/>
              <a:ea typeface="+mn-ea"/>
              <a:cs typeface="+mn-cs"/>
            </a:endParaRPr>
          </a:p>
          <a:p>
            <a:r>
              <a:rPr lang="en-IN" sz="1200" b="0" i="0" u="none" strike="noStrike" kern="1200" dirty="0">
                <a:solidFill>
                  <a:schemeClr val="tx1"/>
                </a:solidFill>
                <a:effectLst/>
                <a:latin typeface="+mn-lt"/>
                <a:ea typeface="+mn-ea"/>
                <a:cs typeface="+mn-cs"/>
              </a:rPr>
              <a:t>In Travel Agency insurance product, Cancellation plan is highest selling but with lower claim status and maximum of plans are not that much sold.</a:t>
            </a:r>
          </a:p>
        </p:txBody>
      </p:sp>
      <p:sp>
        <p:nvSpPr>
          <p:cNvPr id="4" name="Slide Number Placeholder 3"/>
          <p:cNvSpPr>
            <a:spLocks noGrp="1"/>
          </p:cNvSpPr>
          <p:nvPr>
            <p:ph type="sldNum" sz="quarter" idx="5"/>
          </p:nvPr>
        </p:nvSpPr>
        <p:spPr/>
        <p:txBody>
          <a:bodyPr/>
          <a:lstStyle/>
          <a:p>
            <a:fld id="{98D7F546-7573-B041-A663-EDB7E5018FD4}" type="slidenum">
              <a:rPr lang="en-US" smtClean="0"/>
              <a:t>6</a:t>
            </a:fld>
            <a:endParaRPr lang="en-US"/>
          </a:p>
        </p:txBody>
      </p:sp>
    </p:spTree>
    <p:extLst>
      <p:ext uri="{BB962C8B-B14F-4D97-AF65-F5344CB8AC3E}">
        <p14:creationId xmlns:p14="http://schemas.microsoft.com/office/powerpoint/2010/main" val="29628539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u="none" strike="noStrike" kern="1200" dirty="0">
                <a:solidFill>
                  <a:schemeClr val="tx1"/>
                </a:solidFill>
                <a:effectLst/>
                <a:latin typeface="+mn-lt"/>
                <a:ea typeface="+mn-ea"/>
                <a:cs typeface="+mn-cs"/>
              </a:rPr>
              <a:t>Percentile of Duration almost evenly distributed across Claims. But as Duration increases, Claims also increases. Longer the Duration of policy, more percentage of Claims observed.</a:t>
            </a:r>
          </a:p>
        </p:txBody>
      </p:sp>
      <p:sp>
        <p:nvSpPr>
          <p:cNvPr id="4" name="Slide Number Placeholder 3"/>
          <p:cNvSpPr>
            <a:spLocks noGrp="1"/>
          </p:cNvSpPr>
          <p:nvPr>
            <p:ph type="sldNum" sz="quarter" idx="5"/>
          </p:nvPr>
        </p:nvSpPr>
        <p:spPr/>
        <p:txBody>
          <a:bodyPr/>
          <a:lstStyle/>
          <a:p>
            <a:fld id="{98D7F546-7573-B041-A663-EDB7E5018FD4}" type="slidenum">
              <a:rPr lang="en-US" smtClean="0"/>
              <a:t>7</a:t>
            </a:fld>
            <a:endParaRPr lang="en-US"/>
          </a:p>
        </p:txBody>
      </p:sp>
    </p:spTree>
    <p:extLst>
      <p:ext uri="{BB962C8B-B14F-4D97-AF65-F5344CB8AC3E}">
        <p14:creationId xmlns:p14="http://schemas.microsoft.com/office/powerpoint/2010/main" val="36009597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b="0" i="0" u="none" strike="noStrike" kern="1200" dirty="0">
                <a:solidFill>
                  <a:schemeClr val="tx1"/>
                </a:solidFill>
                <a:effectLst/>
                <a:latin typeface="+mn-lt"/>
                <a:ea typeface="+mn-ea"/>
                <a:cs typeface="+mn-cs"/>
              </a:rPr>
              <a:t>The insurance business is mainly associated in Asia Market. So insurance claim status data in Asia market might influence our ML model in training phase.</a:t>
            </a:r>
          </a:p>
        </p:txBody>
      </p:sp>
      <p:sp>
        <p:nvSpPr>
          <p:cNvPr id="4" name="Slide Number Placeholder 3"/>
          <p:cNvSpPr>
            <a:spLocks noGrp="1"/>
          </p:cNvSpPr>
          <p:nvPr>
            <p:ph type="sldNum" sz="quarter" idx="5"/>
          </p:nvPr>
        </p:nvSpPr>
        <p:spPr/>
        <p:txBody>
          <a:bodyPr/>
          <a:lstStyle/>
          <a:p>
            <a:fld id="{98D7F546-7573-B041-A663-EDB7E5018FD4}" type="slidenum">
              <a:rPr lang="en-US" smtClean="0"/>
              <a:t>8</a:t>
            </a:fld>
            <a:endParaRPr lang="en-US"/>
          </a:p>
        </p:txBody>
      </p:sp>
    </p:spTree>
    <p:extLst>
      <p:ext uri="{BB962C8B-B14F-4D97-AF65-F5344CB8AC3E}">
        <p14:creationId xmlns:p14="http://schemas.microsoft.com/office/powerpoint/2010/main" val="23546177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98D7F546-7573-B041-A663-EDB7E5018FD4}" type="slidenum">
              <a:rPr lang="en-US" smtClean="0"/>
              <a:t>9</a:t>
            </a:fld>
            <a:endParaRPr lang="en-US"/>
          </a:p>
        </p:txBody>
      </p:sp>
    </p:spTree>
    <p:extLst>
      <p:ext uri="{BB962C8B-B14F-4D97-AF65-F5344CB8AC3E}">
        <p14:creationId xmlns:p14="http://schemas.microsoft.com/office/powerpoint/2010/main" val="7738051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98D7F546-7573-B041-A663-EDB7E5018FD4}" type="slidenum">
              <a:rPr lang="en-US" smtClean="0"/>
              <a:t>10</a:t>
            </a:fld>
            <a:endParaRPr lang="en-US"/>
          </a:p>
        </p:txBody>
      </p:sp>
    </p:spTree>
    <p:extLst>
      <p:ext uri="{BB962C8B-B14F-4D97-AF65-F5344CB8AC3E}">
        <p14:creationId xmlns:p14="http://schemas.microsoft.com/office/powerpoint/2010/main" val="35508955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98D7F546-7573-B041-A663-EDB7E5018FD4}" type="slidenum">
              <a:rPr lang="en-US" smtClean="0"/>
              <a:t>11</a:t>
            </a:fld>
            <a:endParaRPr lang="en-US"/>
          </a:p>
        </p:txBody>
      </p:sp>
    </p:spTree>
    <p:extLst>
      <p:ext uri="{BB962C8B-B14F-4D97-AF65-F5344CB8AC3E}">
        <p14:creationId xmlns:p14="http://schemas.microsoft.com/office/powerpoint/2010/main" val="34165980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98D7F546-7573-B041-A663-EDB7E5018FD4}" type="slidenum">
              <a:rPr lang="en-US" smtClean="0"/>
              <a:t>12</a:t>
            </a:fld>
            <a:endParaRPr lang="en-US"/>
          </a:p>
        </p:txBody>
      </p:sp>
    </p:spTree>
    <p:extLst>
      <p:ext uri="{BB962C8B-B14F-4D97-AF65-F5344CB8AC3E}">
        <p14:creationId xmlns:p14="http://schemas.microsoft.com/office/powerpoint/2010/main" val="12692468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98D7F546-7573-B041-A663-EDB7E5018FD4}" type="slidenum">
              <a:rPr lang="en-US" smtClean="0"/>
              <a:t>13</a:t>
            </a:fld>
            <a:endParaRPr lang="en-US"/>
          </a:p>
        </p:txBody>
      </p:sp>
    </p:spTree>
    <p:extLst>
      <p:ext uri="{BB962C8B-B14F-4D97-AF65-F5344CB8AC3E}">
        <p14:creationId xmlns:p14="http://schemas.microsoft.com/office/powerpoint/2010/main" val="322122561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11/23/19</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11/23/19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11/23/19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11/23/19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11/23/19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11/23/19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11/23/19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11/23/19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11/23/19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11/23/19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11/23/19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11/23/19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11/23/19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11/23/19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11/23/19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11/23/19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11/23/19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11/23/19</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1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1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01884-24BC-A443-ABBF-9D845CF4909A}"/>
              </a:ext>
            </a:extLst>
          </p:cNvPr>
          <p:cNvSpPr>
            <a:spLocks noGrp="1"/>
          </p:cNvSpPr>
          <p:nvPr>
            <p:ph type="ctrTitle"/>
          </p:nvPr>
        </p:nvSpPr>
        <p:spPr/>
        <p:txBody>
          <a:bodyPr anchor="t"/>
          <a:lstStyle/>
          <a:p>
            <a:pPr algn="ctr"/>
            <a:r>
              <a:rPr lang="en-US" sz="3600" dirty="0"/>
              <a:t>Are you too </a:t>
            </a:r>
            <a:r>
              <a:rPr lang="en-US" sz="3600"/>
              <a:t>sure to </a:t>
            </a:r>
            <a:r>
              <a:rPr lang="en-US" sz="3600" dirty="0"/>
              <a:t>insure?</a:t>
            </a:r>
            <a:endParaRPr lang="en-US" dirty="0"/>
          </a:p>
        </p:txBody>
      </p:sp>
      <p:sp>
        <p:nvSpPr>
          <p:cNvPr id="3" name="Subtitle 2">
            <a:extLst>
              <a:ext uri="{FF2B5EF4-FFF2-40B4-BE49-F238E27FC236}">
                <a16:creationId xmlns:a16="http://schemas.microsoft.com/office/drawing/2014/main" id="{63D5BFC0-B5F0-824D-97B8-311A0CBB30FC}"/>
              </a:ext>
            </a:extLst>
          </p:cNvPr>
          <p:cNvSpPr>
            <a:spLocks noGrp="1"/>
          </p:cNvSpPr>
          <p:nvPr>
            <p:ph type="subTitle" idx="1"/>
          </p:nvPr>
        </p:nvSpPr>
        <p:spPr/>
        <p:txBody>
          <a:bodyPr>
            <a:normAutofit fontScale="92500" lnSpcReduction="20000"/>
          </a:bodyPr>
          <a:lstStyle/>
          <a:p>
            <a:pPr algn="ctr"/>
            <a:r>
              <a:rPr lang="en-US" dirty="0"/>
              <a:t>Supervised machine learning : Binary Classification algorithm</a:t>
            </a:r>
          </a:p>
          <a:p>
            <a:pPr algn="ctr"/>
            <a:r>
              <a:rPr lang="en-US" dirty="0"/>
              <a:t>Greyatom hackathon 1</a:t>
            </a:r>
          </a:p>
          <a:p>
            <a:pPr algn="ctr"/>
            <a:r>
              <a:rPr lang="en-US" dirty="0"/>
              <a:t>Team Name : Group four</a:t>
            </a:r>
          </a:p>
          <a:p>
            <a:pPr algn="ctr"/>
            <a:r>
              <a:rPr lang="en-US" dirty="0"/>
              <a:t>Contributors : Ramesh, Girish, Sunit, Jainam</a:t>
            </a:r>
          </a:p>
        </p:txBody>
      </p:sp>
      <p:sp>
        <p:nvSpPr>
          <p:cNvPr id="4" name="TextBox 3">
            <a:extLst>
              <a:ext uri="{FF2B5EF4-FFF2-40B4-BE49-F238E27FC236}">
                <a16:creationId xmlns:a16="http://schemas.microsoft.com/office/drawing/2014/main" id="{F3EE617A-E78A-894F-9950-C2F8CFC2D0D3}"/>
              </a:ext>
            </a:extLst>
          </p:cNvPr>
          <p:cNvSpPr txBox="1"/>
          <p:nvPr/>
        </p:nvSpPr>
        <p:spPr>
          <a:xfrm>
            <a:off x="3669475" y="2232561"/>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37788674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4D13F-17E4-CA49-91BF-17C04E2D5237}"/>
              </a:ext>
            </a:extLst>
          </p:cNvPr>
          <p:cNvSpPr>
            <a:spLocks noGrp="1"/>
          </p:cNvSpPr>
          <p:nvPr>
            <p:ph type="title"/>
          </p:nvPr>
        </p:nvSpPr>
        <p:spPr>
          <a:xfrm>
            <a:off x="1141413" y="489706"/>
            <a:ext cx="9905998" cy="613382"/>
          </a:xfrm>
        </p:spPr>
        <p:txBody>
          <a:bodyPr>
            <a:normAutofit fontScale="90000"/>
          </a:bodyPr>
          <a:lstStyle/>
          <a:p>
            <a:r>
              <a:rPr lang="en-US" dirty="0"/>
              <a:t>Exploratory Data Analysis – Understand Skewness</a:t>
            </a:r>
          </a:p>
        </p:txBody>
      </p:sp>
      <p:pic>
        <p:nvPicPr>
          <p:cNvPr id="6" name="Content Placeholder 5">
            <a:extLst>
              <a:ext uri="{FF2B5EF4-FFF2-40B4-BE49-F238E27FC236}">
                <a16:creationId xmlns:a16="http://schemas.microsoft.com/office/drawing/2014/main" id="{66F04D8F-11A0-C840-8975-1628202F7926}"/>
              </a:ext>
            </a:extLst>
          </p:cNvPr>
          <p:cNvPicPr>
            <a:picLocks noGrp="1" noChangeAspect="1"/>
          </p:cNvPicPr>
          <p:nvPr>
            <p:ph idx="1"/>
          </p:nvPr>
        </p:nvPicPr>
        <p:blipFill>
          <a:blip r:embed="rId3"/>
          <a:stretch>
            <a:fillRect/>
          </a:stretch>
        </p:blipFill>
        <p:spPr>
          <a:xfrm>
            <a:off x="1233714" y="1231901"/>
            <a:ext cx="5245463" cy="2860404"/>
          </a:xfrm>
        </p:spPr>
      </p:pic>
      <p:pic>
        <p:nvPicPr>
          <p:cNvPr id="10" name="Picture 9">
            <a:extLst>
              <a:ext uri="{FF2B5EF4-FFF2-40B4-BE49-F238E27FC236}">
                <a16:creationId xmlns:a16="http://schemas.microsoft.com/office/drawing/2014/main" id="{C09C4C4F-0382-D74D-85E8-32E9F0CC0507}"/>
              </a:ext>
            </a:extLst>
          </p:cNvPr>
          <p:cNvPicPr>
            <a:picLocks noChangeAspect="1"/>
          </p:cNvPicPr>
          <p:nvPr/>
        </p:nvPicPr>
        <p:blipFill>
          <a:blip r:embed="rId4"/>
          <a:stretch>
            <a:fillRect/>
          </a:stretch>
        </p:blipFill>
        <p:spPr>
          <a:xfrm>
            <a:off x="6537187" y="1231901"/>
            <a:ext cx="5245555" cy="2860404"/>
          </a:xfrm>
          <a:prstGeom prst="rect">
            <a:avLst/>
          </a:prstGeom>
        </p:spPr>
      </p:pic>
      <p:sp>
        <p:nvSpPr>
          <p:cNvPr id="11" name="TextBox 10">
            <a:extLst>
              <a:ext uri="{FF2B5EF4-FFF2-40B4-BE49-F238E27FC236}">
                <a16:creationId xmlns:a16="http://schemas.microsoft.com/office/drawing/2014/main" id="{61AD3644-8E0E-2645-8D29-E6D393A68F7C}"/>
              </a:ext>
            </a:extLst>
          </p:cNvPr>
          <p:cNvSpPr txBox="1"/>
          <p:nvPr/>
        </p:nvSpPr>
        <p:spPr>
          <a:xfrm>
            <a:off x="1233714" y="4349931"/>
            <a:ext cx="5154023" cy="369332"/>
          </a:xfrm>
          <a:prstGeom prst="rect">
            <a:avLst/>
          </a:prstGeom>
          <a:noFill/>
        </p:spPr>
        <p:txBody>
          <a:bodyPr wrap="square" rtlCol="0">
            <a:spAutoFit/>
          </a:bodyPr>
          <a:lstStyle/>
          <a:p>
            <a:r>
              <a:rPr lang="en-IN" dirty="0"/>
              <a:t>Skewness for </a:t>
            </a:r>
            <a:r>
              <a:rPr lang="en-IN" dirty="0" err="1"/>
              <a:t>Product_Name</a:t>
            </a:r>
            <a:r>
              <a:rPr lang="en-IN" dirty="0"/>
              <a:t> : 1.2232003690715925</a:t>
            </a:r>
            <a:endParaRPr lang="en-US" dirty="0"/>
          </a:p>
        </p:txBody>
      </p:sp>
      <p:sp>
        <p:nvSpPr>
          <p:cNvPr id="12" name="TextBox 11">
            <a:extLst>
              <a:ext uri="{FF2B5EF4-FFF2-40B4-BE49-F238E27FC236}">
                <a16:creationId xmlns:a16="http://schemas.microsoft.com/office/drawing/2014/main" id="{618865BC-EEDF-3748-BDDC-551BFAB9F711}"/>
              </a:ext>
            </a:extLst>
          </p:cNvPr>
          <p:cNvSpPr txBox="1"/>
          <p:nvPr/>
        </p:nvSpPr>
        <p:spPr>
          <a:xfrm>
            <a:off x="6537187" y="4349931"/>
            <a:ext cx="5055326" cy="369332"/>
          </a:xfrm>
          <a:prstGeom prst="rect">
            <a:avLst/>
          </a:prstGeom>
          <a:noFill/>
        </p:spPr>
        <p:txBody>
          <a:bodyPr wrap="square" rtlCol="0">
            <a:spAutoFit/>
          </a:bodyPr>
          <a:lstStyle/>
          <a:p>
            <a:r>
              <a:rPr lang="en-IN" dirty="0"/>
              <a:t>Skewness for Agency : 1.1787271018903287</a:t>
            </a:r>
            <a:endParaRPr lang="en-US" dirty="0"/>
          </a:p>
        </p:txBody>
      </p:sp>
    </p:spTree>
    <p:extLst>
      <p:ext uri="{BB962C8B-B14F-4D97-AF65-F5344CB8AC3E}">
        <p14:creationId xmlns:p14="http://schemas.microsoft.com/office/powerpoint/2010/main" val="36570529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4D13F-17E4-CA49-91BF-17C04E2D5237}"/>
              </a:ext>
            </a:extLst>
          </p:cNvPr>
          <p:cNvSpPr>
            <a:spLocks noGrp="1"/>
          </p:cNvSpPr>
          <p:nvPr>
            <p:ph type="title"/>
          </p:nvPr>
        </p:nvSpPr>
        <p:spPr>
          <a:xfrm>
            <a:off x="1141413" y="507484"/>
            <a:ext cx="9905998" cy="613382"/>
          </a:xfrm>
        </p:spPr>
        <p:txBody>
          <a:bodyPr>
            <a:normAutofit fontScale="90000"/>
          </a:bodyPr>
          <a:lstStyle/>
          <a:p>
            <a:r>
              <a:rPr lang="en-US" dirty="0"/>
              <a:t>Exploratory Data Analysis – Understand Skewness</a:t>
            </a:r>
          </a:p>
        </p:txBody>
      </p:sp>
      <p:sp>
        <p:nvSpPr>
          <p:cNvPr id="11" name="TextBox 10">
            <a:extLst>
              <a:ext uri="{FF2B5EF4-FFF2-40B4-BE49-F238E27FC236}">
                <a16:creationId xmlns:a16="http://schemas.microsoft.com/office/drawing/2014/main" id="{61AD3644-8E0E-2645-8D29-E6D393A68F7C}"/>
              </a:ext>
            </a:extLst>
          </p:cNvPr>
          <p:cNvSpPr txBox="1"/>
          <p:nvPr/>
        </p:nvSpPr>
        <p:spPr>
          <a:xfrm>
            <a:off x="1233714" y="4349931"/>
            <a:ext cx="5154023" cy="369332"/>
          </a:xfrm>
          <a:prstGeom prst="rect">
            <a:avLst/>
          </a:prstGeom>
          <a:noFill/>
        </p:spPr>
        <p:txBody>
          <a:bodyPr wrap="square" rtlCol="0">
            <a:spAutoFit/>
          </a:bodyPr>
          <a:lstStyle/>
          <a:p>
            <a:r>
              <a:rPr lang="en-IN" dirty="0"/>
              <a:t>Skewness for Duration : 14.86293030692259</a:t>
            </a:r>
            <a:endParaRPr lang="en-US" dirty="0"/>
          </a:p>
        </p:txBody>
      </p:sp>
      <p:sp>
        <p:nvSpPr>
          <p:cNvPr id="12" name="TextBox 11">
            <a:extLst>
              <a:ext uri="{FF2B5EF4-FFF2-40B4-BE49-F238E27FC236}">
                <a16:creationId xmlns:a16="http://schemas.microsoft.com/office/drawing/2014/main" id="{618865BC-EEDF-3748-BDDC-551BFAB9F711}"/>
              </a:ext>
            </a:extLst>
          </p:cNvPr>
          <p:cNvSpPr txBox="1"/>
          <p:nvPr/>
        </p:nvSpPr>
        <p:spPr>
          <a:xfrm>
            <a:off x="6505303" y="4349931"/>
            <a:ext cx="5055326" cy="369332"/>
          </a:xfrm>
          <a:prstGeom prst="rect">
            <a:avLst/>
          </a:prstGeom>
          <a:noFill/>
        </p:spPr>
        <p:txBody>
          <a:bodyPr wrap="square" rtlCol="0">
            <a:spAutoFit/>
          </a:bodyPr>
          <a:lstStyle/>
          <a:p>
            <a:r>
              <a:rPr lang="en-IN" dirty="0"/>
              <a:t>Skewness for Age : 2.8657213946192903</a:t>
            </a:r>
            <a:endParaRPr lang="en-US" dirty="0"/>
          </a:p>
        </p:txBody>
      </p:sp>
      <p:pic>
        <p:nvPicPr>
          <p:cNvPr id="7" name="Content Placeholder 6">
            <a:extLst>
              <a:ext uri="{FF2B5EF4-FFF2-40B4-BE49-F238E27FC236}">
                <a16:creationId xmlns:a16="http://schemas.microsoft.com/office/drawing/2014/main" id="{975A6B77-3FDB-D544-893F-7C9EE3B464C4}"/>
              </a:ext>
            </a:extLst>
          </p:cNvPr>
          <p:cNvPicPr>
            <a:picLocks noGrp="1" noChangeAspect="1"/>
          </p:cNvPicPr>
          <p:nvPr>
            <p:ph idx="1"/>
          </p:nvPr>
        </p:nvPicPr>
        <p:blipFill>
          <a:blip r:embed="rId3"/>
          <a:stretch>
            <a:fillRect/>
          </a:stretch>
        </p:blipFill>
        <p:spPr>
          <a:xfrm>
            <a:off x="1141413" y="1231900"/>
            <a:ext cx="5256257" cy="2895963"/>
          </a:xfrm>
        </p:spPr>
      </p:pic>
      <p:pic>
        <p:nvPicPr>
          <p:cNvPr id="9" name="Picture 8">
            <a:extLst>
              <a:ext uri="{FF2B5EF4-FFF2-40B4-BE49-F238E27FC236}">
                <a16:creationId xmlns:a16="http://schemas.microsoft.com/office/drawing/2014/main" id="{197D8B87-AB64-BF46-8935-6DC6731DB9BA}"/>
              </a:ext>
            </a:extLst>
          </p:cNvPr>
          <p:cNvPicPr>
            <a:picLocks noChangeAspect="1"/>
          </p:cNvPicPr>
          <p:nvPr/>
        </p:nvPicPr>
        <p:blipFill>
          <a:blip r:embed="rId4"/>
          <a:stretch>
            <a:fillRect/>
          </a:stretch>
        </p:blipFill>
        <p:spPr>
          <a:xfrm>
            <a:off x="6505303" y="1231900"/>
            <a:ext cx="5364298" cy="2895963"/>
          </a:xfrm>
          <a:prstGeom prst="rect">
            <a:avLst/>
          </a:prstGeom>
        </p:spPr>
      </p:pic>
      <p:sp>
        <p:nvSpPr>
          <p:cNvPr id="3" name="TextBox 2">
            <a:extLst>
              <a:ext uri="{FF2B5EF4-FFF2-40B4-BE49-F238E27FC236}">
                <a16:creationId xmlns:a16="http://schemas.microsoft.com/office/drawing/2014/main" id="{C57EA020-A3A8-064B-BC07-5AFC61FBB610}"/>
              </a:ext>
            </a:extLst>
          </p:cNvPr>
          <p:cNvSpPr txBox="1"/>
          <p:nvPr/>
        </p:nvSpPr>
        <p:spPr>
          <a:xfrm>
            <a:off x="1233714" y="5035138"/>
            <a:ext cx="10326915" cy="1200329"/>
          </a:xfrm>
          <a:prstGeom prst="rect">
            <a:avLst/>
          </a:prstGeom>
          <a:noFill/>
        </p:spPr>
        <p:txBody>
          <a:bodyPr wrap="square" rtlCol="0">
            <a:spAutoFit/>
          </a:bodyPr>
          <a:lstStyle/>
          <a:p>
            <a:pPr marL="285750" indent="-285750">
              <a:buFont typeface="Arial" panose="020B0604020202020204" pitchFamily="34" charset="0"/>
              <a:buChar char="•"/>
            </a:pPr>
            <a:r>
              <a:rPr lang="en-US" dirty="0"/>
              <a:t>Duration has a mean of 60 with SD of 114 ! And skewness of 14 ! Such high skewness would not be suitable to train the model.</a:t>
            </a:r>
          </a:p>
          <a:p>
            <a:pPr marL="285750" indent="-285750">
              <a:buFont typeface="Arial" panose="020B0604020202020204" pitchFamily="34" charset="0"/>
              <a:buChar char="•"/>
            </a:pPr>
            <a:r>
              <a:rPr lang="en-US" dirty="0"/>
              <a:t>As an approach, we would be taking logarithmic transformation for Duration feature to reduce on skewness and bring the data points in a definite range of values. </a:t>
            </a:r>
          </a:p>
        </p:txBody>
      </p:sp>
    </p:spTree>
    <p:extLst>
      <p:ext uri="{BB962C8B-B14F-4D97-AF65-F5344CB8AC3E}">
        <p14:creationId xmlns:p14="http://schemas.microsoft.com/office/powerpoint/2010/main" val="20920066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4D13F-17E4-CA49-91BF-17C04E2D5237}"/>
              </a:ext>
            </a:extLst>
          </p:cNvPr>
          <p:cNvSpPr>
            <a:spLocks noGrp="1"/>
          </p:cNvSpPr>
          <p:nvPr>
            <p:ph type="title"/>
          </p:nvPr>
        </p:nvSpPr>
        <p:spPr>
          <a:xfrm>
            <a:off x="1141413" y="522208"/>
            <a:ext cx="9905998" cy="613382"/>
          </a:xfrm>
        </p:spPr>
        <p:txBody>
          <a:bodyPr>
            <a:normAutofit fontScale="90000"/>
          </a:bodyPr>
          <a:lstStyle/>
          <a:p>
            <a:r>
              <a:rPr lang="en-US" dirty="0"/>
              <a:t>Exploratory Data Analysis – Understand Skewness</a:t>
            </a:r>
          </a:p>
        </p:txBody>
      </p:sp>
      <p:sp>
        <p:nvSpPr>
          <p:cNvPr id="11" name="TextBox 10">
            <a:extLst>
              <a:ext uri="{FF2B5EF4-FFF2-40B4-BE49-F238E27FC236}">
                <a16:creationId xmlns:a16="http://schemas.microsoft.com/office/drawing/2014/main" id="{61AD3644-8E0E-2645-8D29-E6D393A68F7C}"/>
              </a:ext>
            </a:extLst>
          </p:cNvPr>
          <p:cNvSpPr txBox="1"/>
          <p:nvPr/>
        </p:nvSpPr>
        <p:spPr>
          <a:xfrm>
            <a:off x="1233714" y="4349931"/>
            <a:ext cx="5154023" cy="369332"/>
          </a:xfrm>
          <a:prstGeom prst="rect">
            <a:avLst/>
          </a:prstGeom>
          <a:noFill/>
        </p:spPr>
        <p:txBody>
          <a:bodyPr wrap="square" rtlCol="0">
            <a:spAutoFit/>
          </a:bodyPr>
          <a:lstStyle/>
          <a:p>
            <a:r>
              <a:rPr lang="en-IN" dirty="0"/>
              <a:t>Skewness for Destination : 0.8041989200085571</a:t>
            </a:r>
            <a:endParaRPr lang="en-US" dirty="0"/>
          </a:p>
        </p:txBody>
      </p:sp>
      <p:pic>
        <p:nvPicPr>
          <p:cNvPr id="6" name="Content Placeholder 5">
            <a:extLst>
              <a:ext uri="{FF2B5EF4-FFF2-40B4-BE49-F238E27FC236}">
                <a16:creationId xmlns:a16="http://schemas.microsoft.com/office/drawing/2014/main" id="{9632CBE7-BEA8-B548-BA55-C83AE61DEFF8}"/>
              </a:ext>
            </a:extLst>
          </p:cNvPr>
          <p:cNvPicPr>
            <a:picLocks noGrp="1" noChangeAspect="1"/>
          </p:cNvPicPr>
          <p:nvPr>
            <p:ph idx="1"/>
          </p:nvPr>
        </p:nvPicPr>
        <p:blipFill>
          <a:blip r:embed="rId3"/>
          <a:stretch>
            <a:fillRect/>
          </a:stretch>
        </p:blipFill>
        <p:spPr>
          <a:xfrm>
            <a:off x="1141414" y="1231900"/>
            <a:ext cx="5246324" cy="2925411"/>
          </a:xfrm>
        </p:spPr>
      </p:pic>
      <p:pic>
        <p:nvPicPr>
          <p:cNvPr id="10" name="Picture 9">
            <a:extLst>
              <a:ext uri="{FF2B5EF4-FFF2-40B4-BE49-F238E27FC236}">
                <a16:creationId xmlns:a16="http://schemas.microsoft.com/office/drawing/2014/main" id="{AD761649-D704-6E4E-BA81-92350FCD8E7E}"/>
              </a:ext>
            </a:extLst>
          </p:cNvPr>
          <p:cNvPicPr>
            <a:picLocks noChangeAspect="1"/>
          </p:cNvPicPr>
          <p:nvPr/>
        </p:nvPicPr>
        <p:blipFill>
          <a:blip r:embed="rId4"/>
          <a:stretch>
            <a:fillRect/>
          </a:stretch>
        </p:blipFill>
        <p:spPr>
          <a:xfrm>
            <a:off x="6648994" y="1231900"/>
            <a:ext cx="5286283" cy="2925411"/>
          </a:xfrm>
          <a:prstGeom prst="rect">
            <a:avLst/>
          </a:prstGeom>
        </p:spPr>
      </p:pic>
      <p:sp>
        <p:nvSpPr>
          <p:cNvPr id="7" name="TextBox 6">
            <a:extLst>
              <a:ext uri="{FF2B5EF4-FFF2-40B4-BE49-F238E27FC236}">
                <a16:creationId xmlns:a16="http://schemas.microsoft.com/office/drawing/2014/main" id="{D1DCC9AB-FB4C-F948-A8E6-2F1D7F39079D}"/>
              </a:ext>
            </a:extLst>
          </p:cNvPr>
          <p:cNvSpPr txBox="1"/>
          <p:nvPr/>
        </p:nvSpPr>
        <p:spPr>
          <a:xfrm>
            <a:off x="6648994" y="4349931"/>
            <a:ext cx="5055326" cy="369332"/>
          </a:xfrm>
          <a:prstGeom prst="rect">
            <a:avLst/>
          </a:prstGeom>
          <a:noFill/>
        </p:spPr>
        <p:txBody>
          <a:bodyPr wrap="square" rtlCol="0">
            <a:spAutoFit/>
          </a:bodyPr>
          <a:lstStyle/>
          <a:p>
            <a:r>
              <a:rPr lang="en-IN" dirty="0"/>
              <a:t>Skewness for </a:t>
            </a:r>
            <a:r>
              <a:rPr lang="en-IN" dirty="0" err="1"/>
              <a:t>Commision</a:t>
            </a:r>
            <a:r>
              <a:rPr lang="en-IN" dirty="0"/>
              <a:t> : 3.3676428263223404</a:t>
            </a:r>
            <a:endParaRPr lang="en-US" dirty="0"/>
          </a:p>
        </p:txBody>
      </p:sp>
    </p:spTree>
    <p:extLst>
      <p:ext uri="{BB962C8B-B14F-4D97-AF65-F5344CB8AC3E}">
        <p14:creationId xmlns:p14="http://schemas.microsoft.com/office/powerpoint/2010/main" val="9613006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4D13F-17E4-CA49-91BF-17C04E2D5237}"/>
              </a:ext>
            </a:extLst>
          </p:cNvPr>
          <p:cNvSpPr>
            <a:spLocks noGrp="1"/>
          </p:cNvSpPr>
          <p:nvPr>
            <p:ph type="title"/>
          </p:nvPr>
        </p:nvSpPr>
        <p:spPr>
          <a:xfrm>
            <a:off x="1141413" y="618518"/>
            <a:ext cx="9905998" cy="613382"/>
          </a:xfrm>
        </p:spPr>
        <p:txBody>
          <a:bodyPr>
            <a:normAutofit fontScale="90000"/>
          </a:bodyPr>
          <a:lstStyle/>
          <a:p>
            <a:r>
              <a:rPr lang="en-US" dirty="0"/>
              <a:t>Exploratory Data Analysis – Understand Correlation</a:t>
            </a:r>
          </a:p>
        </p:txBody>
      </p:sp>
      <p:pic>
        <p:nvPicPr>
          <p:cNvPr id="9" name="Content Placeholder 8">
            <a:extLst>
              <a:ext uri="{FF2B5EF4-FFF2-40B4-BE49-F238E27FC236}">
                <a16:creationId xmlns:a16="http://schemas.microsoft.com/office/drawing/2014/main" id="{ACFC097E-83C7-A648-B79D-8190EED5460F}"/>
              </a:ext>
            </a:extLst>
          </p:cNvPr>
          <p:cNvPicPr>
            <a:picLocks noGrp="1" noChangeAspect="1"/>
          </p:cNvPicPr>
          <p:nvPr>
            <p:ph idx="1"/>
          </p:nvPr>
        </p:nvPicPr>
        <p:blipFill>
          <a:blip r:embed="rId3"/>
          <a:stretch>
            <a:fillRect/>
          </a:stretch>
        </p:blipFill>
        <p:spPr>
          <a:xfrm>
            <a:off x="1280160" y="1384300"/>
            <a:ext cx="9953897" cy="3749403"/>
          </a:xfrm>
        </p:spPr>
      </p:pic>
      <p:sp>
        <p:nvSpPr>
          <p:cNvPr id="3" name="TextBox 2">
            <a:extLst>
              <a:ext uri="{FF2B5EF4-FFF2-40B4-BE49-F238E27FC236}">
                <a16:creationId xmlns:a16="http://schemas.microsoft.com/office/drawing/2014/main" id="{F1253E33-8E84-D74D-B671-FD8ADED26A7B}"/>
              </a:ext>
            </a:extLst>
          </p:cNvPr>
          <p:cNvSpPr txBox="1"/>
          <p:nvPr/>
        </p:nvSpPr>
        <p:spPr>
          <a:xfrm>
            <a:off x="1389413" y="5462649"/>
            <a:ext cx="9657998" cy="646331"/>
          </a:xfrm>
          <a:prstGeom prst="rect">
            <a:avLst/>
          </a:prstGeom>
          <a:noFill/>
        </p:spPr>
        <p:txBody>
          <a:bodyPr wrap="square" rtlCol="0">
            <a:spAutoFit/>
          </a:bodyPr>
          <a:lstStyle/>
          <a:p>
            <a:pPr marL="285750" indent="-285750">
              <a:buFont typeface="Arial" panose="020B0604020202020204" pitchFamily="34" charset="0"/>
              <a:buChar char="•"/>
            </a:pPr>
            <a:r>
              <a:rPr lang="en-US" dirty="0"/>
              <a:t>High correlation ( 0.75 ) between Net Sale and </a:t>
            </a:r>
            <a:r>
              <a:rPr lang="en-US" dirty="0" err="1"/>
              <a:t>Commision</a:t>
            </a:r>
            <a:r>
              <a:rPr lang="en-US" dirty="0"/>
              <a:t>. There exist multicollinearity.</a:t>
            </a:r>
          </a:p>
          <a:p>
            <a:pPr marL="285750" indent="-285750">
              <a:buFont typeface="Arial" panose="020B0604020202020204" pitchFamily="34" charset="0"/>
              <a:buChar char="•"/>
            </a:pPr>
            <a:r>
              <a:rPr lang="en-US" dirty="0"/>
              <a:t>High correlation ( 0.95 ) between Agency and Product Name. There exist multicollinearity.</a:t>
            </a:r>
          </a:p>
        </p:txBody>
      </p:sp>
    </p:spTree>
    <p:extLst>
      <p:ext uri="{BB962C8B-B14F-4D97-AF65-F5344CB8AC3E}">
        <p14:creationId xmlns:p14="http://schemas.microsoft.com/office/powerpoint/2010/main" val="29560262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4D13F-17E4-CA49-91BF-17C04E2D5237}"/>
              </a:ext>
            </a:extLst>
          </p:cNvPr>
          <p:cNvSpPr>
            <a:spLocks noGrp="1"/>
          </p:cNvSpPr>
          <p:nvPr>
            <p:ph type="title"/>
          </p:nvPr>
        </p:nvSpPr>
        <p:spPr>
          <a:xfrm>
            <a:off x="1141413" y="618518"/>
            <a:ext cx="10419216" cy="613382"/>
          </a:xfrm>
        </p:spPr>
        <p:txBody>
          <a:bodyPr>
            <a:normAutofit fontScale="90000"/>
          </a:bodyPr>
          <a:lstStyle/>
          <a:p>
            <a:r>
              <a:rPr lang="en-US" dirty="0"/>
              <a:t>Exploratory Data Analysis – outliers visualization</a:t>
            </a:r>
          </a:p>
        </p:txBody>
      </p:sp>
      <p:pic>
        <p:nvPicPr>
          <p:cNvPr id="6" name="Content Placeholder 5">
            <a:extLst>
              <a:ext uri="{FF2B5EF4-FFF2-40B4-BE49-F238E27FC236}">
                <a16:creationId xmlns:a16="http://schemas.microsoft.com/office/drawing/2014/main" id="{4373A72C-5479-7C4B-8A04-59723307B865}"/>
              </a:ext>
            </a:extLst>
          </p:cNvPr>
          <p:cNvPicPr>
            <a:picLocks noGrp="1" noChangeAspect="1"/>
          </p:cNvPicPr>
          <p:nvPr>
            <p:ph idx="1"/>
          </p:nvPr>
        </p:nvPicPr>
        <p:blipFill>
          <a:blip r:embed="rId3"/>
          <a:stretch>
            <a:fillRect/>
          </a:stretch>
        </p:blipFill>
        <p:spPr>
          <a:xfrm>
            <a:off x="1494246" y="1231900"/>
            <a:ext cx="9804400" cy="1393734"/>
          </a:xfrm>
        </p:spPr>
      </p:pic>
      <p:pic>
        <p:nvPicPr>
          <p:cNvPr id="10" name="Picture 9">
            <a:extLst>
              <a:ext uri="{FF2B5EF4-FFF2-40B4-BE49-F238E27FC236}">
                <a16:creationId xmlns:a16="http://schemas.microsoft.com/office/drawing/2014/main" id="{38B474C5-E0DF-E049-98B9-711F8FF78668}"/>
              </a:ext>
            </a:extLst>
          </p:cNvPr>
          <p:cNvPicPr>
            <a:picLocks noChangeAspect="1"/>
          </p:cNvPicPr>
          <p:nvPr/>
        </p:nvPicPr>
        <p:blipFill>
          <a:blip r:embed="rId4"/>
          <a:stretch>
            <a:fillRect/>
          </a:stretch>
        </p:blipFill>
        <p:spPr>
          <a:xfrm>
            <a:off x="1494246" y="2825206"/>
            <a:ext cx="9804400" cy="1524725"/>
          </a:xfrm>
          <a:prstGeom prst="rect">
            <a:avLst/>
          </a:prstGeom>
        </p:spPr>
      </p:pic>
      <p:sp>
        <p:nvSpPr>
          <p:cNvPr id="3" name="TextBox 2">
            <a:extLst>
              <a:ext uri="{FF2B5EF4-FFF2-40B4-BE49-F238E27FC236}">
                <a16:creationId xmlns:a16="http://schemas.microsoft.com/office/drawing/2014/main" id="{701C6906-9EED-FD42-A041-F7DABB0B77CE}"/>
              </a:ext>
            </a:extLst>
          </p:cNvPr>
          <p:cNvSpPr txBox="1"/>
          <p:nvPr/>
        </p:nvSpPr>
        <p:spPr>
          <a:xfrm>
            <a:off x="1579418" y="4904509"/>
            <a:ext cx="9583387" cy="646331"/>
          </a:xfrm>
          <a:prstGeom prst="rect">
            <a:avLst/>
          </a:prstGeom>
          <a:noFill/>
        </p:spPr>
        <p:txBody>
          <a:bodyPr wrap="square" rtlCol="0">
            <a:spAutoFit/>
          </a:bodyPr>
          <a:lstStyle/>
          <a:p>
            <a:pPr marL="285750" indent="-285750">
              <a:buFont typeface="Arial" panose="020B0604020202020204" pitchFamily="34" charset="0"/>
              <a:buChar char="•"/>
            </a:pPr>
            <a:r>
              <a:rPr lang="en-IN" dirty="0"/>
              <a:t>Age as a feature has outliers. We would not be discarding as they have a high impact on target variable.</a:t>
            </a:r>
          </a:p>
        </p:txBody>
      </p:sp>
    </p:spTree>
    <p:extLst>
      <p:ext uri="{BB962C8B-B14F-4D97-AF65-F5344CB8AC3E}">
        <p14:creationId xmlns:p14="http://schemas.microsoft.com/office/powerpoint/2010/main" val="6867255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4D13F-17E4-CA49-91BF-17C04E2D5237}"/>
              </a:ext>
            </a:extLst>
          </p:cNvPr>
          <p:cNvSpPr>
            <a:spLocks noGrp="1"/>
          </p:cNvSpPr>
          <p:nvPr>
            <p:ph type="title"/>
          </p:nvPr>
        </p:nvSpPr>
        <p:spPr>
          <a:xfrm>
            <a:off x="1141413" y="618518"/>
            <a:ext cx="10419216" cy="613382"/>
          </a:xfrm>
        </p:spPr>
        <p:txBody>
          <a:bodyPr>
            <a:normAutofit fontScale="90000"/>
          </a:bodyPr>
          <a:lstStyle/>
          <a:p>
            <a:r>
              <a:rPr lang="en-US" dirty="0"/>
              <a:t>Exploratory Data Analysis – outliers visualization</a:t>
            </a:r>
          </a:p>
        </p:txBody>
      </p:sp>
      <p:pic>
        <p:nvPicPr>
          <p:cNvPr id="9" name="Content Placeholder 6">
            <a:extLst>
              <a:ext uri="{FF2B5EF4-FFF2-40B4-BE49-F238E27FC236}">
                <a16:creationId xmlns:a16="http://schemas.microsoft.com/office/drawing/2014/main" id="{3453E9C6-BA13-0041-9353-EAC8021A679A}"/>
              </a:ext>
            </a:extLst>
          </p:cNvPr>
          <p:cNvPicPr>
            <a:picLocks noChangeAspect="1"/>
          </p:cNvPicPr>
          <p:nvPr/>
        </p:nvPicPr>
        <p:blipFill>
          <a:blip r:embed="rId3"/>
          <a:stretch>
            <a:fillRect/>
          </a:stretch>
        </p:blipFill>
        <p:spPr>
          <a:xfrm>
            <a:off x="1467871" y="1231900"/>
            <a:ext cx="9766300" cy="1472111"/>
          </a:xfrm>
          <a:prstGeom prst="rect">
            <a:avLst/>
          </a:prstGeom>
        </p:spPr>
      </p:pic>
      <p:pic>
        <p:nvPicPr>
          <p:cNvPr id="13" name="Content Placeholder 12">
            <a:extLst>
              <a:ext uri="{FF2B5EF4-FFF2-40B4-BE49-F238E27FC236}">
                <a16:creationId xmlns:a16="http://schemas.microsoft.com/office/drawing/2014/main" id="{FFF60E93-D144-454D-B49C-428466E5BD3A}"/>
              </a:ext>
            </a:extLst>
          </p:cNvPr>
          <p:cNvPicPr>
            <a:picLocks noGrp="1" noChangeAspect="1"/>
          </p:cNvPicPr>
          <p:nvPr>
            <p:ph idx="1"/>
          </p:nvPr>
        </p:nvPicPr>
        <p:blipFill>
          <a:blip r:embed="rId4"/>
          <a:stretch>
            <a:fillRect/>
          </a:stretch>
        </p:blipFill>
        <p:spPr>
          <a:xfrm>
            <a:off x="1493271" y="2991645"/>
            <a:ext cx="9740900" cy="1580355"/>
          </a:xfrm>
        </p:spPr>
      </p:pic>
    </p:spTree>
    <p:extLst>
      <p:ext uri="{BB962C8B-B14F-4D97-AF65-F5344CB8AC3E}">
        <p14:creationId xmlns:p14="http://schemas.microsoft.com/office/powerpoint/2010/main" val="30135067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4D13F-17E4-CA49-91BF-17C04E2D5237}"/>
              </a:ext>
            </a:extLst>
          </p:cNvPr>
          <p:cNvSpPr>
            <a:spLocks noGrp="1"/>
          </p:cNvSpPr>
          <p:nvPr>
            <p:ph type="title"/>
          </p:nvPr>
        </p:nvSpPr>
        <p:spPr>
          <a:xfrm>
            <a:off x="1141412" y="333509"/>
            <a:ext cx="10419216" cy="1614043"/>
          </a:xfrm>
        </p:spPr>
        <p:txBody>
          <a:bodyPr>
            <a:normAutofit/>
          </a:bodyPr>
          <a:lstStyle/>
          <a:p>
            <a:r>
              <a:rPr lang="en-US" dirty="0"/>
              <a:t>model evaluation matrix</a:t>
            </a:r>
            <a:br>
              <a:rPr lang="en-US" dirty="0"/>
            </a:br>
            <a:r>
              <a:rPr lang="en-IN" sz="2000" dirty="0"/>
              <a:t> </a:t>
            </a:r>
            <a:br>
              <a:rPr lang="en-IN" sz="2000" dirty="0"/>
            </a:br>
            <a:endParaRPr lang="en-US" dirty="0"/>
          </a:p>
        </p:txBody>
      </p:sp>
      <p:sp>
        <p:nvSpPr>
          <p:cNvPr id="4" name="Content Placeholder 3">
            <a:extLst>
              <a:ext uri="{FF2B5EF4-FFF2-40B4-BE49-F238E27FC236}">
                <a16:creationId xmlns:a16="http://schemas.microsoft.com/office/drawing/2014/main" id="{6FB38BE5-4D3E-CA48-A945-95CC6C93DE21}"/>
              </a:ext>
            </a:extLst>
          </p:cNvPr>
          <p:cNvSpPr>
            <a:spLocks noGrp="1"/>
          </p:cNvSpPr>
          <p:nvPr>
            <p:ph idx="1"/>
          </p:nvPr>
        </p:nvSpPr>
        <p:spPr>
          <a:xfrm>
            <a:off x="1141412" y="1033154"/>
            <a:ext cx="10419216" cy="5605152"/>
          </a:xfrm>
        </p:spPr>
        <p:txBody>
          <a:bodyPr/>
          <a:lstStyle/>
          <a:p>
            <a:r>
              <a:rPr lang="en-US" dirty="0"/>
              <a:t>Logistic Regression Evaluation for Baseline Model</a:t>
            </a:r>
          </a:p>
          <a:p>
            <a:endParaRPr lang="en-US" dirty="0"/>
          </a:p>
          <a:p>
            <a:endParaRPr lang="en-US" dirty="0"/>
          </a:p>
          <a:p>
            <a:pPr marL="0" indent="0">
              <a:buNone/>
            </a:pPr>
            <a:endParaRPr lang="en-US" dirty="0"/>
          </a:p>
          <a:p>
            <a:endParaRPr lang="en-US" dirty="0"/>
          </a:p>
          <a:p>
            <a:r>
              <a:rPr lang="en-US" dirty="0"/>
              <a:t>Random Forest Classifier Evaluation for Baseline Model</a:t>
            </a:r>
          </a:p>
        </p:txBody>
      </p:sp>
      <p:pic>
        <p:nvPicPr>
          <p:cNvPr id="7" name="Picture 6">
            <a:extLst>
              <a:ext uri="{FF2B5EF4-FFF2-40B4-BE49-F238E27FC236}">
                <a16:creationId xmlns:a16="http://schemas.microsoft.com/office/drawing/2014/main" id="{019A4C0E-223E-4348-89DC-C11D4CFCA05A}"/>
              </a:ext>
            </a:extLst>
          </p:cNvPr>
          <p:cNvPicPr>
            <a:picLocks noChangeAspect="1"/>
          </p:cNvPicPr>
          <p:nvPr/>
        </p:nvPicPr>
        <p:blipFill>
          <a:blip r:embed="rId3"/>
          <a:stretch>
            <a:fillRect/>
          </a:stretch>
        </p:blipFill>
        <p:spPr>
          <a:xfrm>
            <a:off x="1332270" y="1509263"/>
            <a:ext cx="6027803" cy="2362093"/>
          </a:xfrm>
          <a:prstGeom prst="rect">
            <a:avLst/>
          </a:prstGeom>
        </p:spPr>
      </p:pic>
      <p:sp>
        <p:nvSpPr>
          <p:cNvPr id="9" name="TextBox 8">
            <a:extLst>
              <a:ext uri="{FF2B5EF4-FFF2-40B4-BE49-F238E27FC236}">
                <a16:creationId xmlns:a16="http://schemas.microsoft.com/office/drawing/2014/main" id="{8E608E94-EDAD-CB44-8A94-3DF1F8B3D42E}"/>
              </a:ext>
            </a:extLst>
          </p:cNvPr>
          <p:cNvSpPr txBox="1"/>
          <p:nvPr/>
        </p:nvSpPr>
        <p:spPr>
          <a:xfrm>
            <a:off x="7493671" y="1663556"/>
            <a:ext cx="4580565" cy="1200329"/>
          </a:xfrm>
          <a:prstGeom prst="rect">
            <a:avLst/>
          </a:prstGeom>
          <a:noFill/>
        </p:spPr>
        <p:txBody>
          <a:bodyPr wrap="square" rtlCol="0">
            <a:spAutoFit/>
          </a:bodyPr>
          <a:lstStyle/>
          <a:p>
            <a:pPr marL="285750" indent="-285750">
              <a:buFont typeface="Arial" panose="020B0604020202020204" pitchFamily="34" charset="0"/>
              <a:buChar char="•"/>
            </a:pPr>
            <a:r>
              <a:rPr lang="en-IN" dirty="0"/>
              <a:t>Precision – What percent of your predictions were correct? Precision is the ability of a classifier not to label an instance positive that is actually negative.</a:t>
            </a:r>
            <a:endParaRPr lang="en-US" dirty="0"/>
          </a:p>
        </p:txBody>
      </p:sp>
      <p:pic>
        <p:nvPicPr>
          <p:cNvPr id="13" name="Picture 12">
            <a:extLst>
              <a:ext uri="{FF2B5EF4-FFF2-40B4-BE49-F238E27FC236}">
                <a16:creationId xmlns:a16="http://schemas.microsoft.com/office/drawing/2014/main" id="{7FB8A8EB-7DDD-1F4C-A0E7-CE527B6E3CB4}"/>
              </a:ext>
            </a:extLst>
          </p:cNvPr>
          <p:cNvPicPr>
            <a:picLocks noChangeAspect="1"/>
          </p:cNvPicPr>
          <p:nvPr/>
        </p:nvPicPr>
        <p:blipFill>
          <a:blip r:embed="rId4"/>
          <a:stretch>
            <a:fillRect/>
          </a:stretch>
        </p:blipFill>
        <p:spPr>
          <a:xfrm>
            <a:off x="1332270" y="4347465"/>
            <a:ext cx="6027803" cy="2397720"/>
          </a:xfrm>
          <a:prstGeom prst="rect">
            <a:avLst/>
          </a:prstGeom>
        </p:spPr>
      </p:pic>
      <p:sp>
        <p:nvSpPr>
          <p:cNvPr id="16" name="TextBox 15">
            <a:extLst>
              <a:ext uri="{FF2B5EF4-FFF2-40B4-BE49-F238E27FC236}">
                <a16:creationId xmlns:a16="http://schemas.microsoft.com/office/drawing/2014/main" id="{1806D102-B16B-9543-90B4-0BD1BE69DE37}"/>
              </a:ext>
            </a:extLst>
          </p:cNvPr>
          <p:cNvSpPr txBox="1"/>
          <p:nvPr/>
        </p:nvSpPr>
        <p:spPr>
          <a:xfrm>
            <a:off x="7611434" y="5084660"/>
            <a:ext cx="4580566" cy="923330"/>
          </a:xfrm>
          <a:prstGeom prst="rect">
            <a:avLst/>
          </a:prstGeom>
          <a:noFill/>
        </p:spPr>
        <p:txBody>
          <a:bodyPr wrap="square" rtlCol="0">
            <a:spAutoFit/>
          </a:bodyPr>
          <a:lstStyle/>
          <a:p>
            <a:pPr marL="285750" indent="-285750">
              <a:buFont typeface="Arial" panose="020B0604020202020204" pitchFamily="34" charset="0"/>
              <a:buChar char="•"/>
            </a:pPr>
            <a:r>
              <a:rPr lang="en-IN" dirty="0"/>
              <a:t>Recall – What percent of the positive cases did you catch? Recall is the ability of a classifier to find all positive instances.</a:t>
            </a:r>
            <a:endParaRPr lang="en-US" dirty="0"/>
          </a:p>
        </p:txBody>
      </p:sp>
    </p:spTree>
    <p:extLst>
      <p:ext uri="{BB962C8B-B14F-4D97-AF65-F5344CB8AC3E}">
        <p14:creationId xmlns:p14="http://schemas.microsoft.com/office/powerpoint/2010/main" val="25336009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4D13F-17E4-CA49-91BF-17C04E2D5237}"/>
              </a:ext>
            </a:extLst>
          </p:cNvPr>
          <p:cNvSpPr>
            <a:spLocks noGrp="1"/>
          </p:cNvSpPr>
          <p:nvPr>
            <p:ph type="title"/>
          </p:nvPr>
        </p:nvSpPr>
        <p:spPr>
          <a:xfrm>
            <a:off x="1141412" y="333510"/>
            <a:ext cx="10419216" cy="509142"/>
          </a:xfrm>
        </p:spPr>
        <p:txBody>
          <a:bodyPr>
            <a:normAutofit fontScale="90000"/>
          </a:bodyPr>
          <a:lstStyle/>
          <a:p>
            <a:r>
              <a:rPr lang="en-US" dirty="0"/>
              <a:t>model evaluation matrix</a:t>
            </a:r>
          </a:p>
        </p:txBody>
      </p:sp>
      <p:sp>
        <p:nvSpPr>
          <p:cNvPr id="4" name="Content Placeholder 3">
            <a:extLst>
              <a:ext uri="{FF2B5EF4-FFF2-40B4-BE49-F238E27FC236}">
                <a16:creationId xmlns:a16="http://schemas.microsoft.com/office/drawing/2014/main" id="{6FB38BE5-4D3E-CA48-A945-95CC6C93DE21}"/>
              </a:ext>
            </a:extLst>
          </p:cNvPr>
          <p:cNvSpPr>
            <a:spLocks noGrp="1"/>
          </p:cNvSpPr>
          <p:nvPr>
            <p:ph idx="1"/>
          </p:nvPr>
        </p:nvSpPr>
        <p:spPr>
          <a:xfrm>
            <a:off x="1141411" y="918944"/>
            <a:ext cx="10698287" cy="5814365"/>
          </a:xfrm>
        </p:spPr>
        <p:txBody>
          <a:bodyPr/>
          <a:lstStyle/>
          <a:p>
            <a:r>
              <a:rPr lang="en-US" dirty="0"/>
              <a:t>Logistic Regression Evaluation for Final Model</a:t>
            </a:r>
          </a:p>
          <a:p>
            <a:endParaRPr lang="en-US" dirty="0"/>
          </a:p>
          <a:p>
            <a:endParaRPr lang="en-US" dirty="0"/>
          </a:p>
          <a:p>
            <a:endParaRPr lang="en-US" dirty="0"/>
          </a:p>
          <a:p>
            <a:endParaRPr lang="en-US" dirty="0"/>
          </a:p>
          <a:p>
            <a:r>
              <a:rPr lang="en-US" dirty="0"/>
              <a:t>Random Forest Classifier Evaluation for Final Model</a:t>
            </a:r>
          </a:p>
        </p:txBody>
      </p:sp>
      <p:sp>
        <p:nvSpPr>
          <p:cNvPr id="3" name="TextBox 2">
            <a:extLst>
              <a:ext uri="{FF2B5EF4-FFF2-40B4-BE49-F238E27FC236}">
                <a16:creationId xmlns:a16="http://schemas.microsoft.com/office/drawing/2014/main" id="{F33EB10B-BD0E-144A-A74A-19050B46EDDB}"/>
              </a:ext>
            </a:extLst>
          </p:cNvPr>
          <p:cNvSpPr txBox="1"/>
          <p:nvPr/>
        </p:nvSpPr>
        <p:spPr>
          <a:xfrm>
            <a:off x="7609111" y="1398318"/>
            <a:ext cx="3764478" cy="830997"/>
          </a:xfrm>
          <a:prstGeom prst="rect">
            <a:avLst/>
          </a:prstGeom>
          <a:noFill/>
        </p:spPr>
        <p:txBody>
          <a:bodyPr wrap="square" lIns="90000" rtlCol="0">
            <a:spAutoFit/>
          </a:bodyPr>
          <a:lstStyle/>
          <a:p>
            <a:pPr marL="285750" indent="-285750">
              <a:buFont typeface="Arial" panose="020B0604020202020204" pitchFamily="34" charset="0"/>
              <a:buChar char="•"/>
            </a:pPr>
            <a:r>
              <a:rPr lang="en-US" sz="1600" dirty="0"/>
              <a:t>461 IDs predicted be CLAIM POSITIVE</a:t>
            </a:r>
          </a:p>
          <a:p>
            <a:pPr marL="285750" indent="-285750">
              <a:buFont typeface="Arial" panose="020B0604020202020204" pitchFamily="34" charset="0"/>
              <a:buChar char="•"/>
            </a:pPr>
            <a:r>
              <a:rPr lang="en-US" sz="1600" dirty="0"/>
              <a:t>15111 IDs predicted to be CLAIM NEGATIVE</a:t>
            </a:r>
            <a:endParaRPr lang="en-US" dirty="0"/>
          </a:p>
        </p:txBody>
      </p:sp>
      <p:graphicFrame>
        <p:nvGraphicFramePr>
          <p:cNvPr id="11" name="Table 10">
            <a:extLst>
              <a:ext uri="{FF2B5EF4-FFF2-40B4-BE49-F238E27FC236}">
                <a16:creationId xmlns:a16="http://schemas.microsoft.com/office/drawing/2014/main" id="{551BF63F-D3D1-D44E-B0EF-1C801F42CAD7}"/>
              </a:ext>
            </a:extLst>
          </p:cNvPr>
          <p:cNvGraphicFramePr>
            <a:graphicFrameLocks noGrp="1"/>
          </p:cNvGraphicFramePr>
          <p:nvPr>
            <p:extLst>
              <p:ext uri="{D42A27DB-BD31-4B8C-83A1-F6EECF244321}">
                <p14:modId xmlns:p14="http://schemas.microsoft.com/office/powerpoint/2010/main" val="1588684747"/>
              </p:ext>
            </p:extLst>
          </p:nvPr>
        </p:nvGraphicFramePr>
        <p:xfrm>
          <a:off x="7816932" y="5258470"/>
          <a:ext cx="4162302" cy="1182225"/>
        </p:xfrm>
        <a:graphic>
          <a:graphicData uri="http://schemas.openxmlformats.org/drawingml/2006/table">
            <a:tbl>
              <a:tblPr>
                <a:tableStyleId>{5C22544A-7EE6-4342-B048-85BDC9FD1C3A}</a:tableStyleId>
              </a:tblPr>
              <a:tblGrid>
                <a:gridCol w="3137735">
                  <a:extLst>
                    <a:ext uri="{9D8B030D-6E8A-4147-A177-3AD203B41FA5}">
                      <a16:colId xmlns:a16="http://schemas.microsoft.com/office/drawing/2014/main" val="328754247"/>
                    </a:ext>
                  </a:extLst>
                </a:gridCol>
                <a:gridCol w="1024567">
                  <a:extLst>
                    <a:ext uri="{9D8B030D-6E8A-4147-A177-3AD203B41FA5}">
                      <a16:colId xmlns:a16="http://schemas.microsoft.com/office/drawing/2014/main" val="2718046274"/>
                    </a:ext>
                  </a:extLst>
                </a:gridCol>
              </a:tblGrid>
              <a:tr h="236445">
                <a:tc>
                  <a:txBody>
                    <a:bodyPr/>
                    <a:lstStyle/>
                    <a:p>
                      <a:pPr algn="ctr" fontAlgn="t"/>
                      <a:r>
                        <a:rPr lang="en-IN" sz="1100" u="none" strike="noStrike" dirty="0" err="1">
                          <a:effectLst/>
                        </a:rPr>
                        <a:t>Prod_Paid_Pcnt</a:t>
                      </a:r>
                      <a:endParaRPr lang="en-IN" sz="1100" b="1"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b"/>
                      <a:r>
                        <a:rPr lang="en-IN" sz="1100" u="none" strike="noStrike" dirty="0">
                          <a:effectLst/>
                        </a:rPr>
                        <a:t>0.530905</a:t>
                      </a:r>
                      <a:endParaRPr lang="en-IN" sz="11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2728932931"/>
                  </a:ext>
                </a:extLst>
              </a:tr>
              <a:tr h="236445">
                <a:tc>
                  <a:txBody>
                    <a:bodyPr/>
                    <a:lstStyle/>
                    <a:p>
                      <a:pPr algn="ctr" fontAlgn="t"/>
                      <a:r>
                        <a:rPr lang="en-IN" sz="1100" u="none" strike="noStrike" dirty="0" err="1">
                          <a:effectLst/>
                        </a:rPr>
                        <a:t>Destination_Freq</a:t>
                      </a:r>
                      <a:endParaRPr lang="en-IN" sz="1100" b="1"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b"/>
                      <a:r>
                        <a:rPr lang="en-IN" sz="1100" u="none" strike="noStrike" dirty="0">
                          <a:effectLst/>
                        </a:rPr>
                        <a:t>0.227095</a:t>
                      </a:r>
                      <a:endParaRPr lang="en-IN" sz="11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3604041404"/>
                  </a:ext>
                </a:extLst>
              </a:tr>
              <a:tr h="236445">
                <a:tc>
                  <a:txBody>
                    <a:bodyPr/>
                    <a:lstStyle/>
                    <a:p>
                      <a:pPr algn="ctr" fontAlgn="t"/>
                      <a:r>
                        <a:rPr lang="en-IN" sz="1100" u="none" strike="noStrike" dirty="0">
                          <a:effectLst/>
                        </a:rPr>
                        <a:t>Net Sales</a:t>
                      </a:r>
                      <a:endParaRPr lang="en-IN" sz="1100" b="1"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b"/>
                      <a:r>
                        <a:rPr lang="en-IN" sz="1100" u="none" strike="noStrike" dirty="0">
                          <a:effectLst/>
                        </a:rPr>
                        <a:t>0.166357</a:t>
                      </a:r>
                      <a:endParaRPr lang="en-IN" sz="11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3920947334"/>
                  </a:ext>
                </a:extLst>
              </a:tr>
              <a:tr h="236445">
                <a:tc>
                  <a:txBody>
                    <a:bodyPr/>
                    <a:lstStyle/>
                    <a:p>
                      <a:pPr algn="ctr" fontAlgn="t"/>
                      <a:r>
                        <a:rPr lang="en-IN" sz="1100" u="none" strike="noStrike" dirty="0" err="1">
                          <a:effectLst/>
                        </a:rPr>
                        <a:t>Duration_log</a:t>
                      </a:r>
                      <a:endParaRPr lang="en-IN" sz="1100" b="1"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b"/>
                      <a:r>
                        <a:rPr lang="en-IN" sz="1100" u="none" strike="noStrike" dirty="0">
                          <a:effectLst/>
                        </a:rPr>
                        <a:t>0.075574</a:t>
                      </a:r>
                      <a:endParaRPr lang="en-IN" sz="11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57733943"/>
                  </a:ext>
                </a:extLst>
              </a:tr>
              <a:tr h="236445">
                <a:tc>
                  <a:txBody>
                    <a:bodyPr/>
                    <a:lstStyle/>
                    <a:p>
                      <a:pPr algn="ctr" fontAlgn="t"/>
                      <a:r>
                        <a:rPr lang="en-IN" sz="1100" u="none" strike="noStrike" dirty="0">
                          <a:effectLst/>
                        </a:rPr>
                        <a:t>Distribution </a:t>
                      </a:r>
                      <a:r>
                        <a:rPr lang="en-IN" sz="1100" u="none" strike="noStrike" dirty="0" err="1">
                          <a:effectLst/>
                        </a:rPr>
                        <a:t>Channel_encoded</a:t>
                      </a:r>
                      <a:endParaRPr lang="en-IN" sz="1100" b="1"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b"/>
                      <a:r>
                        <a:rPr lang="en-IN" sz="1100" u="none" strike="noStrike" dirty="0">
                          <a:effectLst/>
                        </a:rPr>
                        <a:t>6.91E-05</a:t>
                      </a:r>
                      <a:endParaRPr lang="en-IN" sz="11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355698633"/>
                  </a:ext>
                </a:extLst>
              </a:tr>
            </a:tbl>
          </a:graphicData>
        </a:graphic>
      </p:graphicFrame>
      <p:sp>
        <p:nvSpPr>
          <p:cNvPr id="12" name="TextBox 11">
            <a:extLst>
              <a:ext uri="{FF2B5EF4-FFF2-40B4-BE49-F238E27FC236}">
                <a16:creationId xmlns:a16="http://schemas.microsoft.com/office/drawing/2014/main" id="{D374742F-FDF4-4E46-8E2D-ED03AA2CFFF7}"/>
              </a:ext>
            </a:extLst>
          </p:cNvPr>
          <p:cNvSpPr txBox="1"/>
          <p:nvPr/>
        </p:nvSpPr>
        <p:spPr>
          <a:xfrm>
            <a:off x="7793176" y="4641674"/>
            <a:ext cx="4138554" cy="369332"/>
          </a:xfrm>
          <a:prstGeom prst="rect">
            <a:avLst/>
          </a:prstGeom>
          <a:noFill/>
        </p:spPr>
        <p:txBody>
          <a:bodyPr wrap="square" rtlCol="0">
            <a:spAutoFit/>
          </a:bodyPr>
          <a:lstStyle/>
          <a:p>
            <a:r>
              <a:rPr lang="en-US" dirty="0"/>
              <a:t>Important Features for Random Forest</a:t>
            </a:r>
          </a:p>
        </p:txBody>
      </p:sp>
      <p:pic>
        <p:nvPicPr>
          <p:cNvPr id="17" name="Picture 16">
            <a:extLst>
              <a:ext uri="{FF2B5EF4-FFF2-40B4-BE49-F238E27FC236}">
                <a16:creationId xmlns:a16="http://schemas.microsoft.com/office/drawing/2014/main" id="{CFA69AB6-7C8A-2243-BD14-6D2F31C51CAC}"/>
              </a:ext>
            </a:extLst>
          </p:cNvPr>
          <p:cNvPicPr>
            <a:picLocks noChangeAspect="1"/>
          </p:cNvPicPr>
          <p:nvPr/>
        </p:nvPicPr>
        <p:blipFill>
          <a:blip r:embed="rId3"/>
          <a:stretch>
            <a:fillRect/>
          </a:stretch>
        </p:blipFill>
        <p:spPr>
          <a:xfrm>
            <a:off x="1200148" y="1398318"/>
            <a:ext cx="6316931" cy="2306783"/>
          </a:xfrm>
          <a:prstGeom prst="rect">
            <a:avLst/>
          </a:prstGeom>
        </p:spPr>
      </p:pic>
      <p:pic>
        <p:nvPicPr>
          <p:cNvPr id="19" name="Picture 18">
            <a:extLst>
              <a:ext uri="{FF2B5EF4-FFF2-40B4-BE49-F238E27FC236}">
                <a16:creationId xmlns:a16="http://schemas.microsoft.com/office/drawing/2014/main" id="{2684D5F6-9202-8A40-8C7D-7A35998084CF}"/>
              </a:ext>
            </a:extLst>
          </p:cNvPr>
          <p:cNvPicPr>
            <a:picLocks noChangeAspect="1"/>
          </p:cNvPicPr>
          <p:nvPr/>
        </p:nvPicPr>
        <p:blipFill>
          <a:blip r:embed="rId4"/>
          <a:stretch>
            <a:fillRect/>
          </a:stretch>
        </p:blipFill>
        <p:spPr>
          <a:xfrm>
            <a:off x="1200148" y="4266777"/>
            <a:ext cx="6316931" cy="2347780"/>
          </a:xfrm>
          <a:prstGeom prst="rect">
            <a:avLst/>
          </a:prstGeom>
        </p:spPr>
      </p:pic>
      <p:sp>
        <p:nvSpPr>
          <p:cNvPr id="20" name="TextBox 19">
            <a:extLst>
              <a:ext uri="{FF2B5EF4-FFF2-40B4-BE49-F238E27FC236}">
                <a16:creationId xmlns:a16="http://schemas.microsoft.com/office/drawing/2014/main" id="{447F192A-8EA1-4445-8045-AD3AD1F12557}"/>
              </a:ext>
            </a:extLst>
          </p:cNvPr>
          <p:cNvSpPr txBox="1"/>
          <p:nvPr/>
        </p:nvSpPr>
        <p:spPr>
          <a:xfrm>
            <a:off x="7816932" y="3772531"/>
            <a:ext cx="3764478" cy="830997"/>
          </a:xfrm>
          <a:prstGeom prst="rect">
            <a:avLst/>
          </a:prstGeom>
          <a:noFill/>
        </p:spPr>
        <p:txBody>
          <a:bodyPr wrap="square" lIns="90000" rtlCol="0">
            <a:spAutoFit/>
          </a:bodyPr>
          <a:lstStyle/>
          <a:p>
            <a:pPr marL="285750" indent="-285750">
              <a:buFont typeface="Arial" panose="020B0604020202020204" pitchFamily="34" charset="0"/>
              <a:buChar char="•"/>
            </a:pPr>
            <a:r>
              <a:rPr lang="en-US" sz="1600" dirty="0"/>
              <a:t>898 IDs predicted be CLAIM POSITIVE</a:t>
            </a:r>
          </a:p>
          <a:p>
            <a:pPr marL="285750" indent="-285750">
              <a:buFont typeface="Arial" panose="020B0604020202020204" pitchFamily="34" charset="0"/>
              <a:buChar char="•"/>
            </a:pPr>
            <a:r>
              <a:rPr lang="en-US" sz="1600" dirty="0"/>
              <a:t>14674 IDs predicted to be CLAIM NEGATIVE</a:t>
            </a:r>
            <a:endParaRPr lang="en-US" dirty="0"/>
          </a:p>
        </p:txBody>
      </p:sp>
    </p:spTree>
    <p:extLst>
      <p:ext uri="{BB962C8B-B14F-4D97-AF65-F5344CB8AC3E}">
        <p14:creationId xmlns:p14="http://schemas.microsoft.com/office/powerpoint/2010/main" val="1367609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4FBF3-7A8E-5641-89BD-7052B1C5CAC0}"/>
              </a:ext>
            </a:extLst>
          </p:cNvPr>
          <p:cNvSpPr>
            <a:spLocks noGrp="1"/>
          </p:cNvSpPr>
          <p:nvPr>
            <p:ph type="title"/>
          </p:nvPr>
        </p:nvSpPr>
        <p:spPr/>
        <p:txBody>
          <a:bodyPr/>
          <a:lstStyle/>
          <a:p>
            <a:pPr algn="ctr"/>
            <a:r>
              <a:rPr lang="en-US" dirty="0"/>
              <a:t>Problem statement</a:t>
            </a:r>
          </a:p>
        </p:txBody>
      </p:sp>
      <p:sp>
        <p:nvSpPr>
          <p:cNvPr id="3" name="Content Placeholder 2">
            <a:extLst>
              <a:ext uri="{FF2B5EF4-FFF2-40B4-BE49-F238E27FC236}">
                <a16:creationId xmlns:a16="http://schemas.microsoft.com/office/drawing/2014/main" id="{3F5EBC87-BC6E-7341-BA56-2703BF0A31FB}"/>
              </a:ext>
            </a:extLst>
          </p:cNvPr>
          <p:cNvSpPr>
            <a:spLocks noGrp="1"/>
          </p:cNvSpPr>
          <p:nvPr>
            <p:ph idx="1"/>
          </p:nvPr>
        </p:nvSpPr>
        <p:spPr>
          <a:xfrm>
            <a:off x="1141412" y="2006600"/>
            <a:ext cx="9905999" cy="4432299"/>
          </a:xfrm>
        </p:spPr>
        <p:txBody>
          <a:bodyPr>
            <a:normAutofit fontScale="92500" lnSpcReduction="10000"/>
          </a:bodyPr>
          <a:lstStyle/>
          <a:p>
            <a:r>
              <a:rPr lang="en-IN" dirty="0" err="1"/>
              <a:t>SafeTravel</a:t>
            </a:r>
            <a:r>
              <a:rPr lang="en-IN" dirty="0"/>
              <a:t> Inc. is one of the world's largest insurance companies specializing in travel insurance.</a:t>
            </a:r>
          </a:p>
          <a:p>
            <a:r>
              <a:rPr lang="en-IN" dirty="0"/>
              <a:t>They receive thousands of claims spread across different products. Wrongly denying a genuine claim could lead to lawsuits against the company and approving the wrong claim would lead to a loss.</a:t>
            </a:r>
          </a:p>
          <a:p>
            <a:r>
              <a:rPr lang="en-IN" dirty="0"/>
              <a:t>Automatically predicting the claims could lead to a lot of benefits and solve some other supplementary problems too.</a:t>
            </a:r>
          </a:p>
          <a:p>
            <a:r>
              <a:rPr lang="en-IN" dirty="0"/>
              <a:t>Requirement is to define a machine learning model which should automatically predict the claim for business which would help to take a decision as to sanction the insurance or not.</a:t>
            </a:r>
            <a:endParaRPr lang="en-US" dirty="0"/>
          </a:p>
        </p:txBody>
      </p:sp>
    </p:spTree>
    <p:extLst>
      <p:ext uri="{BB962C8B-B14F-4D97-AF65-F5344CB8AC3E}">
        <p14:creationId xmlns:p14="http://schemas.microsoft.com/office/powerpoint/2010/main" val="15981781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62D21-ECF1-0745-B153-24A40D181442}"/>
              </a:ext>
            </a:extLst>
          </p:cNvPr>
          <p:cNvSpPr>
            <a:spLocks noGrp="1"/>
          </p:cNvSpPr>
          <p:nvPr>
            <p:ph type="title"/>
          </p:nvPr>
        </p:nvSpPr>
        <p:spPr/>
        <p:txBody>
          <a:bodyPr>
            <a:normAutofit fontScale="90000"/>
          </a:bodyPr>
          <a:lstStyle/>
          <a:p>
            <a:r>
              <a:rPr lang="en-US" dirty="0"/>
              <a:t>Dataset and Data dictionary (List of features available for analysis and prediction)</a:t>
            </a:r>
            <a:br>
              <a:rPr lang="en-US" dirty="0"/>
            </a:br>
            <a:r>
              <a:rPr lang="en-IN" sz="2200" dirty="0"/>
              <a:t>The training dataset consists of data corresponding to 50553 customers and the test dataset consists of 12661 customers.</a:t>
            </a:r>
            <a:endParaRPr lang="en-US" dirty="0"/>
          </a:p>
        </p:txBody>
      </p:sp>
      <p:sp>
        <p:nvSpPr>
          <p:cNvPr id="3" name="Content Placeholder 2">
            <a:extLst>
              <a:ext uri="{FF2B5EF4-FFF2-40B4-BE49-F238E27FC236}">
                <a16:creationId xmlns:a16="http://schemas.microsoft.com/office/drawing/2014/main" id="{D720917F-D1BA-6745-A2E4-7A71F84188F0}"/>
              </a:ext>
            </a:extLst>
          </p:cNvPr>
          <p:cNvSpPr>
            <a:spLocks noGrp="1"/>
          </p:cNvSpPr>
          <p:nvPr>
            <p:ph idx="1"/>
          </p:nvPr>
        </p:nvSpPr>
        <p:spPr>
          <a:xfrm>
            <a:off x="1141412" y="2249486"/>
            <a:ext cx="9905999" cy="4504011"/>
          </a:xfrm>
        </p:spPr>
        <p:txBody>
          <a:bodyPr>
            <a:normAutofit fontScale="40000" lnSpcReduction="20000"/>
          </a:bodyPr>
          <a:lstStyle/>
          <a:p>
            <a:r>
              <a:rPr lang="en-IN" sz="4000" dirty="0">
                <a:solidFill>
                  <a:srgbClr val="FF0000"/>
                </a:solidFill>
              </a:rPr>
              <a:t>Target: Claim Status (Claim)</a:t>
            </a:r>
          </a:p>
          <a:p>
            <a:r>
              <a:rPr lang="en-IN" sz="4000" dirty="0"/>
              <a:t>Name of agency (Agency)</a:t>
            </a:r>
          </a:p>
          <a:p>
            <a:r>
              <a:rPr lang="en-IN" sz="4000" dirty="0"/>
              <a:t>Type of travel insurance agencies (</a:t>
            </a:r>
            <a:r>
              <a:rPr lang="en-IN" sz="4000" dirty="0" err="1"/>
              <a:t>Agency.Type</a:t>
            </a:r>
            <a:r>
              <a:rPr lang="en-IN" sz="4000" dirty="0"/>
              <a:t>)</a:t>
            </a:r>
          </a:p>
          <a:p>
            <a:r>
              <a:rPr lang="en-IN" sz="4000" dirty="0"/>
              <a:t>Distribution channel of travel insurance agencies (</a:t>
            </a:r>
            <a:r>
              <a:rPr lang="en-IN" sz="4000" dirty="0" err="1"/>
              <a:t>Distribution.Channel</a:t>
            </a:r>
            <a:r>
              <a:rPr lang="en-IN" sz="4000" dirty="0"/>
              <a:t>)</a:t>
            </a:r>
          </a:p>
          <a:p>
            <a:r>
              <a:rPr lang="en-IN" sz="4000" dirty="0"/>
              <a:t>Name of the travel insurance products (</a:t>
            </a:r>
            <a:r>
              <a:rPr lang="en-IN" sz="4000" dirty="0" err="1"/>
              <a:t>Product.Name</a:t>
            </a:r>
            <a:r>
              <a:rPr lang="en-IN" sz="4000" dirty="0"/>
              <a:t>)</a:t>
            </a:r>
          </a:p>
          <a:p>
            <a:r>
              <a:rPr lang="en-IN" sz="4000" dirty="0"/>
              <a:t>Duration of travel (Duration)</a:t>
            </a:r>
          </a:p>
          <a:p>
            <a:r>
              <a:rPr lang="en-IN" sz="4000" dirty="0"/>
              <a:t>Destination of travel (Destination)</a:t>
            </a:r>
          </a:p>
          <a:p>
            <a:r>
              <a:rPr lang="en-IN" sz="4000" dirty="0"/>
              <a:t>Amount of sales of travel insurance policies (</a:t>
            </a:r>
            <a:r>
              <a:rPr lang="en-IN" sz="4000" dirty="0" err="1"/>
              <a:t>Net.Sales</a:t>
            </a:r>
            <a:r>
              <a:rPr lang="en-IN" sz="4000" dirty="0"/>
              <a:t>)</a:t>
            </a:r>
          </a:p>
          <a:p>
            <a:r>
              <a:rPr lang="en-IN" sz="4000" dirty="0"/>
              <a:t>The commission received for travel insurance agency (Commission)</a:t>
            </a:r>
          </a:p>
          <a:p>
            <a:r>
              <a:rPr lang="en-IN" sz="4000" dirty="0"/>
              <a:t>Gender of insured (Gender)</a:t>
            </a:r>
          </a:p>
          <a:p>
            <a:r>
              <a:rPr lang="en-IN" sz="4000" dirty="0"/>
              <a:t>Age of insured (Age)</a:t>
            </a:r>
          </a:p>
          <a:p>
            <a:endParaRPr lang="en-US" dirty="0"/>
          </a:p>
        </p:txBody>
      </p:sp>
    </p:spTree>
    <p:extLst>
      <p:ext uri="{BB962C8B-B14F-4D97-AF65-F5344CB8AC3E}">
        <p14:creationId xmlns:p14="http://schemas.microsoft.com/office/powerpoint/2010/main" val="7018830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62D21-ECF1-0745-B153-24A40D181442}"/>
              </a:ext>
            </a:extLst>
          </p:cNvPr>
          <p:cNvSpPr>
            <a:spLocks noGrp="1"/>
          </p:cNvSpPr>
          <p:nvPr>
            <p:ph type="title"/>
          </p:nvPr>
        </p:nvSpPr>
        <p:spPr>
          <a:xfrm>
            <a:off x="1141413" y="250383"/>
            <a:ext cx="9905998" cy="1478570"/>
          </a:xfrm>
        </p:spPr>
        <p:txBody>
          <a:bodyPr>
            <a:normAutofit fontScale="90000"/>
          </a:bodyPr>
          <a:lstStyle/>
          <a:p>
            <a:r>
              <a:rPr lang="en-US" dirty="0"/>
              <a:t>Dataset and Data dictionary (List of features available for analysis and prediction)</a:t>
            </a:r>
            <a:br>
              <a:rPr lang="en-US" dirty="0"/>
            </a:br>
            <a:r>
              <a:rPr lang="en-IN" sz="2200" dirty="0"/>
              <a:t>describing the data in statistical way</a:t>
            </a:r>
            <a:endParaRPr lang="en-US" dirty="0"/>
          </a:p>
        </p:txBody>
      </p:sp>
      <p:pic>
        <p:nvPicPr>
          <p:cNvPr id="5" name="Content Placeholder 4">
            <a:extLst>
              <a:ext uri="{FF2B5EF4-FFF2-40B4-BE49-F238E27FC236}">
                <a16:creationId xmlns:a16="http://schemas.microsoft.com/office/drawing/2014/main" id="{3399875C-39D1-964B-A6E6-C5FD74F2739B}"/>
              </a:ext>
            </a:extLst>
          </p:cNvPr>
          <p:cNvPicPr>
            <a:picLocks noGrp="1" noChangeAspect="1"/>
          </p:cNvPicPr>
          <p:nvPr>
            <p:ph idx="1"/>
          </p:nvPr>
        </p:nvPicPr>
        <p:blipFill>
          <a:blip r:embed="rId2"/>
          <a:stretch>
            <a:fillRect/>
          </a:stretch>
        </p:blipFill>
        <p:spPr>
          <a:xfrm>
            <a:off x="1141413" y="1728953"/>
            <a:ext cx="10049316" cy="2683918"/>
          </a:xfrm>
        </p:spPr>
      </p:pic>
      <p:sp>
        <p:nvSpPr>
          <p:cNvPr id="3" name="TextBox 2">
            <a:extLst>
              <a:ext uri="{FF2B5EF4-FFF2-40B4-BE49-F238E27FC236}">
                <a16:creationId xmlns:a16="http://schemas.microsoft.com/office/drawing/2014/main" id="{3B167F0B-C040-1B41-A99C-76B2000905E4}"/>
              </a:ext>
            </a:extLst>
          </p:cNvPr>
          <p:cNvSpPr txBox="1"/>
          <p:nvPr/>
        </p:nvSpPr>
        <p:spPr>
          <a:xfrm>
            <a:off x="1141413" y="4507872"/>
            <a:ext cx="10049316" cy="1754326"/>
          </a:xfrm>
          <a:prstGeom prst="rect">
            <a:avLst/>
          </a:prstGeom>
          <a:noFill/>
        </p:spPr>
        <p:txBody>
          <a:bodyPr wrap="square" rtlCol="0">
            <a:spAutoFit/>
          </a:bodyPr>
          <a:lstStyle/>
          <a:p>
            <a:pPr marL="285750" indent="-285750">
              <a:buFont typeface="Arial" panose="020B0604020202020204" pitchFamily="34" charset="0"/>
              <a:buChar char="•"/>
            </a:pPr>
            <a:r>
              <a:rPr lang="en-US" dirty="0"/>
              <a:t>Gender as a feature has more than 50% data value as Null. We would be dropping the feature from analysis.</a:t>
            </a:r>
          </a:p>
          <a:p>
            <a:pPr marL="285750" indent="-285750">
              <a:buFont typeface="Arial" panose="020B0604020202020204" pitchFamily="34" charset="0"/>
              <a:buChar char="•"/>
            </a:pPr>
            <a:r>
              <a:rPr lang="en-US" dirty="0"/>
              <a:t>ID as a feature has more than 80% unique data values. We would be dropping the feature from analysis as it does not seem to add value to learning algorithm.</a:t>
            </a:r>
          </a:p>
          <a:p>
            <a:pPr marL="285750" indent="-285750">
              <a:buFont typeface="Arial" panose="020B0604020202020204" pitchFamily="34" charset="0"/>
              <a:buChar char="•"/>
            </a:pPr>
            <a:r>
              <a:rPr lang="en-IN" dirty="0"/>
              <a:t>Duplicate records do exist but cannot we would not be discarding them. Such data seem to have a high impact on target variable.</a:t>
            </a:r>
          </a:p>
        </p:txBody>
      </p:sp>
    </p:spTree>
    <p:extLst>
      <p:ext uri="{BB962C8B-B14F-4D97-AF65-F5344CB8AC3E}">
        <p14:creationId xmlns:p14="http://schemas.microsoft.com/office/powerpoint/2010/main" val="5079182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4D13F-17E4-CA49-91BF-17C04E2D5237}"/>
              </a:ext>
            </a:extLst>
          </p:cNvPr>
          <p:cNvSpPr>
            <a:spLocks noGrp="1"/>
          </p:cNvSpPr>
          <p:nvPr>
            <p:ph type="title"/>
          </p:nvPr>
        </p:nvSpPr>
        <p:spPr>
          <a:xfrm>
            <a:off x="1180601" y="344198"/>
            <a:ext cx="9905998" cy="613382"/>
          </a:xfrm>
        </p:spPr>
        <p:txBody>
          <a:bodyPr>
            <a:normAutofit fontScale="90000"/>
          </a:bodyPr>
          <a:lstStyle/>
          <a:p>
            <a:r>
              <a:rPr lang="en-US" dirty="0"/>
              <a:t>Exploratory Data Analysis - AGENCY TYPE and Distribution channel</a:t>
            </a:r>
          </a:p>
        </p:txBody>
      </p:sp>
      <p:pic>
        <p:nvPicPr>
          <p:cNvPr id="5" name="Content Placeholder 4">
            <a:extLst>
              <a:ext uri="{FF2B5EF4-FFF2-40B4-BE49-F238E27FC236}">
                <a16:creationId xmlns:a16="http://schemas.microsoft.com/office/drawing/2014/main" id="{84F21156-EE2D-E044-B680-C61FFCFA65F8}"/>
              </a:ext>
            </a:extLst>
          </p:cNvPr>
          <p:cNvPicPr>
            <a:picLocks noGrp="1" noChangeAspect="1"/>
          </p:cNvPicPr>
          <p:nvPr>
            <p:ph idx="1"/>
          </p:nvPr>
        </p:nvPicPr>
        <p:blipFill>
          <a:blip r:embed="rId3"/>
          <a:stretch>
            <a:fillRect/>
          </a:stretch>
        </p:blipFill>
        <p:spPr>
          <a:xfrm>
            <a:off x="919163" y="1231899"/>
            <a:ext cx="3535271" cy="2033815"/>
          </a:xfrm>
        </p:spPr>
      </p:pic>
      <p:pic>
        <p:nvPicPr>
          <p:cNvPr id="7" name="Picture 6">
            <a:extLst>
              <a:ext uri="{FF2B5EF4-FFF2-40B4-BE49-F238E27FC236}">
                <a16:creationId xmlns:a16="http://schemas.microsoft.com/office/drawing/2014/main" id="{8E4D2F1F-4BEC-A348-8F17-4A28D33B33E7}"/>
              </a:ext>
            </a:extLst>
          </p:cNvPr>
          <p:cNvPicPr>
            <a:picLocks noChangeAspect="1"/>
          </p:cNvPicPr>
          <p:nvPr/>
        </p:nvPicPr>
        <p:blipFill>
          <a:blip r:embed="rId4"/>
          <a:stretch>
            <a:fillRect/>
          </a:stretch>
        </p:blipFill>
        <p:spPr>
          <a:xfrm>
            <a:off x="4631327" y="1231900"/>
            <a:ext cx="7177496" cy="2033814"/>
          </a:xfrm>
          <a:prstGeom prst="rect">
            <a:avLst/>
          </a:prstGeom>
        </p:spPr>
      </p:pic>
      <p:pic>
        <p:nvPicPr>
          <p:cNvPr id="13" name="Content Placeholder 8">
            <a:extLst>
              <a:ext uri="{FF2B5EF4-FFF2-40B4-BE49-F238E27FC236}">
                <a16:creationId xmlns:a16="http://schemas.microsoft.com/office/drawing/2014/main" id="{50CF3740-8A1B-0C47-9B07-6A0DCC50132A}"/>
              </a:ext>
            </a:extLst>
          </p:cNvPr>
          <p:cNvPicPr>
            <a:picLocks noChangeAspect="1"/>
          </p:cNvPicPr>
          <p:nvPr/>
        </p:nvPicPr>
        <p:blipFill>
          <a:blip r:embed="rId5"/>
          <a:stretch>
            <a:fillRect/>
          </a:stretch>
        </p:blipFill>
        <p:spPr>
          <a:xfrm>
            <a:off x="919163" y="3439524"/>
            <a:ext cx="3535271" cy="2099127"/>
          </a:xfrm>
          <a:prstGeom prst="rect">
            <a:avLst/>
          </a:prstGeom>
        </p:spPr>
      </p:pic>
      <p:pic>
        <p:nvPicPr>
          <p:cNvPr id="14" name="Picture 13">
            <a:extLst>
              <a:ext uri="{FF2B5EF4-FFF2-40B4-BE49-F238E27FC236}">
                <a16:creationId xmlns:a16="http://schemas.microsoft.com/office/drawing/2014/main" id="{8BF637E3-A44E-6C42-93F0-888D39748285}"/>
              </a:ext>
            </a:extLst>
          </p:cNvPr>
          <p:cNvPicPr>
            <a:picLocks noChangeAspect="1"/>
          </p:cNvPicPr>
          <p:nvPr/>
        </p:nvPicPr>
        <p:blipFill>
          <a:blip r:embed="rId6"/>
          <a:stretch>
            <a:fillRect/>
          </a:stretch>
        </p:blipFill>
        <p:spPr>
          <a:xfrm>
            <a:off x="4631327" y="3439524"/>
            <a:ext cx="7177496" cy="2099127"/>
          </a:xfrm>
          <a:prstGeom prst="rect">
            <a:avLst/>
          </a:prstGeom>
        </p:spPr>
      </p:pic>
      <p:sp>
        <p:nvSpPr>
          <p:cNvPr id="3" name="TextBox 2">
            <a:extLst>
              <a:ext uri="{FF2B5EF4-FFF2-40B4-BE49-F238E27FC236}">
                <a16:creationId xmlns:a16="http://schemas.microsoft.com/office/drawing/2014/main" id="{07FF35CE-BD21-7443-81FD-54496B011056}"/>
              </a:ext>
            </a:extLst>
          </p:cNvPr>
          <p:cNvSpPr txBox="1"/>
          <p:nvPr/>
        </p:nvSpPr>
        <p:spPr>
          <a:xfrm>
            <a:off x="1031966" y="5708469"/>
            <a:ext cx="10659291" cy="646331"/>
          </a:xfrm>
          <a:prstGeom prst="rect">
            <a:avLst/>
          </a:prstGeom>
          <a:noFill/>
        </p:spPr>
        <p:txBody>
          <a:bodyPr wrap="square" rtlCol="0">
            <a:spAutoFit/>
          </a:bodyPr>
          <a:lstStyle/>
          <a:p>
            <a:pPr marL="285750" indent="-285750">
              <a:buFont typeface="Arial" panose="020B0604020202020204" pitchFamily="34" charset="0"/>
              <a:buChar char="•"/>
            </a:pPr>
            <a:r>
              <a:rPr lang="en-US" dirty="0"/>
              <a:t>Agency Type and Distribution Channels as feature has two unique values each. We would be doing label encoding for these features to incorporate the same into learning algorithm.</a:t>
            </a:r>
          </a:p>
        </p:txBody>
      </p:sp>
    </p:spTree>
    <p:extLst>
      <p:ext uri="{BB962C8B-B14F-4D97-AF65-F5344CB8AC3E}">
        <p14:creationId xmlns:p14="http://schemas.microsoft.com/office/powerpoint/2010/main" val="12035018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4D13F-17E4-CA49-91BF-17C04E2D5237}"/>
              </a:ext>
            </a:extLst>
          </p:cNvPr>
          <p:cNvSpPr>
            <a:spLocks noGrp="1"/>
          </p:cNvSpPr>
          <p:nvPr>
            <p:ph type="title"/>
          </p:nvPr>
        </p:nvSpPr>
        <p:spPr>
          <a:xfrm>
            <a:off x="1141413" y="618518"/>
            <a:ext cx="9905998" cy="613382"/>
          </a:xfrm>
        </p:spPr>
        <p:txBody>
          <a:bodyPr>
            <a:normAutofit fontScale="90000"/>
          </a:bodyPr>
          <a:lstStyle/>
          <a:p>
            <a:r>
              <a:rPr lang="en-US" dirty="0"/>
              <a:t>Exploratory Data Analysis - AGENCY TYPE</a:t>
            </a:r>
            <a:br>
              <a:rPr lang="en-US" dirty="0"/>
            </a:br>
            <a:r>
              <a:rPr lang="en-US" sz="2700" dirty="0"/>
              <a:t>basis</a:t>
            </a:r>
            <a:r>
              <a:rPr lang="en-US" dirty="0"/>
              <a:t> </a:t>
            </a:r>
            <a:r>
              <a:rPr lang="en-US" sz="2700" dirty="0"/>
              <a:t>Agency type and product name</a:t>
            </a:r>
            <a:endParaRPr lang="en-US" dirty="0"/>
          </a:p>
        </p:txBody>
      </p:sp>
      <p:pic>
        <p:nvPicPr>
          <p:cNvPr id="8" name="Content Placeholder 7">
            <a:extLst>
              <a:ext uri="{FF2B5EF4-FFF2-40B4-BE49-F238E27FC236}">
                <a16:creationId xmlns:a16="http://schemas.microsoft.com/office/drawing/2014/main" id="{6CA4B301-1BC4-D643-B8CD-DEE49E03889B}"/>
              </a:ext>
            </a:extLst>
          </p:cNvPr>
          <p:cNvPicPr>
            <a:picLocks noGrp="1" noChangeAspect="1"/>
          </p:cNvPicPr>
          <p:nvPr>
            <p:ph idx="1"/>
          </p:nvPr>
        </p:nvPicPr>
        <p:blipFill>
          <a:blip r:embed="rId3"/>
          <a:stretch>
            <a:fillRect/>
          </a:stretch>
        </p:blipFill>
        <p:spPr>
          <a:xfrm>
            <a:off x="1182943" y="1397000"/>
            <a:ext cx="5197321" cy="2806700"/>
          </a:xfrm>
        </p:spPr>
      </p:pic>
      <p:pic>
        <p:nvPicPr>
          <p:cNvPr id="10" name="Picture 9">
            <a:extLst>
              <a:ext uri="{FF2B5EF4-FFF2-40B4-BE49-F238E27FC236}">
                <a16:creationId xmlns:a16="http://schemas.microsoft.com/office/drawing/2014/main" id="{629738FA-5BCB-A642-8F49-773B5A85D8B8}"/>
              </a:ext>
            </a:extLst>
          </p:cNvPr>
          <p:cNvPicPr>
            <a:picLocks noChangeAspect="1"/>
          </p:cNvPicPr>
          <p:nvPr/>
        </p:nvPicPr>
        <p:blipFill>
          <a:blip r:embed="rId4"/>
          <a:stretch>
            <a:fillRect/>
          </a:stretch>
        </p:blipFill>
        <p:spPr>
          <a:xfrm>
            <a:off x="6484002" y="1397000"/>
            <a:ext cx="5561215" cy="2806700"/>
          </a:xfrm>
          <a:prstGeom prst="rect">
            <a:avLst/>
          </a:prstGeom>
        </p:spPr>
      </p:pic>
      <p:sp>
        <p:nvSpPr>
          <p:cNvPr id="11" name="TextBox 10">
            <a:extLst>
              <a:ext uri="{FF2B5EF4-FFF2-40B4-BE49-F238E27FC236}">
                <a16:creationId xmlns:a16="http://schemas.microsoft.com/office/drawing/2014/main" id="{C0EB1B6D-18A1-464E-8974-EBC59F36F4D3}"/>
              </a:ext>
            </a:extLst>
          </p:cNvPr>
          <p:cNvSpPr txBox="1"/>
          <p:nvPr/>
        </p:nvSpPr>
        <p:spPr>
          <a:xfrm>
            <a:off x="2197100" y="4203700"/>
            <a:ext cx="3454400" cy="369332"/>
          </a:xfrm>
          <a:prstGeom prst="rect">
            <a:avLst/>
          </a:prstGeom>
          <a:noFill/>
        </p:spPr>
        <p:txBody>
          <a:bodyPr wrap="square" rtlCol="0">
            <a:spAutoFit/>
          </a:bodyPr>
          <a:lstStyle/>
          <a:p>
            <a:pPr algn="ctr"/>
            <a:r>
              <a:rPr lang="en-US" dirty="0"/>
              <a:t>Agency Type : Airlines</a:t>
            </a:r>
          </a:p>
        </p:txBody>
      </p:sp>
      <p:sp>
        <p:nvSpPr>
          <p:cNvPr id="13" name="TextBox 12">
            <a:extLst>
              <a:ext uri="{FF2B5EF4-FFF2-40B4-BE49-F238E27FC236}">
                <a16:creationId xmlns:a16="http://schemas.microsoft.com/office/drawing/2014/main" id="{C993C2FF-5503-A546-B8F1-C61319B252F1}"/>
              </a:ext>
            </a:extLst>
          </p:cNvPr>
          <p:cNvSpPr txBox="1"/>
          <p:nvPr/>
        </p:nvSpPr>
        <p:spPr>
          <a:xfrm>
            <a:off x="6484002" y="4203700"/>
            <a:ext cx="4457700" cy="369332"/>
          </a:xfrm>
          <a:prstGeom prst="rect">
            <a:avLst/>
          </a:prstGeom>
          <a:noFill/>
        </p:spPr>
        <p:txBody>
          <a:bodyPr wrap="square" rtlCol="0">
            <a:spAutoFit/>
          </a:bodyPr>
          <a:lstStyle/>
          <a:p>
            <a:pPr algn="ctr"/>
            <a:r>
              <a:rPr lang="en-US" dirty="0"/>
              <a:t>Agency Type : Travel Insurance</a:t>
            </a:r>
          </a:p>
        </p:txBody>
      </p:sp>
      <p:sp>
        <p:nvSpPr>
          <p:cNvPr id="3" name="TextBox 2">
            <a:extLst>
              <a:ext uri="{FF2B5EF4-FFF2-40B4-BE49-F238E27FC236}">
                <a16:creationId xmlns:a16="http://schemas.microsoft.com/office/drawing/2014/main" id="{91EAA137-43C7-DA4F-A5DD-1457B19B567F}"/>
              </a:ext>
            </a:extLst>
          </p:cNvPr>
          <p:cNvSpPr txBox="1"/>
          <p:nvPr/>
        </p:nvSpPr>
        <p:spPr>
          <a:xfrm>
            <a:off x="1182943" y="5225143"/>
            <a:ext cx="10704257" cy="1200329"/>
          </a:xfrm>
          <a:prstGeom prst="rect">
            <a:avLst/>
          </a:prstGeom>
          <a:noFill/>
        </p:spPr>
        <p:txBody>
          <a:bodyPr wrap="square" rtlCol="0">
            <a:spAutoFit/>
          </a:bodyPr>
          <a:lstStyle/>
          <a:p>
            <a:pPr marL="285750" indent="-285750">
              <a:buFont typeface="Arial" panose="020B0604020202020204" pitchFamily="34" charset="0"/>
              <a:buChar char="•"/>
            </a:pPr>
            <a:r>
              <a:rPr lang="en-US" dirty="0"/>
              <a:t>Under different Agency Type, there are multiple products and ‘Claim’/’Not Claimed’ status associated with the same. During label encoding we would utilize this percentage in order to add weightage to Product Name feature rather than having plain label encoding/one hot encoding.</a:t>
            </a:r>
          </a:p>
          <a:p>
            <a:pPr marL="285750" indent="-285750">
              <a:buFont typeface="Arial" panose="020B0604020202020204" pitchFamily="34" charset="0"/>
              <a:buChar char="•"/>
            </a:pPr>
            <a:r>
              <a:rPr lang="en-US" dirty="0"/>
              <a:t>Similar approach followed for Agency feature and categorical values replaced with corresponding weightage.</a:t>
            </a:r>
          </a:p>
        </p:txBody>
      </p:sp>
    </p:spTree>
    <p:extLst>
      <p:ext uri="{BB962C8B-B14F-4D97-AF65-F5344CB8AC3E}">
        <p14:creationId xmlns:p14="http://schemas.microsoft.com/office/powerpoint/2010/main" val="35105705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4D13F-17E4-CA49-91BF-17C04E2D5237}"/>
              </a:ext>
            </a:extLst>
          </p:cNvPr>
          <p:cNvSpPr>
            <a:spLocks noGrp="1"/>
          </p:cNvSpPr>
          <p:nvPr>
            <p:ph type="title"/>
          </p:nvPr>
        </p:nvSpPr>
        <p:spPr>
          <a:xfrm>
            <a:off x="1141413" y="618518"/>
            <a:ext cx="9905998" cy="613382"/>
          </a:xfrm>
        </p:spPr>
        <p:txBody>
          <a:bodyPr>
            <a:normAutofit fontScale="90000"/>
          </a:bodyPr>
          <a:lstStyle/>
          <a:p>
            <a:r>
              <a:rPr lang="en-US" dirty="0"/>
              <a:t>Exploratory Data Analysis – Duration</a:t>
            </a:r>
            <a:br>
              <a:rPr lang="en-US" dirty="0"/>
            </a:br>
            <a:r>
              <a:rPr lang="en-US" sz="2700" dirty="0"/>
              <a:t>converting available data into quartiles</a:t>
            </a:r>
            <a:endParaRPr lang="en-US" dirty="0"/>
          </a:p>
        </p:txBody>
      </p:sp>
      <p:pic>
        <p:nvPicPr>
          <p:cNvPr id="8" name="Content Placeholder 7">
            <a:extLst>
              <a:ext uri="{FF2B5EF4-FFF2-40B4-BE49-F238E27FC236}">
                <a16:creationId xmlns:a16="http://schemas.microsoft.com/office/drawing/2014/main" id="{D0FDC545-439F-3F40-852E-95D3F4AD1775}"/>
              </a:ext>
            </a:extLst>
          </p:cNvPr>
          <p:cNvPicPr>
            <a:picLocks noGrp="1" noChangeAspect="1"/>
          </p:cNvPicPr>
          <p:nvPr>
            <p:ph idx="1"/>
          </p:nvPr>
        </p:nvPicPr>
        <p:blipFill>
          <a:blip r:embed="rId3"/>
          <a:stretch>
            <a:fillRect/>
          </a:stretch>
        </p:blipFill>
        <p:spPr>
          <a:xfrm>
            <a:off x="1141413" y="1323341"/>
            <a:ext cx="3038701" cy="3157219"/>
          </a:xfrm>
        </p:spPr>
      </p:pic>
      <p:pic>
        <p:nvPicPr>
          <p:cNvPr id="11" name="Picture 10">
            <a:extLst>
              <a:ext uri="{FF2B5EF4-FFF2-40B4-BE49-F238E27FC236}">
                <a16:creationId xmlns:a16="http://schemas.microsoft.com/office/drawing/2014/main" id="{5D03990C-E38D-D04B-B95B-91234103540F}"/>
              </a:ext>
            </a:extLst>
          </p:cNvPr>
          <p:cNvPicPr>
            <a:picLocks noChangeAspect="1"/>
          </p:cNvPicPr>
          <p:nvPr/>
        </p:nvPicPr>
        <p:blipFill>
          <a:blip r:embed="rId4"/>
          <a:stretch>
            <a:fillRect/>
          </a:stretch>
        </p:blipFill>
        <p:spPr>
          <a:xfrm>
            <a:off x="4506138" y="1323341"/>
            <a:ext cx="3555636" cy="1985898"/>
          </a:xfrm>
          <a:prstGeom prst="rect">
            <a:avLst/>
          </a:prstGeom>
        </p:spPr>
      </p:pic>
      <p:pic>
        <p:nvPicPr>
          <p:cNvPr id="13" name="Picture 12">
            <a:extLst>
              <a:ext uri="{FF2B5EF4-FFF2-40B4-BE49-F238E27FC236}">
                <a16:creationId xmlns:a16="http://schemas.microsoft.com/office/drawing/2014/main" id="{85C70916-AC65-7240-89D4-BCAAEA467775}"/>
              </a:ext>
            </a:extLst>
          </p:cNvPr>
          <p:cNvPicPr>
            <a:picLocks noChangeAspect="1"/>
          </p:cNvPicPr>
          <p:nvPr/>
        </p:nvPicPr>
        <p:blipFill>
          <a:blip r:embed="rId5"/>
          <a:stretch>
            <a:fillRect/>
          </a:stretch>
        </p:blipFill>
        <p:spPr>
          <a:xfrm rot="16200000">
            <a:off x="7172235" y="2447462"/>
            <a:ext cx="5469348" cy="3038220"/>
          </a:xfrm>
          <a:prstGeom prst="rect">
            <a:avLst/>
          </a:prstGeom>
        </p:spPr>
      </p:pic>
      <p:sp>
        <p:nvSpPr>
          <p:cNvPr id="3" name="TextBox 2">
            <a:extLst>
              <a:ext uri="{FF2B5EF4-FFF2-40B4-BE49-F238E27FC236}">
                <a16:creationId xmlns:a16="http://schemas.microsoft.com/office/drawing/2014/main" id="{C672F673-5FD0-F44E-B24A-98CD9FE88646}"/>
              </a:ext>
            </a:extLst>
          </p:cNvPr>
          <p:cNvSpPr txBox="1"/>
          <p:nvPr/>
        </p:nvSpPr>
        <p:spPr>
          <a:xfrm>
            <a:off x="1141413" y="4885509"/>
            <a:ext cx="7022872" cy="923330"/>
          </a:xfrm>
          <a:prstGeom prst="rect">
            <a:avLst/>
          </a:prstGeom>
          <a:noFill/>
        </p:spPr>
        <p:txBody>
          <a:bodyPr wrap="square" rtlCol="0">
            <a:spAutoFit/>
          </a:bodyPr>
          <a:lstStyle/>
          <a:p>
            <a:pPr marL="285750" indent="-285750">
              <a:buFont typeface="Arial" panose="020B0604020202020204" pitchFamily="34" charset="0"/>
              <a:buChar char="•"/>
            </a:pPr>
            <a:r>
              <a:rPr lang="en-US" dirty="0"/>
              <a:t>Duration as a feature is highly right skewed and for the visualization we have binned it into four quarters.</a:t>
            </a:r>
          </a:p>
          <a:p>
            <a:pPr marL="285750" indent="-285750">
              <a:buFont typeface="Arial" panose="020B0604020202020204" pitchFamily="34" charset="0"/>
              <a:buChar char="•"/>
            </a:pPr>
            <a:r>
              <a:rPr lang="en-US" dirty="0"/>
              <a:t>It is also observed, higher duration policy are showing more claims.</a:t>
            </a:r>
          </a:p>
        </p:txBody>
      </p:sp>
    </p:spTree>
    <p:extLst>
      <p:ext uri="{BB962C8B-B14F-4D97-AF65-F5344CB8AC3E}">
        <p14:creationId xmlns:p14="http://schemas.microsoft.com/office/powerpoint/2010/main" val="6185615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4D13F-17E4-CA49-91BF-17C04E2D5237}"/>
              </a:ext>
            </a:extLst>
          </p:cNvPr>
          <p:cNvSpPr>
            <a:spLocks noGrp="1"/>
          </p:cNvSpPr>
          <p:nvPr>
            <p:ph type="title"/>
          </p:nvPr>
        </p:nvSpPr>
        <p:spPr>
          <a:xfrm>
            <a:off x="1141413" y="618518"/>
            <a:ext cx="9905998" cy="613382"/>
          </a:xfrm>
        </p:spPr>
        <p:txBody>
          <a:bodyPr>
            <a:normAutofit fontScale="90000"/>
          </a:bodyPr>
          <a:lstStyle/>
          <a:p>
            <a:r>
              <a:rPr lang="en-US" dirty="0"/>
              <a:t>Exploratory Data Analysis – destination</a:t>
            </a:r>
            <a:br>
              <a:rPr lang="en-US" dirty="0"/>
            </a:br>
            <a:r>
              <a:rPr lang="en-US" sz="2700" dirty="0"/>
              <a:t>categorizing country into continents</a:t>
            </a:r>
            <a:endParaRPr lang="en-US" dirty="0"/>
          </a:p>
        </p:txBody>
      </p:sp>
      <p:pic>
        <p:nvPicPr>
          <p:cNvPr id="6" name="Content Placeholder 5">
            <a:extLst>
              <a:ext uri="{FF2B5EF4-FFF2-40B4-BE49-F238E27FC236}">
                <a16:creationId xmlns:a16="http://schemas.microsoft.com/office/drawing/2014/main" id="{FDB7FBDF-4FD0-1443-998F-0ECEBC3518F0}"/>
              </a:ext>
            </a:extLst>
          </p:cNvPr>
          <p:cNvPicPr>
            <a:picLocks noGrp="1" noChangeAspect="1"/>
          </p:cNvPicPr>
          <p:nvPr>
            <p:ph idx="1"/>
          </p:nvPr>
        </p:nvPicPr>
        <p:blipFill>
          <a:blip r:embed="rId3"/>
          <a:stretch>
            <a:fillRect/>
          </a:stretch>
        </p:blipFill>
        <p:spPr>
          <a:xfrm>
            <a:off x="1285286" y="1422014"/>
            <a:ext cx="2921000" cy="2209460"/>
          </a:xfrm>
        </p:spPr>
      </p:pic>
      <p:pic>
        <p:nvPicPr>
          <p:cNvPr id="12" name="Picture 11">
            <a:extLst>
              <a:ext uri="{FF2B5EF4-FFF2-40B4-BE49-F238E27FC236}">
                <a16:creationId xmlns:a16="http://schemas.microsoft.com/office/drawing/2014/main" id="{B696D5EB-9D63-214B-98A7-40E18830D4DD}"/>
              </a:ext>
            </a:extLst>
          </p:cNvPr>
          <p:cNvPicPr>
            <a:picLocks noChangeAspect="1"/>
          </p:cNvPicPr>
          <p:nvPr/>
        </p:nvPicPr>
        <p:blipFill>
          <a:blip r:embed="rId4"/>
          <a:stretch>
            <a:fillRect/>
          </a:stretch>
        </p:blipFill>
        <p:spPr>
          <a:xfrm rot="16200000">
            <a:off x="3994481" y="1779734"/>
            <a:ext cx="4135748" cy="3241960"/>
          </a:xfrm>
          <a:prstGeom prst="rect">
            <a:avLst/>
          </a:prstGeom>
        </p:spPr>
      </p:pic>
      <p:sp>
        <p:nvSpPr>
          <p:cNvPr id="3" name="TextBox 2">
            <a:extLst>
              <a:ext uri="{FF2B5EF4-FFF2-40B4-BE49-F238E27FC236}">
                <a16:creationId xmlns:a16="http://schemas.microsoft.com/office/drawing/2014/main" id="{2D652A23-2A1F-2645-8798-60DCCE94B315}"/>
              </a:ext>
            </a:extLst>
          </p:cNvPr>
          <p:cNvSpPr txBox="1"/>
          <p:nvPr/>
        </p:nvSpPr>
        <p:spPr>
          <a:xfrm>
            <a:off x="1412352" y="5569527"/>
            <a:ext cx="10043774" cy="1200329"/>
          </a:xfrm>
          <a:prstGeom prst="rect">
            <a:avLst/>
          </a:prstGeom>
          <a:noFill/>
        </p:spPr>
        <p:txBody>
          <a:bodyPr wrap="square" rtlCol="0">
            <a:spAutoFit/>
          </a:bodyPr>
          <a:lstStyle/>
          <a:p>
            <a:pPr marL="285750" indent="-285750">
              <a:buFont typeface="Arial" panose="020B0604020202020204" pitchFamily="34" charset="0"/>
              <a:buChar char="•"/>
            </a:pPr>
            <a:r>
              <a:rPr lang="en-US" dirty="0"/>
              <a:t>For visualization purpose, we did encode Destination feature into continents and it showed majority of business into Asia sector. However this simple encoding would not be helping our model to learn.</a:t>
            </a:r>
          </a:p>
          <a:p>
            <a:pPr marL="285750" indent="-285750">
              <a:buFont typeface="Arial" panose="020B0604020202020204" pitchFamily="34" charset="0"/>
              <a:buChar char="•"/>
            </a:pPr>
            <a:r>
              <a:rPr lang="en-US" dirty="0"/>
              <a:t>As an approach, we used Destination’s frequency as a weightage and replaced destination name with it’s frequency.</a:t>
            </a:r>
          </a:p>
        </p:txBody>
      </p:sp>
      <p:pic>
        <p:nvPicPr>
          <p:cNvPr id="5" name="Picture 4">
            <a:extLst>
              <a:ext uri="{FF2B5EF4-FFF2-40B4-BE49-F238E27FC236}">
                <a16:creationId xmlns:a16="http://schemas.microsoft.com/office/drawing/2014/main" id="{0E817059-F374-4249-A7FC-A5F8A20A9279}"/>
              </a:ext>
            </a:extLst>
          </p:cNvPr>
          <p:cNvPicPr>
            <a:picLocks noChangeAspect="1"/>
          </p:cNvPicPr>
          <p:nvPr/>
        </p:nvPicPr>
        <p:blipFill>
          <a:blip r:embed="rId5"/>
          <a:stretch>
            <a:fillRect/>
          </a:stretch>
        </p:blipFill>
        <p:spPr>
          <a:xfrm>
            <a:off x="7871504" y="1422014"/>
            <a:ext cx="3175907" cy="2841228"/>
          </a:xfrm>
          <a:prstGeom prst="rect">
            <a:avLst/>
          </a:prstGeom>
        </p:spPr>
      </p:pic>
    </p:spTree>
    <p:extLst>
      <p:ext uri="{BB962C8B-B14F-4D97-AF65-F5344CB8AC3E}">
        <p14:creationId xmlns:p14="http://schemas.microsoft.com/office/powerpoint/2010/main" val="2894467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4D13F-17E4-CA49-91BF-17C04E2D5237}"/>
              </a:ext>
            </a:extLst>
          </p:cNvPr>
          <p:cNvSpPr>
            <a:spLocks noGrp="1"/>
          </p:cNvSpPr>
          <p:nvPr>
            <p:ph type="title"/>
          </p:nvPr>
        </p:nvSpPr>
        <p:spPr>
          <a:xfrm>
            <a:off x="1141413" y="618518"/>
            <a:ext cx="9905998" cy="613382"/>
          </a:xfrm>
        </p:spPr>
        <p:txBody>
          <a:bodyPr>
            <a:normAutofit fontScale="90000"/>
          </a:bodyPr>
          <a:lstStyle/>
          <a:p>
            <a:r>
              <a:rPr lang="en-US" dirty="0"/>
              <a:t>Exploratory Data Analysis – Age</a:t>
            </a:r>
            <a:br>
              <a:rPr lang="en-US" dirty="0"/>
            </a:br>
            <a:r>
              <a:rPr lang="en-US" sz="2700" dirty="0"/>
              <a:t>converting available data into quartiles</a:t>
            </a:r>
            <a:endParaRPr lang="en-US" dirty="0"/>
          </a:p>
        </p:txBody>
      </p:sp>
      <p:pic>
        <p:nvPicPr>
          <p:cNvPr id="7" name="Content Placeholder 6">
            <a:extLst>
              <a:ext uri="{FF2B5EF4-FFF2-40B4-BE49-F238E27FC236}">
                <a16:creationId xmlns:a16="http://schemas.microsoft.com/office/drawing/2014/main" id="{C27C6B2D-3BFB-054E-BA3F-045B4E61B38E}"/>
              </a:ext>
            </a:extLst>
          </p:cNvPr>
          <p:cNvPicPr>
            <a:picLocks noGrp="1" noChangeAspect="1"/>
          </p:cNvPicPr>
          <p:nvPr>
            <p:ph idx="1"/>
          </p:nvPr>
        </p:nvPicPr>
        <p:blipFill>
          <a:blip r:embed="rId3"/>
          <a:stretch>
            <a:fillRect/>
          </a:stretch>
        </p:blipFill>
        <p:spPr>
          <a:xfrm>
            <a:off x="1242536" y="1419452"/>
            <a:ext cx="2705100" cy="2264274"/>
          </a:xfrm>
        </p:spPr>
      </p:pic>
      <p:pic>
        <p:nvPicPr>
          <p:cNvPr id="9" name="Picture 8">
            <a:extLst>
              <a:ext uri="{FF2B5EF4-FFF2-40B4-BE49-F238E27FC236}">
                <a16:creationId xmlns:a16="http://schemas.microsoft.com/office/drawing/2014/main" id="{28F4FC5E-34BD-2544-9971-28437C43EFB8}"/>
              </a:ext>
            </a:extLst>
          </p:cNvPr>
          <p:cNvPicPr>
            <a:picLocks noChangeAspect="1"/>
          </p:cNvPicPr>
          <p:nvPr/>
        </p:nvPicPr>
        <p:blipFill>
          <a:blip r:embed="rId4"/>
          <a:stretch>
            <a:fillRect/>
          </a:stretch>
        </p:blipFill>
        <p:spPr>
          <a:xfrm>
            <a:off x="4078800" y="1419453"/>
            <a:ext cx="7403451" cy="2264274"/>
          </a:xfrm>
          <a:prstGeom prst="rect">
            <a:avLst/>
          </a:prstGeom>
        </p:spPr>
      </p:pic>
      <p:sp>
        <p:nvSpPr>
          <p:cNvPr id="3" name="TextBox 2">
            <a:extLst>
              <a:ext uri="{FF2B5EF4-FFF2-40B4-BE49-F238E27FC236}">
                <a16:creationId xmlns:a16="http://schemas.microsoft.com/office/drawing/2014/main" id="{8066A08B-920A-184D-B80D-4CE296EFA064}"/>
              </a:ext>
            </a:extLst>
          </p:cNvPr>
          <p:cNvSpPr txBox="1"/>
          <p:nvPr/>
        </p:nvSpPr>
        <p:spPr>
          <a:xfrm>
            <a:off x="1242536" y="4061361"/>
            <a:ext cx="10086524" cy="1200329"/>
          </a:xfrm>
          <a:prstGeom prst="rect">
            <a:avLst/>
          </a:prstGeom>
          <a:noFill/>
        </p:spPr>
        <p:txBody>
          <a:bodyPr wrap="square" rtlCol="0">
            <a:spAutoFit/>
          </a:bodyPr>
          <a:lstStyle/>
          <a:p>
            <a:pPr marL="285750" indent="-285750">
              <a:buFont typeface="Arial" panose="020B0604020202020204" pitchFamily="34" charset="0"/>
              <a:buChar char="•"/>
            </a:pPr>
            <a:r>
              <a:rPr lang="en-US" dirty="0"/>
              <a:t>Age as a feature is binned basis four quarters for visualization purpose. It is observed, most of the data is clubbed between 25</a:t>
            </a:r>
            <a:r>
              <a:rPr lang="en-US" baseline="30000" dirty="0"/>
              <a:t>th</a:t>
            </a:r>
            <a:r>
              <a:rPr lang="en-US" dirty="0"/>
              <a:t> and 50</a:t>
            </a:r>
            <a:r>
              <a:rPr lang="en-US" baseline="30000" dirty="0"/>
              <a:t>th</a:t>
            </a:r>
            <a:r>
              <a:rPr lang="en-US" dirty="0"/>
              <a:t> percentile.</a:t>
            </a:r>
          </a:p>
          <a:p>
            <a:pPr marL="285750" indent="-285750">
              <a:buFont typeface="Arial" panose="020B0604020202020204" pitchFamily="34" charset="0"/>
              <a:buChar char="•"/>
            </a:pPr>
            <a:r>
              <a:rPr lang="en-US" dirty="0"/>
              <a:t>While training on algorithm, we binned the Age feature basis hardcoded values ages corresponding to categories of Kids, Adult, Old Age, Very Old Age. </a:t>
            </a:r>
          </a:p>
        </p:txBody>
      </p:sp>
    </p:spTree>
    <p:extLst>
      <p:ext uri="{BB962C8B-B14F-4D97-AF65-F5344CB8AC3E}">
        <p14:creationId xmlns:p14="http://schemas.microsoft.com/office/powerpoint/2010/main" val="284388000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Circuit</Template>
  <TotalTime>480</TotalTime>
  <Words>1203</Words>
  <Application>Microsoft Macintosh PowerPoint</Application>
  <PresentationFormat>Widescreen</PresentationFormat>
  <Paragraphs>117</Paragraphs>
  <Slides>17</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Trebuchet MS</vt:lpstr>
      <vt:lpstr>Tw Cen MT</vt:lpstr>
      <vt:lpstr>Circuit</vt:lpstr>
      <vt:lpstr>Are you too sure to insure?</vt:lpstr>
      <vt:lpstr>Problem statement</vt:lpstr>
      <vt:lpstr>Dataset and Data dictionary (List of features available for analysis and prediction) The training dataset consists of data corresponding to 50553 customers and the test dataset consists of 12661 customers.</vt:lpstr>
      <vt:lpstr>Dataset and Data dictionary (List of features available for analysis and prediction) describing the data in statistical way</vt:lpstr>
      <vt:lpstr>Exploratory Data Analysis - AGENCY TYPE and Distribution channel</vt:lpstr>
      <vt:lpstr>Exploratory Data Analysis - AGENCY TYPE basis Agency type and product name</vt:lpstr>
      <vt:lpstr>Exploratory Data Analysis – Duration converting available data into quartiles</vt:lpstr>
      <vt:lpstr>Exploratory Data Analysis – destination categorizing country into continents</vt:lpstr>
      <vt:lpstr>Exploratory Data Analysis – Age converting available data into quartiles</vt:lpstr>
      <vt:lpstr>Exploratory Data Analysis – Understand Skewness</vt:lpstr>
      <vt:lpstr>Exploratory Data Analysis – Understand Skewness</vt:lpstr>
      <vt:lpstr>Exploratory Data Analysis – Understand Skewness</vt:lpstr>
      <vt:lpstr>Exploratory Data Analysis – Understand Correlation</vt:lpstr>
      <vt:lpstr>Exploratory Data Analysis – outliers visualization</vt:lpstr>
      <vt:lpstr>Exploratory Data Analysis – outliers visualization</vt:lpstr>
      <vt:lpstr>model evaluation matrix   </vt:lpstr>
      <vt:lpstr>model evaluation matrix</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Are you too sure to sure to insure?</dc:title>
  <dc:creator>Priti Vankudre</dc:creator>
  <cp:lastModifiedBy>Priti Vankudre</cp:lastModifiedBy>
  <cp:revision>32</cp:revision>
  <dcterms:created xsi:type="dcterms:W3CDTF">2019-11-20T07:12:33Z</dcterms:created>
  <dcterms:modified xsi:type="dcterms:W3CDTF">2019-11-23T10:29:30Z</dcterms:modified>
</cp:coreProperties>
</file>