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70" r:id="rId11"/>
    <p:sldId id="271" r:id="rId12"/>
    <p:sldId id="272" r:id="rId13"/>
    <p:sldId id="274" r:id="rId14"/>
    <p:sldId id="265" r:id="rId15"/>
    <p:sldId id="273" r:id="rId16"/>
    <p:sldId id="266" r:id="rId17"/>
    <p:sldId id="267" r:id="rId18"/>
    <p:sldId id="276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BCA3-6CDA-458D-8EA0-D63CF602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F4F0C-E168-43EA-BF99-440C2705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C382-4404-417B-A31C-9466417C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34F9-146F-476D-A404-8DA2A76C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DCCC-4FEA-44BF-A78F-944DB009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2B25-C7F3-48A1-94B5-74BFF784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6638E-AAF4-425B-B177-80A5FDE6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4D7E-BD25-4B25-BF27-56F54E3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24B7-7E13-4B03-AFDF-2F70EDBF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6368-F6F7-4780-A055-D50BD527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1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0C372-6A4F-406E-BF36-550F0D507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A89E2-64E6-48CD-BA8C-374DDFD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3853-A012-415D-A361-2B1DF858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2066-595A-434F-A16B-4B4F3A2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5AD6-F1C4-47E3-ADBE-19857ABD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5066-AF2E-4BAF-A81B-D7406276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A49D-A496-4331-9419-9D7B8BAF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7B33-E62B-4E23-9611-F29B982C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4C2D-2AE8-416F-9C95-6855360B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84E5-76D7-46E5-ACA5-CBCC42B5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0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D965-2992-4B98-AE88-8E53B267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AA37-D14C-4D09-AE0B-853B6935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AED6-F232-4C10-964F-2A5BC0A2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FCE0-4E74-46F2-9D04-097B2F9D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BE6E-073A-4CF9-A936-79FD72D7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2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CD5-9782-4F99-A9D8-FAC0F44B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0654-9784-47E6-89FB-7329C1CB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12FB-45AC-45C7-9718-1EE05C7E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E96D-0263-4CE1-AB87-0F7BD4C4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FB08-A85F-4B66-9712-46D8BBEA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CE90-13B3-46EA-BF00-B2B1E70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F1D6-D574-4A06-99B7-B548E8F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52C0B-E1BC-4E6F-9F36-58FBB4C6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6398-BAA1-47F6-8633-E96073A0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F5B6-AB36-4D09-83DB-839981E4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639A3-7B21-4093-91F2-83BF14403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24E2B-AE04-4E58-9C20-D187E4C2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72A88-28AD-497C-B761-CECA40B1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246FA-99E0-4333-8BC3-F5FD7CD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046-A69D-4F9D-AFD6-564AF063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FF4A4-392F-4BC4-AAE7-983FF982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E9C5E-6060-4EED-AEC8-4C637B82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AC5B-8504-4792-8770-989AC625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43B37-6596-41C1-830B-58189799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D6BD7-2492-4981-96B0-35CB1079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43D7-4F1F-4D24-9A7D-DCA9F51A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C0A-DD99-4786-BB93-A94C9344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04F-8422-46C5-8D39-DEECC05B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BD912-4EB3-457A-9F67-80BE7A92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E51D3-5F91-46F8-979C-F6D4C4B8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05FB-FEE5-46D8-A4D3-4AD349D8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8DC51-BFC0-4E30-AD8A-37B7500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6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B74A-7B00-44C3-8D07-94187DFD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6D7F-D096-401D-8060-43EC3B8B1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8A4C-9624-47AA-9C81-9B4CCE9A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5734-A85D-4444-96B9-094F513B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D95C7-FF60-41FA-8B65-F837F6C7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C554-31AA-4C81-A0AF-0696C097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2E29B-2DA3-4FD6-9745-8B101C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2E4F-C48B-42CD-B958-1793902C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2327-E91B-4759-81CC-E43FD1600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F457-27FE-4A0D-9C67-916C695A6A8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EBA6-B8B3-4DEA-A85A-CAA217628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CC55-0AB6-4C10-A848-B977D662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9197-4079-413C-9A00-3103F9507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nyur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49A9-85ED-4FB0-9EFE-BD96D4E9E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3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7342D-6C4A-4E4E-B72B-2A7A012FA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 FEEDS – SENTIMENT ANALYSIS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TEAM SENTI MEN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Girish, Ramesh and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Sunit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8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Exploratory Data Analysis insights 3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4632643"/>
          </a:xfrm>
        </p:spPr>
        <p:txBody>
          <a:bodyPr/>
          <a:lstStyle/>
          <a:p>
            <a:r>
              <a:rPr lang="en-US" dirty="0"/>
              <a:t>Word clouds of nouns –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Apple, Google, iPad, Android, iPhone most popular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05AB-F7BD-4256-A723-8B7E421B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7" y="2621597"/>
            <a:ext cx="7324725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36841-C9BD-4145-959C-DBA1E7EA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084" y="3392170"/>
            <a:ext cx="5046961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Exploratory Data Analysis insights 4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Bi-grams and Tri-grams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Generated and checked Polarity and Subjectivity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C9245-F42E-4B34-9889-29B30B5F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2471737"/>
            <a:ext cx="360045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611B7-42AB-4EF7-AB84-9990E01D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95" y="4681855"/>
            <a:ext cx="4943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Feature Engineering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0E031-AB93-4B09-A043-4E9AEFA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52562"/>
            <a:ext cx="10744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Feature Engineering 2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8DDBC-C608-41E9-8E75-D76B67A9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2621280"/>
            <a:ext cx="10652760" cy="36298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F0380A-D121-44A8-8932-F3D941A46333}"/>
              </a:ext>
            </a:extLst>
          </p:cNvPr>
          <p:cNvSpPr/>
          <p:nvPr/>
        </p:nvSpPr>
        <p:spPr>
          <a:xfrm>
            <a:off x="985520" y="1838960"/>
            <a:ext cx="1005840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FRAME AFTER FEATURE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27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Models and Approaches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/>
          <a:lstStyle/>
          <a:p>
            <a:r>
              <a:rPr lang="en-US" dirty="0"/>
              <a:t>Pipeline of Vectorizers and Classifiers</a:t>
            </a:r>
          </a:p>
          <a:p>
            <a:r>
              <a:rPr lang="en-US" dirty="0"/>
              <a:t>Bag of words with Count Vectorizer and 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07EA4-8C96-4D5C-BFAF-B9257E4C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7" y="2463800"/>
            <a:ext cx="54197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Models and Approaches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 with TFIDF Vectorizer and 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D4D76-18E5-4192-82BB-B6FE219B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2443797"/>
            <a:ext cx="5381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Models Tuning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parameter tuning of models</a:t>
            </a:r>
          </a:p>
          <a:p>
            <a:r>
              <a:rPr lang="en-US" dirty="0"/>
              <a:t>Count Vectorizer n-gram range</a:t>
            </a:r>
          </a:p>
          <a:p>
            <a:r>
              <a:rPr lang="en-US" dirty="0"/>
              <a:t>cv3= </a:t>
            </a:r>
            <a:r>
              <a:rPr lang="en-US" dirty="0" err="1"/>
              <a:t>CountVectorizer</a:t>
            </a:r>
            <a:r>
              <a:rPr lang="en-US" dirty="0"/>
              <a:t>(binary=False, </a:t>
            </a:r>
            <a:r>
              <a:rPr lang="en-US" dirty="0" err="1"/>
              <a:t>ngram_range</a:t>
            </a:r>
            <a:r>
              <a:rPr lang="en-US" dirty="0"/>
              <a:t>=(1,2), </a:t>
            </a:r>
            <a:r>
              <a:rPr lang="en-US" dirty="0" err="1"/>
              <a:t>max_df</a:t>
            </a:r>
            <a:r>
              <a:rPr lang="en-US" dirty="0"/>
              <a:t>=0.95)</a:t>
            </a:r>
          </a:p>
          <a:p>
            <a:r>
              <a:rPr lang="en-US" dirty="0"/>
              <a:t>cv3= </a:t>
            </a:r>
            <a:r>
              <a:rPr lang="en-US" dirty="0" err="1"/>
              <a:t>CountVectorizer</a:t>
            </a:r>
            <a:r>
              <a:rPr lang="en-US" dirty="0"/>
              <a:t>(binary=False, </a:t>
            </a:r>
            <a:r>
              <a:rPr lang="en-US" dirty="0" err="1"/>
              <a:t>ngram_range</a:t>
            </a:r>
            <a:r>
              <a:rPr lang="en-US" dirty="0"/>
              <a:t>=(2,2), </a:t>
            </a:r>
            <a:r>
              <a:rPr lang="en-US" dirty="0" err="1"/>
              <a:t>max_df</a:t>
            </a:r>
            <a:r>
              <a:rPr lang="en-US" dirty="0"/>
              <a:t>=0.95)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1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Evaluation and Results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multiple combinations that were evaluated, </a:t>
            </a:r>
          </a:p>
          <a:p>
            <a:r>
              <a:rPr lang="en-US" dirty="0"/>
              <a:t>We found the best results with </a:t>
            </a:r>
          </a:p>
          <a:p>
            <a:pPr lvl="1"/>
            <a:r>
              <a:rPr lang="en-US" dirty="0"/>
              <a:t>COUNT VECTORIZER  combined with Logistic Regression as a classifier</a:t>
            </a:r>
          </a:p>
          <a:p>
            <a:pPr lvl="1"/>
            <a:r>
              <a:rPr lang="en-US" dirty="0"/>
              <a:t>With ACCURACY OF 0.66 </a:t>
            </a:r>
          </a:p>
          <a:p>
            <a:pPr lvl="1"/>
            <a:r>
              <a:rPr lang="en-US" dirty="0"/>
              <a:t>And F1 Score of 0.64</a:t>
            </a:r>
          </a:p>
          <a:p>
            <a:pPr lvl="1"/>
            <a:endParaRPr lang="en-US" dirty="0"/>
          </a:p>
          <a:p>
            <a:r>
              <a:rPr lang="en-US" dirty="0"/>
              <a:t>Hence we used this model for predicting the final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77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Findings and Observations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323840"/>
          </a:xfrm>
        </p:spPr>
        <p:txBody>
          <a:bodyPr/>
          <a:lstStyle/>
          <a:p>
            <a:r>
              <a:rPr lang="en-US" dirty="0"/>
              <a:t>Most positive sentiments were associated with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negative sentiments were associated with: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19E15-9A84-4DB2-B916-43EF0DAD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97" y="1928812"/>
            <a:ext cx="3944303" cy="2018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EC1A1-9ACE-43F0-BD42-6CA0570C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70" y="4431664"/>
            <a:ext cx="4838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Findings and Observations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positive sentiments were associated with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negative sentiments were associated with: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5DC13-6CE8-4154-B2F6-2F8919DCA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01432"/>
              </p:ext>
            </p:extLst>
          </p:nvPr>
        </p:nvGraphicFramePr>
        <p:xfrm>
          <a:off x="1747520" y="223350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00315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918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/ EVENT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IPAD, IPHONE, APPLE, SXSW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GOOD, GREAT, COOL, LIKE, SHINY,BUY, AWESOME, LOVE, ENVY, NICE, EXPERTS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2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ANDROID, 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COOL, FREE, PARTY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821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D9C893A-9543-4D85-9C00-3963189CB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73346"/>
              </p:ext>
            </p:extLst>
          </p:nvPr>
        </p:nvGraphicFramePr>
        <p:xfrm>
          <a:off x="1869440" y="44577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00315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918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/ EVENT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MISTAKE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2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LOST, INCAPABLE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IPAD, IPHONE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TOUGH, QUEUE, CHOKES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LINE, FASCIST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2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have been given evaluated tweets about multiple brands  </a:t>
            </a:r>
          </a:p>
          <a:p>
            <a:r>
              <a:rPr lang="en-US" dirty="0"/>
              <a:t>The evaluators were asked if the tweet expressed positive, negative, or no emotion towards a product/brand and labelled accordingly</a:t>
            </a:r>
          </a:p>
          <a:p>
            <a:r>
              <a:rPr lang="en-US" dirty="0"/>
              <a:t>Identifying the sentiments about the product/brand in the tweet can help decision making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54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Insights and recommendations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combination of Apple launch products at SXSW events seems to evoke positive sentiments from youth</a:t>
            </a:r>
          </a:p>
          <a:p>
            <a:r>
              <a:rPr lang="en-US" dirty="0"/>
              <a:t>Positive sentiments for google products were typically with the ‘easy to use’ and ‘free’ aspects of its products like Android. This suggests that their user base may be price sensitive </a:t>
            </a:r>
          </a:p>
          <a:p>
            <a:r>
              <a:rPr lang="en-US" dirty="0"/>
              <a:t>Negative sentiments for Apple events seem to be around the aspect of long lines and wait times. It might help if they could add more centers at product launches</a:t>
            </a:r>
          </a:p>
          <a:p>
            <a:r>
              <a:rPr lang="en-US" dirty="0"/>
              <a:t> “White” as a word appeared in a few negative sentiments for apple so it suggests that they could consider other color options</a:t>
            </a:r>
          </a:p>
          <a:p>
            <a:r>
              <a:rPr lang="en-US" dirty="0"/>
              <a:t>SXSW as an event appears to draw a lot of young crowd who are keen on both technology and music rendered through technology. So new product launches of this kind (e.g. SAAVN or JIO MUSIC) that target a young audience could consider this as an 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Potential Business Problems and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Benefits of Solving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/>
          <a:lstStyle/>
          <a:p>
            <a:r>
              <a:rPr lang="en-US" dirty="0"/>
              <a:t>There are multiple competing products mentioned in these campaigns</a:t>
            </a:r>
          </a:p>
          <a:p>
            <a:r>
              <a:rPr lang="en-US" dirty="0"/>
              <a:t>Tweets express sentiments both about the brands in isolation and in the context of events </a:t>
            </a:r>
          </a:p>
          <a:p>
            <a:r>
              <a:rPr lang="en-US" dirty="0"/>
              <a:t>This data is very valuable to:</a:t>
            </a:r>
          </a:p>
          <a:p>
            <a:pPr lvl="1"/>
            <a:r>
              <a:rPr lang="en-US" dirty="0"/>
              <a:t>A) Gauge the effectiveness of a campaign or promotion for a brand</a:t>
            </a:r>
          </a:p>
          <a:p>
            <a:pPr lvl="1"/>
            <a:r>
              <a:rPr lang="en-US" dirty="0"/>
              <a:t>B) Gauge the market sentiment in favor of or against a brand at a point in time</a:t>
            </a:r>
          </a:p>
          <a:p>
            <a:pPr lvl="1"/>
            <a:r>
              <a:rPr lang="en-US" dirty="0"/>
              <a:t>C) Plan user engagement initiatives based on the findings </a:t>
            </a:r>
          </a:p>
          <a:p>
            <a:pPr lvl="1"/>
            <a:r>
              <a:rPr lang="en-US" dirty="0"/>
              <a:t>D) Identify traits of “influencers” and design marketing strategies accordingly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59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Initial Data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raw data presented 7273 tweets with associated sentiments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E922DF-A304-41C1-A887-0055A27D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30228"/>
              </p:ext>
            </p:extLst>
          </p:nvPr>
        </p:nvGraphicFramePr>
        <p:xfrm>
          <a:off x="124968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82717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55623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925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8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Can’t tell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9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7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Preprocessing Steps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  <a:p>
            <a:pPr lvl="1"/>
            <a:r>
              <a:rPr lang="en-US" dirty="0"/>
              <a:t>Largely neutral followed by ~2000 positives and 400 negatives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7BF39-9C1E-4CA7-99E7-5DBF89A4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3825"/>
            <a:ext cx="6134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Preprocessing Steps 2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/>
          <a:lstStyle/>
          <a:p>
            <a:r>
              <a:rPr lang="en-US" dirty="0"/>
              <a:t>Removed 1 null record</a:t>
            </a:r>
          </a:p>
          <a:p>
            <a:r>
              <a:rPr lang="en-US" dirty="0"/>
              <a:t>Cleaning up junk characters</a:t>
            </a:r>
          </a:p>
          <a:p>
            <a:r>
              <a:rPr lang="en-US" dirty="0"/>
              <a:t>Extracting user names [@username] </a:t>
            </a:r>
          </a:p>
          <a:p>
            <a:r>
              <a:rPr lang="en-US" dirty="0"/>
              <a:t>Extracting hashtags and storing them for analysis</a:t>
            </a:r>
          </a:p>
          <a:p>
            <a:r>
              <a:rPr lang="en-US" dirty="0"/>
              <a:t>Removing URLs [ </a:t>
            </a:r>
            <a:r>
              <a:rPr lang="en-US" dirty="0">
                <a:hlinkClick r:id="rId2"/>
              </a:rPr>
              <a:t>http://anyurl.com</a:t>
            </a:r>
            <a:r>
              <a:rPr lang="en-US" dirty="0"/>
              <a:t> ] as they are just noise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99A00-670F-49E4-89FE-05361AFE7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72" y="4416742"/>
            <a:ext cx="7572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Exploratory Data Analysis steps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number of Re-tweets</a:t>
            </a:r>
          </a:p>
          <a:p>
            <a:r>
              <a:rPr lang="en-US" dirty="0"/>
              <a:t>Choice whether to keep or remove [ &lt; 10% 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Checked emoticons and classified them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BAFA9-538E-4C22-96DD-C05ACEB6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7" y="3429000"/>
            <a:ext cx="8124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Exploratory Data Analysis insights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</a:t>
            </a:r>
          </a:p>
          <a:p>
            <a:pPr lvl="1"/>
            <a:r>
              <a:rPr lang="en-US" dirty="0"/>
              <a:t>Capitalized words</a:t>
            </a:r>
          </a:p>
          <a:p>
            <a:pPr lvl="1"/>
            <a:r>
              <a:rPr lang="en-US" dirty="0"/>
              <a:t>Nouns </a:t>
            </a:r>
          </a:p>
          <a:p>
            <a:pPr lvl="1"/>
            <a:r>
              <a:rPr lang="en-US" dirty="0"/>
              <a:t>Noun phrases</a:t>
            </a:r>
          </a:p>
          <a:p>
            <a:pPr lvl="1"/>
            <a:r>
              <a:rPr lang="en-US" dirty="0"/>
              <a:t>Stop words [ for removal ]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Word tokenizing</a:t>
            </a:r>
          </a:p>
          <a:p>
            <a:r>
              <a:rPr lang="en-US" dirty="0"/>
              <a:t>Lemmatizing</a:t>
            </a:r>
          </a:p>
          <a:p>
            <a:r>
              <a:rPr lang="en-US" dirty="0"/>
              <a:t>Getting tweet length and checking if there is a correlation  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43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8FC-3B40-4449-86BB-9A39C63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Exploratory Data Analysis insights 3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98-EBE0-4FE8-A010-2769E6D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of word tokens – most common words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F43E7-FBBE-45A7-816E-4067F50E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" y="2438400"/>
            <a:ext cx="8734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730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HACKATHON 3 </vt:lpstr>
      <vt:lpstr>Problem Statement</vt:lpstr>
      <vt:lpstr>Potential Business Problems and  Benefits of Solving </vt:lpstr>
      <vt:lpstr>Initial Data </vt:lpstr>
      <vt:lpstr>Preprocessing Steps</vt:lpstr>
      <vt:lpstr>Preprocessing Steps 2</vt:lpstr>
      <vt:lpstr>Exploratory Data Analysis steps</vt:lpstr>
      <vt:lpstr>Exploratory Data Analysis insights</vt:lpstr>
      <vt:lpstr>Exploratory Data Analysis insights 3</vt:lpstr>
      <vt:lpstr>Exploratory Data Analysis insights 3</vt:lpstr>
      <vt:lpstr>Exploratory Data Analysis insights 4</vt:lpstr>
      <vt:lpstr>Feature Engineering</vt:lpstr>
      <vt:lpstr>Feature Engineering 2</vt:lpstr>
      <vt:lpstr>Models and Approaches</vt:lpstr>
      <vt:lpstr>Models and Approaches</vt:lpstr>
      <vt:lpstr>Models Tuning</vt:lpstr>
      <vt:lpstr>Evaluation and Results</vt:lpstr>
      <vt:lpstr>Findings and Observations</vt:lpstr>
      <vt:lpstr>Findings and Observations</vt:lpstr>
      <vt:lpstr>Insights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3 </dc:title>
  <dc:creator>Ramesh</dc:creator>
  <cp:lastModifiedBy>Ramesh</cp:lastModifiedBy>
  <cp:revision>27</cp:revision>
  <dcterms:created xsi:type="dcterms:W3CDTF">2020-01-18T07:40:12Z</dcterms:created>
  <dcterms:modified xsi:type="dcterms:W3CDTF">2020-01-18T10:03:17Z</dcterms:modified>
</cp:coreProperties>
</file>