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1"/>
  </p:notesMasterIdLst>
  <p:sldIdLst>
    <p:sldId id="256" r:id="rId2"/>
    <p:sldId id="257" r:id="rId3"/>
    <p:sldId id="258" r:id="rId4"/>
    <p:sldId id="259" r:id="rId5"/>
    <p:sldId id="260" r:id="rId6"/>
    <p:sldId id="268" r:id="rId7"/>
    <p:sldId id="275" r:id="rId8"/>
    <p:sldId id="276" r:id="rId9"/>
    <p:sldId id="27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84084"/>
  </p:normalViewPr>
  <p:slideViewPr>
    <p:cSldViewPr snapToGrid="0" snapToObjects="1">
      <p:cViewPr varScale="1">
        <p:scale>
          <a:sx n="96" d="100"/>
          <a:sy n="96" d="100"/>
        </p:scale>
        <p:origin x="1160"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B4F688-8D3D-D049-9C9F-6DB7917A039F}" type="datetimeFigureOut">
              <a:rPr lang="en-US" smtClean="0"/>
              <a:t>5/13/21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D7F546-7573-B041-A663-EDB7E5018FD4}" type="slidenum">
              <a:rPr lang="en-US" smtClean="0"/>
              <a:t>‹#›</a:t>
            </a:fld>
            <a:endParaRPr lang="en-US"/>
          </a:p>
        </p:txBody>
      </p:sp>
    </p:spTree>
    <p:extLst>
      <p:ext uri="{BB962C8B-B14F-4D97-AF65-F5344CB8AC3E}">
        <p14:creationId xmlns:p14="http://schemas.microsoft.com/office/powerpoint/2010/main" val="22876964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98D7F546-7573-B041-A663-EDB7E5018FD4}" type="slidenum">
              <a:rPr lang="en-US" smtClean="0"/>
              <a:t>4</a:t>
            </a:fld>
            <a:endParaRPr lang="en-US"/>
          </a:p>
        </p:txBody>
      </p:sp>
    </p:spTree>
    <p:extLst>
      <p:ext uri="{BB962C8B-B14F-4D97-AF65-F5344CB8AC3E}">
        <p14:creationId xmlns:p14="http://schemas.microsoft.com/office/powerpoint/2010/main" val="6215569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98D7F546-7573-B041-A663-EDB7E5018FD4}" type="slidenum">
              <a:rPr lang="en-US" smtClean="0"/>
              <a:t>5</a:t>
            </a:fld>
            <a:endParaRPr lang="en-US"/>
          </a:p>
        </p:txBody>
      </p:sp>
    </p:spTree>
    <p:extLst>
      <p:ext uri="{BB962C8B-B14F-4D97-AF65-F5344CB8AC3E}">
        <p14:creationId xmlns:p14="http://schemas.microsoft.com/office/powerpoint/2010/main" val="29628539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98D7F546-7573-B041-A663-EDB7E5018FD4}" type="slidenum">
              <a:rPr lang="en-US" smtClean="0"/>
              <a:t>6</a:t>
            </a:fld>
            <a:endParaRPr lang="en-US"/>
          </a:p>
        </p:txBody>
      </p:sp>
    </p:spTree>
    <p:extLst>
      <p:ext uri="{BB962C8B-B14F-4D97-AF65-F5344CB8AC3E}">
        <p14:creationId xmlns:p14="http://schemas.microsoft.com/office/powerpoint/2010/main" val="35793055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98D7F546-7573-B041-A663-EDB7E5018FD4}" type="slidenum">
              <a:rPr lang="en-US" smtClean="0"/>
              <a:t>7</a:t>
            </a:fld>
            <a:endParaRPr lang="en-US"/>
          </a:p>
        </p:txBody>
      </p:sp>
    </p:spTree>
    <p:extLst>
      <p:ext uri="{BB962C8B-B14F-4D97-AF65-F5344CB8AC3E}">
        <p14:creationId xmlns:p14="http://schemas.microsoft.com/office/powerpoint/2010/main" val="21530212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98D7F546-7573-B041-A663-EDB7E5018FD4}" type="slidenum">
              <a:rPr lang="en-US" smtClean="0"/>
              <a:t>8</a:t>
            </a:fld>
            <a:endParaRPr lang="en-US"/>
          </a:p>
        </p:txBody>
      </p:sp>
    </p:spTree>
    <p:extLst>
      <p:ext uri="{BB962C8B-B14F-4D97-AF65-F5344CB8AC3E}">
        <p14:creationId xmlns:p14="http://schemas.microsoft.com/office/powerpoint/2010/main" val="14908977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98D7F546-7573-B041-A663-EDB7E5018FD4}" type="slidenum">
              <a:rPr lang="en-US" smtClean="0"/>
              <a:t>9</a:t>
            </a:fld>
            <a:endParaRPr lang="en-US"/>
          </a:p>
        </p:txBody>
      </p:sp>
    </p:spTree>
    <p:extLst>
      <p:ext uri="{BB962C8B-B14F-4D97-AF65-F5344CB8AC3E}">
        <p14:creationId xmlns:p14="http://schemas.microsoft.com/office/powerpoint/2010/main" val="320704181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5/13/21</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5/13/21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5/13/21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5/13/21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5/13/21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5/13/21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5/13/21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5/13/21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5/13/21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5/13/21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5/13/21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5/13/21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5/13/21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5/13/21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5/13/21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5/13/21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5/13/21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5/13/21</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01884-24BC-A443-ABBF-9D845CF4909A}"/>
              </a:ext>
            </a:extLst>
          </p:cNvPr>
          <p:cNvSpPr>
            <a:spLocks noGrp="1"/>
          </p:cNvSpPr>
          <p:nvPr>
            <p:ph type="ctrTitle"/>
          </p:nvPr>
        </p:nvSpPr>
        <p:spPr/>
        <p:txBody>
          <a:bodyPr anchor="t"/>
          <a:lstStyle/>
          <a:p>
            <a:pPr algn="ctr"/>
            <a:r>
              <a:rPr lang="en-US" sz="3600" dirty="0"/>
              <a:t>News Topic classification</a:t>
            </a:r>
            <a:endParaRPr lang="en-US" dirty="0"/>
          </a:p>
        </p:txBody>
      </p:sp>
      <p:sp>
        <p:nvSpPr>
          <p:cNvPr id="3" name="Subtitle 2">
            <a:extLst>
              <a:ext uri="{FF2B5EF4-FFF2-40B4-BE49-F238E27FC236}">
                <a16:creationId xmlns:a16="http://schemas.microsoft.com/office/drawing/2014/main" id="{63D5BFC0-B5F0-824D-97B8-311A0CBB30FC}"/>
              </a:ext>
            </a:extLst>
          </p:cNvPr>
          <p:cNvSpPr>
            <a:spLocks noGrp="1"/>
          </p:cNvSpPr>
          <p:nvPr>
            <p:ph type="subTitle" idx="1"/>
          </p:nvPr>
        </p:nvSpPr>
        <p:spPr/>
        <p:txBody>
          <a:bodyPr>
            <a:normAutofit/>
          </a:bodyPr>
          <a:lstStyle/>
          <a:p>
            <a:pPr algn="ctr"/>
            <a:r>
              <a:rPr lang="en-US" dirty="0"/>
              <a:t>Supervised machine learning : Text Classification algorithm</a:t>
            </a:r>
          </a:p>
          <a:p>
            <a:pPr algn="ctr"/>
            <a:r>
              <a:rPr lang="en-US" dirty="0"/>
              <a:t>Girish Vankudre</a:t>
            </a:r>
          </a:p>
        </p:txBody>
      </p:sp>
      <p:sp>
        <p:nvSpPr>
          <p:cNvPr id="4" name="TextBox 3">
            <a:extLst>
              <a:ext uri="{FF2B5EF4-FFF2-40B4-BE49-F238E27FC236}">
                <a16:creationId xmlns:a16="http://schemas.microsoft.com/office/drawing/2014/main" id="{F3EE617A-E78A-894F-9950-C2F8CFC2D0D3}"/>
              </a:ext>
            </a:extLst>
          </p:cNvPr>
          <p:cNvSpPr txBox="1"/>
          <p:nvPr/>
        </p:nvSpPr>
        <p:spPr>
          <a:xfrm>
            <a:off x="3669475" y="2232561"/>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37788674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4FBF3-7A8E-5641-89BD-7052B1C5CAC0}"/>
              </a:ext>
            </a:extLst>
          </p:cNvPr>
          <p:cNvSpPr>
            <a:spLocks noGrp="1"/>
          </p:cNvSpPr>
          <p:nvPr>
            <p:ph type="title"/>
          </p:nvPr>
        </p:nvSpPr>
        <p:spPr>
          <a:xfrm>
            <a:off x="1141413" y="618518"/>
            <a:ext cx="9905998" cy="574178"/>
          </a:xfrm>
        </p:spPr>
        <p:txBody>
          <a:bodyPr>
            <a:normAutofit fontScale="90000"/>
          </a:bodyPr>
          <a:lstStyle/>
          <a:p>
            <a:pPr algn="ctr"/>
            <a:r>
              <a:rPr lang="en-US" dirty="0"/>
              <a:t>Problem statement</a:t>
            </a:r>
          </a:p>
        </p:txBody>
      </p:sp>
      <p:sp>
        <p:nvSpPr>
          <p:cNvPr id="3" name="Content Placeholder 2">
            <a:extLst>
              <a:ext uri="{FF2B5EF4-FFF2-40B4-BE49-F238E27FC236}">
                <a16:creationId xmlns:a16="http://schemas.microsoft.com/office/drawing/2014/main" id="{3F5EBC87-BC6E-7341-BA56-2703BF0A31FB}"/>
              </a:ext>
            </a:extLst>
          </p:cNvPr>
          <p:cNvSpPr>
            <a:spLocks noGrp="1"/>
          </p:cNvSpPr>
          <p:nvPr>
            <p:ph idx="1"/>
          </p:nvPr>
        </p:nvSpPr>
        <p:spPr>
          <a:xfrm>
            <a:off x="1141412" y="2006600"/>
            <a:ext cx="9905999" cy="4432299"/>
          </a:xfrm>
        </p:spPr>
        <p:txBody>
          <a:bodyPr>
            <a:normAutofit fontScale="85000" lnSpcReduction="10000"/>
          </a:bodyPr>
          <a:lstStyle/>
          <a:p>
            <a:r>
              <a:rPr lang="en-IN" dirty="0"/>
              <a:t>From the beginning, since the first printed newspaper, every news that makes into a page has had a specific section allotted to it. Although pretty much everything changed in newspapers from the ink to the type of paper used, this proper categorization of news was carried over by generations and even to the digital versions of the newspaper.</a:t>
            </a:r>
          </a:p>
          <a:p>
            <a:r>
              <a:rPr lang="en-IN" dirty="0"/>
              <a:t>Newspaper articles are not limited to a few topics or subjects, it covers a wide range of interests from politics to sports to movies and so on. For long, this process of sectioning was done manually by people but now technology can do it without much effort.</a:t>
            </a:r>
          </a:p>
          <a:p>
            <a:r>
              <a:rPr lang="en-IN" dirty="0"/>
              <a:t>In this problem statement, requirement is to use Natural Language Processing to predict and classify which genre or category a piece of news will fall in to from the story.</a:t>
            </a:r>
          </a:p>
          <a:p>
            <a:r>
              <a:rPr lang="en-IN" dirty="0"/>
              <a:t>There are four distinct sections where each story may fall in to. The Sections are labelled as follows : Politics: 0, Technology: 1, Entertainment: 2, Business: 3</a:t>
            </a:r>
            <a:endParaRPr lang="en-US" dirty="0"/>
          </a:p>
        </p:txBody>
      </p:sp>
    </p:spTree>
    <p:extLst>
      <p:ext uri="{BB962C8B-B14F-4D97-AF65-F5344CB8AC3E}">
        <p14:creationId xmlns:p14="http://schemas.microsoft.com/office/powerpoint/2010/main" val="15981781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62D21-ECF1-0745-B153-24A40D181442}"/>
              </a:ext>
            </a:extLst>
          </p:cNvPr>
          <p:cNvSpPr>
            <a:spLocks noGrp="1"/>
          </p:cNvSpPr>
          <p:nvPr>
            <p:ph type="title"/>
          </p:nvPr>
        </p:nvSpPr>
        <p:spPr>
          <a:xfrm>
            <a:off x="1141413" y="386606"/>
            <a:ext cx="9905998" cy="978368"/>
          </a:xfrm>
        </p:spPr>
        <p:txBody>
          <a:bodyPr>
            <a:normAutofit fontScale="90000"/>
          </a:bodyPr>
          <a:lstStyle/>
          <a:p>
            <a:r>
              <a:rPr lang="en-US" dirty="0"/>
              <a:t>Dataset and Data dictionary (List of features available for analysis and prediction)</a:t>
            </a:r>
          </a:p>
        </p:txBody>
      </p:sp>
      <p:pic>
        <p:nvPicPr>
          <p:cNvPr id="6" name="Content Placeholder 5">
            <a:extLst>
              <a:ext uri="{FF2B5EF4-FFF2-40B4-BE49-F238E27FC236}">
                <a16:creationId xmlns:a16="http://schemas.microsoft.com/office/drawing/2014/main" id="{D69543B7-1B2C-FE4A-8C27-61AAC69CEBE5}"/>
              </a:ext>
            </a:extLst>
          </p:cNvPr>
          <p:cNvPicPr>
            <a:picLocks noGrp="1" noChangeAspect="1"/>
          </p:cNvPicPr>
          <p:nvPr>
            <p:ph idx="1"/>
          </p:nvPr>
        </p:nvPicPr>
        <p:blipFill>
          <a:blip r:embed="rId2"/>
          <a:stretch>
            <a:fillRect/>
          </a:stretch>
        </p:blipFill>
        <p:spPr>
          <a:xfrm>
            <a:off x="2721734" y="1586881"/>
            <a:ext cx="6745356" cy="2879102"/>
          </a:xfrm>
        </p:spPr>
      </p:pic>
      <p:sp>
        <p:nvSpPr>
          <p:cNvPr id="7" name="TextBox 6">
            <a:extLst>
              <a:ext uri="{FF2B5EF4-FFF2-40B4-BE49-F238E27FC236}">
                <a16:creationId xmlns:a16="http://schemas.microsoft.com/office/drawing/2014/main" id="{8A7A0B99-501E-6240-AD4F-F0EF8E0FAB4F}"/>
              </a:ext>
            </a:extLst>
          </p:cNvPr>
          <p:cNvSpPr txBox="1"/>
          <p:nvPr/>
        </p:nvSpPr>
        <p:spPr>
          <a:xfrm>
            <a:off x="1141413" y="4549676"/>
            <a:ext cx="9905998" cy="2308324"/>
          </a:xfrm>
          <a:prstGeom prst="rect">
            <a:avLst/>
          </a:prstGeom>
          <a:noFill/>
        </p:spPr>
        <p:txBody>
          <a:bodyPr wrap="square" rtlCol="0">
            <a:spAutoFit/>
          </a:bodyPr>
          <a:lstStyle/>
          <a:p>
            <a:r>
              <a:rPr lang="en-US" sz="2400" b="1" u="sng" dirty="0"/>
              <a:t>STORY:</a:t>
            </a:r>
            <a:r>
              <a:rPr lang="en-US" sz="2400" dirty="0"/>
              <a:t> </a:t>
            </a:r>
            <a:r>
              <a:rPr lang="en-IN" sz="2400" dirty="0"/>
              <a:t>A part of the main content of the article to be published as a piece of news.</a:t>
            </a:r>
          </a:p>
          <a:p>
            <a:endParaRPr lang="en-IN" sz="2400" dirty="0"/>
          </a:p>
          <a:p>
            <a:r>
              <a:rPr lang="en-IN" sz="2400" b="1" u="sng" dirty="0"/>
              <a:t>SECTION:</a:t>
            </a:r>
            <a:r>
              <a:rPr lang="en-IN" sz="2400" dirty="0"/>
              <a:t> The genre/category the STORY falls in. There are four distinct sections where each story may fall in to. The Sections are labelled as follows : Politics: 0 Technology: 1 Entertainment: 2 Business: 3</a:t>
            </a:r>
          </a:p>
        </p:txBody>
      </p:sp>
    </p:spTree>
    <p:extLst>
      <p:ext uri="{BB962C8B-B14F-4D97-AF65-F5344CB8AC3E}">
        <p14:creationId xmlns:p14="http://schemas.microsoft.com/office/powerpoint/2010/main" val="7018830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4D13F-17E4-CA49-91BF-17C04E2D5237}"/>
              </a:ext>
            </a:extLst>
          </p:cNvPr>
          <p:cNvSpPr>
            <a:spLocks noGrp="1"/>
          </p:cNvSpPr>
          <p:nvPr>
            <p:ph type="title"/>
          </p:nvPr>
        </p:nvSpPr>
        <p:spPr>
          <a:xfrm>
            <a:off x="1180601" y="156754"/>
            <a:ext cx="9905998" cy="800826"/>
          </a:xfrm>
        </p:spPr>
        <p:txBody>
          <a:bodyPr>
            <a:normAutofit/>
          </a:bodyPr>
          <a:lstStyle/>
          <a:p>
            <a:r>
              <a:rPr lang="en-US" dirty="0"/>
              <a:t>Exploratory Data Analysis</a:t>
            </a:r>
          </a:p>
        </p:txBody>
      </p:sp>
      <p:sp>
        <p:nvSpPr>
          <p:cNvPr id="5" name="Content Placeholder 4">
            <a:extLst>
              <a:ext uri="{FF2B5EF4-FFF2-40B4-BE49-F238E27FC236}">
                <a16:creationId xmlns:a16="http://schemas.microsoft.com/office/drawing/2014/main" id="{EAB2AFBE-0018-234E-A2E8-47822D6B3908}"/>
              </a:ext>
            </a:extLst>
          </p:cNvPr>
          <p:cNvSpPr>
            <a:spLocks noGrp="1"/>
          </p:cNvSpPr>
          <p:nvPr>
            <p:ph idx="1"/>
          </p:nvPr>
        </p:nvSpPr>
        <p:spPr>
          <a:xfrm>
            <a:off x="1141412" y="5303141"/>
            <a:ext cx="9905999" cy="1442216"/>
          </a:xfrm>
        </p:spPr>
        <p:txBody>
          <a:bodyPr/>
          <a:lstStyle/>
          <a:p>
            <a:r>
              <a:rPr lang="en-US" dirty="0"/>
              <a:t>Using basic text scrubbing techniques and Lemmatization method, we are able to deduce key words (along with their part of speech) and plot it as a graph of Most Occurring Words &amp; Nouns in each section.</a:t>
            </a:r>
          </a:p>
        </p:txBody>
      </p:sp>
      <p:pic>
        <p:nvPicPr>
          <p:cNvPr id="7" name="Picture 6">
            <a:extLst>
              <a:ext uri="{FF2B5EF4-FFF2-40B4-BE49-F238E27FC236}">
                <a16:creationId xmlns:a16="http://schemas.microsoft.com/office/drawing/2014/main" id="{E4DD5ECA-C238-C348-80E8-1D0875F332FB}"/>
              </a:ext>
            </a:extLst>
          </p:cNvPr>
          <p:cNvPicPr>
            <a:picLocks noChangeAspect="1"/>
          </p:cNvPicPr>
          <p:nvPr/>
        </p:nvPicPr>
        <p:blipFill>
          <a:blip r:embed="rId3"/>
          <a:stretch>
            <a:fillRect/>
          </a:stretch>
        </p:blipFill>
        <p:spPr>
          <a:xfrm>
            <a:off x="861391" y="781878"/>
            <a:ext cx="10601740" cy="4521263"/>
          </a:xfrm>
          <a:prstGeom prst="rect">
            <a:avLst/>
          </a:prstGeom>
        </p:spPr>
      </p:pic>
    </p:spTree>
    <p:extLst>
      <p:ext uri="{BB962C8B-B14F-4D97-AF65-F5344CB8AC3E}">
        <p14:creationId xmlns:p14="http://schemas.microsoft.com/office/powerpoint/2010/main" val="12035018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4D13F-17E4-CA49-91BF-17C04E2D5237}"/>
              </a:ext>
            </a:extLst>
          </p:cNvPr>
          <p:cNvSpPr>
            <a:spLocks noGrp="1"/>
          </p:cNvSpPr>
          <p:nvPr>
            <p:ph type="title"/>
          </p:nvPr>
        </p:nvSpPr>
        <p:spPr>
          <a:xfrm>
            <a:off x="1182943" y="272897"/>
            <a:ext cx="9905998" cy="613382"/>
          </a:xfrm>
        </p:spPr>
        <p:txBody>
          <a:bodyPr>
            <a:normAutofit/>
          </a:bodyPr>
          <a:lstStyle/>
          <a:p>
            <a:r>
              <a:rPr lang="en-US" dirty="0"/>
              <a:t>Exploratory Data Analysis – </a:t>
            </a:r>
            <a:r>
              <a:rPr lang="en-US" dirty="0" err="1"/>
              <a:t>Wordcloud</a:t>
            </a:r>
            <a:endParaRPr lang="en-US" dirty="0"/>
          </a:p>
        </p:txBody>
      </p:sp>
      <p:pic>
        <p:nvPicPr>
          <p:cNvPr id="8" name="Content Placeholder 7">
            <a:extLst>
              <a:ext uri="{FF2B5EF4-FFF2-40B4-BE49-F238E27FC236}">
                <a16:creationId xmlns:a16="http://schemas.microsoft.com/office/drawing/2014/main" id="{9C3D6899-1AA9-5F4F-AE2B-DCAC5EA449A8}"/>
              </a:ext>
            </a:extLst>
          </p:cNvPr>
          <p:cNvPicPr>
            <a:picLocks noGrp="1" noChangeAspect="1"/>
          </p:cNvPicPr>
          <p:nvPr>
            <p:ph idx="1"/>
          </p:nvPr>
        </p:nvPicPr>
        <p:blipFill>
          <a:blip r:embed="rId3"/>
          <a:stretch>
            <a:fillRect/>
          </a:stretch>
        </p:blipFill>
        <p:spPr>
          <a:xfrm>
            <a:off x="2163604" y="886279"/>
            <a:ext cx="3644714" cy="2983356"/>
          </a:xfrm>
        </p:spPr>
      </p:pic>
      <p:pic>
        <p:nvPicPr>
          <p:cNvPr id="10" name="Picture 9">
            <a:extLst>
              <a:ext uri="{FF2B5EF4-FFF2-40B4-BE49-F238E27FC236}">
                <a16:creationId xmlns:a16="http://schemas.microsoft.com/office/drawing/2014/main" id="{E5D5C9D2-2523-2348-9895-39D10BE74E8B}"/>
              </a:ext>
            </a:extLst>
          </p:cNvPr>
          <p:cNvPicPr>
            <a:picLocks noChangeAspect="1"/>
          </p:cNvPicPr>
          <p:nvPr/>
        </p:nvPicPr>
        <p:blipFill>
          <a:blip r:embed="rId4"/>
          <a:stretch>
            <a:fillRect/>
          </a:stretch>
        </p:blipFill>
        <p:spPr>
          <a:xfrm>
            <a:off x="6268464" y="886279"/>
            <a:ext cx="3720733" cy="2983356"/>
          </a:xfrm>
          <a:prstGeom prst="rect">
            <a:avLst/>
          </a:prstGeom>
        </p:spPr>
      </p:pic>
      <p:pic>
        <p:nvPicPr>
          <p:cNvPr id="14" name="Picture 13">
            <a:extLst>
              <a:ext uri="{FF2B5EF4-FFF2-40B4-BE49-F238E27FC236}">
                <a16:creationId xmlns:a16="http://schemas.microsoft.com/office/drawing/2014/main" id="{96F4E570-6224-874B-A552-17807C3754BB}"/>
              </a:ext>
            </a:extLst>
          </p:cNvPr>
          <p:cNvPicPr>
            <a:picLocks noChangeAspect="1"/>
          </p:cNvPicPr>
          <p:nvPr/>
        </p:nvPicPr>
        <p:blipFill>
          <a:blip r:embed="rId5"/>
          <a:stretch>
            <a:fillRect/>
          </a:stretch>
        </p:blipFill>
        <p:spPr>
          <a:xfrm>
            <a:off x="1182943" y="3980121"/>
            <a:ext cx="3644714" cy="2751984"/>
          </a:xfrm>
          <a:prstGeom prst="rect">
            <a:avLst/>
          </a:prstGeom>
        </p:spPr>
      </p:pic>
      <p:pic>
        <p:nvPicPr>
          <p:cNvPr id="16" name="Picture 15">
            <a:extLst>
              <a:ext uri="{FF2B5EF4-FFF2-40B4-BE49-F238E27FC236}">
                <a16:creationId xmlns:a16="http://schemas.microsoft.com/office/drawing/2014/main" id="{308AADF1-27B4-B344-AD7A-C85F55AB7A9B}"/>
              </a:ext>
            </a:extLst>
          </p:cNvPr>
          <p:cNvPicPr>
            <a:picLocks noChangeAspect="1"/>
          </p:cNvPicPr>
          <p:nvPr/>
        </p:nvPicPr>
        <p:blipFill>
          <a:blip r:embed="rId6"/>
          <a:stretch>
            <a:fillRect/>
          </a:stretch>
        </p:blipFill>
        <p:spPr>
          <a:xfrm>
            <a:off x="7368209" y="3980122"/>
            <a:ext cx="3720732" cy="2751984"/>
          </a:xfrm>
          <a:prstGeom prst="rect">
            <a:avLst/>
          </a:prstGeom>
        </p:spPr>
      </p:pic>
    </p:spTree>
    <p:extLst>
      <p:ext uri="{BB962C8B-B14F-4D97-AF65-F5344CB8AC3E}">
        <p14:creationId xmlns:p14="http://schemas.microsoft.com/office/powerpoint/2010/main" val="35105705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4D13F-17E4-CA49-91BF-17C04E2D5237}"/>
              </a:ext>
            </a:extLst>
          </p:cNvPr>
          <p:cNvSpPr>
            <a:spLocks noGrp="1"/>
          </p:cNvSpPr>
          <p:nvPr>
            <p:ph type="title"/>
          </p:nvPr>
        </p:nvSpPr>
        <p:spPr>
          <a:xfrm>
            <a:off x="1141412" y="333510"/>
            <a:ext cx="10419216" cy="540034"/>
          </a:xfrm>
        </p:spPr>
        <p:txBody>
          <a:bodyPr>
            <a:normAutofit fontScale="90000"/>
          </a:bodyPr>
          <a:lstStyle/>
          <a:p>
            <a:r>
              <a:rPr lang="en-US" dirty="0"/>
              <a:t>model evaluation – Training Data – Naive BAYES</a:t>
            </a:r>
          </a:p>
        </p:txBody>
      </p:sp>
      <p:sp>
        <p:nvSpPr>
          <p:cNvPr id="4" name="Content Placeholder 3">
            <a:extLst>
              <a:ext uri="{FF2B5EF4-FFF2-40B4-BE49-F238E27FC236}">
                <a16:creationId xmlns:a16="http://schemas.microsoft.com/office/drawing/2014/main" id="{6FB38BE5-4D3E-CA48-A945-95CC6C93DE21}"/>
              </a:ext>
            </a:extLst>
          </p:cNvPr>
          <p:cNvSpPr>
            <a:spLocks noGrp="1"/>
          </p:cNvSpPr>
          <p:nvPr>
            <p:ph idx="1"/>
          </p:nvPr>
        </p:nvSpPr>
        <p:spPr>
          <a:xfrm>
            <a:off x="145773" y="1033154"/>
            <a:ext cx="11834191" cy="5605152"/>
          </a:xfrm>
        </p:spPr>
        <p:txBody>
          <a:bodyPr/>
          <a:lstStyle/>
          <a:p>
            <a:r>
              <a:rPr lang="en-US" dirty="0"/>
              <a:t>NB with Count Vector Feature		 	NB with TFIDF Word Vector Feature		</a:t>
            </a:r>
          </a:p>
          <a:p>
            <a:endParaRPr lang="en-US" dirty="0"/>
          </a:p>
          <a:p>
            <a:endParaRPr lang="en-US" dirty="0"/>
          </a:p>
          <a:p>
            <a:pPr marL="0" indent="0">
              <a:buNone/>
            </a:pPr>
            <a:endParaRPr lang="en-US" dirty="0"/>
          </a:p>
          <a:p>
            <a:r>
              <a:rPr lang="en-US" dirty="0"/>
              <a:t>NB with TFIDF </a:t>
            </a:r>
            <a:r>
              <a:rPr lang="en-US" dirty="0" err="1"/>
              <a:t>Ngram</a:t>
            </a:r>
            <a:r>
              <a:rPr lang="en-US" dirty="0"/>
              <a:t> Vector Feature		 NB with TFIDF </a:t>
            </a:r>
            <a:r>
              <a:rPr lang="en-US" dirty="0" err="1"/>
              <a:t>Ngram</a:t>
            </a:r>
            <a:r>
              <a:rPr lang="en-US" dirty="0"/>
              <a:t> Char Vector Feature</a:t>
            </a:r>
          </a:p>
        </p:txBody>
      </p:sp>
      <p:pic>
        <p:nvPicPr>
          <p:cNvPr id="6" name="Picture 5">
            <a:extLst>
              <a:ext uri="{FF2B5EF4-FFF2-40B4-BE49-F238E27FC236}">
                <a16:creationId xmlns:a16="http://schemas.microsoft.com/office/drawing/2014/main" id="{8A82750B-42A1-BC43-9219-80E144608AE4}"/>
              </a:ext>
            </a:extLst>
          </p:cNvPr>
          <p:cNvPicPr>
            <a:picLocks noChangeAspect="1"/>
          </p:cNvPicPr>
          <p:nvPr/>
        </p:nvPicPr>
        <p:blipFill>
          <a:blip r:embed="rId3"/>
          <a:stretch>
            <a:fillRect/>
          </a:stretch>
        </p:blipFill>
        <p:spPr>
          <a:xfrm>
            <a:off x="318893" y="1512719"/>
            <a:ext cx="5803900" cy="2211142"/>
          </a:xfrm>
          <a:prstGeom prst="rect">
            <a:avLst/>
          </a:prstGeom>
        </p:spPr>
      </p:pic>
      <p:pic>
        <p:nvPicPr>
          <p:cNvPr id="10" name="Picture 9">
            <a:extLst>
              <a:ext uri="{FF2B5EF4-FFF2-40B4-BE49-F238E27FC236}">
                <a16:creationId xmlns:a16="http://schemas.microsoft.com/office/drawing/2014/main" id="{113B8EE7-A295-3944-8D02-FEB0A933B508}"/>
              </a:ext>
            </a:extLst>
          </p:cNvPr>
          <p:cNvPicPr>
            <a:picLocks noChangeAspect="1"/>
          </p:cNvPicPr>
          <p:nvPr/>
        </p:nvPicPr>
        <p:blipFill>
          <a:blip r:embed="rId4"/>
          <a:stretch>
            <a:fillRect/>
          </a:stretch>
        </p:blipFill>
        <p:spPr>
          <a:xfrm>
            <a:off x="6221749" y="1512719"/>
            <a:ext cx="5791200" cy="2211142"/>
          </a:xfrm>
          <a:prstGeom prst="rect">
            <a:avLst/>
          </a:prstGeom>
        </p:spPr>
      </p:pic>
      <p:pic>
        <p:nvPicPr>
          <p:cNvPr id="12" name="Picture 11">
            <a:extLst>
              <a:ext uri="{FF2B5EF4-FFF2-40B4-BE49-F238E27FC236}">
                <a16:creationId xmlns:a16="http://schemas.microsoft.com/office/drawing/2014/main" id="{5A611512-17A6-694A-9BD1-6CF6A649EF1C}"/>
              </a:ext>
            </a:extLst>
          </p:cNvPr>
          <p:cNvPicPr>
            <a:picLocks noChangeAspect="1"/>
          </p:cNvPicPr>
          <p:nvPr/>
        </p:nvPicPr>
        <p:blipFill>
          <a:blip r:embed="rId5"/>
          <a:stretch>
            <a:fillRect/>
          </a:stretch>
        </p:blipFill>
        <p:spPr>
          <a:xfrm>
            <a:off x="318893" y="4308928"/>
            <a:ext cx="5803900" cy="2211142"/>
          </a:xfrm>
          <a:prstGeom prst="rect">
            <a:avLst/>
          </a:prstGeom>
        </p:spPr>
      </p:pic>
      <p:pic>
        <p:nvPicPr>
          <p:cNvPr id="14" name="Picture 13">
            <a:extLst>
              <a:ext uri="{FF2B5EF4-FFF2-40B4-BE49-F238E27FC236}">
                <a16:creationId xmlns:a16="http://schemas.microsoft.com/office/drawing/2014/main" id="{1BCFB71E-A231-D240-A263-36F49D620768}"/>
              </a:ext>
            </a:extLst>
          </p:cNvPr>
          <p:cNvPicPr>
            <a:picLocks noChangeAspect="1"/>
          </p:cNvPicPr>
          <p:nvPr/>
        </p:nvPicPr>
        <p:blipFill>
          <a:blip r:embed="rId6"/>
          <a:stretch>
            <a:fillRect/>
          </a:stretch>
        </p:blipFill>
        <p:spPr>
          <a:xfrm>
            <a:off x="6221749" y="4308928"/>
            <a:ext cx="5791200" cy="2211142"/>
          </a:xfrm>
          <a:prstGeom prst="rect">
            <a:avLst/>
          </a:prstGeom>
        </p:spPr>
      </p:pic>
    </p:spTree>
    <p:extLst>
      <p:ext uri="{BB962C8B-B14F-4D97-AF65-F5344CB8AC3E}">
        <p14:creationId xmlns:p14="http://schemas.microsoft.com/office/powerpoint/2010/main" val="25336009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4D13F-17E4-CA49-91BF-17C04E2D5237}"/>
              </a:ext>
            </a:extLst>
          </p:cNvPr>
          <p:cNvSpPr>
            <a:spLocks noGrp="1"/>
          </p:cNvSpPr>
          <p:nvPr>
            <p:ph type="title"/>
          </p:nvPr>
        </p:nvSpPr>
        <p:spPr>
          <a:xfrm>
            <a:off x="1141412" y="333510"/>
            <a:ext cx="10419216" cy="540034"/>
          </a:xfrm>
        </p:spPr>
        <p:txBody>
          <a:bodyPr>
            <a:normAutofit fontScale="90000"/>
          </a:bodyPr>
          <a:lstStyle/>
          <a:p>
            <a:r>
              <a:rPr lang="en-US" dirty="0"/>
              <a:t>model evaluation – Training Data – Logistic Regression</a:t>
            </a:r>
          </a:p>
        </p:txBody>
      </p:sp>
      <p:sp>
        <p:nvSpPr>
          <p:cNvPr id="4" name="Content Placeholder 3">
            <a:extLst>
              <a:ext uri="{FF2B5EF4-FFF2-40B4-BE49-F238E27FC236}">
                <a16:creationId xmlns:a16="http://schemas.microsoft.com/office/drawing/2014/main" id="{6FB38BE5-4D3E-CA48-A945-95CC6C93DE21}"/>
              </a:ext>
            </a:extLst>
          </p:cNvPr>
          <p:cNvSpPr>
            <a:spLocks noGrp="1"/>
          </p:cNvSpPr>
          <p:nvPr>
            <p:ph idx="1"/>
          </p:nvPr>
        </p:nvSpPr>
        <p:spPr>
          <a:xfrm>
            <a:off x="145773" y="1033154"/>
            <a:ext cx="11834191" cy="5605152"/>
          </a:xfrm>
        </p:spPr>
        <p:txBody>
          <a:bodyPr/>
          <a:lstStyle/>
          <a:p>
            <a:r>
              <a:rPr lang="en-US" dirty="0"/>
              <a:t>LR with Count Vector Feature		 	LR with TFIDF Word Vector Feature		</a:t>
            </a:r>
          </a:p>
          <a:p>
            <a:endParaRPr lang="en-US" dirty="0"/>
          </a:p>
          <a:p>
            <a:endParaRPr lang="en-US" dirty="0"/>
          </a:p>
          <a:p>
            <a:pPr marL="0" indent="0">
              <a:buNone/>
            </a:pPr>
            <a:endParaRPr lang="en-US" dirty="0"/>
          </a:p>
          <a:p>
            <a:r>
              <a:rPr lang="en-US" dirty="0"/>
              <a:t>LR with TFIDF </a:t>
            </a:r>
            <a:r>
              <a:rPr lang="en-US" dirty="0" err="1"/>
              <a:t>Ngram</a:t>
            </a:r>
            <a:r>
              <a:rPr lang="en-US" dirty="0"/>
              <a:t> Vector Feature		 LR with TFIDF </a:t>
            </a:r>
            <a:r>
              <a:rPr lang="en-US" dirty="0" err="1"/>
              <a:t>Ngram</a:t>
            </a:r>
            <a:r>
              <a:rPr lang="en-US" dirty="0"/>
              <a:t> Char Vector Feature</a:t>
            </a:r>
          </a:p>
        </p:txBody>
      </p:sp>
      <p:pic>
        <p:nvPicPr>
          <p:cNvPr id="5" name="Picture 4">
            <a:extLst>
              <a:ext uri="{FF2B5EF4-FFF2-40B4-BE49-F238E27FC236}">
                <a16:creationId xmlns:a16="http://schemas.microsoft.com/office/drawing/2014/main" id="{E5B08C2C-152B-7441-9312-F511FBFDF65F}"/>
              </a:ext>
            </a:extLst>
          </p:cNvPr>
          <p:cNvPicPr>
            <a:picLocks noChangeAspect="1"/>
          </p:cNvPicPr>
          <p:nvPr/>
        </p:nvPicPr>
        <p:blipFill>
          <a:blip r:embed="rId3"/>
          <a:stretch>
            <a:fillRect/>
          </a:stretch>
        </p:blipFill>
        <p:spPr>
          <a:xfrm>
            <a:off x="318893" y="1512718"/>
            <a:ext cx="5741418" cy="2211143"/>
          </a:xfrm>
          <a:prstGeom prst="rect">
            <a:avLst/>
          </a:prstGeom>
        </p:spPr>
      </p:pic>
      <p:pic>
        <p:nvPicPr>
          <p:cNvPr id="8" name="Picture 7">
            <a:extLst>
              <a:ext uri="{FF2B5EF4-FFF2-40B4-BE49-F238E27FC236}">
                <a16:creationId xmlns:a16="http://schemas.microsoft.com/office/drawing/2014/main" id="{022CA37E-6B56-C34F-A5D7-1406EC93675C}"/>
              </a:ext>
            </a:extLst>
          </p:cNvPr>
          <p:cNvPicPr>
            <a:picLocks noChangeAspect="1"/>
          </p:cNvPicPr>
          <p:nvPr/>
        </p:nvPicPr>
        <p:blipFill>
          <a:blip r:embed="rId4"/>
          <a:stretch>
            <a:fillRect/>
          </a:stretch>
        </p:blipFill>
        <p:spPr>
          <a:xfrm>
            <a:off x="6221749" y="1512717"/>
            <a:ext cx="5791200" cy="2211143"/>
          </a:xfrm>
          <a:prstGeom prst="rect">
            <a:avLst/>
          </a:prstGeom>
        </p:spPr>
      </p:pic>
      <p:pic>
        <p:nvPicPr>
          <p:cNvPr id="11" name="Picture 10">
            <a:extLst>
              <a:ext uri="{FF2B5EF4-FFF2-40B4-BE49-F238E27FC236}">
                <a16:creationId xmlns:a16="http://schemas.microsoft.com/office/drawing/2014/main" id="{0C64EAEE-6E5D-9242-9D27-363D3C5BEFC3}"/>
              </a:ext>
            </a:extLst>
          </p:cNvPr>
          <p:cNvPicPr>
            <a:picLocks noChangeAspect="1"/>
          </p:cNvPicPr>
          <p:nvPr/>
        </p:nvPicPr>
        <p:blipFill>
          <a:blip r:embed="rId5"/>
          <a:stretch>
            <a:fillRect/>
          </a:stretch>
        </p:blipFill>
        <p:spPr>
          <a:xfrm>
            <a:off x="318893" y="4308928"/>
            <a:ext cx="5741418" cy="2211142"/>
          </a:xfrm>
          <a:prstGeom prst="rect">
            <a:avLst/>
          </a:prstGeom>
        </p:spPr>
      </p:pic>
      <p:pic>
        <p:nvPicPr>
          <p:cNvPr id="15" name="Picture 14">
            <a:extLst>
              <a:ext uri="{FF2B5EF4-FFF2-40B4-BE49-F238E27FC236}">
                <a16:creationId xmlns:a16="http://schemas.microsoft.com/office/drawing/2014/main" id="{3D9FD6C4-1281-3744-B779-728650B5D828}"/>
              </a:ext>
            </a:extLst>
          </p:cNvPr>
          <p:cNvPicPr>
            <a:picLocks noChangeAspect="1"/>
          </p:cNvPicPr>
          <p:nvPr/>
        </p:nvPicPr>
        <p:blipFill>
          <a:blip r:embed="rId6"/>
          <a:stretch>
            <a:fillRect/>
          </a:stretch>
        </p:blipFill>
        <p:spPr>
          <a:xfrm>
            <a:off x="6233431" y="4308928"/>
            <a:ext cx="5779518" cy="2211142"/>
          </a:xfrm>
          <a:prstGeom prst="rect">
            <a:avLst/>
          </a:prstGeom>
        </p:spPr>
      </p:pic>
    </p:spTree>
    <p:extLst>
      <p:ext uri="{BB962C8B-B14F-4D97-AF65-F5344CB8AC3E}">
        <p14:creationId xmlns:p14="http://schemas.microsoft.com/office/powerpoint/2010/main" val="2734686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4D13F-17E4-CA49-91BF-17C04E2D5237}"/>
              </a:ext>
            </a:extLst>
          </p:cNvPr>
          <p:cNvSpPr>
            <a:spLocks noGrp="1"/>
          </p:cNvSpPr>
          <p:nvPr>
            <p:ph type="title"/>
          </p:nvPr>
        </p:nvSpPr>
        <p:spPr>
          <a:xfrm>
            <a:off x="1141412" y="333510"/>
            <a:ext cx="10419216" cy="540034"/>
          </a:xfrm>
        </p:spPr>
        <p:txBody>
          <a:bodyPr>
            <a:normAutofit fontScale="90000"/>
          </a:bodyPr>
          <a:lstStyle/>
          <a:p>
            <a:r>
              <a:rPr lang="en-US" dirty="0"/>
              <a:t>model evaluation – Training Data – Random Forest</a:t>
            </a:r>
          </a:p>
        </p:txBody>
      </p:sp>
      <p:sp>
        <p:nvSpPr>
          <p:cNvPr id="4" name="Content Placeholder 3">
            <a:extLst>
              <a:ext uri="{FF2B5EF4-FFF2-40B4-BE49-F238E27FC236}">
                <a16:creationId xmlns:a16="http://schemas.microsoft.com/office/drawing/2014/main" id="{6FB38BE5-4D3E-CA48-A945-95CC6C93DE21}"/>
              </a:ext>
            </a:extLst>
          </p:cNvPr>
          <p:cNvSpPr>
            <a:spLocks noGrp="1"/>
          </p:cNvSpPr>
          <p:nvPr>
            <p:ph idx="1"/>
          </p:nvPr>
        </p:nvSpPr>
        <p:spPr>
          <a:xfrm>
            <a:off x="145773" y="1033154"/>
            <a:ext cx="11834191" cy="5605152"/>
          </a:xfrm>
        </p:spPr>
        <p:txBody>
          <a:bodyPr/>
          <a:lstStyle/>
          <a:p>
            <a:r>
              <a:rPr lang="en-US" dirty="0"/>
              <a:t>RF with Count Vector Feature		 	RF with TFIDF Word Vector Feature		</a:t>
            </a:r>
          </a:p>
          <a:p>
            <a:endParaRPr lang="en-US" dirty="0"/>
          </a:p>
          <a:p>
            <a:endParaRPr lang="en-US" dirty="0"/>
          </a:p>
          <a:p>
            <a:pPr marL="0" indent="0">
              <a:buNone/>
            </a:pPr>
            <a:endParaRPr lang="en-US" dirty="0"/>
          </a:p>
          <a:p>
            <a:r>
              <a:rPr lang="en-US" dirty="0"/>
              <a:t>RF with TFIDF </a:t>
            </a:r>
            <a:r>
              <a:rPr lang="en-US" dirty="0" err="1"/>
              <a:t>Ngram</a:t>
            </a:r>
            <a:r>
              <a:rPr lang="en-US" dirty="0"/>
              <a:t> Vector Feature		 RF with TFIDF </a:t>
            </a:r>
            <a:r>
              <a:rPr lang="en-US" dirty="0" err="1"/>
              <a:t>Ngram</a:t>
            </a:r>
            <a:r>
              <a:rPr lang="en-US" dirty="0"/>
              <a:t> Char Vector Feature</a:t>
            </a:r>
          </a:p>
        </p:txBody>
      </p:sp>
      <p:pic>
        <p:nvPicPr>
          <p:cNvPr id="6" name="Picture 5">
            <a:extLst>
              <a:ext uri="{FF2B5EF4-FFF2-40B4-BE49-F238E27FC236}">
                <a16:creationId xmlns:a16="http://schemas.microsoft.com/office/drawing/2014/main" id="{7C5DE3CA-6BCC-8D46-8503-E4ED30611C78}"/>
              </a:ext>
            </a:extLst>
          </p:cNvPr>
          <p:cNvPicPr>
            <a:picLocks noChangeAspect="1"/>
          </p:cNvPicPr>
          <p:nvPr/>
        </p:nvPicPr>
        <p:blipFill>
          <a:blip r:embed="rId3"/>
          <a:stretch>
            <a:fillRect/>
          </a:stretch>
        </p:blipFill>
        <p:spPr>
          <a:xfrm>
            <a:off x="318893" y="1512717"/>
            <a:ext cx="5741418" cy="2211143"/>
          </a:xfrm>
          <a:prstGeom prst="rect">
            <a:avLst/>
          </a:prstGeom>
        </p:spPr>
      </p:pic>
      <p:pic>
        <p:nvPicPr>
          <p:cNvPr id="9" name="Picture 8">
            <a:extLst>
              <a:ext uri="{FF2B5EF4-FFF2-40B4-BE49-F238E27FC236}">
                <a16:creationId xmlns:a16="http://schemas.microsoft.com/office/drawing/2014/main" id="{22104FF0-E7AD-D14B-8BCD-BCAD6C9DA722}"/>
              </a:ext>
            </a:extLst>
          </p:cNvPr>
          <p:cNvPicPr>
            <a:picLocks noChangeAspect="1"/>
          </p:cNvPicPr>
          <p:nvPr/>
        </p:nvPicPr>
        <p:blipFill>
          <a:blip r:embed="rId4"/>
          <a:stretch>
            <a:fillRect/>
          </a:stretch>
        </p:blipFill>
        <p:spPr>
          <a:xfrm>
            <a:off x="6209049" y="1520327"/>
            <a:ext cx="5803900" cy="2203533"/>
          </a:xfrm>
          <a:prstGeom prst="rect">
            <a:avLst/>
          </a:prstGeom>
        </p:spPr>
      </p:pic>
      <p:pic>
        <p:nvPicPr>
          <p:cNvPr id="12" name="Picture 11">
            <a:extLst>
              <a:ext uri="{FF2B5EF4-FFF2-40B4-BE49-F238E27FC236}">
                <a16:creationId xmlns:a16="http://schemas.microsoft.com/office/drawing/2014/main" id="{5ABEF518-27B8-2443-A6C8-C79A7A70F18C}"/>
              </a:ext>
            </a:extLst>
          </p:cNvPr>
          <p:cNvPicPr>
            <a:picLocks noChangeAspect="1"/>
          </p:cNvPicPr>
          <p:nvPr/>
        </p:nvPicPr>
        <p:blipFill>
          <a:blip r:embed="rId5"/>
          <a:stretch>
            <a:fillRect/>
          </a:stretch>
        </p:blipFill>
        <p:spPr>
          <a:xfrm>
            <a:off x="318893" y="4308928"/>
            <a:ext cx="5741418" cy="2211142"/>
          </a:xfrm>
          <a:prstGeom prst="rect">
            <a:avLst/>
          </a:prstGeom>
        </p:spPr>
      </p:pic>
      <p:pic>
        <p:nvPicPr>
          <p:cNvPr id="14" name="Picture 13">
            <a:extLst>
              <a:ext uri="{FF2B5EF4-FFF2-40B4-BE49-F238E27FC236}">
                <a16:creationId xmlns:a16="http://schemas.microsoft.com/office/drawing/2014/main" id="{4C20A447-EE1E-AD42-81D9-2A96FEC8312E}"/>
              </a:ext>
            </a:extLst>
          </p:cNvPr>
          <p:cNvPicPr>
            <a:picLocks noChangeAspect="1"/>
          </p:cNvPicPr>
          <p:nvPr/>
        </p:nvPicPr>
        <p:blipFill>
          <a:blip r:embed="rId6"/>
          <a:stretch>
            <a:fillRect/>
          </a:stretch>
        </p:blipFill>
        <p:spPr>
          <a:xfrm>
            <a:off x="6209049" y="4308928"/>
            <a:ext cx="5803900" cy="2211142"/>
          </a:xfrm>
          <a:prstGeom prst="rect">
            <a:avLst/>
          </a:prstGeom>
        </p:spPr>
      </p:pic>
    </p:spTree>
    <p:extLst>
      <p:ext uri="{BB962C8B-B14F-4D97-AF65-F5344CB8AC3E}">
        <p14:creationId xmlns:p14="http://schemas.microsoft.com/office/powerpoint/2010/main" val="10303273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4D13F-17E4-CA49-91BF-17C04E2D5237}"/>
              </a:ext>
            </a:extLst>
          </p:cNvPr>
          <p:cNvSpPr>
            <a:spLocks noGrp="1"/>
          </p:cNvSpPr>
          <p:nvPr>
            <p:ph type="title"/>
          </p:nvPr>
        </p:nvSpPr>
        <p:spPr>
          <a:xfrm>
            <a:off x="1141412" y="333510"/>
            <a:ext cx="10419216" cy="509142"/>
          </a:xfrm>
        </p:spPr>
        <p:txBody>
          <a:bodyPr>
            <a:normAutofit fontScale="90000"/>
          </a:bodyPr>
          <a:lstStyle/>
          <a:p>
            <a:r>
              <a:rPr lang="en-US" dirty="0"/>
              <a:t>model evaluation – Test Data - </a:t>
            </a:r>
            <a:r>
              <a:rPr lang="en-US" dirty="0" err="1"/>
              <a:t>machinehack</a:t>
            </a:r>
            <a:endParaRPr lang="en-US" dirty="0"/>
          </a:p>
        </p:txBody>
      </p:sp>
      <p:sp>
        <p:nvSpPr>
          <p:cNvPr id="4" name="Content Placeholder 3">
            <a:extLst>
              <a:ext uri="{FF2B5EF4-FFF2-40B4-BE49-F238E27FC236}">
                <a16:creationId xmlns:a16="http://schemas.microsoft.com/office/drawing/2014/main" id="{6FB38BE5-4D3E-CA48-A945-95CC6C93DE21}"/>
              </a:ext>
            </a:extLst>
          </p:cNvPr>
          <p:cNvSpPr>
            <a:spLocks noGrp="1"/>
          </p:cNvSpPr>
          <p:nvPr>
            <p:ph idx="1"/>
          </p:nvPr>
        </p:nvSpPr>
        <p:spPr>
          <a:xfrm>
            <a:off x="1141411" y="918944"/>
            <a:ext cx="10698287" cy="5720395"/>
          </a:xfrm>
        </p:spPr>
        <p:txBody>
          <a:bodyPr/>
          <a:lstStyle/>
          <a:p>
            <a:r>
              <a:rPr lang="en-US" dirty="0"/>
              <a:t>When we ran all the models on Test Data, we got best result so far with Logistic Regression with Word Level TFIDF Vectorizer as a feature. The evaluation matrix used is standard </a:t>
            </a:r>
            <a:r>
              <a:rPr lang="en-US" dirty="0" err="1"/>
              <a:t>accuracy_score</a:t>
            </a:r>
            <a:r>
              <a:rPr lang="en-US" dirty="0"/>
              <a:t> metric from </a:t>
            </a:r>
            <a:r>
              <a:rPr lang="en-US" dirty="0" err="1"/>
              <a:t>sklearn</a:t>
            </a:r>
            <a:r>
              <a:rPr lang="en-US" dirty="0"/>
              <a:t>.</a:t>
            </a:r>
          </a:p>
          <a:p>
            <a:endParaRPr lang="en-US" dirty="0"/>
          </a:p>
          <a:p>
            <a:endParaRPr lang="en-US" dirty="0"/>
          </a:p>
          <a:p>
            <a:pPr marL="0" indent="0">
              <a:buNone/>
            </a:pPr>
            <a:endParaRPr lang="en-US" dirty="0"/>
          </a:p>
          <a:p>
            <a:r>
              <a:rPr lang="en-US" dirty="0"/>
              <a:t>When we further </a:t>
            </a:r>
            <a:r>
              <a:rPr lang="en-US" dirty="0" err="1"/>
              <a:t>hypertuned</a:t>
            </a:r>
            <a:r>
              <a:rPr lang="en-US" dirty="0"/>
              <a:t> Logistic Regression Model with </a:t>
            </a:r>
            <a:r>
              <a:rPr lang="en-US" dirty="0" err="1"/>
              <a:t>GridSearchCV</a:t>
            </a:r>
            <a:r>
              <a:rPr lang="en-US"/>
              <a:t> and </a:t>
            </a:r>
            <a:r>
              <a:rPr lang="en-US" dirty="0"/>
              <a:t>Word Level TFIDF Vectorizer as </a:t>
            </a:r>
            <a:r>
              <a:rPr lang="en-US"/>
              <a:t>a feature, </a:t>
            </a:r>
            <a:r>
              <a:rPr lang="en-US" dirty="0"/>
              <a:t>we see a slight improvement in the accuracy score.</a:t>
            </a:r>
          </a:p>
        </p:txBody>
      </p:sp>
      <p:pic>
        <p:nvPicPr>
          <p:cNvPr id="5" name="Picture 4">
            <a:extLst>
              <a:ext uri="{FF2B5EF4-FFF2-40B4-BE49-F238E27FC236}">
                <a16:creationId xmlns:a16="http://schemas.microsoft.com/office/drawing/2014/main" id="{38C4BCF4-FB28-A546-8D53-6397E1E88CB1}"/>
              </a:ext>
            </a:extLst>
          </p:cNvPr>
          <p:cNvPicPr>
            <a:picLocks noChangeAspect="1"/>
          </p:cNvPicPr>
          <p:nvPr/>
        </p:nvPicPr>
        <p:blipFill>
          <a:blip r:embed="rId3"/>
          <a:stretch>
            <a:fillRect/>
          </a:stretch>
        </p:blipFill>
        <p:spPr>
          <a:xfrm>
            <a:off x="1867452" y="2533926"/>
            <a:ext cx="8483600" cy="889000"/>
          </a:xfrm>
          <a:prstGeom prst="rect">
            <a:avLst/>
          </a:prstGeom>
        </p:spPr>
      </p:pic>
      <p:pic>
        <p:nvPicPr>
          <p:cNvPr id="6" name="Picture 5">
            <a:extLst>
              <a:ext uri="{FF2B5EF4-FFF2-40B4-BE49-F238E27FC236}">
                <a16:creationId xmlns:a16="http://schemas.microsoft.com/office/drawing/2014/main" id="{B2F4BBBF-FFB4-144D-B948-A81FF176F6F6}"/>
              </a:ext>
            </a:extLst>
          </p:cNvPr>
          <p:cNvPicPr>
            <a:picLocks noChangeAspect="1"/>
          </p:cNvPicPr>
          <p:nvPr/>
        </p:nvPicPr>
        <p:blipFill>
          <a:blip r:embed="rId4"/>
          <a:stretch>
            <a:fillRect/>
          </a:stretch>
        </p:blipFill>
        <p:spPr>
          <a:xfrm>
            <a:off x="1867452" y="5563428"/>
            <a:ext cx="8483600" cy="952500"/>
          </a:xfrm>
          <a:prstGeom prst="rect">
            <a:avLst/>
          </a:prstGeom>
        </p:spPr>
      </p:pic>
    </p:spTree>
    <p:extLst>
      <p:ext uri="{BB962C8B-B14F-4D97-AF65-F5344CB8AC3E}">
        <p14:creationId xmlns:p14="http://schemas.microsoft.com/office/powerpoint/2010/main" val="13676092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Circuit</Template>
  <TotalTime>865</TotalTime>
  <Words>525</Words>
  <Application>Microsoft Macintosh PowerPoint</Application>
  <PresentationFormat>Widescreen</PresentationFormat>
  <Paragraphs>45</Paragraphs>
  <Slides>9</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Trebuchet MS</vt:lpstr>
      <vt:lpstr>Tw Cen MT</vt:lpstr>
      <vt:lpstr>Circuit</vt:lpstr>
      <vt:lpstr>News Topic classification</vt:lpstr>
      <vt:lpstr>Problem statement</vt:lpstr>
      <vt:lpstr>Dataset and Data dictionary (List of features available for analysis and prediction)</vt:lpstr>
      <vt:lpstr>Exploratory Data Analysis</vt:lpstr>
      <vt:lpstr>Exploratory Data Analysis – Wordcloud</vt:lpstr>
      <vt:lpstr>model evaluation – Training Data – Naive BAYES</vt:lpstr>
      <vt:lpstr>model evaluation – Training Data – Logistic Regression</vt:lpstr>
      <vt:lpstr>model evaluation – Training Data – Random Forest</vt:lpstr>
      <vt:lpstr>model evaluation – Test Data - machinehack</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Are you too sure to sure to insure?</dc:title>
  <dc:creator>Priti Vankudre</dc:creator>
  <cp:lastModifiedBy>Priti Vankudre</cp:lastModifiedBy>
  <cp:revision>58</cp:revision>
  <dcterms:created xsi:type="dcterms:W3CDTF">2019-11-20T07:12:33Z</dcterms:created>
  <dcterms:modified xsi:type="dcterms:W3CDTF">2021-05-13T06:44:32Z</dcterms:modified>
</cp:coreProperties>
</file>