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4084"/>
  </p:normalViewPr>
  <p:slideViewPr>
    <p:cSldViewPr snapToGrid="0" snapToObjects="1">
      <p:cViewPr varScale="1">
        <p:scale>
          <a:sx n="96" d="100"/>
          <a:sy n="96" d="100"/>
        </p:scale>
        <p:origin x="11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B4F688-8D3D-D049-9C9F-6DB7917A039F}" type="datetimeFigureOut">
              <a:rPr lang="en-US" smtClean="0"/>
              <a:t>5/30/21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D7F546-7573-B041-A663-EDB7E5018FD4}" type="slidenum">
              <a:rPr lang="en-US" smtClean="0"/>
              <a:t>‹#›</a:t>
            </a:fld>
            <a:endParaRPr lang="en-US"/>
          </a:p>
        </p:txBody>
      </p:sp>
    </p:spTree>
    <p:extLst>
      <p:ext uri="{BB962C8B-B14F-4D97-AF65-F5344CB8AC3E}">
        <p14:creationId xmlns:p14="http://schemas.microsoft.com/office/powerpoint/2010/main" val="2287696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4</a:t>
            </a:fld>
            <a:endParaRPr lang="en-US"/>
          </a:p>
        </p:txBody>
      </p:sp>
    </p:spTree>
    <p:extLst>
      <p:ext uri="{BB962C8B-B14F-4D97-AF65-F5344CB8AC3E}">
        <p14:creationId xmlns:p14="http://schemas.microsoft.com/office/powerpoint/2010/main" val="621556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13</a:t>
            </a:fld>
            <a:endParaRPr lang="en-US"/>
          </a:p>
        </p:txBody>
      </p:sp>
    </p:spTree>
    <p:extLst>
      <p:ext uri="{BB962C8B-B14F-4D97-AF65-F5344CB8AC3E}">
        <p14:creationId xmlns:p14="http://schemas.microsoft.com/office/powerpoint/2010/main" val="2035887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14</a:t>
            </a:fld>
            <a:endParaRPr lang="en-US"/>
          </a:p>
        </p:txBody>
      </p:sp>
    </p:spTree>
    <p:extLst>
      <p:ext uri="{BB962C8B-B14F-4D97-AF65-F5344CB8AC3E}">
        <p14:creationId xmlns:p14="http://schemas.microsoft.com/office/powerpoint/2010/main" val="1245692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15</a:t>
            </a:fld>
            <a:endParaRPr lang="en-US"/>
          </a:p>
        </p:txBody>
      </p:sp>
    </p:spTree>
    <p:extLst>
      <p:ext uri="{BB962C8B-B14F-4D97-AF65-F5344CB8AC3E}">
        <p14:creationId xmlns:p14="http://schemas.microsoft.com/office/powerpoint/2010/main" val="4029002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16</a:t>
            </a:fld>
            <a:endParaRPr lang="en-US"/>
          </a:p>
        </p:txBody>
      </p:sp>
    </p:spTree>
    <p:extLst>
      <p:ext uri="{BB962C8B-B14F-4D97-AF65-F5344CB8AC3E}">
        <p14:creationId xmlns:p14="http://schemas.microsoft.com/office/powerpoint/2010/main" val="2313672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17</a:t>
            </a:fld>
            <a:endParaRPr lang="en-US"/>
          </a:p>
        </p:txBody>
      </p:sp>
    </p:spTree>
    <p:extLst>
      <p:ext uri="{BB962C8B-B14F-4D97-AF65-F5344CB8AC3E}">
        <p14:creationId xmlns:p14="http://schemas.microsoft.com/office/powerpoint/2010/main" val="1911705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5</a:t>
            </a:fld>
            <a:endParaRPr lang="en-US"/>
          </a:p>
        </p:txBody>
      </p:sp>
    </p:spTree>
    <p:extLst>
      <p:ext uri="{BB962C8B-B14F-4D97-AF65-F5344CB8AC3E}">
        <p14:creationId xmlns:p14="http://schemas.microsoft.com/office/powerpoint/2010/main" val="2601854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6</a:t>
            </a:fld>
            <a:endParaRPr lang="en-US"/>
          </a:p>
        </p:txBody>
      </p:sp>
    </p:spTree>
    <p:extLst>
      <p:ext uri="{BB962C8B-B14F-4D97-AF65-F5344CB8AC3E}">
        <p14:creationId xmlns:p14="http://schemas.microsoft.com/office/powerpoint/2010/main" val="2076413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7</a:t>
            </a:fld>
            <a:endParaRPr lang="en-US"/>
          </a:p>
        </p:txBody>
      </p:sp>
    </p:spTree>
    <p:extLst>
      <p:ext uri="{BB962C8B-B14F-4D97-AF65-F5344CB8AC3E}">
        <p14:creationId xmlns:p14="http://schemas.microsoft.com/office/powerpoint/2010/main" val="1775953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8</a:t>
            </a:fld>
            <a:endParaRPr lang="en-US"/>
          </a:p>
        </p:txBody>
      </p:sp>
    </p:spTree>
    <p:extLst>
      <p:ext uri="{BB962C8B-B14F-4D97-AF65-F5344CB8AC3E}">
        <p14:creationId xmlns:p14="http://schemas.microsoft.com/office/powerpoint/2010/main" val="1670877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9</a:t>
            </a:fld>
            <a:endParaRPr lang="en-US"/>
          </a:p>
        </p:txBody>
      </p:sp>
    </p:spTree>
    <p:extLst>
      <p:ext uri="{BB962C8B-B14F-4D97-AF65-F5344CB8AC3E}">
        <p14:creationId xmlns:p14="http://schemas.microsoft.com/office/powerpoint/2010/main" val="1983511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10</a:t>
            </a:fld>
            <a:endParaRPr lang="en-US"/>
          </a:p>
        </p:txBody>
      </p:sp>
    </p:spTree>
    <p:extLst>
      <p:ext uri="{BB962C8B-B14F-4D97-AF65-F5344CB8AC3E}">
        <p14:creationId xmlns:p14="http://schemas.microsoft.com/office/powerpoint/2010/main" val="3702222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11</a:t>
            </a:fld>
            <a:endParaRPr lang="en-US"/>
          </a:p>
        </p:txBody>
      </p:sp>
    </p:spTree>
    <p:extLst>
      <p:ext uri="{BB962C8B-B14F-4D97-AF65-F5344CB8AC3E}">
        <p14:creationId xmlns:p14="http://schemas.microsoft.com/office/powerpoint/2010/main" val="3424462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12</a:t>
            </a:fld>
            <a:endParaRPr lang="en-US"/>
          </a:p>
        </p:txBody>
      </p:sp>
    </p:spTree>
    <p:extLst>
      <p:ext uri="{BB962C8B-B14F-4D97-AF65-F5344CB8AC3E}">
        <p14:creationId xmlns:p14="http://schemas.microsoft.com/office/powerpoint/2010/main" val="30948675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5/30/21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5/30/21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01884-24BC-A443-ABBF-9D845CF4909A}"/>
              </a:ext>
            </a:extLst>
          </p:cNvPr>
          <p:cNvSpPr>
            <a:spLocks noGrp="1"/>
          </p:cNvSpPr>
          <p:nvPr>
            <p:ph type="ctrTitle"/>
          </p:nvPr>
        </p:nvSpPr>
        <p:spPr/>
        <p:txBody>
          <a:bodyPr anchor="t"/>
          <a:lstStyle/>
          <a:p>
            <a:pPr algn="ctr"/>
            <a:r>
              <a:rPr lang="en-US" sz="3600" dirty="0"/>
              <a:t>Credit Card Lead Prediction</a:t>
            </a:r>
            <a:endParaRPr lang="en-US" dirty="0"/>
          </a:p>
        </p:txBody>
      </p:sp>
      <p:sp>
        <p:nvSpPr>
          <p:cNvPr id="3" name="Subtitle 2">
            <a:extLst>
              <a:ext uri="{FF2B5EF4-FFF2-40B4-BE49-F238E27FC236}">
                <a16:creationId xmlns:a16="http://schemas.microsoft.com/office/drawing/2014/main" id="{63D5BFC0-B5F0-824D-97B8-311A0CBB30FC}"/>
              </a:ext>
            </a:extLst>
          </p:cNvPr>
          <p:cNvSpPr>
            <a:spLocks noGrp="1"/>
          </p:cNvSpPr>
          <p:nvPr>
            <p:ph type="subTitle" idx="1"/>
          </p:nvPr>
        </p:nvSpPr>
        <p:spPr/>
        <p:txBody>
          <a:bodyPr>
            <a:normAutofit/>
          </a:bodyPr>
          <a:lstStyle/>
          <a:p>
            <a:pPr algn="ctr"/>
            <a:r>
              <a:rPr lang="en-US" dirty="0"/>
              <a:t>Supervised machine learning : Classification algorithm</a:t>
            </a:r>
          </a:p>
          <a:p>
            <a:pPr algn="ctr"/>
            <a:r>
              <a:rPr lang="en-US" dirty="0"/>
              <a:t>Girish Vankudre</a:t>
            </a:r>
          </a:p>
        </p:txBody>
      </p:sp>
      <p:sp>
        <p:nvSpPr>
          <p:cNvPr id="4" name="TextBox 3">
            <a:extLst>
              <a:ext uri="{FF2B5EF4-FFF2-40B4-BE49-F238E27FC236}">
                <a16:creationId xmlns:a16="http://schemas.microsoft.com/office/drawing/2014/main" id="{F3EE617A-E78A-894F-9950-C2F8CFC2D0D3}"/>
              </a:ext>
            </a:extLst>
          </p:cNvPr>
          <p:cNvSpPr txBox="1"/>
          <p:nvPr/>
        </p:nvSpPr>
        <p:spPr>
          <a:xfrm>
            <a:off x="3669475" y="223256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78867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0601" y="156754"/>
            <a:ext cx="9905998" cy="492603"/>
          </a:xfrm>
        </p:spPr>
        <p:txBody>
          <a:bodyPr>
            <a:noAutofit/>
          </a:bodyPr>
          <a:lstStyle/>
          <a:p>
            <a:pPr algn="ctr"/>
            <a:r>
              <a:rPr lang="en-US" sz="2000" dirty="0"/>
              <a:t>Exploratory Data Analysis - Relation between Vintage and </a:t>
            </a:r>
            <a:r>
              <a:rPr lang="en-US" sz="2000" dirty="0" err="1"/>
              <a:t>Is_Lead</a:t>
            </a:r>
            <a:r>
              <a:rPr lang="en-US" sz="2000" dirty="0"/>
              <a:t> with respect to Gender</a:t>
            </a:r>
          </a:p>
        </p:txBody>
      </p:sp>
      <p:sp>
        <p:nvSpPr>
          <p:cNvPr id="5" name="Content Placeholder 4">
            <a:extLst>
              <a:ext uri="{FF2B5EF4-FFF2-40B4-BE49-F238E27FC236}">
                <a16:creationId xmlns:a16="http://schemas.microsoft.com/office/drawing/2014/main" id="{EAB2AFBE-0018-234E-A2E8-47822D6B3908}"/>
              </a:ext>
            </a:extLst>
          </p:cNvPr>
          <p:cNvSpPr>
            <a:spLocks noGrp="1"/>
          </p:cNvSpPr>
          <p:nvPr>
            <p:ph idx="1"/>
          </p:nvPr>
        </p:nvSpPr>
        <p:spPr>
          <a:xfrm>
            <a:off x="1141412" y="5539409"/>
            <a:ext cx="10745788" cy="1219199"/>
          </a:xfrm>
        </p:spPr>
        <p:txBody>
          <a:bodyPr>
            <a:noAutofit/>
          </a:bodyPr>
          <a:lstStyle/>
          <a:p>
            <a:r>
              <a:rPr lang="en-IN" sz="1500" dirty="0"/>
              <a:t>Similar to Age feature lower the Vintage value greater is the interest shown in Credit Card. However, this may induce a risk. Financial Institutions rely on Vintage feature, for confidence in the business/individual as it indicates the track-record of the business/individual and commitment of the business/individual.</a:t>
            </a:r>
          </a:p>
          <a:p>
            <a:r>
              <a:rPr lang="en-IN" sz="1500" dirty="0"/>
              <a:t>A suggestion would be to have detailed KYC before offering credit card.</a:t>
            </a:r>
          </a:p>
        </p:txBody>
      </p:sp>
      <p:pic>
        <p:nvPicPr>
          <p:cNvPr id="8" name="Picture 7">
            <a:extLst>
              <a:ext uri="{FF2B5EF4-FFF2-40B4-BE49-F238E27FC236}">
                <a16:creationId xmlns:a16="http://schemas.microsoft.com/office/drawing/2014/main" id="{D1B7DA17-62BC-2C48-B8E0-CEDE7B5845D5}"/>
              </a:ext>
            </a:extLst>
          </p:cNvPr>
          <p:cNvPicPr>
            <a:picLocks noChangeAspect="1"/>
          </p:cNvPicPr>
          <p:nvPr/>
        </p:nvPicPr>
        <p:blipFill>
          <a:blip r:embed="rId3"/>
          <a:stretch>
            <a:fillRect/>
          </a:stretch>
        </p:blipFill>
        <p:spPr>
          <a:xfrm>
            <a:off x="901148" y="649357"/>
            <a:ext cx="10883952" cy="2497767"/>
          </a:xfrm>
          <a:prstGeom prst="rect">
            <a:avLst/>
          </a:prstGeom>
        </p:spPr>
      </p:pic>
      <p:pic>
        <p:nvPicPr>
          <p:cNvPr id="10" name="Picture 9">
            <a:extLst>
              <a:ext uri="{FF2B5EF4-FFF2-40B4-BE49-F238E27FC236}">
                <a16:creationId xmlns:a16="http://schemas.microsoft.com/office/drawing/2014/main" id="{E228F7A3-7E0B-434C-BB69-11289227685D}"/>
              </a:ext>
            </a:extLst>
          </p:cNvPr>
          <p:cNvPicPr>
            <a:picLocks noChangeAspect="1"/>
          </p:cNvPicPr>
          <p:nvPr/>
        </p:nvPicPr>
        <p:blipFill>
          <a:blip r:embed="rId4"/>
          <a:stretch>
            <a:fillRect/>
          </a:stretch>
        </p:blipFill>
        <p:spPr>
          <a:xfrm>
            <a:off x="901148" y="3147124"/>
            <a:ext cx="10883952" cy="2392286"/>
          </a:xfrm>
          <a:prstGeom prst="rect">
            <a:avLst/>
          </a:prstGeom>
        </p:spPr>
      </p:pic>
    </p:spTree>
    <p:extLst>
      <p:ext uri="{BB962C8B-B14F-4D97-AF65-F5344CB8AC3E}">
        <p14:creationId xmlns:p14="http://schemas.microsoft.com/office/powerpoint/2010/main" val="2240961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0601" y="156754"/>
            <a:ext cx="9905998" cy="492603"/>
          </a:xfrm>
        </p:spPr>
        <p:txBody>
          <a:bodyPr>
            <a:noAutofit/>
          </a:bodyPr>
          <a:lstStyle/>
          <a:p>
            <a:pPr algn="ctr"/>
            <a:r>
              <a:rPr lang="en-US" sz="2000" dirty="0"/>
              <a:t>Exploratory Data Analysis - Relation between Vintage and </a:t>
            </a:r>
            <a:r>
              <a:rPr lang="en-US" sz="2000" dirty="0" err="1"/>
              <a:t>Is_Lead</a:t>
            </a:r>
            <a:r>
              <a:rPr lang="en-US" sz="2000" dirty="0"/>
              <a:t> with respect to Gender</a:t>
            </a:r>
          </a:p>
        </p:txBody>
      </p:sp>
      <p:sp>
        <p:nvSpPr>
          <p:cNvPr id="5" name="Content Placeholder 4">
            <a:extLst>
              <a:ext uri="{FF2B5EF4-FFF2-40B4-BE49-F238E27FC236}">
                <a16:creationId xmlns:a16="http://schemas.microsoft.com/office/drawing/2014/main" id="{EAB2AFBE-0018-234E-A2E8-47822D6B3908}"/>
              </a:ext>
            </a:extLst>
          </p:cNvPr>
          <p:cNvSpPr>
            <a:spLocks noGrp="1"/>
          </p:cNvSpPr>
          <p:nvPr>
            <p:ph idx="1"/>
          </p:nvPr>
        </p:nvSpPr>
        <p:spPr>
          <a:xfrm>
            <a:off x="1141412" y="5539409"/>
            <a:ext cx="10745788" cy="1219199"/>
          </a:xfrm>
        </p:spPr>
        <p:txBody>
          <a:bodyPr>
            <a:noAutofit/>
          </a:bodyPr>
          <a:lstStyle/>
          <a:p>
            <a:r>
              <a:rPr lang="en-IN" sz="1500" dirty="0"/>
              <a:t>Similar to Age feature lower the Vintage value greater is the interest shown in Credit Card. However, this may induce a risk. Financial Institutions rely on Vintage feature, for confidence in the business/individual as it indicates the track-record of the business/individual and commitment of the business/individual.</a:t>
            </a:r>
          </a:p>
          <a:p>
            <a:r>
              <a:rPr lang="en-IN" sz="1500" dirty="0"/>
              <a:t>A suggestion would be to have detailed KYC before offering credit card.</a:t>
            </a:r>
          </a:p>
        </p:txBody>
      </p:sp>
      <p:pic>
        <p:nvPicPr>
          <p:cNvPr id="8" name="Picture 7">
            <a:extLst>
              <a:ext uri="{FF2B5EF4-FFF2-40B4-BE49-F238E27FC236}">
                <a16:creationId xmlns:a16="http://schemas.microsoft.com/office/drawing/2014/main" id="{D1B7DA17-62BC-2C48-B8E0-CEDE7B5845D5}"/>
              </a:ext>
            </a:extLst>
          </p:cNvPr>
          <p:cNvPicPr>
            <a:picLocks noChangeAspect="1"/>
          </p:cNvPicPr>
          <p:nvPr/>
        </p:nvPicPr>
        <p:blipFill>
          <a:blip r:embed="rId3"/>
          <a:stretch>
            <a:fillRect/>
          </a:stretch>
        </p:blipFill>
        <p:spPr>
          <a:xfrm>
            <a:off x="901148" y="649357"/>
            <a:ext cx="10883952" cy="2497767"/>
          </a:xfrm>
          <a:prstGeom prst="rect">
            <a:avLst/>
          </a:prstGeom>
        </p:spPr>
      </p:pic>
      <p:pic>
        <p:nvPicPr>
          <p:cNvPr id="10" name="Picture 9">
            <a:extLst>
              <a:ext uri="{FF2B5EF4-FFF2-40B4-BE49-F238E27FC236}">
                <a16:creationId xmlns:a16="http://schemas.microsoft.com/office/drawing/2014/main" id="{E228F7A3-7E0B-434C-BB69-11289227685D}"/>
              </a:ext>
            </a:extLst>
          </p:cNvPr>
          <p:cNvPicPr>
            <a:picLocks noChangeAspect="1"/>
          </p:cNvPicPr>
          <p:nvPr/>
        </p:nvPicPr>
        <p:blipFill>
          <a:blip r:embed="rId4"/>
          <a:stretch>
            <a:fillRect/>
          </a:stretch>
        </p:blipFill>
        <p:spPr>
          <a:xfrm>
            <a:off x="901148" y="3147124"/>
            <a:ext cx="10883952" cy="2392286"/>
          </a:xfrm>
          <a:prstGeom prst="rect">
            <a:avLst/>
          </a:prstGeom>
        </p:spPr>
      </p:pic>
    </p:spTree>
    <p:extLst>
      <p:ext uri="{BB962C8B-B14F-4D97-AF65-F5344CB8AC3E}">
        <p14:creationId xmlns:p14="http://schemas.microsoft.com/office/powerpoint/2010/main" val="2639258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0601" y="156754"/>
            <a:ext cx="9905998" cy="492603"/>
          </a:xfrm>
        </p:spPr>
        <p:txBody>
          <a:bodyPr>
            <a:noAutofit/>
          </a:bodyPr>
          <a:lstStyle/>
          <a:p>
            <a:pPr algn="ctr"/>
            <a:r>
              <a:rPr lang="en-US" sz="2000" dirty="0"/>
              <a:t>Exploratory Data Analysis - Relation between Average Account balance and </a:t>
            </a:r>
            <a:r>
              <a:rPr lang="en-US" sz="2000" dirty="0" err="1"/>
              <a:t>Is_Lead</a:t>
            </a:r>
            <a:r>
              <a:rPr lang="en-US" sz="2000" dirty="0"/>
              <a:t> with respect to Gender</a:t>
            </a:r>
          </a:p>
        </p:txBody>
      </p:sp>
      <p:sp>
        <p:nvSpPr>
          <p:cNvPr id="5" name="Content Placeholder 4">
            <a:extLst>
              <a:ext uri="{FF2B5EF4-FFF2-40B4-BE49-F238E27FC236}">
                <a16:creationId xmlns:a16="http://schemas.microsoft.com/office/drawing/2014/main" id="{EAB2AFBE-0018-234E-A2E8-47822D6B3908}"/>
              </a:ext>
            </a:extLst>
          </p:cNvPr>
          <p:cNvSpPr>
            <a:spLocks noGrp="1"/>
          </p:cNvSpPr>
          <p:nvPr>
            <p:ph idx="1"/>
          </p:nvPr>
        </p:nvSpPr>
        <p:spPr>
          <a:xfrm>
            <a:off x="901148" y="5539410"/>
            <a:ext cx="10883951" cy="1086678"/>
          </a:xfrm>
        </p:spPr>
        <p:txBody>
          <a:bodyPr>
            <a:noAutofit/>
          </a:bodyPr>
          <a:lstStyle/>
          <a:p>
            <a:r>
              <a:rPr lang="en-IN" sz="1500" dirty="0"/>
              <a:t>From above data we could see most of the customers are maintaining a good average balance, however when it comes to showing interest in Credit Cards, the number seems low.</a:t>
            </a:r>
          </a:p>
          <a:p>
            <a:r>
              <a:rPr lang="en-IN" sz="1500" dirty="0"/>
              <a:t>A suggestion would be to put efforts to tap the potential basis Average Account Balance as feature by reaching out to such customers.</a:t>
            </a:r>
          </a:p>
        </p:txBody>
      </p:sp>
      <p:pic>
        <p:nvPicPr>
          <p:cNvPr id="4" name="Picture 3">
            <a:extLst>
              <a:ext uri="{FF2B5EF4-FFF2-40B4-BE49-F238E27FC236}">
                <a16:creationId xmlns:a16="http://schemas.microsoft.com/office/drawing/2014/main" id="{00BA16DD-249A-3143-A9D2-A2689312771B}"/>
              </a:ext>
            </a:extLst>
          </p:cNvPr>
          <p:cNvPicPr>
            <a:picLocks noChangeAspect="1"/>
          </p:cNvPicPr>
          <p:nvPr/>
        </p:nvPicPr>
        <p:blipFill>
          <a:blip r:embed="rId3"/>
          <a:stretch>
            <a:fillRect/>
          </a:stretch>
        </p:blipFill>
        <p:spPr>
          <a:xfrm>
            <a:off x="901148" y="649357"/>
            <a:ext cx="10883951" cy="2497766"/>
          </a:xfrm>
          <a:prstGeom prst="rect">
            <a:avLst/>
          </a:prstGeom>
        </p:spPr>
      </p:pic>
      <p:pic>
        <p:nvPicPr>
          <p:cNvPr id="7" name="Picture 6">
            <a:extLst>
              <a:ext uri="{FF2B5EF4-FFF2-40B4-BE49-F238E27FC236}">
                <a16:creationId xmlns:a16="http://schemas.microsoft.com/office/drawing/2014/main" id="{66008A56-8F46-F849-BF4B-A79899FC7AF4}"/>
              </a:ext>
            </a:extLst>
          </p:cNvPr>
          <p:cNvPicPr>
            <a:picLocks noChangeAspect="1"/>
          </p:cNvPicPr>
          <p:nvPr/>
        </p:nvPicPr>
        <p:blipFill>
          <a:blip r:embed="rId4"/>
          <a:stretch>
            <a:fillRect/>
          </a:stretch>
        </p:blipFill>
        <p:spPr>
          <a:xfrm>
            <a:off x="901148" y="3147124"/>
            <a:ext cx="10883951" cy="2392286"/>
          </a:xfrm>
          <a:prstGeom prst="rect">
            <a:avLst/>
          </a:prstGeom>
        </p:spPr>
      </p:pic>
    </p:spTree>
    <p:extLst>
      <p:ext uri="{BB962C8B-B14F-4D97-AF65-F5344CB8AC3E}">
        <p14:creationId xmlns:p14="http://schemas.microsoft.com/office/powerpoint/2010/main" val="3163441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0601" y="156754"/>
            <a:ext cx="9905998" cy="492603"/>
          </a:xfrm>
        </p:spPr>
        <p:txBody>
          <a:bodyPr>
            <a:noAutofit/>
          </a:bodyPr>
          <a:lstStyle/>
          <a:p>
            <a:pPr algn="ctr"/>
            <a:r>
              <a:rPr lang="en-US" sz="3200" dirty="0"/>
              <a:t>Data processing Approach</a:t>
            </a:r>
          </a:p>
        </p:txBody>
      </p:sp>
      <p:sp>
        <p:nvSpPr>
          <p:cNvPr id="5" name="Content Placeholder 4">
            <a:extLst>
              <a:ext uri="{FF2B5EF4-FFF2-40B4-BE49-F238E27FC236}">
                <a16:creationId xmlns:a16="http://schemas.microsoft.com/office/drawing/2014/main" id="{EAB2AFBE-0018-234E-A2E8-47822D6B3908}"/>
              </a:ext>
            </a:extLst>
          </p:cNvPr>
          <p:cNvSpPr>
            <a:spLocks noGrp="1"/>
          </p:cNvSpPr>
          <p:nvPr>
            <p:ph idx="1"/>
          </p:nvPr>
        </p:nvSpPr>
        <p:spPr>
          <a:xfrm>
            <a:off x="901148" y="1563757"/>
            <a:ext cx="10883951" cy="2067340"/>
          </a:xfrm>
        </p:spPr>
        <p:txBody>
          <a:bodyPr>
            <a:noAutofit/>
          </a:bodyPr>
          <a:lstStyle/>
          <a:p>
            <a:r>
              <a:rPr lang="en-IN" sz="1900" dirty="0"/>
              <a:t>From the data provided we could find that </a:t>
            </a:r>
            <a:r>
              <a:rPr lang="en-IN" sz="1900" dirty="0" err="1"/>
              <a:t>Credit_Product</a:t>
            </a:r>
            <a:r>
              <a:rPr lang="en-IN" sz="1900" dirty="0"/>
              <a:t> as a feature contains Null values. The approach is taken to fill out Null values with ‘Yes’ value in order to balance the data.</a:t>
            </a:r>
          </a:p>
          <a:p>
            <a:r>
              <a:rPr lang="en-IN" sz="1900" dirty="0"/>
              <a:t>In order to convert Categorical data to Numeric data for model building, we have made use of both Label Encoding as well as One Hot Encoding techniques and verified the results. Label Encoding seems to be performing better in case training dataset.</a:t>
            </a:r>
          </a:p>
        </p:txBody>
      </p:sp>
    </p:spTree>
    <p:extLst>
      <p:ext uri="{BB962C8B-B14F-4D97-AF65-F5344CB8AC3E}">
        <p14:creationId xmlns:p14="http://schemas.microsoft.com/office/powerpoint/2010/main" val="4035940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0601" y="156754"/>
            <a:ext cx="9905998" cy="492603"/>
          </a:xfrm>
        </p:spPr>
        <p:txBody>
          <a:bodyPr>
            <a:noAutofit/>
          </a:bodyPr>
          <a:lstStyle/>
          <a:p>
            <a:pPr algn="ctr"/>
            <a:r>
              <a:rPr lang="en-US" sz="3200" dirty="0"/>
              <a:t>Training model with Naïve </a:t>
            </a:r>
            <a:r>
              <a:rPr lang="en-US" sz="3200" dirty="0" err="1"/>
              <a:t>bayes</a:t>
            </a:r>
            <a:endParaRPr lang="en-US" sz="3200" dirty="0"/>
          </a:p>
        </p:txBody>
      </p:sp>
      <p:pic>
        <p:nvPicPr>
          <p:cNvPr id="4" name="Content Placeholder 3">
            <a:extLst>
              <a:ext uri="{FF2B5EF4-FFF2-40B4-BE49-F238E27FC236}">
                <a16:creationId xmlns:a16="http://schemas.microsoft.com/office/drawing/2014/main" id="{6D8A6B16-4A36-BA45-A02F-27B5A0FCA30E}"/>
              </a:ext>
            </a:extLst>
          </p:cNvPr>
          <p:cNvPicPr>
            <a:picLocks noGrp="1" noChangeAspect="1"/>
          </p:cNvPicPr>
          <p:nvPr>
            <p:ph idx="1"/>
          </p:nvPr>
        </p:nvPicPr>
        <p:blipFill rotWithShape="1">
          <a:blip r:embed="rId3"/>
          <a:srcRect b="15542"/>
          <a:stretch/>
        </p:blipFill>
        <p:spPr>
          <a:xfrm>
            <a:off x="1058034" y="875058"/>
            <a:ext cx="4825931" cy="3312630"/>
          </a:xfrm>
        </p:spPr>
      </p:pic>
      <p:pic>
        <p:nvPicPr>
          <p:cNvPr id="7" name="Picture 6">
            <a:extLst>
              <a:ext uri="{FF2B5EF4-FFF2-40B4-BE49-F238E27FC236}">
                <a16:creationId xmlns:a16="http://schemas.microsoft.com/office/drawing/2014/main" id="{A49609C7-06BC-6849-90C4-8F8716F99444}"/>
              </a:ext>
            </a:extLst>
          </p:cNvPr>
          <p:cNvPicPr>
            <a:picLocks noChangeAspect="1"/>
          </p:cNvPicPr>
          <p:nvPr/>
        </p:nvPicPr>
        <p:blipFill>
          <a:blip r:embed="rId4"/>
          <a:stretch>
            <a:fillRect/>
          </a:stretch>
        </p:blipFill>
        <p:spPr>
          <a:xfrm>
            <a:off x="6268278" y="875058"/>
            <a:ext cx="5261113" cy="3312630"/>
          </a:xfrm>
          <a:prstGeom prst="rect">
            <a:avLst/>
          </a:prstGeom>
        </p:spPr>
      </p:pic>
      <p:sp>
        <p:nvSpPr>
          <p:cNvPr id="8" name="TextBox 7">
            <a:extLst>
              <a:ext uri="{FF2B5EF4-FFF2-40B4-BE49-F238E27FC236}">
                <a16:creationId xmlns:a16="http://schemas.microsoft.com/office/drawing/2014/main" id="{95A8C032-3332-884E-BF69-1E91F3399D58}"/>
              </a:ext>
            </a:extLst>
          </p:cNvPr>
          <p:cNvSpPr txBox="1"/>
          <p:nvPr/>
        </p:nvSpPr>
        <p:spPr>
          <a:xfrm>
            <a:off x="1058035" y="5141843"/>
            <a:ext cx="10471356" cy="677108"/>
          </a:xfrm>
          <a:prstGeom prst="rect">
            <a:avLst/>
          </a:prstGeom>
          <a:noFill/>
        </p:spPr>
        <p:txBody>
          <a:bodyPr wrap="square" rtlCol="0">
            <a:spAutoFit/>
          </a:bodyPr>
          <a:lstStyle/>
          <a:p>
            <a:pPr marL="342900" indent="-342900">
              <a:buFont typeface="Arial" panose="020B0604020202020204" pitchFamily="34" charset="0"/>
              <a:buChar char="•"/>
            </a:pPr>
            <a:r>
              <a:rPr lang="en-US" sz="1900" dirty="0"/>
              <a:t>The training model with Naïve Bayes classification does not seem to give good results in terms of ROC_AUC score (for both Label Encoding as well as One Hot Encoding).</a:t>
            </a:r>
          </a:p>
        </p:txBody>
      </p:sp>
    </p:spTree>
    <p:extLst>
      <p:ext uri="{BB962C8B-B14F-4D97-AF65-F5344CB8AC3E}">
        <p14:creationId xmlns:p14="http://schemas.microsoft.com/office/powerpoint/2010/main" val="2898893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0601" y="156754"/>
            <a:ext cx="9905998" cy="492603"/>
          </a:xfrm>
        </p:spPr>
        <p:txBody>
          <a:bodyPr>
            <a:noAutofit/>
          </a:bodyPr>
          <a:lstStyle/>
          <a:p>
            <a:pPr algn="ctr"/>
            <a:r>
              <a:rPr lang="en-US" sz="3200" dirty="0"/>
              <a:t>Training model with Logistic Regression</a:t>
            </a:r>
          </a:p>
        </p:txBody>
      </p:sp>
      <p:sp>
        <p:nvSpPr>
          <p:cNvPr id="8" name="TextBox 7">
            <a:extLst>
              <a:ext uri="{FF2B5EF4-FFF2-40B4-BE49-F238E27FC236}">
                <a16:creationId xmlns:a16="http://schemas.microsoft.com/office/drawing/2014/main" id="{95A8C032-3332-884E-BF69-1E91F3399D58}"/>
              </a:ext>
            </a:extLst>
          </p:cNvPr>
          <p:cNvSpPr txBox="1"/>
          <p:nvPr/>
        </p:nvSpPr>
        <p:spPr>
          <a:xfrm>
            <a:off x="1058035" y="5141843"/>
            <a:ext cx="10471356" cy="677108"/>
          </a:xfrm>
          <a:prstGeom prst="rect">
            <a:avLst/>
          </a:prstGeom>
          <a:noFill/>
        </p:spPr>
        <p:txBody>
          <a:bodyPr wrap="square" rtlCol="0">
            <a:spAutoFit/>
          </a:bodyPr>
          <a:lstStyle/>
          <a:p>
            <a:pPr marL="342900" indent="-342900">
              <a:buFont typeface="Arial" panose="020B0604020202020204" pitchFamily="34" charset="0"/>
              <a:buChar char="•"/>
            </a:pPr>
            <a:r>
              <a:rPr lang="en-US" sz="1900" dirty="0"/>
              <a:t>The training model with Logistic Regression classification does not seem to give good results in terms of ROC_AUC score (for Label Encoding as well as One Hot Encoding).</a:t>
            </a:r>
          </a:p>
        </p:txBody>
      </p:sp>
      <p:pic>
        <p:nvPicPr>
          <p:cNvPr id="5" name="Picture 4">
            <a:extLst>
              <a:ext uri="{FF2B5EF4-FFF2-40B4-BE49-F238E27FC236}">
                <a16:creationId xmlns:a16="http://schemas.microsoft.com/office/drawing/2014/main" id="{F646434D-AC4C-B741-96B4-0A61B8A3AADC}"/>
              </a:ext>
            </a:extLst>
          </p:cNvPr>
          <p:cNvPicPr>
            <a:picLocks noChangeAspect="1"/>
          </p:cNvPicPr>
          <p:nvPr/>
        </p:nvPicPr>
        <p:blipFill>
          <a:blip r:embed="rId3"/>
          <a:stretch>
            <a:fillRect/>
          </a:stretch>
        </p:blipFill>
        <p:spPr>
          <a:xfrm>
            <a:off x="1058034" y="875058"/>
            <a:ext cx="4799427" cy="3312630"/>
          </a:xfrm>
          <a:prstGeom prst="rect">
            <a:avLst/>
          </a:prstGeom>
        </p:spPr>
      </p:pic>
      <p:pic>
        <p:nvPicPr>
          <p:cNvPr id="13" name="Content Placeholder 12">
            <a:extLst>
              <a:ext uri="{FF2B5EF4-FFF2-40B4-BE49-F238E27FC236}">
                <a16:creationId xmlns:a16="http://schemas.microsoft.com/office/drawing/2014/main" id="{3BE7894F-3E16-F045-87E9-E97E9DF74271}"/>
              </a:ext>
            </a:extLst>
          </p:cNvPr>
          <p:cNvPicPr>
            <a:picLocks noGrp="1" noChangeAspect="1"/>
          </p:cNvPicPr>
          <p:nvPr>
            <p:ph idx="1"/>
          </p:nvPr>
        </p:nvPicPr>
        <p:blipFill>
          <a:blip r:embed="rId4"/>
          <a:stretch>
            <a:fillRect/>
          </a:stretch>
        </p:blipFill>
        <p:spPr>
          <a:xfrm>
            <a:off x="6228522" y="875058"/>
            <a:ext cx="5115339" cy="3312630"/>
          </a:xfrm>
        </p:spPr>
      </p:pic>
    </p:spTree>
    <p:extLst>
      <p:ext uri="{BB962C8B-B14F-4D97-AF65-F5344CB8AC3E}">
        <p14:creationId xmlns:p14="http://schemas.microsoft.com/office/powerpoint/2010/main" val="1561889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0601" y="156754"/>
            <a:ext cx="9905998" cy="492603"/>
          </a:xfrm>
        </p:spPr>
        <p:txBody>
          <a:bodyPr>
            <a:noAutofit/>
          </a:bodyPr>
          <a:lstStyle/>
          <a:p>
            <a:pPr algn="ctr"/>
            <a:r>
              <a:rPr lang="en-US" sz="3200" dirty="0"/>
              <a:t>Training model with Random Forest</a:t>
            </a:r>
          </a:p>
        </p:txBody>
      </p:sp>
      <p:sp>
        <p:nvSpPr>
          <p:cNvPr id="8" name="TextBox 7">
            <a:extLst>
              <a:ext uri="{FF2B5EF4-FFF2-40B4-BE49-F238E27FC236}">
                <a16:creationId xmlns:a16="http://schemas.microsoft.com/office/drawing/2014/main" id="{95A8C032-3332-884E-BF69-1E91F3399D58}"/>
              </a:ext>
            </a:extLst>
          </p:cNvPr>
          <p:cNvSpPr txBox="1"/>
          <p:nvPr/>
        </p:nvSpPr>
        <p:spPr>
          <a:xfrm>
            <a:off x="1058035" y="5141843"/>
            <a:ext cx="10471356" cy="969496"/>
          </a:xfrm>
          <a:prstGeom prst="rect">
            <a:avLst/>
          </a:prstGeom>
          <a:noFill/>
        </p:spPr>
        <p:txBody>
          <a:bodyPr wrap="square" rtlCol="0">
            <a:spAutoFit/>
          </a:bodyPr>
          <a:lstStyle/>
          <a:p>
            <a:pPr marL="342900" indent="-342900">
              <a:buFont typeface="Arial" panose="020B0604020202020204" pitchFamily="34" charset="0"/>
              <a:buChar char="•"/>
            </a:pPr>
            <a:r>
              <a:rPr lang="en-US" sz="1900" dirty="0"/>
              <a:t>The training model with Random Forest classification does seem to give good results in terms of ROC_AUC score when compared with rest other two models. The score with Label Encoding is slightly better than for One Hot Encoding.</a:t>
            </a:r>
          </a:p>
        </p:txBody>
      </p:sp>
      <p:pic>
        <p:nvPicPr>
          <p:cNvPr id="4" name="Picture 3">
            <a:extLst>
              <a:ext uri="{FF2B5EF4-FFF2-40B4-BE49-F238E27FC236}">
                <a16:creationId xmlns:a16="http://schemas.microsoft.com/office/drawing/2014/main" id="{9EB85D15-606A-B644-A8BE-45DD0E513B0D}"/>
              </a:ext>
            </a:extLst>
          </p:cNvPr>
          <p:cNvPicPr>
            <a:picLocks noChangeAspect="1"/>
          </p:cNvPicPr>
          <p:nvPr/>
        </p:nvPicPr>
        <p:blipFill>
          <a:blip r:embed="rId3"/>
          <a:stretch>
            <a:fillRect/>
          </a:stretch>
        </p:blipFill>
        <p:spPr>
          <a:xfrm>
            <a:off x="1058034" y="875058"/>
            <a:ext cx="4812679" cy="3312630"/>
          </a:xfrm>
          <a:prstGeom prst="rect">
            <a:avLst/>
          </a:prstGeom>
        </p:spPr>
      </p:pic>
      <p:pic>
        <p:nvPicPr>
          <p:cNvPr id="7" name="Picture 6">
            <a:extLst>
              <a:ext uri="{FF2B5EF4-FFF2-40B4-BE49-F238E27FC236}">
                <a16:creationId xmlns:a16="http://schemas.microsoft.com/office/drawing/2014/main" id="{875BBAEE-B736-FF4E-8B4D-A9E500EDACFA}"/>
              </a:ext>
            </a:extLst>
          </p:cNvPr>
          <p:cNvPicPr>
            <a:picLocks noChangeAspect="1"/>
          </p:cNvPicPr>
          <p:nvPr/>
        </p:nvPicPr>
        <p:blipFill>
          <a:blip r:embed="rId4"/>
          <a:stretch>
            <a:fillRect/>
          </a:stretch>
        </p:blipFill>
        <p:spPr>
          <a:xfrm>
            <a:off x="6133600" y="875058"/>
            <a:ext cx="5051235" cy="3312630"/>
          </a:xfrm>
          <a:prstGeom prst="rect">
            <a:avLst/>
          </a:prstGeom>
        </p:spPr>
      </p:pic>
    </p:spTree>
    <p:extLst>
      <p:ext uri="{BB962C8B-B14F-4D97-AF65-F5344CB8AC3E}">
        <p14:creationId xmlns:p14="http://schemas.microsoft.com/office/powerpoint/2010/main" val="635518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0601" y="156754"/>
            <a:ext cx="9905998" cy="492603"/>
          </a:xfrm>
        </p:spPr>
        <p:txBody>
          <a:bodyPr>
            <a:noAutofit/>
          </a:bodyPr>
          <a:lstStyle/>
          <a:p>
            <a:pPr algn="ctr"/>
            <a:r>
              <a:rPr lang="en-US" sz="3200" dirty="0"/>
              <a:t>Training model with </a:t>
            </a:r>
            <a:r>
              <a:rPr lang="en-US" sz="3200" dirty="0" err="1"/>
              <a:t>GridsearchCV</a:t>
            </a:r>
            <a:endParaRPr lang="en-US" sz="3200" dirty="0"/>
          </a:p>
        </p:txBody>
      </p:sp>
      <p:sp>
        <p:nvSpPr>
          <p:cNvPr id="8" name="TextBox 7">
            <a:extLst>
              <a:ext uri="{FF2B5EF4-FFF2-40B4-BE49-F238E27FC236}">
                <a16:creationId xmlns:a16="http://schemas.microsoft.com/office/drawing/2014/main" id="{95A8C032-3332-884E-BF69-1E91F3399D58}"/>
              </a:ext>
            </a:extLst>
          </p:cNvPr>
          <p:cNvSpPr txBox="1"/>
          <p:nvPr/>
        </p:nvSpPr>
        <p:spPr>
          <a:xfrm>
            <a:off x="1071288" y="848139"/>
            <a:ext cx="10471356" cy="969496"/>
          </a:xfrm>
          <a:prstGeom prst="rect">
            <a:avLst/>
          </a:prstGeom>
          <a:noFill/>
        </p:spPr>
        <p:txBody>
          <a:bodyPr wrap="square" rtlCol="0">
            <a:spAutoFit/>
          </a:bodyPr>
          <a:lstStyle/>
          <a:p>
            <a:pPr marL="342900" indent="-342900">
              <a:buFont typeface="Arial" panose="020B0604020202020204" pitchFamily="34" charset="0"/>
              <a:buChar char="•"/>
            </a:pPr>
            <a:r>
              <a:rPr lang="en-US" sz="1900" dirty="0"/>
              <a:t>Using basic modeling parameters does not seem to give good results, hence in order to improvise on model results, we make use of hyper parameter tuning. The models considered are Logistic Regression and Random Forest classifiers.</a:t>
            </a:r>
          </a:p>
        </p:txBody>
      </p:sp>
      <p:pic>
        <p:nvPicPr>
          <p:cNvPr id="5" name="Picture 4">
            <a:extLst>
              <a:ext uri="{FF2B5EF4-FFF2-40B4-BE49-F238E27FC236}">
                <a16:creationId xmlns:a16="http://schemas.microsoft.com/office/drawing/2014/main" id="{A369B806-6BC1-0446-9FF1-E6898DBADC58}"/>
              </a:ext>
            </a:extLst>
          </p:cNvPr>
          <p:cNvPicPr>
            <a:picLocks noChangeAspect="1"/>
          </p:cNvPicPr>
          <p:nvPr/>
        </p:nvPicPr>
        <p:blipFill rotWithShape="1">
          <a:blip r:embed="rId3"/>
          <a:srcRect b="19316"/>
          <a:stretch/>
        </p:blipFill>
        <p:spPr>
          <a:xfrm>
            <a:off x="1071287" y="1817635"/>
            <a:ext cx="4971703" cy="1733948"/>
          </a:xfrm>
          <a:prstGeom prst="rect">
            <a:avLst/>
          </a:prstGeom>
        </p:spPr>
      </p:pic>
      <p:pic>
        <p:nvPicPr>
          <p:cNvPr id="9" name="Picture 8">
            <a:extLst>
              <a:ext uri="{FF2B5EF4-FFF2-40B4-BE49-F238E27FC236}">
                <a16:creationId xmlns:a16="http://schemas.microsoft.com/office/drawing/2014/main" id="{C929EC7A-1D0B-9543-8EE1-1E4E2EF6D371}"/>
              </a:ext>
            </a:extLst>
          </p:cNvPr>
          <p:cNvPicPr>
            <a:picLocks noChangeAspect="1"/>
          </p:cNvPicPr>
          <p:nvPr/>
        </p:nvPicPr>
        <p:blipFill>
          <a:blip r:embed="rId4"/>
          <a:stretch>
            <a:fillRect/>
          </a:stretch>
        </p:blipFill>
        <p:spPr>
          <a:xfrm>
            <a:off x="6306965" y="1817635"/>
            <a:ext cx="4971704" cy="1733948"/>
          </a:xfrm>
          <a:prstGeom prst="rect">
            <a:avLst/>
          </a:prstGeom>
        </p:spPr>
      </p:pic>
      <p:pic>
        <p:nvPicPr>
          <p:cNvPr id="11" name="Picture 10">
            <a:extLst>
              <a:ext uri="{FF2B5EF4-FFF2-40B4-BE49-F238E27FC236}">
                <a16:creationId xmlns:a16="http://schemas.microsoft.com/office/drawing/2014/main" id="{87D1714E-C1E1-1D46-8D17-4C621A919ADD}"/>
              </a:ext>
            </a:extLst>
          </p:cNvPr>
          <p:cNvPicPr>
            <a:picLocks noChangeAspect="1"/>
          </p:cNvPicPr>
          <p:nvPr/>
        </p:nvPicPr>
        <p:blipFill>
          <a:blip r:embed="rId5"/>
          <a:stretch>
            <a:fillRect/>
          </a:stretch>
        </p:blipFill>
        <p:spPr>
          <a:xfrm>
            <a:off x="1071287" y="3655149"/>
            <a:ext cx="4971704" cy="1731860"/>
          </a:xfrm>
          <a:prstGeom prst="rect">
            <a:avLst/>
          </a:prstGeom>
        </p:spPr>
      </p:pic>
      <p:pic>
        <p:nvPicPr>
          <p:cNvPr id="13" name="Picture 12">
            <a:extLst>
              <a:ext uri="{FF2B5EF4-FFF2-40B4-BE49-F238E27FC236}">
                <a16:creationId xmlns:a16="http://schemas.microsoft.com/office/drawing/2014/main" id="{2C6AF009-F5C5-9B4C-897D-2988A4BE7F54}"/>
              </a:ext>
            </a:extLst>
          </p:cNvPr>
          <p:cNvPicPr>
            <a:picLocks noChangeAspect="1"/>
          </p:cNvPicPr>
          <p:nvPr/>
        </p:nvPicPr>
        <p:blipFill>
          <a:blip r:embed="rId6"/>
          <a:stretch>
            <a:fillRect/>
          </a:stretch>
        </p:blipFill>
        <p:spPr>
          <a:xfrm>
            <a:off x="6306965" y="3655149"/>
            <a:ext cx="4971704" cy="1731860"/>
          </a:xfrm>
          <a:prstGeom prst="rect">
            <a:avLst/>
          </a:prstGeom>
        </p:spPr>
      </p:pic>
      <p:sp>
        <p:nvSpPr>
          <p:cNvPr id="14" name="TextBox 13">
            <a:extLst>
              <a:ext uri="{FF2B5EF4-FFF2-40B4-BE49-F238E27FC236}">
                <a16:creationId xmlns:a16="http://schemas.microsoft.com/office/drawing/2014/main" id="{3D8F898F-10B6-1346-AFBF-DEF320C648D4}"/>
              </a:ext>
            </a:extLst>
          </p:cNvPr>
          <p:cNvSpPr txBox="1"/>
          <p:nvPr/>
        </p:nvSpPr>
        <p:spPr>
          <a:xfrm>
            <a:off x="1071287" y="5490575"/>
            <a:ext cx="10207382" cy="969496"/>
          </a:xfrm>
          <a:prstGeom prst="rect">
            <a:avLst/>
          </a:prstGeom>
          <a:noFill/>
        </p:spPr>
        <p:txBody>
          <a:bodyPr wrap="square" rtlCol="0">
            <a:spAutoFit/>
          </a:bodyPr>
          <a:lstStyle/>
          <a:p>
            <a:pPr marL="342900" indent="-342900">
              <a:buFont typeface="Arial" panose="020B0604020202020204" pitchFamily="34" charset="0"/>
              <a:buChar char="•"/>
            </a:pPr>
            <a:r>
              <a:rPr lang="en-US" sz="1900" dirty="0"/>
              <a:t>With application of GRIDSEARCHCV we could see a great leap in the ROC_AUC score for models. Out of four different parameters tried, we see Random Forest Classifier with Label Encoding technique to give one of the best result so far.</a:t>
            </a:r>
          </a:p>
        </p:txBody>
      </p:sp>
    </p:spTree>
    <p:extLst>
      <p:ext uri="{BB962C8B-B14F-4D97-AF65-F5344CB8AC3E}">
        <p14:creationId xmlns:p14="http://schemas.microsoft.com/office/powerpoint/2010/main" val="368040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FBF3-7A8E-5641-89BD-7052B1C5CAC0}"/>
              </a:ext>
            </a:extLst>
          </p:cNvPr>
          <p:cNvSpPr>
            <a:spLocks noGrp="1"/>
          </p:cNvSpPr>
          <p:nvPr>
            <p:ph type="title"/>
          </p:nvPr>
        </p:nvSpPr>
        <p:spPr>
          <a:xfrm>
            <a:off x="1141413" y="618518"/>
            <a:ext cx="9905998" cy="574178"/>
          </a:xfrm>
        </p:spPr>
        <p:txBody>
          <a:bodyPr>
            <a:normAutofit fontScale="90000"/>
          </a:bodyPr>
          <a:lstStyle/>
          <a:p>
            <a:pPr algn="ctr"/>
            <a:r>
              <a:rPr lang="en-US" dirty="0"/>
              <a:t>Problem statement</a:t>
            </a:r>
          </a:p>
        </p:txBody>
      </p:sp>
      <p:sp>
        <p:nvSpPr>
          <p:cNvPr id="3" name="Content Placeholder 2">
            <a:extLst>
              <a:ext uri="{FF2B5EF4-FFF2-40B4-BE49-F238E27FC236}">
                <a16:creationId xmlns:a16="http://schemas.microsoft.com/office/drawing/2014/main" id="{3F5EBC87-BC6E-7341-BA56-2703BF0A31FB}"/>
              </a:ext>
            </a:extLst>
          </p:cNvPr>
          <p:cNvSpPr>
            <a:spLocks noGrp="1"/>
          </p:cNvSpPr>
          <p:nvPr>
            <p:ph idx="1"/>
          </p:nvPr>
        </p:nvSpPr>
        <p:spPr>
          <a:xfrm>
            <a:off x="1141412" y="2006600"/>
            <a:ext cx="9905999" cy="4432299"/>
          </a:xfrm>
        </p:spPr>
        <p:txBody>
          <a:bodyPr>
            <a:normAutofit fontScale="77500" lnSpcReduction="20000"/>
          </a:bodyPr>
          <a:lstStyle/>
          <a:p>
            <a:r>
              <a:rPr lang="en-IN" dirty="0"/>
              <a:t>Happy Customer Bank is a mid-sized private bank that deals in all kinds of banking products, like Savings accounts, Current accounts, investment products, credit products, among other offerings.</a:t>
            </a:r>
          </a:p>
          <a:p>
            <a:r>
              <a:rPr lang="en-IN" dirty="0"/>
              <a:t>The bank also cross-sells products to its existing customers and to do so they use different kinds of communication like tele-calling, e-mails, recommendations on net banking, mobile banking, etc. </a:t>
            </a:r>
          </a:p>
          <a:p>
            <a:r>
              <a:rPr lang="en-IN" dirty="0"/>
              <a:t>In this case, the Happy Customer Bank wants to cross sell its credit cards to its existing customers. The bank has identified a set of customers that are eligible for taking these credit cards.</a:t>
            </a:r>
          </a:p>
          <a:p>
            <a:r>
              <a:rPr lang="en-IN" dirty="0"/>
              <a:t>Now, the bank is looking for your help in identifying customers that could show higher intent towards a recommended credit card, given:</a:t>
            </a:r>
          </a:p>
          <a:p>
            <a:r>
              <a:rPr lang="en-IN" dirty="0"/>
              <a:t>Customer details (gender, age, region etc.)</a:t>
            </a:r>
          </a:p>
          <a:p>
            <a:r>
              <a:rPr lang="en-IN" dirty="0"/>
              <a:t>Details of his/her relationship with the bank (</a:t>
            </a:r>
            <a:r>
              <a:rPr lang="en-IN" dirty="0" err="1"/>
              <a:t>Channel_Code,Vintage</a:t>
            </a:r>
            <a:r>
              <a:rPr lang="en-IN" dirty="0"/>
              <a:t>, '</a:t>
            </a:r>
            <a:r>
              <a:rPr lang="en-IN" dirty="0" err="1"/>
              <a:t>Avg_Asset_Value</a:t>
            </a:r>
            <a:r>
              <a:rPr lang="en-IN" dirty="0"/>
              <a:t> etc.)</a:t>
            </a:r>
          </a:p>
        </p:txBody>
      </p:sp>
    </p:spTree>
    <p:extLst>
      <p:ext uri="{BB962C8B-B14F-4D97-AF65-F5344CB8AC3E}">
        <p14:creationId xmlns:p14="http://schemas.microsoft.com/office/powerpoint/2010/main" val="1598178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2D21-ECF1-0745-B153-24A40D181442}"/>
              </a:ext>
            </a:extLst>
          </p:cNvPr>
          <p:cNvSpPr>
            <a:spLocks noGrp="1"/>
          </p:cNvSpPr>
          <p:nvPr>
            <p:ph type="title"/>
          </p:nvPr>
        </p:nvSpPr>
        <p:spPr>
          <a:xfrm>
            <a:off x="1141413" y="386606"/>
            <a:ext cx="9905998" cy="978368"/>
          </a:xfrm>
        </p:spPr>
        <p:txBody>
          <a:bodyPr>
            <a:normAutofit fontScale="90000"/>
          </a:bodyPr>
          <a:lstStyle/>
          <a:p>
            <a:r>
              <a:rPr lang="en-US" dirty="0"/>
              <a:t>Dataset and Data dictionary (List of features available for analysis and prediction)</a:t>
            </a:r>
          </a:p>
        </p:txBody>
      </p:sp>
      <p:graphicFrame>
        <p:nvGraphicFramePr>
          <p:cNvPr id="5" name="Content Placeholder 4">
            <a:extLst>
              <a:ext uri="{FF2B5EF4-FFF2-40B4-BE49-F238E27FC236}">
                <a16:creationId xmlns:a16="http://schemas.microsoft.com/office/drawing/2014/main" id="{9ABF6153-818C-4040-9294-99DAEB2AD96B}"/>
              </a:ext>
            </a:extLst>
          </p:cNvPr>
          <p:cNvGraphicFramePr>
            <a:graphicFrameLocks noGrp="1"/>
          </p:cNvGraphicFramePr>
          <p:nvPr>
            <p:ph idx="1"/>
            <p:extLst>
              <p:ext uri="{D42A27DB-BD31-4B8C-83A1-F6EECF244321}">
                <p14:modId xmlns:p14="http://schemas.microsoft.com/office/powerpoint/2010/main" val="3716178825"/>
              </p:ext>
            </p:extLst>
          </p:nvPr>
        </p:nvGraphicFramePr>
        <p:xfrm>
          <a:off x="1590261" y="1910556"/>
          <a:ext cx="8772940" cy="3971925"/>
        </p:xfrm>
        <a:graphic>
          <a:graphicData uri="http://schemas.openxmlformats.org/drawingml/2006/table">
            <a:tbl>
              <a:tblPr/>
              <a:tblGrid>
                <a:gridCol w="1656522">
                  <a:extLst>
                    <a:ext uri="{9D8B030D-6E8A-4147-A177-3AD203B41FA5}">
                      <a16:colId xmlns:a16="http://schemas.microsoft.com/office/drawing/2014/main" val="113502018"/>
                    </a:ext>
                  </a:extLst>
                </a:gridCol>
                <a:gridCol w="7116418">
                  <a:extLst>
                    <a:ext uri="{9D8B030D-6E8A-4147-A177-3AD203B41FA5}">
                      <a16:colId xmlns:a16="http://schemas.microsoft.com/office/drawing/2014/main" val="2127709411"/>
                    </a:ext>
                  </a:extLst>
                </a:gridCol>
              </a:tblGrid>
              <a:tr h="263525">
                <a:tc>
                  <a:txBody>
                    <a:bodyPr/>
                    <a:lstStyle/>
                    <a:p>
                      <a:pPr rtl="0" fontAlgn="b">
                        <a:spcBef>
                          <a:spcPts val="0"/>
                        </a:spcBef>
                        <a:spcAft>
                          <a:spcPts val="0"/>
                        </a:spcAft>
                      </a:pPr>
                      <a:r>
                        <a:rPr lang="en-IN" sz="1200" b="0" i="0" u="none" strike="noStrike">
                          <a:solidFill>
                            <a:srgbClr val="000000"/>
                          </a:solidFill>
                          <a:effectLst/>
                          <a:latin typeface="Arial" panose="020B0604020202020204" pitchFamily="34" charset="0"/>
                        </a:rPr>
                        <a:t>Variable</a:t>
                      </a:r>
                      <a:endParaRPr lang="en-IN">
                        <a:solidFill>
                          <a:srgbClr val="4A4A4A"/>
                        </a:solidFill>
                        <a:effectLst/>
                      </a:endParaRPr>
                    </a:p>
                  </a:txBody>
                  <a:tcPr marL="12700" marR="12700" marT="12700" marB="635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b">
                        <a:spcBef>
                          <a:spcPts val="0"/>
                        </a:spcBef>
                        <a:spcAft>
                          <a:spcPts val="0"/>
                        </a:spcAft>
                      </a:pPr>
                      <a:r>
                        <a:rPr lang="en-IN" sz="1200" b="0" i="0" u="none" strike="noStrike">
                          <a:solidFill>
                            <a:srgbClr val="000000"/>
                          </a:solidFill>
                          <a:effectLst/>
                          <a:latin typeface="Arial" panose="020B0604020202020204" pitchFamily="34" charset="0"/>
                        </a:rPr>
                        <a:t>Definition</a:t>
                      </a:r>
                      <a:endParaRPr lang="en-IN">
                        <a:solidFill>
                          <a:srgbClr val="4A4A4A"/>
                        </a:solidFill>
                        <a:effectLst/>
                      </a:endParaRPr>
                    </a:p>
                  </a:txBody>
                  <a:tcPr marL="12700" marR="12700" marT="12700" marB="635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127484"/>
                  </a:ext>
                </a:extLst>
              </a:tr>
              <a:tr h="263525">
                <a:tc>
                  <a:txBody>
                    <a:bodyPr/>
                    <a:lstStyle/>
                    <a:p>
                      <a:pPr rtl="0" fontAlgn="b">
                        <a:spcBef>
                          <a:spcPts val="0"/>
                        </a:spcBef>
                        <a:spcAft>
                          <a:spcPts val="0"/>
                        </a:spcAft>
                      </a:pPr>
                      <a:r>
                        <a:rPr lang="en-IN" sz="1200" b="0" i="0" u="none" strike="noStrike">
                          <a:solidFill>
                            <a:srgbClr val="000000"/>
                          </a:solidFill>
                          <a:effectLst/>
                          <a:latin typeface="Arial" panose="020B0604020202020204" pitchFamily="34" charset="0"/>
                        </a:rPr>
                        <a:t>ID</a:t>
                      </a:r>
                      <a:endParaRPr lang="en-IN">
                        <a:solidFill>
                          <a:srgbClr val="4A4A4A"/>
                        </a:solidFill>
                        <a:effectLst/>
                      </a:endParaRPr>
                    </a:p>
                  </a:txBody>
                  <a:tcPr marL="12700" marR="12700" marT="12700" marB="635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b">
                        <a:spcBef>
                          <a:spcPts val="0"/>
                        </a:spcBef>
                        <a:spcAft>
                          <a:spcPts val="0"/>
                        </a:spcAft>
                      </a:pPr>
                      <a:r>
                        <a:rPr lang="en-IN" sz="1200" b="0" i="0" u="none" strike="noStrike">
                          <a:solidFill>
                            <a:srgbClr val="000000"/>
                          </a:solidFill>
                          <a:effectLst/>
                          <a:latin typeface="Arial" panose="020B0604020202020204" pitchFamily="34" charset="0"/>
                        </a:rPr>
                        <a:t>Unique Identifier for a row</a:t>
                      </a:r>
                      <a:endParaRPr lang="en-IN">
                        <a:solidFill>
                          <a:srgbClr val="4A4A4A"/>
                        </a:solidFill>
                        <a:effectLst/>
                      </a:endParaRPr>
                    </a:p>
                  </a:txBody>
                  <a:tcPr marL="12700" marR="12700" marT="12700" marB="635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51190501"/>
                  </a:ext>
                </a:extLst>
              </a:tr>
              <a:tr h="263525">
                <a:tc>
                  <a:txBody>
                    <a:bodyPr/>
                    <a:lstStyle/>
                    <a:p>
                      <a:pPr rtl="0" fontAlgn="b">
                        <a:spcBef>
                          <a:spcPts val="0"/>
                        </a:spcBef>
                        <a:spcAft>
                          <a:spcPts val="0"/>
                        </a:spcAft>
                      </a:pPr>
                      <a:r>
                        <a:rPr lang="en-IN" sz="1200" b="0" i="0" u="none" strike="noStrike">
                          <a:solidFill>
                            <a:srgbClr val="000000"/>
                          </a:solidFill>
                          <a:effectLst/>
                          <a:latin typeface="Arial" panose="020B0604020202020204" pitchFamily="34" charset="0"/>
                        </a:rPr>
                        <a:t>Gender</a:t>
                      </a:r>
                      <a:endParaRPr lang="en-IN">
                        <a:solidFill>
                          <a:srgbClr val="4A4A4A"/>
                        </a:solidFill>
                        <a:effectLst/>
                      </a:endParaRPr>
                    </a:p>
                  </a:txBody>
                  <a:tcPr marL="12700" marR="12700" marT="12700" marB="635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b">
                        <a:spcBef>
                          <a:spcPts val="0"/>
                        </a:spcBef>
                        <a:spcAft>
                          <a:spcPts val="0"/>
                        </a:spcAft>
                      </a:pPr>
                      <a:r>
                        <a:rPr lang="en-IN" sz="1200" b="0" i="0" u="none" strike="noStrike">
                          <a:solidFill>
                            <a:srgbClr val="000000"/>
                          </a:solidFill>
                          <a:effectLst/>
                          <a:latin typeface="Arial" panose="020B0604020202020204" pitchFamily="34" charset="0"/>
                        </a:rPr>
                        <a:t>Gender of the Customer</a:t>
                      </a:r>
                      <a:endParaRPr lang="en-IN">
                        <a:solidFill>
                          <a:srgbClr val="4A4A4A"/>
                        </a:solidFill>
                        <a:effectLst/>
                      </a:endParaRPr>
                    </a:p>
                  </a:txBody>
                  <a:tcPr marL="12700" marR="12700" marT="12700" marB="635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82383196"/>
                  </a:ext>
                </a:extLst>
              </a:tr>
              <a:tr h="263525">
                <a:tc>
                  <a:txBody>
                    <a:bodyPr/>
                    <a:lstStyle/>
                    <a:p>
                      <a:pPr rtl="0" fontAlgn="b">
                        <a:spcBef>
                          <a:spcPts val="0"/>
                        </a:spcBef>
                        <a:spcAft>
                          <a:spcPts val="0"/>
                        </a:spcAft>
                      </a:pPr>
                      <a:r>
                        <a:rPr lang="en-IN" sz="1200" b="0" i="0" u="none" strike="noStrike">
                          <a:solidFill>
                            <a:srgbClr val="000000"/>
                          </a:solidFill>
                          <a:effectLst/>
                          <a:latin typeface="Arial" panose="020B0604020202020204" pitchFamily="34" charset="0"/>
                        </a:rPr>
                        <a:t>Age</a:t>
                      </a:r>
                      <a:endParaRPr lang="en-IN">
                        <a:solidFill>
                          <a:srgbClr val="4A4A4A"/>
                        </a:solidFill>
                        <a:effectLst/>
                      </a:endParaRPr>
                    </a:p>
                  </a:txBody>
                  <a:tcPr marL="12700" marR="12700" marT="12700" marB="635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b">
                        <a:spcBef>
                          <a:spcPts val="0"/>
                        </a:spcBef>
                        <a:spcAft>
                          <a:spcPts val="0"/>
                        </a:spcAft>
                      </a:pPr>
                      <a:r>
                        <a:rPr lang="en-IN" sz="1200" b="0" i="0" u="none" strike="noStrike">
                          <a:solidFill>
                            <a:srgbClr val="000000"/>
                          </a:solidFill>
                          <a:effectLst/>
                          <a:latin typeface="Arial" panose="020B0604020202020204" pitchFamily="34" charset="0"/>
                        </a:rPr>
                        <a:t>Age of the Customer (in Years)</a:t>
                      </a:r>
                      <a:endParaRPr lang="en-IN">
                        <a:solidFill>
                          <a:srgbClr val="4A4A4A"/>
                        </a:solidFill>
                        <a:effectLst/>
                      </a:endParaRPr>
                    </a:p>
                  </a:txBody>
                  <a:tcPr marL="12700" marR="12700" marT="12700" marB="635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76138614"/>
                  </a:ext>
                </a:extLst>
              </a:tr>
              <a:tr h="263525">
                <a:tc>
                  <a:txBody>
                    <a:bodyPr/>
                    <a:lstStyle/>
                    <a:p>
                      <a:pPr rtl="0" fontAlgn="b">
                        <a:spcBef>
                          <a:spcPts val="0"/>
                        </a:spcBef>
                        <a:spcAft>
                          <a:spcPts val="0"/>
                        </a:spcAft>
                      </a:pPr>
                      <a:r>
                        <a:rPr lang="en-IN" sz="1200" b="0" i="0" u="none" strike="noStrike">
                          <a:solidFill>
                            <a:srgbClr val="000000"/>
                          </a:solidFill>
                          <a:effectLst/>
                          <a:latin typeface="Arial" panose="020B0604020202020204" pitchFamily="34" charset="0"/>
                        </a:rPr>
                        <a:t>Region_Code</a:t>
                      </a:r>
                      <a:endParaRPr lang="en-IN">
                        <a:solidFill>
                          <a:srgbClr val="4A4A4A"/>
                        </a:solidFill>
                        <a:effectLst/>
                      </a:endParaRPr>
                    </a:p>
                  </a:txBody>
                  <a:tcPr marL="12700" marR="12700" marT="12700" marB="635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b">
                        <a:spcBef>
                          <a:spcPts val="0"/>
                        </a:spcBef>
                        <a:spcAft>
                          <a:spcPts val="0"/>
                        </a:spcAft>
                      </a:pPr>
                      <a:r>
                        <a:rPr lang="en-IN" sz="1200" b="0" i="0" u="none" strike="noStrike">
                          <a:solidFill>
                            <a:srgbClr val="000000"/>
                          </a:solidFill>
                          <a:effectLst/>
                          <a:latin typeface="Arial" panose="020B0604020202020204" pitchFamily="34" charset="0"/>
                        </a:rPr>
                        <a:t>Code of the Region for the customers</a:t>
                      </a:r>
                      <a:endParaRPr lang="en-IN">
                        <a:solidFill>
                          <a:srgbClr val="4A4A4A"/>
                        </a:solidFill>
                        <a:effectLst/>
                      </a:endParaRPr>
                    </a:p>
                  </a:txBody>
                  <a:tcPr marL="12700" marR="12700" marT="12700" marB="635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90929357"/>
                  </a:ext>
                </a:extLst>
              </a:tr>
              <a:tr h="263525">
                <a:tc>
                  <a:txBody>
                    <a:bodyPr/>
                    <a:lstStyle/>
                    <a:p>
                      <a:pPr rtl="0" fontAlgn="b">
                        <a:spcBef>
                          <a:spcPts val="0"/>
                        </a:spcBef>
                        <a:spcAft>
                          <a:spcPts val="0"/>
                        </a:spcAft>
                      </a:pPr>
                      <a:r>
                        <a:rPr lang="en-IN" sz="1200" b="0" i="0" u="none" strike="noStrike" dirty="0">
                          <a:solidFill>
                            <a:srgbClr val="000000"/>
                          </a:solidFill>
                          <a:effectLst/>
                          <a:latin typeface="Arial" panose="020B0604020202020204" pitchFamily="34" charset="0"/>
                        </a:rPr>
                        <a:t>Occupation</a:t>
                      </a:r>
                      <a:endParaRPr lang="en-IN" dirty="0">
                        <a:solidFill>
                          <a:srgbClr val="4A4A4A"/>
                        </a:solidFill>
                        <a:effectLst/>
                      </a:endParaRPr>
                    </a:p>
                  </a:txBody>
                  <a:tcPr marL="12700" marR="12700" marT="12700" marB="635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b">
                        <a:spcBef>
                          <a:spcPts val="0"/>
                        </a:spcBef>
                        <a:spcAft>
                          <a:spcPts val="0"/>
                        </a:spcAft>
                      </a:pPr>
                      <a:r>
                        <a:rPr lang="en-IN" sz="1200" b="0" i="0" u="none" strike="noStrike">
                          <a:solidFill>
                            <a:srgbClr val="000000"/>
                          </a:solidFill>
                          <a:effectLst/>
                          <a:latin typeface="Arial" panose="020B0604020202020204" pitchFamily="34" charset="0"/>
                        </a:rPr>
                        <a:t>Occupation Type for the customer</a:t>
                      </a:r>
                      <a:endParaRPr lang="en-IN">
                        <a:solidFill>
                          <a:srgbClr val="4A4A4A"/>
                        </a:solidFill>
                        <a:effectLst/>
                      </a:endParaRPr>
                    </a:p>
                  </a:txBody>
                  <a:tcPr marL="12700" marR="12700" marT="12700" marB="635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3418604"/>
                  </a:ext>
                </a:extLst>
              </a:tr>
              <a:tr h="263525">
                <a:tc>
                  <a:txBody>
                    <a:bodyPr/>
                    <a:lstStyle/>
                    <a:p>
                      <a:pPr rtl="0" fontAlgn="b">
                        <a:spcBef>
                          <a:spcPts val="0"/>
                        </a:spcBef>
                        <a:spcAft>
                          <a:spcPts val="0"/>
                        </a:spcAft>
                      </a:pPr>
                      <a:r>
                        <a:rPr lang="en-IN" sz="1200" b="0" i="0" u="none" strike="noStrike">
                          <a:solidFill>
                            <a:srgbClr val="000000"/>
                          </a:solidFill>
                          <a:effectLst/>
                          <a:latin typeface="Arial" panose="020B0604020202020204" pitchFamily="34" charset="0"/>
                        </a:rPr>
                        <a:t>Channel_Code</a:t>
                      </a:r>
                      <a:endParaRPr lang="en-IN">
                        <a:solidFill>
                          <a:srgbClr val="4A4A4A"/>
                        </a:solidFill>
                        <a:effectLst/>
                      </a:endParaRPr>
                    </a:p>
                  </a:txBody>
                  <a:tcPr marL="12700" marR="12700" marT="12700" marB="635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b">
                        <a:spcBef>
                          <a:spcPts val="0"/>
                        </a:spcBef>
                        <a:spcAft>
                          <a:spcPts val="0"/>
                        </a:spcAft>
                      </a:pPr>
                      <a:r>
                        <a:rPr lang="en-IN" sz="1200" b="0" i="0" u="none" strike="noStrike" dirty="0">
                          <a:solidFill>
                            <a:srgbClr val="000000"/>
                          </a:solidFill>
                          <a:effectLst/>
                          <a:latin typeface="Arial" panose="020B0604020202020204" pitchFamily="34" charset="0"/>
                        </a:rPr>
                        <a:t>Acquisition Channel Code for the Customer  (Encoded)</a:t>
                      </a:r>
                      <a:endParaRPr lang="en-IN" dirty="0">
                        <a:solidFill>
                          <a:srgbClr val="4A4A4A"/>
                        </a:solidFill>
                        <a:effectLst/>
                      </a:endParaRPr>
                    </a:p>
                  </a:txBody>
                  <a:tcPr marL="12700" marR="12700" marT="12700" marB="635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26006205"/>
                  </a:ext>
                </a:extLst>
              </a:tr>
              <a:tr h="263525">
                <a:tc>
                  <a:txBody>
                    <a:bodyPr/>
                    <a:lstStyle/>
                    <a:p>
                      <a:pPr rtl="0" fontAlgn="b">
                        <a:spcBef>
                          <a:spcPts val="0"/>
                        </a:spcBef>
                        <a:spcAft>
                          <a:spcPts val="0"/>
                        </a:spcAft>
                      </a:pPr>
                      <a:r>
                        <a:rPr lang="en-IN" sz="1200" b="0" i="0" u="none" strike="noStrike">
                          <a:solidFill>
                            <a:srgbClr val="000000"/>
                          </a:solidFill>
                          <a:effectLst/>
                          <a:latin typeface="Arial" panose="020B0604020202020204" pitchFamily="34" charset="0"/>
                        </a:rPr>
                        <a:t>Vintage</a:t>
                      </a:r>
                      <a:endParaRPr lang="en-IN">
                        <a:solidFill>
                          <a:srgbClr val="4A4A4A"/>
                        </a:solidFill>
                        <a:effectLst/>
                      </a:endParaRPr>
                    </a:p>
                  </a:txBody>
                  <a:tcPr marL="12700" marR="12700" marT="12700" marB="635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b">
                        <a:spcBef>
                          <a:spcPts val="0"/>
                        </a:spcBef>
                        <a:spcAft>
                          <a:spcPts val="0"/>
                        </a:spcAft>
                      </a:pPr>
                      <a:r>
                        <a:rPr lang="en-IN" sz="1200" b="0" i="0" u="none" strike="noStrike">
                          <a:solidFill>
                            <a:srgbClr val="000000"/>
                          </a:solidFill>
                          <a:effectLst/>
                          <a:latin typeface="Arial" panose="020B0604020202020204" pitchFamily="34" charset="0"/>
                        </a:rPr>
                        <a:t>Vintage for the Customer (In Months)</a:t>
                      </a:r>
                      <a:endParaRPr lang="en-IN">
                        <a:solidFill>
                          <a:srgbClr val="4A4A4A"/>
                        </a:solidFill>
                        <a:effectLst/>
                      </a:endParaRPr>
                    </a:p>
                  </a:txBody>
                  <a:tcPr marL="12700" marR="12700" marT="12700" marB="635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55812429"/>
                  </a:ext>
                </a:extLst>
              </a:tr>
              <a:tr h="263525">
                <a:tc>
                  <a:txBody>
                    <a:bodyPr/>
                    <a:lstStyle/>
                    <a:p>
                      <a:pPr rtl="0" fontAlgn="b">
                        <a:spcBef>
                          <a:spcPts val="0"/>
                        </a:spcBef>
                        <a:spcAft>
                          <a:spcPts val="0"/>
                        </a:spcAft>
                      </a:pPr>
                      <a:r>
                        <a:rPr lang="en-IN" sz="1200" b="0" i="0" u="none" strike="noStrike">
                          <a:solidFill>
                            <a:srgbClr val="000000"/>
                          </a:solidFill>
                          <a:effectLst/>
                          <a:latin typeface="Arial" panose="020B0604020202020204" pitchFamily="34" charset="0"/>
                        </a:rPr>
                        <a:t>Credit_Product</a:t>
                      </a:r>
                      <a:endParaRPr lang="en-IN">
                        <a:solidFill>
                          <a:srgbClr val="4A4A4A"/>
                        </a:solidFill>
                        <a:effectLst/>
                      </a:endParaRPr>
                    </a:p>
                  </a:txBody>
                  <a:tcPr marL="12700" marR="12700" marT="12700" marB="635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b">
                        <a:spcBef>
                          <a:spcPts val="0"/>
                        </a:spcBef>
                        <a:spcAft>
                          <a:spcPts val="0"/>
                        </a:spcAft>
                      </a:pPr>
                      <a:r>
                        <a:rPr lang="en-IN" sz="1200" b="0" i="0" u="none" strike="noStrike">
                          <a:solidFill>
                            <a:srgbClr val="000000"/>
                          </a:solidFill>
                          <a:effectLst/>
                          <a:latin typeface="Arial" panose="020B0604020202020204" pitchFamily="34" charset="0"/>
                        </a:rPr>
                        <a:t>If the Customer has any active credit product (Home loan,</a:t>
                      </a:r>
                      <a:endParaRPr lang="en-IN">
                        <a:solidFill>
                          <a:srgbClr val="4A4A4A"/>
                        </a:solidFill>
                        <a:effectLst/>
                      </a:endParaRPr>
                    </a:p>
                    <a:p>
                      <a:pPr rtl="0" fontAlgn="b">
                        <a:spcBef>
                          <a:spcPts val="0"/>
                        </a:spcBef>
                        <a:spcAft>
                          <a:spcPts val="0"/>
                        </a:spcAft>
                      </a:pPr>
                      <a:r>
                        <a:rPr lang="en-IN" sz="1200" b="0" i="0" u="none" strike="noStrike">
                          <a:solidFill>
                            <a:srgbClr val="000000"/>
                          </a:solidFill>
                          <a:effectLst/>
                          <a:latin typeface="Arial" panose="020B0604020202020204" pitchFamily="34" charset="0"/>
                        </a:rPr>
                        <a:t>Personal loan, Credit Card etc.)</a:t>
                      </a:r>
                      <a:endParaRPr lang="en-IN">
                        <a:solidFill>
                          <a:srgbClr val="4A4A4A"/>
                        </a:solidFill>
                        <a:effectLst/>
                      </a:endParaRPr>
                    </a:p>
                  </a:txBody>
                  <a:tcPr marL="12700" marR="12700" marT="12700" marB="635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90986164"/>
                  </a:ext>
                </a:extLst>
              </a:tr>
              <a:tr h="425450">
                <a:tc>
                  <a:txBody>
                    <a:bodyPr/>
                    <a:lstStyle/>
                    <a:p>
                      <a:pPr rtl="0" fontAlgn="b">
                        <a:spcBef>
                          <a:spcPts val="0"/>
                        </a:spcBef>
                        <a:spcAft>
                          <a:spcPts val="0"/>
                        </a:spcAft>
                      </a:pPr>
                      <a:r>
                        <a:rPr lang="en-IN" sz="1200" b="0" i="0" u="none" strike="noStrike">
                          <a:solidFill>
                            <a:srgbClr val="000000"/>
                          </a:solidFill>
                          <a:effectLst/>
                          <a:latin typeface="Arial" panose="020B0604020202020204" pitchFamily="34" charset="0"/>
                        </a:rPr>
                        <a:t>Avg_Account_Balance</a:t>
                      </a:r>
                      <a:endParaRPr lang="en-IN">
                        <a:solidFill>
                          <a:srgbClr val="4A4A4A"/>
                        </a:solidFill>
                        <a:effectLst/>
                      </a:endParaRPr>
                    </a:p>
                  </a:txBody>
                  <a:tcPr marL="12700" marR="12700" marT="12700" marB="635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b">
                        <a:spcBef>
                          <a:spcPts val="0"/>
                        </a:spcBef>
                        <a:spcAft>
                          <a:spcPts val="0"/>
                        </a:spcAft>
                      </a:pPr>
                      <a:br>
                        <a:rPr lang="en-IN">
                          <a:effectLst/>
                        </a:rPr>
                      </a:br>
                      <a:r>
                        <a:rPr lang="en-IN" sz="1200" b="0" i="0" u="none" strike="noStrike">
                          <a:solidFill>
                            <a:srgbClr val="000000"/>
                          </a:solidFill>
                          <a:effectLst/>
                          <a:latin typeface="Arial" panose="020B0604020202020204" pitchFamily="34" charset="0"/>
                        </a:rPr>
                        <a:t>Average Account Balance for the Customer in last 12 Months</a:t>
                      </a:r>
                      <a:endParaRPr lang="en-IN">
                        <a:solidFill>
                          <a:srgbClr val="4A4A4A"/>
                        </a:solidFill>
                        <a:effectLst/>
                      </a:endParaRPr>
                    </a:p>
                  </a:txBody>
                  <a:tcPr marL="12700" marR="12700" marT="12700" marB="635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66034784"/>
                  </a:ext>
                </a:extLst>
              </a:tr>
              <a:tr h="263525">
                <a:tc>
                  <a:txBody>
                    <a:bodyPr/>
                    <a:lstStyle/>
                    <a:p>
                      <a:pPr rtl="0" fontAlgn="b">
                        <a:spcBef>
                          <a:spcPts val="0"/>
                        </a:spcBef>
                        <a:spcAft>
                          <a:spcPts val="0"/>
                        </a:spcAft>
                      </a:pPr>
                      <a:r>
                        <a:rPr lang="en-IN" sz="1200" b="0" i="0" u="none" strike="noStrike">
                          <a:solidFill>
                            <a:srgbClr val="000000"/>
                          </a:solidFill>
                          <a:effectLst/>
                          <a:latin typeface="Arial" panose="020B0604020202020204" pitchFamily="34" charset="0"/>
                        </a:rPr>
                        <a:t>Is_Active</a:t>
                      </a:r>
                      <a:endParaRPr lang="en-IN">
                        <a:solidFill>
                          <a:srgbClr val="4A4A4A"/>
                        </a:solidFill>
                        <a:effectLst/>
                      </a:endParaRPr>
                    </a:p>
                  </a:txBody>
                  <a:tcPr marL="12700" marR="12700" marT="12700" marB="635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b">
                        <a:spcBef>
                          <a:spcPts val="0"/>
                        </a:spcBef>
                        <a:spcAft>
                          <a:spcPts val="0"/>
                        </a:spcAft>
                      </a:pPr>
                      <a:r>
                        <a:rPr lang="en-IN" sz="1200" b="0" i="0" u="none" strike="noStrike">
                          <a:solidFill>
                            <a:srgbClr val="000000"/>
                          </a:solidFill>
                          <a:effectLst/>
                          <a:latin typeface="Arial" panose="020B0604020202020204" pitchFamily="34" charset="0"/>
                        </a:rPr>
                        <a:t>If the Customer is Active in last 3 Months</a:t>
                      </a:r>
                      <a:endParaRPr lang="en-IN">
                        <a:solidFill>
                          <a:srgbClr val="4A4A4A"/>
                        </a:solidFill>
                        <a:effectLst/>
                      </a:endParaRPr>
                    </a:p>
                  </a:txBody>
                  <a:tcPr marL="12700" marR="12700" marT="12700" marB="635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64757396"/>
                  </a:ext>
                </a:extLst>
              </a:tr>
              <a:tr h="263525">
                <a:tc>
                  <a:txBody>
                    <a:bodyPr/>
                    <a:lstStyle/>
                    <a:p>
                      <a:pPr rtl="0" fontAlgn="b">
                        <a:spcBef>
                          <a:spcPts val="0"/>
                        </a:spcBef>
                        <a:spcAft>
                          <a:spcPts val="0"/>
                        </a:spcAft>
                      </a:pPr>
                      <a:r>
                        <a:rPr lang="en-IN" sz="1200" b="0" i="0" u="none" strike="noStrike">
                          <a:solidFill>
                            <a:srgbClr val="000000"/>
                          </a:solidFill>
                          <a:effectLst/>
                          <a:latin typeface="Arial" panose="020B0604020202020204" pitchFamily="34" charset="0"/>
                        </a:rPr>
                        <a:t>Is_Lead(Target)</a:t>
                      </a:r>
                      <a:endParaRPr lang="en-IN">
                        <a:solidFill>
                          <a:srgbClr val="4A4A4A"/>
                        </a:solidFill>
                        <a:effectLst/>
                      </a:endParaRPr>
                    </a:p>
                  </a:txBody>
                  <a:tcPr marL="12700" marR="12700" marT="12700" marB="635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rtl="0" fontAlgn="b">
                        <a:spcBef>
                          <a:spcPts val="0"/>
                        </a:spcBef>
                        <a:spcAft>
                          <a:spcPts val="0"/>
                        </a:spcAft>
                      </a:pPr>
                      <a:r>
                        <a:rPr lang="en-IN" sz="1200" b="0" i="0" u="none" strike="noStrike" dirty="0">
                          <a:solidFill>
                            <a:srgbClr val="000000"/>
                          </a:solidFill>
                          <a:effectLst/>
                          <a:latin typeface="Arial" panose="020B0604020202020204" pitchFamily="34" charset="0"/>
                        </a:rPr>
                        <a:t>If the Customer is interested for the Credit Card</a:t>
                      </a:r>
                      <a:endParaRPr lang="en-IN" dirty="0">
                        <a:solidFill>
                          <a:srgbClr val="4A4A4A"/>
                        </a:solidFill>
                        <a:effectLst/>
                      </a:endParaRPr>
                    </a:p>
                    <a:p>
                      <a:pPr rtl="0" fontAlgn="b">
                        <a:spcBef>
                          <a:spcPts val="0"/>
                        </a:spcBef>
                        <a:spcAft>
                          <a:spcPts val="0"/>
                        </a:spcAft>
                      </a:pPr>
                      <a:r>
                        <a:rPr lang="en-IN" sz="1200" b="0" i="0" u="none" strike="noStrike" dirty="0">
                          <a:solidFill>
                            <a:srgbClr val="000000"/>
                          </a:solidFill>
                          <a:effectLst/>
                          <a:latin typeface="Arial" panose="020B0604020202020204" pitchFamily="34" charset="0"/>
                        </a:rPr>
                        <a:t>0 : Customer is not interested</a:t>
                      </a:r>
                      <a:endParaRPr lang="en-IN" dirty="0">
                        <a:solidFill>
                          <a:srgbClr val="4A4A4A"/>
                        </a:solidFill>
                        <a:effectLst/>
                      </a:endParaRPr>
                    </a:p>
                    <a:p>
                      <a:pPr rtl="0" fontAlgn="b">
                        <a:spcBef>
                          <a:spcPts val="0"/>
                        </a:spcBef>
                        <a:spcAft>
                          <a:spcPts val="0"/>
                        </a:spcAft>
                      </a:pPr>
                      <a:r>
                        <a:rPr lang="en-IN" sz="1200" b="0" i="0" u="none" strike="noStrike" dirty="0">
                          <a:solidFill>
                            <a:srgbClr val="000000"/>
                          </a:solidFill>
                          <a:effectLst/>
                          <a:latin typeface="Arial" panose="020B0604020202020204" pitchFamily="34" charset="0"/>
                        </a:rPr>
                        <a:t>1 : Customer is interested</a:t>
                      </a:r>
                      <a:endParaRPr lang="en-IN" dirty="0">
                        <a:solidFill>
                          <a:srgbClr val="4A4A4A"/>
                        </a:solidFill>
                        <a:effectLst/>
                      </a:endParaRPr>
                    </a:p>
                  </a:txBody>
                  <a:tcPr marL="12700" marR="12700" marT="12700" marB="6350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83737880"/>
                  </a:ext>
                </a:extLst>
              </a:tr>
            </a:tbl>
          </a:graphicData>
        </a:graphic>
      </p:graphicFrame>
    </p:spTree>
    <p:extLst>
      <p:ext uri="{BB962C8B-B14F-4D97-AF65-F5344CB8AC3E}">
        <p14:creationId xmlns:p14="http://schemas.microsoft.com/office/powerpoint/2010/main" val="701883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0601" y="156754"/>
            <a:ext cx="9905998" cy="492603"/>
          </a:xfrm>
        </p:spPr>
        <p:txBody>
          <a:bodyPr>
            <a:noAutofit/>
          </a:bodyPr>
          <a:lstStyle/>
          <a:p>
            <a:pPr algn="ctr"/>
            <a:r>
              <a:rPr lang="en-US" sz="2000" dirty="0"/>
              <a:t>Exploratory Data Analysis - Relation between Gender, Occupation with distribution For ‘</a:t>
            </a:r>
            <a:r>
              <a:rPr lang="en-US" sz="2000" dirty="0" err="1"/>
              <a:t>Is_Lead</a:t>
            </a:r>
            <a:r>
              <a:rPr lang="en-US" sz="2000" dirty="0"/>
              <a:t>’</a:t>
            </a:r>
          </a:p>
        </p:txBody>
      </p:sp>
      <p:sp>
        <p:nvSpPr>
          <p:cNvPr id="5" name="Content Placeholder 4">
            <a:extLst>
              <a:ext uri="{FF2B5EF4-FFF2-40B4-BE49-F238E27FC236}">
                <a16:creationId xmlns:a16="http://schemas.microsoft.com/office/drawing/2014/main" id="{EAB2AFBE-0018-234E-A2E8-47822D6B3908}"/>
              </a:ext>
            </a:extLst>
          </p:cNvPr>
          <p:cNvSpPr>
            <a:spLocks noGrp="1"/>
          </p:cNvSpPr>
          <p:nvPr>
            <p:ph idx="1"/>
          </p:nvPr>
        </p:nvSpPr>
        <p:spPr>
          <a:xfrm>
            <a:off x="1141412" y="5303141"/>
            <a:ext cx="10745788" cy="1442216"/>
          </a:xfrm>
        </p:spPr>
        <p:txBody>
          <a:bodyPr>
            <a:normAutofit fontScale="85000" lnSpcReduction="20000"/>
          </a:bodyPr>
          <a:lstStyle/>
          <a:p>
            <a:r>
              <a:rPr lang="en-IN" sz="1800" dirty="0"/>
              <a:t>The Entrepreneur category is either least reported in the data or the Happy Customer Bank is not tapping potential of the category. For rest other category, even though count reported is good in terms of customer base, its ratio of turning into interest in Credit Card business does not seem to be great.</a:t>
            </a:r>
          </a:p>
          <a:p>
            <a:r>
              <a:rPr lang="en-IN" sz="1800" dirty="0"/>
              <a:t>A suggestion would be bring Entrepreneur category into the ambit as well as target Fixed Salaried/Self Employed category of customer base.</a:t>
            </a:r>
            <a:endParaRPr lang="en-US" sz="1800" dirty="0"/>
          </a:p>
        </p:txBody>
      </p:sp>
      <p:pic>
        <p:nvPicPr>
          <p:cNvPr id="4" name="Picture 3">
            <a:extLst>
              <a:ext uri="{FF2B5EF4-FFF2-40B4-BE49-F238E27FC236}">
                <a16:creationId xmlns:a16="http://schemas.microsoft.com/office/drawing/2014/main" id="{9CA08588-C0AD-D04C-BA8D-315FDE35B84E}"/>
              </a:ext>
            </a:extLst>
          </p:cNvPr>
          <p:cNvPicPr>
            <a:picLocks noChangeAspect="1"/>
          </p:cNvPicPr>
          <p:nvPr/>
        </p:nvPicPr>
        <p:blipFill>
          <a:blip r:embed="rId3"/>
          <a:stretch>
            <a:fillRect/>
          </a:stretch>
        </p:blipFill>
        <p:spPr>
          <a:xfrm>
            <a:off x="1276902" y="752613"/>
            <a:ext cx="3016802" cy="4550528"/>
          </a:xfrm>
          <a:prstGeom prst="rect">
            <a:avLst/>
          </a:prstGeom>
        </p:spPr>
      </p:pic>
      <p:pic>
        <p:nvPicPr>
          <p:cNvPr id="8" name="Picture 7">
            <a:extLst>
              <a:ext uri="{FF2B5EF4-FFF2-40B4-BE49-F238E27FC236}">
                <a16:creationId xmlns:a16="http://schemas.microsoft.com/office/drawing/2014/main" id="{BA5BFDA3-281F-4F44-8707-9F8F8A173C35}"/>
              </a:ext>
            </a:extLst>
          </p:cNvPr>
          <p:cNvPicPr>
            <a:picLocks noChangeAspect="1"/>
          </p:cNvPicPr>
          <p:nvPr/>
        </p:nvPicPr>
        <p:blipFill>
          <a:blip r:embed="rId4"/>
          <a:stretch>
            <a:fillRect/>
          </a:stretch>
        </p:blipFill>
        <p:spPr>
          <a:xfrm>
            <a:off x="4350852" y="752613"/>
            <a:ext cx="7536348" cy="4550528"/>
          </a:xfrm>
          <a:prstGeom prst="rect">
            <a:avLst/>
          </a:prstGeom>
        </p:spPr>
      </p:pic>
    </p:spTree>
    <p:extLst>
      <p:ext uri="{BB962C8B-B14F-4D97-AF65-F5344CB8AC3E}">
        <p14:creationId xmlns:p14="http://schemas.microsoft.com/office/powerpoint/2010/main" val="120350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0601" y="156754"/>
            <a:ext cx="9905998" cy="492603"/>
          </a:xfrm>
        </p:spPr>
        <p:txBody>
          <a:bodyPr>
            <a:noAutofit/>
          </a:bodyPr>
          <a:lstStyle/>
          <a:p>
            <a:pPr algn="ctr"/>
            <a:r>
              <a:rPr lang="en-US" sz="2000" dirty="0"/>
              <a:t>Exploratory Data Analysis - Relation between Gender, </a:t>
            </a:r>
            <a:r>
              <a:rPr lang="en-US" sz="2000" dirty="0" err="1"/>
              <a:t>region_code</a:t>
            </a:r>
            <a:r>
              <a:rPr lang="en-US" sz="2000" dirty="0"/>
              <a:t> with distribution For ‘</a:t>
            </a:r>
            <a:r>
              <a:rPr lang="en-US" sz="2000" dirty="0" err="1"/>
              <a:t>Is_Lead</a:t>
            </a:r>
            <a:r>
              <a:rPr lang="en-US" sz="2000" dirty="0"/>
              <a:t>’</a:t>
            </a:r>
          </a:p>
        </p:txBody>
      </p:sp>
      <p:sp>
        <p:nvSpPr>
          <p:cNvPr id="5" name="Content Placeholder 4">
            <a:extLst>
              <a:ext uri="{FF2B5EF4-FFF2-40B4-BE49-F238E27FC236}">
                <a16:creationId xmlns:a16="http://schemas.microsoft.com/office/drawing/2014/main" id="{EAB2AFBE-0018-234E-A2E8-47822D6B3908}"/>
              </a:ext>
            </a:extLst>
          </p:cNvPr>
          <p:cNvSpPr>
            <a:spLocks noGrp="1"/>
          </p:cNvSpPr>
          <p:nvPr>
            <p:ph idx="1"/>
          </p:nvPr>
        </p:nvSpPr>
        <p:spPr>
          <a:xfrm>
            <a:off x="1141412" y="5459895"/>
            <a:ext cx="10745788" cy="1285461"/>
          </a:xfrm>
        </p:spPr>
        <p:txBody>
          <a:bodyPr>
            <a:normAutofit lnSpcReduction="10000"/>
          </a:bodyPr>
          <a:lstStyle/>
          <a:p>
            <a:r>
              <a:rPr lang="en-IN" sz="1600" dirty="0"/>
              <a:t>Region wise Happy Customer Bank need to target Region with low '</a:t>
            </a:r>
            <a:r>
              <a:rPr lang="en-IN" sz="1600" dirty="0" err="1"/>
              <a:t>Is_Lead</a:t>
            </a:r>
            <a:r>
              <a:rPr lang="en-IN" sz="1600" dirty="0"/>
              <a:t> = 1' count. At the same time target also need to set to convert Region with high '</a:t>
            </a:r>
            <a:r>
              <a:rPr lang="en-IN" sz="1600" dirty="0" err="1"/>
              <a:t>Is_Lead</a:t>
            </a:r>
            <a:r>
              <a:rPr lang="en-IN" sz="1600" dirty="0"/>
              <a:t> = 0'.</a:t>
            </a:r>
          </a:p>
          <a:p>
            <a:r>
              <a:rPr lang="en-IN" sz="1600" dirty="0"/>
              <a:t>Compared to </a:t>
            </a:r>
            <a:r>
              <a:rPr lang="en-IN" sz="1600" dirty="0" err="1"/>
              <a:t>Region_Code</a:t>
            </a:r>
            <a:r>
              <a:rPr lang="en-IN" sz="1600" dirty="0"/>
              <a:t> like RG268, RG283, RG254 rest all regions show poor customer base. A review of marketing campaign needs to be undertaken to tap the potential.</a:t>
            </a:r>
          </a:p>
        </p:txBody>
      </p:sp>
      <p:pic>
        <p:nvPicPr>
          <p:cNvPr id="6" name="Picture 5">
            <a:extLst>
              <a:ext uri="{FF2B5EF4-FFF2-40B4-BE49-F238E27FC236}">
                <a16:creationId xmlns:a16="http://schemas.microsoft.com/office/drawing/2014/main" id="{7CD1317F-934D-2945-ACE2-088B5E7BF805}"/>
              </a:ext>
            </a:extLst>
          </p:cNvPr>
          <p:cNvPicPr>
            <a:picLocks noChangeAspect="1"/>
          </p:cNvPicPr>
          <p:nvPr/>
        </p:nvPicPr>
        <p:blipFill>
          <a:blip r:embed="rId3"/>
          <a:stretch>
            <a:fillRect/>
          </a:stretch>
        </p:blipFill>
        <p:spPr>
          <a:xfrm>
            <a:off x="588209" y="649357"/>
            <a:ext cx="2579061" cy="4810538"/>
          </a:xfrm>
          <a:prstGeom prst="rect">
            <a:avLst/>
          </a:prstGeom>
        </p:spPr>
      </p:pic>
      <p:pic>
        <p:nvPicPr>
          <p:cNvPr id="9" name="Picture 8">
            <a:extLst>
              <a:ext uri="{FF2B5EF4-FFF2-40B4-BE49-F238E27FC236}">
                <a16:creationId xmlns:a16="http://schemas.microsoft.com/office/drawing/2014/main" id="{FEB856FC-9C4F-7C48-8FFC-C5EB9DC9880C}"/>
              </a:ext>
            </a:extLst>
          </p:cNvPr>
          <p:cNvPicPr>
            <a:picLocks noChangeAspect="1"/>
          </p:cNvPicPr>
          <p:nvPr/>
        </p:nvPicPr>
        <p:blipFill>
          <a:blip r:embed="rId4"/>
          <a:stretch>
            <a:fillRect/>
          </a:stretch>
        </p:blipFill>
        <p:spPr>
          <a:xfrm>
            <a:off x="3260035" y="649356"/>
            <a:ext cx="8761275" cy="4810539"/>
          </a:xfrm>
          <a:prstGeom prst="rect">
            <a:avLst/>
          </a:prstGeom>
        </p:spPr>
      </p:pic>
    </p:spTree>
    <p:extLst>
      <p:ext uri="{BB962C8B-B14F-4D97-AF65-F5344CB8AC3E}">
        <p14:creationId xmlns:p14="http://schemas.microsoft.com/office/powerpoint/2010/main" val="784607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0601" y="156754"/>
            <a:ext cx="9905998" cy="492603"/>
          </a:xfrm>
        </p:spPr>
        <p:txBody>
          <a:bodyPr>
            <a:noAutofit/>
          </a:bodyPr>
          <a:lstStyle/>
          <a:p>
            <a:pPr algn="ctr"/>
            <a:r>
              <a:rPr lang="en-US" sz="2000" dirty="0"/>
              <a:t>Exploratory Data Analysis - Relation between Gender, </a:t>
            </a:r>
            <a:r>
              <a:rPr lang="en-US" sz="2000" dirty="0" err="1"/>
              <a:t>Channel_code</a:t>
            </a:r>
            <a:r>
              <a:rPr lang="en-US" sz="2000" dirty="0"/>
              <a:t> with distribution For ‘</a:t>
            </a:r>
            <a:r>
              <a:rPr lang="en-US" sz="2000" dirty="0" err="1"/>
              <a:t>Is_Lead</a:t>
            </a:r>
            <a:r>
              <a:rPr lang="en-US" sz="2000" dirty="0"/>
              <a:t>’</a:t>
            </a:r>
          </a:p>
        </p:txBody>
      </p:sp>
      <p:sp>
        <p:nvSpPr>
          <p:cNvPr id="5" name="Content Placeholder 4">
            <a:extLst>
              <a:ext uri="{FF2B5EF4-FFF2-40B4-BE49-F238E27FC236}">
                <a16:creationId xmlns:a16="http://schemas.microsoft.com/office/drawing/2014/main" id="{EAB2AFBE-0018-234E-A2E8-47822D6B3908}"/>
              </a:ext>
            </a:extLst>
          </p:cNvPr>
          <p:cNvSpPr>
            <a:spLocks noGrp="1"/>
          </p:cNvSpPr>
          <p:nvPr>
            <p:ph idx="1"/>
          </p:nvPr>
        </p:nvSpPr>
        <p:spPr>
          <a:xfrm>
            <a:off x="1141412" y="5552661"/>
            <a:ext cx="10745788" cy="1192695"/>
          </a:xfrm>
        </p:spPr>
        <p:txBody>
          <a:bodyPr>
            <a:normAutofit/>
          </a:bodyPr>
          <a:lstStyle/>
          <a:p>
            <a:r>
              <a:rPr lang="en-IN" sz="1500" dirty="0"/>
              <a:t>The channel code X4 needs to be reviewed for better reach to customer base. Channel Code X1 even though high in total count, the interest of customers in Credit Card seems low both with Male and Female genders.</a:t>
            </a:r>
          </a:p>
          <a:p>
            <a:r>
              <a:rPr lang="en-IN" sz="1500" dirty="0"/>
              <a:t>Channel code X3 seems doing fairly in terms of making people interested in Credit Card business.</a:t>
            </a:r>
          </a:p>
        </p:txBody>
      </p:sp>
      <p:pic>
        <p:nvPicPr>
          <p:cNvPr id="4" name="Picture 3">
            <a:extLst>
              <a:ext uri="{FF2B5EF4-FFF2-40B4-BE49-F238E27FC236}">
                <a16:creationId xmlns:a16="http://schemas.microsoft.com/office/drawing/2014/main" id="{C1FC0DB4-FF95-9C40-AF42-8542BCB636FC}"/>
              </a:ext>
            </a:extLst>
          </p:cNvPr>
          <p:cNvPicPr>
            <a:picLocks noChangeAspect="1"/>
          </p:cNvPicPr>
          <p:nvPr/>
        </p:nvPicPr>
        <p:blipFill>
          <a:blip r:embed="rId3"/>
          <a:stretch>
            <a:fillRect/>
          </a:stretch>
        </p:blipFill>
        <p:spPr>
          <a:xfrm>
            <a:off x="871882" y="848415"/>
            <a:ext cx="3143527" cy="4611480"/>
          </a:xfrm>
          <a:prstGeom prst="rect">
            <a:avLst/>
          </a:prstGeom>
        </p:spPr>
      </p:pic>
      <p:pic>
        <p:nvPicPr>
          <p:cNvPr id="8" name="Picture 7">
            <a:extLst>
              <a:ext uri="{FF2B5EF4-FFF2-40B4-BE49-F238E27FC236}">
                <a16:creationId xmlns:a16="http://schemas.microsoft.com/office/drawing/2014/main" id="{02FD773E-8B55-1749-9CD8-C357C4A5719F}"/>
              </a:ext>
            </a:extLst>
          </p:cNvPr>
          <p:cNvPicPr>
            <a:picLocks noChangeAspect="1"/>
          </p:cNvPicPr>
          <p:nvPr/>
        </p:nvPicPr>
        <p:blipFill>
          <a:blip r:embed="rId4"/>
          <a:stretch>
            <a:fillRect/>
          </a:stretch>
        </p:blipFill>
        <p:spPr>
          <a:xfrm>
            <a:off x="4116456" y="848415"/>
            <a:ext cx="7916518" cy="4611480"/>
          </a:xfrm>
          <a:prstGeom prst="rect">
            <a:avLst/>
          </a:prstGeom>
        </p:spPr>
      </p:pic>
    </p:spTree>
    <p:extLst>
      <p:ext uri="{BB962C8B-B14F-4D97-AF65-F5344CB8AC3E}">
        <p14:creationId xmlns:p14="http://schemas.microsoft.com/office/powerpoint/2010/main" val="2554732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0601" y="156754"/>
            <a:ext cx="9905998" cy="492603"/>
          </a:xfrm>
        </p:spPr>
        <p:txBody>
          <a:bodyPr>
            <a:noAutofit/>
          </a:bodyPr>
          <a:lstStyle/>
          <a:p>
            <a:pPr algn="ctr"/>
            <a:r>
              <a:rPr lang="en-US" sz="2000" dirty="0"/>
              <a:t>Exploratory Data Analysis - Relation between Gender, </a:t>
            </a:r>
            <a:r>
              <a:rPr lang="en-US" sz="2000" dirty="0" err="1"/>
              <a:t>Credit_Product</a:t>
            </a:r>
            <a:r>
              <a:rPr lang="en-US" sz="2000" dirty="0"/>
              <a:t> with distribution For ‘</a:t>
            </a:r>
            <a:r>
              <a:rPr lang="en-US" sz="2000" dirty="0" err="1"/>
              <a:t>Is_Lead</a:t>
            </a:r>
            <a:r>
              <a:rPr lang="en-US" sz="2000" dirty="0"/>
              <a:t>’</a:t>
            </a:r>
          </a:p>
        </p:txBody>
      </p:sp>
      <p:sp>
        <p:nvSpPr>
          <p:cNvPr id="5" name="Content Placeholder 4">
            <a:extLst>
              <a:ext uri="{FF2B5EF4-FFF2-40B4-BE49-F238E27FC236}">
                <a16:creationId xmlns:a16="http://schemas.microsoft.com/office/drawing/2014/main" id="{EAB2AFBE-0018-234E-A2E8-47822D6B3908}"/>
              </a:ext>
            </a:extLst>
          </p:cNvPr>
          <p:cNvSpPr>
            <a:spLocks noGrp="1"/>
          </p:cNvSpPr>
          <p:nvPr>
            <p:ph idx="1"/>
          </p:nvPr>
        </p:nvSpPr>
        <p:spPr>
          <a:xfrm>
            <a:off x="1141412" y="5658953"/>
            <a:ext cx="10745788" cy="1086403"/>
          </a:xfrm>
        </p:spPr>
        <p:txBody>
          <a:bodyPr>
            <a:normAutofit/>
          </a:bodyPr>
          <a:lstStyle/>
          <a:p>
            <a:r>
              <a:rPr lang="en-IN" sz="1600" dirty="0"/>
              <a:t>Other than Credit Card, there is ample opportunity available where customers can be targeted for different credit products. Looking at </a:t>
            </a:r>
            <a:r>
              <a:rPr lang="en-IN" sz="1600" dirty="0" err="1"/>
              <a:t>Credit_Product</a:t>
            </a:r>
            <a:r>
              <a:rPr lang="en-IN" sz="1600" dirty="0"/>
              <a:t> entitlement there seems fairly equal chance that a customer is also interested in Credit Card.</a:t>
            </a:r>
            <a:endParaRPr lang="en-IN" sz="1000" dirty="0"/>
          </a:p>
        </p:txBody>
      </p:sp>
      <p:pic>
        <p:nvPicPr>
          <p:cNvPr id="6" name="Picture 5">
            <a:extLst>
              <a:ext uri="{FF2B5EF4-FFF2-40B4-BE49-F238E27FC236}">
                <a16:creationId xmlns:a16="http://schemas.microsoft.com/office/drawing/2014/main" id="{135A1CEC-BD57-2749-AC51-48D08022C4E9}"/>
              </a:ext>
            </a:extLst>
          </p:cNvPr>
          <p:cNvPicPr>
            <a:picLocks noChangeAspect="1"/>
          </p:cNvPicPr>
          <p:nvPr/>
        </p:nvPicPr>
        <p:blipFill>
          <a:blip r:embed="rId3"/>
          <a:stretch>
            <a:fillRect/>
          </a:stretch>
        </p:blipFill>
        <p:spPr>
          <a:xfrm>
            <a:off x="834887" y="848415"/>
            <a:ext cx="3281568" cy="4611480"/>
          </a:xfrm>
          <a:prstGeom prst="rect">
            <a:avLst/>
          </a:prstGeom>
        </p:spPr>
      </p:pic>
      <p:pic>
        <p:nvPicPr>
          <p:cNvPr id="9" name="Picture 8">
            <a:extLst>
              <a:ext uri="{FF2B5EF4-FFF2-40B4-BE49-F238E27FC236}">
                <a16:creationId xmlns:a16="http://schemas.microsoft.com/office/drawing/2014/main" id="{C081F466-F27F-A948-A124-357A7384315F}"/>
              </a:ext>
            </a:extLst>
          </p:cNvPr>
          <p:cNvPicPr>
            <a:picLocks noChangeAspect="1"/>
          </p:cNvPicPr>
          <p:nvPr/>
        </p:nvPicPr>
        <p:blipFill>
          <a:blip r:embed="rId4"/>
          <a:stretch>
            <a:fillRect/>
          </a:stretch>
        </p:blipFill>
        <p:spPr>
          <a:xfrm>
            <a:off x="4212259" y="848415"/>
            <a:ext cx="7674941" cy="4611480"/>
          </a:xfrm>
          <a:prstGeom prst="rect">
            <a:avLst/>
          </a:prstGeom>
        </p:spPr>
      </p:pic>
    </p:spTree>
    <p:extLst>
      <p:ext uri="{BB962C8B-B14F-4D97-AF65-F5344CB8AC3E}">
        <p14:creationId xmlns:p14="http://schemas.microsoft.com/office/powerpoint/2010/main" val="313653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0601" y="156754"/>
            <a:ext cx="9905998" cy="492603"/>
          </a:xfrm>
        </p:spPr>
        <p:txBody>
          <a:bodyPr>
            <a:noAutofit/>
          </a:bodyPr>
          <a:lstStyle/>
          <a:p>
            <a:pPr algn="ctr"/>
            <a:r>
              <a:rPr lang="en-US" sz="2000" dirty="0"/>
              <a:t>Exploratory Data Analysis - Relation between Gender, </a:t>
            </a:r>
            <a:r>
              <a:rPr lang="en-US" sz="2000" dirty="0" err="1"/>
              <a:t>Is_Active</a:t>
            </a:r>
            <a:r>
              <a:rPr lang="en-US" sz="2000" dirty="0"/>
              <a:t> with distribution For ‘</a:t>
            </a:r>
            <a:r>
              <a:rPr lang="en-US" sz="2000" dirty="0" err="1"/>
              <a:t>Is_Lead</a:t>
            </a:r>
            <a:r>
              <a:rPr lang="en-US" sz="2000" dirty="0"/>
              <a:t>’</a:t>
            </a:r>
          </a:p>
        </p:txBody>
      </p:sp>
      <p:sp>
        <p:nvSpPr>
          <p:cNvPr id="5" name="Content Placeholder 4">
            <a:extLst>
              <a:ext uri="{FF2B5EF4-FFF2-40B4-BE49-F238E27FC236}">
                <a16:creationId xmlns:a16="http://schemas.microsoft.com/office/drawing/2014/main" id="{EAB2AFBE-0018-234E-A2E8-47822D6B3908}"/>
              </a:ext>
            </a:extLst>
          </p:cNvPr>
          <p:cNvSpPr>
            <a:spLocks noGrp="1"/>
          </p:cNvSpPr>
          <p:nvPr>
            <p:ph idx="1"/>
          </p:nvPr>
        </p:nvSpPr>
        <p:spPr>
          <a:xfrm>
            <a:off x="1141412" y="5784844"/>
            <a:ext cx="10745788" cy="894252"/>
          </a:xfrm>
        </p:spPr>
        <p:txBody>
          <a:bodyPr>
            <a:noAutofit/>
          </a:bodyPr>
          <a:lstStyle/>
          <a:p>
            <a:r>
              <a:rPr lang="en-IN" sz="1500" dirty="0"/>
              <a:t>Customer Activity seems to have some effect on balancing out the interest ratio for Credit Card business but there is a higher number of customer base which is inactive. The Happy Customer Bank need to take up engagement programs to ensure that such customer base does transact with different credit products that the bank offers.</a:t>
            </a:r>
          </a:p>
        </p:txBody>
      </p:sp>
      <p:pic>
        <p:nvPicPr>
          <p:cNvPr id="4" name="Picture 3">
            <a:extLst>
              <a:ext uri="{FF2B5EF4-FFF2-40B4-BE49-F238E27FC236}">
                <a16:creationId xmlns:a16="http://schemas.microsoft.com/office/drawing/2014/main" id="{9EE77396-C62B-634D-A8C2-6BDA0F86F061}"/>
              </a:ext>
            </a:extLst>
          </p:cNvPr>
          <p:cNvPicPr>
            <a:picLocks noChangeAspect="1"/>
          </p:cNvPicPr>
          <p:nvPr/>
        </p:nvPicPr>
        <p:blipFill>
          <a:blip r:embed="rId3"/>
          <a:stretch>
            <a:fillRect/>
          </a:stretch>
        </p:blipFill>
        <p:spPr>
          <a:xfrm>
            <a:off x="927652" y="775251"/>
            <a:ext cx="3435903" cy="4883701"/>
          </a:xfrm>
          <a:prstGeom prst="rect">
            <a:avLst/>
          </a:prstGeom>
        </p:spPr>
      </p:pic>
      <p:pic>
        <p:nvPicPr>
          <p:cNvPr id="8" name="Picture 7">
            <a:extLst>
              <a:ext uri="{FF2B5EF4-FFF2-40B4-BE49-F238E27FC236}">
                <a16:creationId xmlns:a16="http://schemas.microsoft.com/office/drawing/2014/main" id="{A2756D03-5AC9-EA41-B40F-310566C99799}"/>
              </a:ext>
            </a:extLst>
          </p:cNvPr>
          <p:cNvPicPr>
            <a:picLocks noChangeAspect="1"/>
          </p:cNvPicPr>
          <p:nvPr/>
        </p:nvPicPr>
        <p:blipFill>
          <a:blip r:embed="rId4"/>
          <a:stretch>
            <a:fillRect/>
          </a:stretch>
        </p:blipFill>
        <p:spPr>
          <a:xfrm>
            <a:off x="4458805" y="775249"/>
            <a:ext cx="7295874" cy="4883703"/>
          </a:xfrm>
          <a:prstGeom prst="rect">
            <a:avLst/>
          </a:prstGeom>
        </p:spPr>
      </p:pic>
    </p:spTree>
    <p:extLst>
      <p:ext uri="{BB962C8B-B14F-4D97-AF65-F5344CB8AC3E}">
        <p14:creationId xmlns:p14="http://schemas.microsoft.com/office/powerpoint/2010/main" val="1177047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0601" y="156754"/>
            <a:ext cx="9905998" cy="492603"/>
          </a:xfrm>
        </p:spPr>
        <p:txBody>
          <a:bodyPr>
            <a:noAutofit/>
          </a:bodyPr>
          <a:lstStyle/>
          <a:p>
            <a:pPr algn="ctr"/>
            <a:r>
              <a:rPr lang="en-US" sz="2000" dirty="0"/>
              <a:t>Exploratory Data Analysis - Relation between Age and </a:t>
            </a:r>
            <a:r>
              <a:rPr lang="en-US" sz="2000" dirty="0" err="1"/>
              <a:t>Is_Lead</a:t>
            </a:r>
            <a:r>
              <a:rPr lang="en-US" sz="2000" dirty="0"/>
              <a:t> with respect to Gender</a:t>
            </a:r>
          </a:p>
        </p:txBody>
      </p:sp>
      <p:sp>
        <p:nvSpPr>
          <p:cNvPr id="5" name="Content Placeholder 4">
            <a:extLst>
              <a:ext uri="{FF2B5EF4-FFF2-40B4-BE49-F238E27FC236}">
                <a16:creationId xmlns:a16="http://schemas.microsoft.com/office/drawing/2014/main" id="{EAB2AFBE-0018-234E-A2E8-47822D6B3908}"/>
              </a:ext>
            </a:extLst>
          </p:cNvPr>
          <p:cNvSpPr>
            <a:spLocks noGrp="1"/>
          </p:cNvSpPr>
          <p:nvPr>
            <p:ph idx="1"/>
          </p:nvPr>
        </p:nvSpPr>
        <p:spPr>
          <a:xfrm>
            <a:off x="1141412" y="5539410"/>
            <a:ext cx="10745788" cy="1139686"/>
          </a:xfrm>
        </p:spPr>
        <p:txBody>
          <a:bodyPr>
            <a:noAutofit/>
          </a:bodyPr>
          <a:lstStyle/>
          <a:p>
            <a:r>
              <a:rPr lang="en-IN" sz="1500" dirty="0"/>
              <a:t>Compared to Male, Happy Customer Bank has Female customer base starting at an early age with more number of females in the Young age group of 23-33 years of age who are interested for credit cards. The overall trend for interest in credit card seems decreasing with Age. There seems a small hike in number of Male customers at Middle age group of 35-60 years of age. The Happy Customer Bank seems popular among Young age group in terms of credit card business.</a:t>
            </a:r>
          </a:p>
        </p:txBody>
      </p:sp>
      <p:pic>
        <p:nvPicPr>
          <p:cNvPr id="6" name="Picture 5">
            <a:extLst>
              <a:ext uri="{FF2B5EF4-FFF2-40B4-BE49-F238E27FC236}">
                <a16:creationId xmlns:a16="http://schemas.microsoft.com/office/drawing/2014/main" id="{32E1EE25-17A6-634F-954B-65E065466F5B}"/>
              </a:ext>
            </a:extLst>
          </p:cNvPr>
          <p:cNvPicPr>
            <a:picLocks noChangeAspect="1"/>
          </p:cNvPicPr>
          <p:nvPr/>
        </p:nvPicPr>
        <p:blipFill>
          <a:blip r:embed="rId3"/>
          <a:stretch>
            <a:fillRect/>
          </a:stretch>
        </p:blipFill>
        <p:spPr>
          <a:xfrm>
            <a:off x="901148" y="649357"/>
            <a:ext cx="10909352" cy="2497766"/>
          </a:xfrm>
          <a:prstGeom prst="rect">
            <a:avLst/>
          </a:prstGeom>
        </p:spPr>
      </p:pic>
      <p:pic>
        <p:nvPicPr>
          <p:cNvPr id="9" name="Picture 8">
            <a:extLst>
              <a:ext uri="{FF2B5EF4-FFF2-40B4-BE49-F238E27FC236}">
                <a16:creationId xmlns:a16="http://schemas.microsoft.com/office/drawing/2014/main" id="{7DDF1CB1-00EF-C549-8FDD-FB038D6F8CA3}"/>
              </a:ext>
            </a:extLst>
          </p:cNvPr>
          <p:cNvPicPr>
            <a:picLocks noChangeAspect="1"/>
          </p:cNvPicPr>
          <p:nvPr/>
        </p:nvPicPr>
        <p:blipFill>
          <a:blip r:embed="rId4"/>
          <a:stretch>
            <a:fillRect/>
          </a:stretch>
        </p:blipFill>
        <p:spPr>
          <a:xfrm>
            <a:off x="901148" y="3147124"/>
            <a:ext cx="10909352" cy="2392286"/>
          </a:xfrm>
          <a:prstGeom prst="rect">
            <a:avLst/>
          </a:prstGeom>
        </p:spPr>
      </p:pic>
    </p:spTree>
    <p:extLst>
      <p:ext uri="{BB962C8B-B14F-4D97-AF65-F5344CB8AC3E}">
        <p14:creationId xmlns:p14="http://schemas.microsoft.com/office/powerpoint/2010/main" val="23600410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1028</TotalTime>
  <Words>1389</Words>
  <Application>Microsoft Macintosh PowerPoint</Application>
  <PresentationFormat>Widescreen</PresentationFormat>
  <Paragraphs>88</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Tw Cen MT</vt:lpstr>
      <vt:lpstr>Circuit</vt:lpstr>
      <vt:lpstr>Credit Card Lead Prediction</vt:lpstr>
      <vt:lpstr>Problem statement</vt:lpstr>
      <vt:lpstr>Dataset and Data dictionary (List of features available for analysis and prediction)</vt:lpstr>
      <vt:lpstr>Exploratory Data Analysis - Relation between Gender, Occupation with distribution For ‘Is_Lead’</vt:lpstr>
      <vt:lpstr>Exploratory Data Analysis - Relation between Gender, region_code with distribution For ‘Is_Lead’</vt:lpstr>
      <vt:lpstr>Exploratory Data Analysis - Relation between Gender, Channel_code with distribution For ‘Is_Lead’</vt:lpstr>
      <vt:lpstr>Exploratory Data Analysis - Relation between Gender, Credit_Product with distribution For ‘Is_Lead’</vt:lpstr>
      <vt:lpstr>Exploratory Data Analysis - Relation between Gender, Is_Active with distribution For ‘Is_Lead’</vt:lpstr>
      <vt:lpstr>Exploratory Data Analysis - Relation between Age and Is_Lead with respect to Gender</vt:lpstr>
      <vt:lpstr>Exploratory Data Analysis - Relation between Vintage and Is_Lead with respect to Gender</vt:lpstr>
      <vt:lpstr>Exploratory Data Analysis - Relation between Vintage and Is_Lead with respect to Gender</vt:lpstr>
      <vt:lpstr>Exploratory Data Analysis - Relation between Average Account balance and Is_Lead with respect to Gender</vt:lpstr>
      <vt:lpstr>Data processing Approach</vt:lpstr>
      <vt:lpstr>Training model with Naïve bayes</vt:lpstr>
      <vt:lpstr>Training model with Logistic Regression</vt:lpstr>
      <vt:lpstr>Training model with Random Forest</vt:lpstr>
      <vt:lpstr>Training model with GridsearchCV</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you too sure to sure to insure?</dc:title>
  <dc:creator>Priti Vankudre</dc:creator>
  <cp:lastModifiedBy>Priti Vankudre</cp:lastModifiedBy>
  <cp:revision>78</cp:revision>
  <dcterms:created xsi:type="dcterms:W3CDTF">2019-11-20T07:12:33Z</dcterms:created>
  <dcterms:modified xsi:type="dcterms:W3CDTF">2021-05-30T15:20:16Z</dcterms:modified>
</cp:coreProperties>
</file>