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58" r:id="rId3"/>
    <p:sldId id="260" r:id="rId4"/>
    <p:sldId id="259" r:id="rId5"/>
    <p:sldId id="287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2" r:id="rId24"/>
    <p:sldId id="285" r:id="rId25"/>
    <p:sldId id="284" r:id="rId26"/>
    <p:sldId id="283" r:id="rId27"/>
    <p:sldId id="288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3BF77-5395-4BFA-8E5D-8C97D8762EFB}" type="datetimeFigureOut">
              <a:rPr lang="en-US" smtClean="0"/>
              <a:t>11/10/2011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4D7D6-D92B-4500-A800-F0E1A2EFCD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8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F568E-9485-4CCB-B228-8731E5AFA781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F568E-9485-4CCB-B228-8731E5AFA781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F568E-9485-4CCB-B228-8731E5AFA781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13819-D59B-4FEF-ADD3-7456ECCFBF7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374FF3-9211-4963-B0C1-F1FB8CE6B5F0}" type="slidenum">
              <a:rPr lang="en-US"/>
              <a:pPr/>
              <a:t>25</a:t>
            </a:fld>
            <a:endParaRPr lang="en-US"/>
          </a:p>
        </p:txBody>
      </p:sp>
      <p:sp>
        <p:nvSpPr>
          <p:cNvPr id="267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lack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0350" y="2052638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 userDrawn="1"/>
        </p:nvSpPr>
        <p:spPr bwMode="black">
          <a:xfrm>
            <a:off x="8593138" y="0"/>
            <a:ext cx="550862" cy="6858000"/>
          </a:xfrm>
          <a:prstGeom prst="rect">
            <a:avLst/>
          </a:prstGeom>
          <a:solidFill>
            <a:schemeClr val="accent1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ctrTitle"/>
          </p:nvPr>
        </p:nvSpPr>
        <p:spPr>
          <a:xfrm>
            <a:off x="420688" y="511175"/>
            <a:ext cx="7867650" cy="1550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95941" name="Text Placeholder 12"/>
          <p:cNvSpPr>
            <a:spLocks noGrp="1"/>
          </p:cNvSpPr>
          <p:nvPr>
            <p:ph type="subTitle" idx="1"/>
          </p:nvPr>
        </p:nvSpPr>
        <p:spPr>
          <a:xfrm>
            <a:off x="420688" y="5119688"/>
            <a:ext cx="7827962" cy="13843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DELL CONFIDENTIAL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174E4-4267-478D-9F01-66DD1ADA80E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616252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DELL CONFIDENTIAL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E3C8F-B48F-4962-BAEC-7D872C5D647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761004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7463" y="368300"/>
            <a:ext cx="1976437" cy="6167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6563" y="368300"/>
            <a:ext cx="5778500" cy="6167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DELL CONFIDENTIAL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5E0F0-F8CE-443F-8AD6-D59AF9CA5F1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730195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228600"/>
            <a:ext cx="8829675" cy="592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9063" y="1038225"/>
            <a:ext cx="4373562" cy="543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038225"/>
            <a:ext cx="4375150" cy="543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39700" y="65659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DELL CONFIDENTIAL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78429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DELL CONFIDENTIAL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97CE0-B6B1-4AA7-9A6C-5BF48F7E0E4A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887328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DELL CONFIDENTIAL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4BACA-9446-490D-84C6-0CAF8B1B976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928494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847850"/>
            <a:ext cx="3868737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847850"/>
            <a:ext cx="3868738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DELL CONFIDENTIAL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FD44B-0146-4D4D-82D5-A5181484CAB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065920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DELL CONFIDENTIAL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74B2D-3BF1-4F15-B1AE-70C9EC10344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502584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DELL CONFIDENTIAL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A171C-4246-4F00-8D27-E3A6C2D0D22C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641262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DELL CONFIDENTIAL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F8495-0FFC-438C-AD82-5F831690936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271467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DELL CONFIDENTIAL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1ABA3-F7CE-4A79-AC5D-5674638ADDE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08712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DELL CONFIDENTIAL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65506-26BB-4573-AE68-F9978E2DAC9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12417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black">
          <a:xfrm>
            <a:off x="8593138" y="0"/>
            <a:ext cx="550862" cy="6858000"/>
          </a:xfrm>
          <a:prstGeom prst="rect">
            <a:avLst/>
          </a:prstGeom>
          <a:solidFill>
            <a:schemeClr val="accent1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4915" name="Oval 3"/>
          <p:cNvSpPr>
            <a:spLocks noChangeArrowheads="1"/>
          </p:cNvSpPr>
          <p:nvPr/>
        </p:nvSpPr>
        <p:spPr bwMode="black">
          <a:xfrm>
            <a:off x="8258175" y="5838825"/>
            <a:ext cx="714375" cy="714375"/>
          </a:xfrm>
          <a:prstGeom prst="ellipse">
            <a:avLst/>
          </a:prstGeom>
          <a:solidFill>
            <a:schemeClr val="accent1"/>
          </a:solidFill>
          <a:ln w="381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124" name="Picture 4" descr="flatlogoV2_black-shado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13738" y="588645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Title Placeholder 21"/>
          <p:cNvSpPr>
            <a:spLocks noGrp="1"/>
          </p:cNvSpPr>
          <p:nvPr>
            <p:ph type="title"/>
          </p:nvPr>
        </p:nvSpPr>
        <p:spPr bwMode="auto">
          <a:xfrm>
            <a:off x="436563" y="368300"/>
            <a:ext cx="7907337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36563" y="1847850"/>
            <a:ext cx="7889875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49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1475" y="6353175"/>
            <a:ext cx="2290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DELL CONFIDENTIAL</a:t>
            </a:r>
          </a:p>
        </p:txBody>
      </p:sp>
      <p:sp>
        <p:nvSpPr>
          <p:cNvPr id="294920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20125" y="6373813"/>
            <a:ext cx="4810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B4AA0029-9134-411B-9F44-46A7AAB3BFF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96422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  <a:cs typeface="Arial" pitchFamily="34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  <a:cs typeface="Arial" pitchFamily="34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  <a:cs typeface="Arial" pitchFamily="34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  <a:cs typeface="Arial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  <a:cs typeface="Arial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  <a:cs typeface="Arial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  <a:cs typeface="Arial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  <a:cs typeface="Arial" pitchFamily="34" charset="0"/>
        </a:defRPr>
      </a:lvl9pPr>
    </p:titleStyle>
    <p:bodyStyle>
      <a:lvl1pPr marL="236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38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909638" indent="-220663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3pPr>
      <a:lvl4pPr marL="1246188" indent="-22225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4pPr>
      <a:lvl5pPr marL="16081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88" y="381000"/>
            <a:ext cx="8723312" cy="1550988"/>
          </a:xfrm>
        </p:spPr>
        <p:txBody>
          <a:bodyPr/>
          <a:lstStyle/>
          <a:p>
            <a:r>
              <a:rPr lang="en-US" sz="3300" dirty="0" smtClean="0"/>
              <a:t>Introduction to Performance Testing</a:t>
            </a:r>
            <a:endParaRPr lang="en-US" sz="3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sz="2000" dirty="0" smtClean="0"/>
              <a:t>Presenter: Sachin Kulkarni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D174E4-4267-478D-9F01-66DD1ADA80E2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276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3" y="368300"/>
            <a:ext cx="7907337" cy="927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3200" dirty="0"/>
              <a:t>Confidence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563" y="1143000"/>
            <a:ext cx="7889875" cy="5392738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 know what the performance is…</a:t>
            </a:r>
          </a:p>
          <a:p>
            <a:pPr lvl="1"/>
            <a:r>
              <a:rPr lang="en-US" dirty="0"/>
              <a:t>you can assess risk.</a:t>
            </a:r>
          </a:p>
          <a:p>
            <a:pPr lvl="1"/>
            <a:r>
              <a:rPr lang="en-US" dirty="0"/>
              <a:t>you can make informed decisions.</a:t>
            </a:r>
          </a:p>
          <a:p>
            <a:pPr lvl="1"/>
            <a:r>
              <a:rPr lang="en-US" dirty="0"/>
              <a:t>you can plan for the future.</a:t>
            </a:r>
          </a:p>
          <a:p>
            <a:pPr lvl="1"/>
            <a:r>
              <a:rPr lang="en-US" dirty="0"/>
              <a:t>you can sleep the night before go-live day.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peace of mind that it will work on go-live day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alone </a:t>
            </a:r>
            <a:r>
              <a:rPr lang="en-US" dirty="0"/>
              <a:t>justifies the cost </a:t>
            </a:r>
            <a:r>
              <a:rPr lang="en-US" dirty="0" smtClean="0"/>
              <a:t>of performance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testing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197CE0-B6B1-4AA7-9A6C-5BF48F7E0E4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724400"/>
            <a:ext cx="1924050" cy="183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9226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sz="3200" dirty="0" smtClean="0"/>
              <a:t>Performance Engineer Skills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6563" y="1643050"/>
            <a:ext cx="7889875" cy="4687888"/>
          </a:xfrm>
        </p:spPr>
        <p:txBody>
          <a:bodyPr>
            <a:noAutofit/>
          </a:bodyPr>
          <a:lstStyle/>
          <a:p>
            <a:r>
              <a:rPr lang="en-US" dirty="0" smtClean="0"/>
              <a:t>Functional </a:t>
            </a:r>
            <a:r>
              <a:rPr lang="en-US" dirty="0"/>
              <a:t>Testing</a:t>
            </a:r>
          </a:p>
          <a:p>
            <a:r>
              <a:rPr lang="en-US" dirty="0"/>
              <a:t>Programming and Architecture</a:t>
            </a:r>
          </a:p>
          <a:p>
            <a:r>
              <a:rPr lang="en-US" dirty="0"/>
              <a:t>Networking and Protocols</a:t>
            </a:r>
          </a:p>
          <a:p>
            <a:r>
              <a:rPr lang="en-US" dirty="0"/>
              <a:t>Business Analysis</a:t>
            </a:r>
          </a:p>
          <a:p>
            <a:r>
              <a:rPr lang="en-US" dirty="0"/>
              <a:t>Databases and Validation</a:t>
            </a:r>
          </a:p>
          <a:p>
            <a:r>
              <a:rPr lang="en-US" dirty="0"/>
              <a:t>Planning</a:t>
            </a:r>
          </a:p>
          <a:p>
            <a:r>
              <a:rPr lang="en-US" dirty="0"/>
              <a:t>Systems and Hardware Administration</a:t>
            </a:r>
          </a:p>
          <a:p>
            <a:r>
              <a:rPr lang="en-US" dirty="0"/>
              <a:t>Results Analysis and </a:t>
            </a:r>
            <a:r>
              <a:rPr lang="en-US" dirty="0" smtClean="0"/>
              <a:t>Root cause</a:t>
            </a:r>
          </a:p>
          <a:p>
            <a:r>
              <a:rPr lang="en-US" dirty="0" smtClean="0"/>
              <a:t>Reporting and Suggestion</a:t>
            </a:r>
            <a:endParaRPr lang="en-US" dirty="0"/>
          </a:p>
          <a:p>
            <a:endParaRPr lang="en-US" dirty="0"/>
          </a:p>
          <a:p>
            <a:endParaRPr lang="pt-BR" sz="2800" dirty="0" smtClean="0"/>
          </a:p>
        </p:txBody>
      </p:sp>
      <p:pic>
        <p:nvPicPr>
          <p:cNvPr id="4099" name="Picture 3" descr="C:\Documents and Settings\Podre\Configurações locais\Temporary Internet Files\Content.IE5\QP0FU5CX\MCj041514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643050"/>
            <a:ext cx="2104931" cy="345691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197CE0-B6B1-4AA7-9A6C-5BF48F7E0E4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349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Performance </a:t>
            </a:r>
            <a:r>
              <a:rPr lang="en-US" sz="3200" dirty="0"/>
              <a:t>Related </a:t>
            </a:r>
            <a:r>
              <a:rPr lang="en-US" sz="3200" dirty="0" smtClean="0"/>
              <a:t>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Validation</a:t>
            </a:r>
          </a:p>
          <a:p>
            <a:r>
              <a:rPr lang="en-US" dirty="0"/>
              <a:t>Performance Testing</a:t>
            </a:r>
          </a:p>
          <a:p>
            <a:r>
              <a:rPr lang="en-US" dirty="0"/>
              <a:t>Performance Engineering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197CE0-B6B1-4AA7-9A6C-5BF48F7E0E4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57600"/>
            <a:ext cx="6400800" cy="262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3279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	Performance </a:t>
            </a:r>
            <a:r>
              <a:rPr lang="en-US" sz="3200" dirty="0"/>
              <a:t>Validation</a:t>
            </a:r>
            <a:r>
              <a:rPr lang="en-US" dirty="0">
                <a:solidFill>
                  <a:srgbClr val="1212BA"/>
                </a:solidFill>
                <a:latin typeface="Arial" pitchFamily="34" charset="0"/>
              </a:rPr>
              <a:t/>
            </a:r>
            <a:br>
              <a:rPr lang="en-US" dirty="0">
                <a:solidFill>
                  <a:srgbClr val="1212BA"/>
                </a:solidFill>
                <a:latin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563" y="1371600"/>
            <a:ext cx="7889875" cy="5257800"/>
          </a:xfrm>
        </p:spPr>
        <p:txBody>
          <a:bodyPr/>
          <a:lstStyle/>
          <a:p>
            <a:r>
              <a:rPr lang="en-US" i="1" dirty="0"/>
              <a:t>“Performance validation is the process by which software </a:t>
            </a:r>
            <a:r>
              <a:rPr lang="en-US" i="1" dirty="0" smtClean="0"/>
              <a:t>is tested </a:t>
            </a:r>
            <a:r>
              <a:rPr lang="en-US" i="1" dirty="0"/>
              <a:t>with the intent of determining if the software </a:t>
            </a:r>
            <a:r>
              <a:rPr lang="en-US" i="1" dirty="0" smtClean="0"/>
              <a:t>meets pre-existing </a:t>
            </a:r>
            <a:r>
              <a:rPr lang="en-US" i="1" dirty="0"/>
              <a:t>performance </a:t>
            </a:r>
            <a:r>
              <a:rPr lang="en-US" i="1" dirty="0" smtClean="0"/>
              <a:t>requirements.”</a:t>
            </a:r>
          </a:p>
          <a:p>
            <a:endParaRPr lang="en-US" dirty="0" smtClean="0">
              <a:latin typeface="ArialMT"/>
            </a:endParaRPr>
          </a:p>
          <a:p>
            <a:endParaRPr lang="en-US" dirty="0">
              <a:latin typeface="ArialMT"/>
            </a:endParaRPr>
          </a:p>
          <a:p>
            <a:r>
              <a:rPr lang="en-US" i="1" dirty="0"/>
              <a:t>Primarily used for</a:t>
            </a:r>
            <a:r>
              <a:rPr lang="en-US" i="1" dirty="0" smtClean="0"/>
              <a:t>…</a:t>
            </a:r>
          </a:p>
          <a:p>
            <a:pPr lvl="1"/>
            <a:r>
              <a:rPr lang="en-US" dirty="0" smtClean="0"/>
              <a:t>Determining </a:t>
            </a:r>
            <a:r>
              <a:rPr lang="en-US" dirty="0"/>
              <a:t>SLA compliance</a:t>
            </a:r>
            <a:r>
              <a:rPr lang="en-US" dirty="0" smtClean="0"/>
              <a:t>.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Response Time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Threshold Limit for Resource utilization (CPU, Memory etc.)</a:t>
            </a:r>
            <a:endParaRPr lang="en-US" dirty="0"/>
          </a:p>
          <a:p>
            <a:pPr lvl="1"/>
            <a:r>
              <a:rPr lang="en-US" dirty="0" smtClean="0"/>
              <a:t>Validating </a:t>
            </a:r>
            <a:r>
              <a:rPr lang="en-US" dirty="0"/>
              <a:t>subsequent builds/releases.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197CE0-B6B1-4AA7-9A6C-5BF48F7E0E4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570285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	Performance </a:t>
            </a:r>
            <a:r>
              <a:rPr lang="en-US" sz="3200" dirty="0"/>
              <a:t>Testing</a:t>
            </a:r>
            <a:r>
              <a:rPr lang="en-US" dirty="0">
                <a:solidFill>
                  <a:srgbClr val="1212BA"/>
                </a:solidFill>
                <a:latin typeface="Arial" pitchFamily="34" charset="0"/>
              </a:rPr>
              <a:t/>
            </a:r>
            <a:br>
              <a:rPr lang="en-US" dirty="0">
                <a:solidFill>
                  <a:srgbClr val="1212BA"/>
                </a:solidFill>
                <a:latin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563" y="1295400"/>
            <a:ext cx="7889875" cy="5240338"/>
          </a:xfrm>
        </p:spPr>
        <p:txBody>
          <a:bodyPr/>
          <a:lstStyle/>
          <a:p>
            <a:r>
              <a:rPr lang="en-US" i="1" dirty="0"/>
              <a:t>“Performance testing is the process by which software </a:t>
            </a:r>
            <a:r>
              <a:rPr lang="en-US" i="1" dirty="0" smtClean="0"/>
              <a:t>is tested </a:t>
            </a:r>
            <a:r>
              <a:rPr lang="en-US" i="1" dirty="0"/>
              <a:t>to determine the current system performance. </a:t>
            </a:r>
            <a:r>
              <a:rPr lang="en-US" i="1" dirty="0" smtClean="0"/>
              <a:t>This process </a:t>
            </a:r>
            <a:r>
              <a:rPr lang="en-US" i="1" dirty="0"/>
              <a:t>aims to gather information about </a:t>
            </a:r>
            <a:r>
              <a:rPr lang="en-US" i="1" dirty="0" smtClean="0"/>
              <a:t>current performance</a:t>
            </a:r>
            <a:r>
              <a:rPr lang="en-US" i="1" dirty="0"/>
              <a:t>, but places no value judgments on </a:t>
            </a:r>
            <a:r>
              <a:rPr lang="en-US" i="1" dirty="0" smtClean="0"/>
              <a:t>the findings</a:t>
            </a:r>
            <a:r>
              <a:rPr lang="en-US" i="1" dirty="0"/>
              <a:t>.”</a:t>
            </a:r>
          </a:p>
          <a:p>
            <a:endParaRPr lang="en-US" i="1" dirty="0" smtClean="0"/>
          </a:p>
          <a:p>
            <a:r>
              <a:rPr lang="en-US" i="1" dirty="0" smtClean="0"/>
              <a:t>Primarily </a:t>
            </a:r>
            <a:r>
              <a:rPr lang="en-US" i="1" dirty="0"/>
              <a:t>used for…</a:t>
            </a:r>
          </a:p>
          <a:p>
            <a:pPr lvl="1"/>
            <a:r>
              <a:rPr lang="en-US" dirty="0" smtClean="0"/>
              <a:t>determining </a:t>
            </a:r>
            <a:r>
              <a:rPr lang="en-US" dirty="0"/>
              <a:t>capacity of existing systems.</a:t>
            </a:r>
          </a:p>
          <a:p>
            <a:pPr lvl="1"/>
            <a:r>
              <a:rPr lang="en-US" dirty="0" smtClean="0"/>
              <a:t>creating </a:t>
            </a:r>
            <a:r>
              <a:rPr lang="en-US" dirty="0"/>
              <a:t>benchmarks for future systems.</a:t>
            </a:r>
          </a:p>
          <a:p>
            <a:pPr lvl="1"/>
            <a:r>
              <a:rPr lang="en-US" dirty="0" smtClean="0"/>
              <a:t>evaluating </a:t>
            </a:r>
            <a:r>
              <a:rPr lang="en-US" dirty="0"/>
              <a:t>degradation with various loads and/or configurations.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197CE0-B6B1-4AA7-9A6C-5BF48F7E0E4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58432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	Performance </a:t>
            </a:r>
            <a:r>
              <a:rPr lang="en-US" sz="3200" dirty="0"/>
              <a:t>Engineering</a:t>
            </a:r>
            <a:r>
              <a:rPr lang="en-US" dirty="0">
                <a:solidFill>
                  <a:srgbClr val="1212BA"/>
                </a:solidFill>
                <a:latin typeface="Arial" pitchFamily="34" charset="0"/>
              </a:rPr>
              <a:t/>
            </a:r>
            <a:br>
              <a:rPr lang="en-US" dirty="0">
                <a:solidFill>
                  <a:srgbClr val="1212BA"/>
                </a:solidFill>
                <a:latin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563" y="1371600"/>
            <a:ext cx="7889875" cy="5164138"/>
          </a:xfrm>
        </p:spPr>
        <p:txBody>
          <a:bodyPr/>
          <a:lstStyle/>
          <a:p>
            <a:r>
              <a:rPr lang="en-US" i="1" dirty="0"/>
              <a:t>“Performance engineering is the process by which software </a:t>
            </a:r>
            <a:r>
              <a:rPr lang="en-US" i="1" dirty="0" smtClean="0"/>
              <a:t>is tested </a:t>
            </a:r>
            <a:r>
              <a:rPr lang="en-US" i="1" dirty="0"/>
              <a:t>and tuned with the intent of realizing the </a:t>
            </a:r>
            <a:r>
              <a:rPr lang="en-US" i="1" dirty="0" smtClean="0"/>
              <a:t>required performance</a:t>
            </a:r>
            <a:r>
              <a:rPr lang="en-US" i="1" dirty="0"/>
              <a:t>. This process aims to optimize the </a:t>
            </a:r>
            <a:r>
              <a:rPr lang="en-US" i="1" dirty="0" smtClean="0"/>
              <a:t>most important </a:t>
            </a:r>
            <a:r>
              <a:rPr lang="en-US" i="1" dirty="0"/>
              <a:t>application </a:t>
            </a:r>
            <a:r>
              <a:rPr lang="en-US" i="1" dirty="0" smtClean="0"/>
              <a:t>performance, </a:t>
            </a:r>
            <a:r>
              <a:rPr lang="en-US" i="1" dirty="0"/>
              <a:t>user experience</a:t>
            </a:r>
            <a:r>
              <a:rPr lang="en-US" i="1" dirty="0" smtClean="0"/>
              <a:t>.”</a:t>
            </a:r>
          </a:p>
          <a:p>
            <a:endParaRPr lang="en-US" i="1" dirty="0"/>
          </a:p>
          <a:p>
            <a:r>
              <a:rPr lang="en-US" i="1" dirty="0"/>
              <a:t>Primarily used for…</a:t>
            </a:r>
          </a:p>
          <a:p>
            <a:pPr lvl="1"/>
            <a:r>
              <a:rPr lang="en-US" dirty="0" smtClean="0"/>
              <a:t>new </a:t>
            </a:r>
            <a:r>
              <a:rPr lang="en-US" dirty="0"/>
              <a:t>systems with pre-determined requirements.</a:t>
            </a:r>
          </a:p>
          <a:p>
            <a:pPr lvl="1"/>
            <a:r>
              <a:rPr lang="en-US" dirty="0" smtClean="0"/>
              <a:t>extending </a:t>
            </a:r>
            <a:r>
              <a:rPr lang="en-US" dirty="0"/>
              <a:t>the capacity of old systems.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fixing” systems that are not meeting requirements/SLAs.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197CE0-B6B1-4AA7-9A6C-5BF48F7E0E4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82615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Types of Performance Testing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Load Test</a:t>
            </a:r>
            <a:r>
              <a:rPr lang="en-US" dirty="0" smtClean="0"/>
              <a:t>:  Expected load</a:t>
            </a:r>
          </a:p>
          <a:p>
            <a:endParaRPr lang="en-US" dirty="0" smtClean="0"/>
          </a:p>
          <a:p>
            <a:r>
              <a:rPr lang="en-US" b="1" dirty="0" smtClean="0"/>
              <a:t>Stress Test</a:t>
            </a:r>
            <a:r>
              <a:rPr lang="en-US" dirty="0" smtClean="0"/>
              <a:t>: Exceed the expected load (try to find the crash point)</a:t>
            </a:r>
          </a:p>
          <a:p>
            <a:endParaRPr lang="en-US" dirty="0" smtClean="0"/>
          </a:p>
          <a:p>
            <a:r>
              <a:rPr lang="en-US" b="1" dirty="0" smtClean="0"/>
              <a:t>Long Test/ Endurance Test</a:t>
            </a:r>
            <a:r>
              <a:rPr lang="en-US" dirty="0" smtClean="0"/>
              <a:t>: Expected load for </a:t>
            </a:r>
            <a:r>
              <a:rPr lang="en-US" smtClean="0"/>
              <a:t>long </a:t>
            </a:r>
            <a:r>
              <a:rPr lang="en-US" smtClean="0"/>
              <a:t>duration</a:t>
            </a:r>
            <a:r>
              <a:rPr lang="en-US" smtClean="0"/>
              <a:t> </a:t>
            </a:r>
            <a:r>
              <a:rPr lang="en-US" dirty="0" smtClean="0"/>
              <a:t>(identify memory leaks)</a:t>
            </a:r>
          </a:p>
          <a:p>
            <a:endParaRPr lang="en-US" dirty="0" smtClean="0"/>
          </a:p>
          <a:p>
            <a:r>
              <a:rPr lang="en-US" b="1" dirty="0" smtClean="0"/>
              <a:t>Spike Test: </a:t>
            </a:r>
            <a:r>
              <a:rPr lang="en-US" dirty="0" smtClean="0"/>
              <a:t>Maximum utilization (peak load/utilization)</a:t>
            </a:r>
          </a:p>
          <a:p>
            <a:pPr lvl="1"/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197CE0-B6B1-4AA7-9A6C-5BF48F7E0E4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025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800" dirty="0" err="1" smtClean="0"/>
              <a:t>Tools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/>
              <a:t>Proprietary</a:t>
            </a:r>
            <a:endParaRPr lang="pt-BR" b="1" dirty="0" smtClean="0"/>
          </a:p>
          <a:p>
            <a:pPr lvl="1"/>
            <a:r>
              <a:rPr lang="pt-BR" dirty="0" smtClean="0"/>
              <a:t>HP – </a:t>
            </a:r>
            <a:r>
              <a:rPr lang="pt-BR" dirty="0" err="1" smtClean="0"/>
              <a:t>Loadrunner</a:t>
            </a:r>
            <a:endParaRPr lang="pt-BR" dirty="0" smtClean="0"/>
          </a:p>
          <a:p>
            <a:pPr lvl="1"/>
            <a:r>
              <a:rPr lang="pt-BR" dirty="0" smtClean="0"/>
              <a:t>IBM – </a:t>
            </a:r>
            <a:r>
              <a:rPr lang="pt-BR" dirty="0" err="1" smtClean="0"/>
              <a:t>Rational</a:t>
            </a:r>
            <a:r>
              <a:rPr lang="pt-BR" dirty="0" smtClean="0"/>
              <a:t> Performance </a:t>
            </a:r>
            <a:r>
              <a:rPr lang="pt-BR" dirty="0" err="1" smtClean="0"/>
              <a:t>Tester</a:t>
            </a:r>
            <a:endParaRPr lang="pt-BR" dirty="0" smtClean="0"/>
          </a:p>
          <a:p>
            <a:pPr lvl="1"/>
            <a:r>
              <a:rPr lang="pt-BR" dirty="0" smtClean="0"/>
              <a:t>Borland – </a:t>
            </a:r>
            <a:r>
              <a:rPr lang="pt-BR" dirty="0" err="1" smtClean="0"/>
              <a:t>SilkPerformer</a:t>
            </a:r>
            <a:endParaRPr lang="pt-BR" dirty="0" smtClean="0"/>
          </a:p>
          <a:p>
            <a:r>
              <a:rPr lang="pt-BR" b="1" dirty="0" err="1" smtClean="0"/>
              <a:t>Free</a:t>
            </a:r>
            <a:endParaRPr lang="pt-BR" b="1" dirty="0" smtClean="0"/>
          </a:p>
          <a:p>
            <a:pPr lvl="1"/>
            <a:r>
              <a:rPr lang="pt-BR" dirty="0" err="1" smtClean="0"/>
              <a:t>JMeter</a:t>
            </a:r>
            <a:endParaRPr lang="pt-BR" dirty="0" smtClean="0"/>
          </a:p>
          <a:p>
            <a:pPr lvl="1"/>
            <a:r>
              <a:rPr lang="pt-BR" dirty="0" err="1" smtClean="0"/>
              <a:t>OpenSTA</a:t>
            </a:r>
            <a:endParaRPr lang="pt-BR" dirty="0" smtClean="0"/>
          </a:p>
          <a:p>
            <a:pPr lvl="1"/>
            <a:r>
              <a:rPr lang="pt-BR" dirty="0" err="1" smtClean="0"/>
              <a:t>WebLoad</a:t>
            </a:r>
            <a:endParaRPr lang="pt-BR" dirty="0" smtClean="0"/>
          </a:p>
          <a:p>
            <a:r>
              <a:rPr lang="pt-BR" b="1" dirty="0" err="1" smtClean="0"/>
              <a:t>Customized</a:t>
            </a:r>
            <a:endParaRPr lang="pt-BR" b="1" dirty="0" smtClean="0"/>
          </a:p>
          <a:p>
            <a:pPr lvl="1"/>
            <a:r>
              <a:rPr lang="pt-BR" dirty="0" smtClean="0"/>
              <a:t>Do </a:t>
            </a:r>
            <a:r>
              <a:rPr lang="pt-BR" dirty="0" err="1" smtClean="0"/>
              <a:t>yourself</a:t>
            </a:r>
            <a:r>
              <a:rPr lang="pt-BR" dirty="0" smtClean="0"/>
              <a:t> </a:t>
            </a:r>
            <a:r>
              <a:rPr lang="pt-BR" sz="2400" dirty="0" smtClean="0">
                <a:sym typeface="Wingdings" pitchFamily="2" charset="2"/>
              </a:rPr>
              <a:t></a:t>
            </a:r>
            <a:endParaRPr lang="pt-BR" sz="2400" dirty="0"/>
          </a:p>
        </p:txBody>
      </p:sp>
      <p:pic>
        <p:nvPicPr>
          <p:cNvPr id="4" name="Imagem 3" descr="hp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8560" y="2214554"/>
            <a:ext cx="476250" cy="457200"/>
          </a:xfrm>
          <a:prstGeom prst="rect">
            <a:avLst/>
          </a:prstGeom>
        </p:spPr>
      </p:pic>
      <p:pic>
        <p:nvPicPr>
          <p:cNvPr id="5" name="Imagem 4" descr="ibm.gif"/>
          <p:cNvPicPr>
            <a:picLocks noChangeAspect="1"/>
          </p:cNvPicPr>
          <p:nvPr/>
        </p:nvPicPr>
        <p:blipFill>
          <a:blip r:embed="rId4" cstate="print">
            <a:lum bright="-40000" contrast="-40000"/>
          </a:blip>
          <a:stretch>
            <a:fillRect/>
          </a:stretch>
        </p:blipFill>
        <p:spPr>
          <a:xfrm>
            <a:off x="5929322" y="2714620"/>
            <a:ext cx="1047750" cy="476250"/>
          </a:xfrm>
          <a:prstGeom prst="rect">
            <a:avLst/>
          </a:prstGeom>
        </p:spPr>
      </p:pic>
      <p:pic>
        <p:nvPicPr>
          <p:cNvPr id="6" name="Imagem 5" descr="borland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57734" y="3214686"/>
            <a:ext cx="1200150" cy="4572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197CE0-B6B1-4AA7-9A6C-5BF48F7E0E4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115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867650" cy="1550988"/>
          </a:xfrm>
        </p:spPr>
        <p:txBody>
          <a:bodyPr/>
          <a:lstStyle/>
          <a:p>
            <a:pPr algn="ctr"/>
            <a:r>
              <a:rPr lang="en-US" dirty="0" smtClean="0"/>
              <a:t>Performance Testing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4876800"/>
            <a:ext cx="7867650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D174E4-4267-478D-9F01-66DD1ADA80E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803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Performance Test Tools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1216025" y="1600200"/>
            <a:ext cx="6175375" cy="4983163"/>
            <a:chOff x="1216025" y="984250"/>
            <a:chExt cx="6624638" cy="5599113"/>
          </a:xfrm>
        </p:grpSpPr>
        <p:sp>
          <p:nvSpPr>
            <p:cNvPr id="4370439" name="Rectangle 7" descr="Blue tissue paper"/>
            <p:cNvSpPr>
              <a:spLocks noChangeArrowheads="1"/>
            </p:cNvSpPr>
            <p:nvPr/>
          </p:nvSpPr>
          <p:spPr bwMode="gray">
            <a:xfrm>
              <a:off x="1216025" y="984250"/>
              <a:ext cx="6624638" cy="5599113"/>
            </a:xfrm>
            <a:prstGeom prst="rect">
              <a:avLst/>
            </a:prstGeom>
            <a:blipFill dpi="0" rotWithShape="1">
              <a:blip r:embed="rId2" cstate="print"/>
              <a:srcRect/>
              <a:tile tx="0" ty="0" sx="100000" sy="100000" flip="none" algn="tl"/>
            </a:blip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pic>
          <p:nvPicPr>
            <p:cNvPr id="4370440" name="Picture 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 contrast="12000"/>
            </a:blip>
            <a:srcRect/>
            <a:stretch>
              <a:fillRect/>
            </a:stretch>
          </p:blipFill>
          <p:spPr bwMode="auto">
            <a:xfrm>
              <a:off x="1473200" y="984250"/>
              <a:ext cx="5878513" cy="5554663"/>
            </a:xfrm>
            <a:prstGeom prst="rect">
              <a:avLst/>
            </a:prstGeom>
            <a:noFill/>
          </p:spPr>
        </p:pic>
        <p:sp>
          <p:nvSpPr>
            <p:cNvPr id="4370441" name="Oval 9"/>
            <p:cNvSpPr>
              <a:spLocks noChangeArrowheads="1"/>
            </p:cNvSpPr>
            <p:nvPr/>
          </p:nvSpPr>
          <p:spPr bwMode="gray">
            <a:xfrm>
              <a:off x="6230938" y="1533525"/>
              <a:ext cx="1166812" cy="830263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197CE0-B6B1-4AA7-9A6C-5BF48F7E0E4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894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Agenda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Performance Testing</a:t>
            </a:r>
          </a:p>
          <a:p>
            <a:r>
              <a:rPr lang="en-US" dirty="0"/>
              <a:t>Limitations of Manual Performance </a:t>
            </a:r>
            <a:r>
              <a:rPr lang="en-US" dirty="0" smtClean="0"/>
              <a:t>Testing </a:t>
            </a:r>
          </a:p>
          <a:p>
            <a:r>
              <a:rPr lang="en-US" dirty="0"/>
              <a:t>Why Performance Test?</a:t>
            </a:r>
            <a:endParaRPr lang="en-US" dirty="0" smtClean="0"/>
          </a:p>
          <a:p>
            <a:r>
              <a:rPr lang="pt-BR" dirty="0"/>
              <a:t>Performance Engineer </a:t>
            </a:r>
            <a:r>
              <a:rPr lang="pt-BR" dirty="0" smtClean="0"/>
              <a:t>Skills</a:t>
            </a:r>
          </a:p>
          <a:p>
            <a:r>
              <a:rPr lang="en-US" dirty="0"/>
              <a:t>Performance Related </a:t>
            </a:r>
            <a:r>
              <a:rPr lang="en-US" dirty="0" smtClean="0"/>
              <a:t>Testing</a:t>
            </a:r>
          </a:p>
          <a:p>
            <a:r>
              <a:rPr lang="en-US" dirty="0"/>
              <a:t>Types of Performance Testing</a:t>
            </a:r>
            <a:endParaRPr lang="en-US" dirty="0" smtClean="0"/>
          </a:p>
          <a:p>
            <a:r>
              <a:rPr lang="en-US" dirty="0" smtClean="0"/>
              <a:t>Performance Testing Tools</a:t>
            </a:r>
          </a:p>
          <a:p>
            <a:r>
              <a:rPr lang="en-US" dirty="0"/>
              <a:t>Performance Testing Engagement Form</a:t>
            </a:r>
          </a:p>
          <a:p>
            <a:r>
              <a:rPr lang="en-US" dirty="0"/>
              <a:t>Questions and Contact Information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197CE0-B6B1-4AA7-9A6C-5BF48F7E0E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460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278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800" dirty="0"/>
              <a:t>About LoadRunner</a:t>
            </a:r>
          </a:p>
        </p:txBody>
      </p:sp>
      <p:sp>
        <p:nvSpPr>
          <p:cNvPr id="4342789" name="Rectangle 5"/>
          <p:cNvSpPr>
            <a:spLocks noChangeArrowheads="1"/>
          </p:cNvSpPr>
          <p:nvPr/>
        </p:nvSpPr>
        <p:spPr bwMode="auto">
          <a:xfrm>
            <a:off x="152400" y="1905000"/>
            <a:ext cx="838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0188" indent="-230188">
              <a:lnSpc>
                <a:spcPct val="120000"/>
              </a:lnSpc>
              <a:spcBef>
                <a:spcPct val="35000"/>
              </a:spcBef>
              <a:spcAft>
                <a:spcPct val="35000"/>
              </a:spcAft>
              <a:buClr>
                <a:srgbClr val="008CCC"/>
              </a:buClr>
              <a:buSzPct val="120000"/>
            </a:pPr>
            <a:r>
              <a:rPr lang="en-US" sz="2400" b="1" dirty="0" smtClean="0">
                <a:solidFill>
                  <a:srgbClr val="00B0F0"/>
                </a:solidFill>
              </a:rPr>
              <a:t>LoadRunner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/>
              <a:t>is a load test tool that predicts system               behavior and performance.</a:t>
            </a:r>
          </a:p>
          <a:p>
            <a:pPr marL="230188" indent="-230188" algn="l">
              <a:lnSpc>
                <a:spcPct val="120000"/>
              </a:lnSpc>
              <a:spcBef>
                <a:spcPct val="35000"/>
              </a:spcBef>
              <a:spcAft>
                <a:spcPct val="35000"/>
              </a:spcAft>
              <a:buClr>
                <a:srgbClr val="008CCC"/>
              </a:buClr>
              <a:buSzPct val="120000"/>
              <a:buFont typeface="Times" pitchFamily="18" charset="0"/>
              <a:buNone/>
            </a:pPr>
            <a:r>
              <a:rPr lang="en-US" sz="2400" b="1" dirty="0" smtClean="0">
                <a:solidFill>
                  <a:srgbClr val="00B0F0"/>
                </a:solidFill>
              </a:rPr>
              <a:t>LoadRunner</a:t>
            </a:r>
            <a:r>
              <a:rPr lang="en-US" sz="2400" b="0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/>
              <a:t>exercises an entire application infrastructure by emulating workload as if it was generated by the real clients or users.</a:t>
            </a:r>
          </a:p>
          <a:p>
            <a:pPr marL="230188" indent="-230188" algn="l">
              <a:lnSpc>
                <a:spcPct val="120000"/>
              </a:lnSpc>
              <a:spcBef>
                <a:spcPct val="35000"/>
              </a:spcBef>
              <a:spcAft>
                <a:spcPct val="35000"/>
              </a:spcAft>
              <a:buClr>
                <a:srgbClr val="008CCC"/>
              </a:buClr>
              <a:buSzPct val="120000"/>
              <a:buFont typeface="Times" pitchFamily="18" charset="0"/>
              <a:buNone/>
            </a:pPr>
            <a:r>
              <a:rPr lang="en-US" sz="2400" b="1" dirty="0" smtClean="0">
                <a:solidFill>
                  <a:srgbClr val="00B0F0"/>
                </a:solidFill>
              </a:rPr>
              <a:t>LoadRunner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dirty="0" smtClean="0"/>
              <a:t>can track and record transaction response times and system resource statistics during a test run. Results can be used for in-depth analysis and suggestion.</a:t>
            </a:r>
          </a:p>
        </p:txBody>
      </p:sp>
      <p:pic>
        <p:nvPicPr>
          <p:cNvPr id="4098" name="Picture 2" descr="\\gfsloadrun5n\d$\Temp\L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64805"/>
            <a:ext cx="1676400" cy="280699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197CE0-B6B1-4AA7-9A6C-5BF48F7E0E4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00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How LoadRunner Works</a:t>
            </a:r>
          </a:p>
        </p:txBody>
      </p:sp>
      <p:pic>
        <p:nvPicPr>
          <p:cNvPr id="4378628" name="Picture 4" descr="how_load_runner_work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600"/>
            <a:ext cx="7000875" cy="526415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197CE0-B6B1-4AA7-9A6C-5BF48F7E0E4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96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How LoadRunner </a:t>
            </a:r>
            <a:r>
              <a:rPr lang="en-US" sz="3800" dirty="0" smtClean="0"/>
              <a:t>Works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rgbClr val="00B0F0"/>
                </a:solidFill>
              </a:rPr>
              <a:t>Scripts Recording</a:t>
            </a:r>
            <a:endParaRPr lang="en-US" sz="2400" dirty="0">
              <a:solidFill>
                <a:srgbClr val="00B0F0"/>
              </a:solidFill>
            </a:endParaRPr>
          </a:p>
        </p:txBody>
      </p:sp>
      <p:pic>
        <p:nvPicPr>
          <p:cNvPr id="4371503" name="Picture 4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275" y="2419350"/>
            <a:ext cx="1409700" cy="942975"/>
          </a:xfrm>
          <a:prstGeom prst="rect">
            <a:avLst/>
          </a:prstGeom>
          <a:noFill/>
        </p:spPr>
      </p:pic>
      <p:pic>
        <p:nvPicPr>
          <p:cNvPr id="4371505" name="Picture 4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295400"/>
            <a:ext cx="3054350" cy="16065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4371506" name="Text Box 50"/>
          <p:cNvSpPr txBox="1">
            <a:spLocks noChangeArrowheads="1"/>
          </p:cNvSpPr>
          <p:nvPr/>
        </p:nvSpPr>
        <p:spPr bwMode="gray">
          <a:xfrm>
            <a:off x="5867400" y="2876565"/>
            <a:ext cx="59663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200" dirty="0"/>
              <a:t>Web</a:t>
            </a:r>
          </a:p>
          <a:p>
            <a:pPr algn="ctr"/>
            <a:r>
              <a:rPr lang="en-US" sz="1200" dirty="0"/>
              <a:t>Server</a:t>
            </a:r>
          </a:p>
        </p:txBody>
      </p:sp>
      <p:sp>
        <p:nvSpPr>
          <p:cNvPr id="4371507" name="Text Box 51"/>
          <p:cNvSpPr txBox="1">
            <a:spLocks noChangeArrowheads="1"/>
          </p:cNvSpPr>
          <p:nvPr/>
        </p:nvSpPr>
        <p:spPr bwMode="gray">
          <a:xfrm>
            <a:off x="6812712" y="2899718"/>
            <a:ext cx="91082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200" dirty="0"/>
              <a:t>Application</a:t>
            </a:r>
          </a:p>
          <a:p>
            <a:pPr algn="ctr"/>
            <a:r>
              <a:rPr lang="en-US" sz="1200" dirty="0"/>
              <a:t>Server</a:t>
            </a:r>
          </a:p>
        </p:txBody>
      </p:sp>
      <p:sp>
        <p:nvSpPr>
          <p:cNvPr id="4371508" name="Text Box 52"/>
          <p:cNvSpPr txBox="1">
            <a:spLocks noChangeArrowheads="1"/>
          </p:cNvSpPr>
          <p:nvPr/>
        </p:nvSpPr>
        <p:spPr bwMode="gray">
          <a:xfrm>
            <a:off x="8031163" y="2899718"/>
            <a:ext cx="78739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200" dirty="0"/>
              <a:t>Database</a:t>
            </a:r>
          </a:p>
          <a:p>
            <a:pPr algn="ctr"/>
            <a:r>
              <a:rPr lang="en-US" sz="1200" dirty="0"/>
              <a:t>Server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4059238" y="2603500"/>
            <a:ext cx="1268412" cy="639763"/>
            <a:chOff x="1570" y="2454"/>
            <a:chExt cx="1848" cy="1278"/>
          </a:xfrm>
        </p:grpSpPr>
        <p:sp>
          <p:nvSpPr>
            <p:cNvPr id="4371511" name="AutoShape 55"/>
            <p:cNvSpPr>
              <a:spLocks noChangeAspect="1" noChangeArrowheads="1" noTextEdit="1"/>
            </p:cNvSpPr>
            <p:nvPr/>
          </p:nvSpPr>
          <p:spPr bwMode="auto">
            <a:xfrm>
              <a:off x="1570" y="2454"/>
              <a:ext cx="1848" cy="1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513" name="Freeform 57"/>
            <p:cNvSpPr>
              <a:spLocks/>
            </p:cNvSpPr>
            <p:nvPr/>
          </p:nvSpPr>
          <p:spPr bwMode="auto">
            <a:xfrm>
              <a:off x="1648" y="2532"/>
              <a:ext cx="1728" cy="1158"/>
            </a:xfrm>
            <a:custGeom>
              <a:avLst/>
              <a:gdLst/>
              <a:ahLst/>
              <a:cxnLst>
                <a:cxn ang="0">
                  <a:pos x="96" y="402"/>
                </a:cxn>
                <a:cxn ang="0">
                  <a:pos x="12" y="486"/>
                </a:cxn>
                <a:cxn ang="0">
                  <a:pos x="0" y="546"/>
                </a:cxn>
                <a:cxn ang="0">
                  <a:pos x="24" y="624"/>
                </a:cxn>
                <a:cxn ang="0">
                  <a:pos x="84" y="678"/>
                </a:cxn>
                <a:cxn ang="0">
                  <a:pos x="48" y="732"/>
                </a:cxn>
                <a:cxn ang="0">
                  <a:pos x="36" y="786"/>
                </a:cxn>
                <a:cxn ang="0">
                  <a:pos x="48" y="852"/>
                </a:cxn>
                <a:cxn ang="0">
                  <a:pos x="144" y="936"/>
                </a:cxn>
                <a:cxn ang="0">
                  <a:pos x="210" y="948"/>
                </a:cxn>
                <a:cxn ang="0">
                  <a:pos x="234" y="948"/>
                </a:cxn>
                <a:cxn ang="0">
                  <a:pos x="282" y="1008"/>
                </a:cxn>
                <a:cxn ang="0">
                  <a:pos x="420" y="1074"/>
                </a:cxn>
                <a:cxn ang="0">
                  <a:pos x="582" y="1080"/>
                </a:cxn>
                <a:cxn ang="0">
                  <a:pos x="660" y="1050"/>
                </a:cxn>
                <a:cxn ang="0">
                  <a:pos x="756" y="1128"/>
                </a:cxn>
                <a:cxn ang="0">
                  <a:pos x="882" y="1158"/>
                </a:cxn>
                <a:cxn ang="0">
                  <a:pos x="966" y="1146"/>
                </a:cxn>
                <a:cxn ang="0">
                  <a:pos x="1104" y="1056"/>
                </a:cxn>
                <a:cxn ang="0">
                  <a:pos x="1140" y="984"/>
                </a:cxn>
                <a:cxn ang="0">
                  <a:pos x="1200" y="1008"/>
                </a:cxn>
                <a:cxn ang="0">
                  <a:pos x="1314" y="1008"/>
                </a:cxn>
                <a:cxn ang="0">
                  <a:pos x="1392" y="978"/>
                </a:cxn>
                <a:cxn ang="0">
                  <a:pos x="1458" y="924"/>
                </a:cxn>
                <a:cxn ang="0">
                  <a:pos x="1488" y="846"/>
                </a:cxn>
                <a:cxn ang="0">
                  <a:pos x="1494" y="804"/>
                </a:cxn>
                <a:cxn ang="0">
                  <a:pos x="1584" y="774"/>
                </a:cxn>
                <a:cxn ang="0">
                  <a:pos x="1662" y="720"/>
                </a:cxn>
                <a:cxn ang="0">
                  <a:pos x="1710" y="648"/>
                </a:cxn>
                <a:cxn ang="0">
                  <a:pos x="1728" y="564"/>
                </a:cxn>
                <a:cxn ang="0">
                  <a:pos x="1716" y="480"/>
                </a:cxn>
                <a:cxn ang="0">
                  <a:pos x="1674" y="408"/>
                </a:cxn>
                <a:cxn ang="0">
                  <a:pos x="1680" y="372"/>
                </a:cxn>
                <a:cxn ang="0">
                  <a:pos x="1674" y="270"/>
                </a:cxn>
                <a:cxn ang="0">
                  <a:pos x="1596" y="174"/>
                </a:cxn>
                <a:cxn ang="0">
                  <a:pos x="1530" y="144"/>
                </a:cxn>
                <a:cxn ang="0">
                  <a:pos x="1506" y="84"/>
                </a:cxn>
                <a:cxn ang="0">
                  <a:pos x="1410" y="12"/>
                </a:cxn>
                <a:cxn ang="0">
                  <a:pos x="1296" y="6"/>
                </a:cxn>
                <a:cxn ang="0">
                  <a:pos x="1224" y="36"/>
                </a:cxn>
                <a:cxn ang="0">
                  <a:pos x="1194" y="60"/>
                </a:cxn>
                <a:cxn ang="0">
                  <a:pos x="1134" y="18"/>
                </a:cxn>
                <a:cxn ang="0">
                  <a:pos x="1056" y="0"/>
                </a:cxn>
                <a:cxn ang="0">
                  <a:pos x="966" y="24"/>
                </a:cxn>
                <a:cxn ang="0">
                  <a:pos x="900" y="90"/>
                </a:cxn>
                <a:cxn ang="0">
                  <a:pos x="864" y="66"/>
                </a:cxn>
                <a:cxn ang="0">
                  <a:pos x="792" y="42"/>
                </a:cxn>
                <a:cxn ang="0">
                  <a:pos x="696" y="42"/>
                </a:cxn>
                <a:cxn ang="0">
                  <a:pos x="594" y="96"/>
                </a:cxn>
                <a:cxn ang="0">
                  <a:pos x="558" y="138"/>
                </a:cxn>
                <a:cxn ang="0">
                  <a:pos x="426" y="108"/>
                </a:cxn>
                <a:cxn ang="0">
                  <a:pos x="318" y="126"/>
                </a:cxn>
                <a:cxn ang="0">
                  <a:pos x="234" y="180"/>
                </a:cxn>
                <a:cxn ang="0">
                  <a:pos x="174" y="258"/>
                </a:cxn>
                <a:cxn ang="0">
                  <a:pos x="150" y="354"/>
                </a:cxn>
                <a:cxn ang="0">
                  <a:pos x="156" y="384"/>
                </a:cxn>
              </a:cxnLst>
              <a:rect l="0" t="0" r="r" b="b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514" name="Freeform 58"/>
            <p:cNvSpPr>
              <a:spLocks/>
            </p:cNvSpPr>
            <p:nvPr/>
          </p:nvSpPr>
          <p:spPr bwMode="auto">
            <a:xfrm>
              <a:off x="1600" y="2484"/>
              <a:ext cx="1728" cy="1158"/>
            </a:xfrm>
            <a:custGeom>
              <a:avLst/>
              <a:gdLst/>
              <a:ahLst/>
              <a:cxnLst>
                <a:cxn ang="0">
                  <a:pos x="96" y="402"/>
                </a:cxn>
                <a:cxn ang="0">
                  <a:pos x="12" y="486"/>
                </a:cxn>
                <a:cxn ang="0">
                  <a:pos x="0" y="546"/>
                </a:cxn>
                <a:cxn ang="0">
                  <a:pos x="24" y="624"/>
                </a:cxn>
                <a:cxn ang="0">
                  <a:pos x="84" y="678"/>
                </a:cxn>
                <a:cxn ang="0">
                  <a:pos x="48" y="732"/>
                </a:cxn>
                <a:cxn ang="0">
                  <a:pos x="36" y="786"/>
                </a:cxn>
                <a:cxn ang="0">
                  <a:pos x="48" y="852"/>
                </a:cxn>
                <a:cxn ang="0">
                  <a:pos x="144" y="936"/>
                </a:cxn>
                <a:cxn ang="0">
                  <a:pos x="210" y="948"/>
                </a:cxn>
                <a:cxn ang="0">
                  <a:pos x="234" y="948"/>
                </a:cxn>
                <a:cxn ang="0">
                  <a:pos x="282" y="1008"/>
                </a:cxn>
                <a:cxn ang="0">
                  <a:pos x="420" y="1074"/>
                </a:cxn>
                <a:cxn ang="0">
                  <a:pos x="582" y="1080"/>
                </a:cxn>
                <a:cxn ang="0">
                  <a:pos x="660" y="1050"/>
                </a:cxn>
                <a:cxn ang="0">
                  <a:pos x="756" y="1128"/>
                </a:cxn>
                <a:cxn ang="0">
                  <a:pos x="882" y="1158"/>
                </a:cxn>
                <a:cxn ang="0">
                  <a:pos x="966" y="1146"/>
                </a:cxn>
                <a:cxn ang="0">
                  <a:pos x="1104" y="1056"/>
                </a:cxn>
                <a:cxn ang="0">
                  <a:pos x="1140" y="984"/>
                </a:cxn>
                <a:cxn ang="0">
                  <a:pos x="1200" y="1008"/>
                </a:cxn>
                <a:cxn ang="0">
                  <a:pos x="1314" y="1008"/>
                </a:cxn>
                <a:cxn ang="0">
                  <a:pos x="1392" y="978"/>
                </a:cxn>
                <a:cxn ang="0">
                  <a:pos x="1458" y="924"/>
                </a:cxn>
                <a:cxn ang="0">
                  <a:pos x="1488" y="846"/>
                </a:cxn>
                <a:cxn ang="0">
                  <a:pos x="1494" y="804"/>
                </a:cxn>
                <a:cxn ang="0">
                  <a:pos x="1584" y="774"/>
                </a:cxn>
                <a:cxn ang="0">
                  <a:pos x="1662" y="720"/>
                </a:cxn>
                <a:cxn ang="0">
                  <a:pos x="1710" y="648"/>
                </a:cxn>
                <a:cxn ang="0">
                  <a:pos x="1728" y="564"/>
                </a:cxn>
                <a:cxn ang="0">
                  <a:pos x="1716" y="480"/>
                </a:cxn>
                <a:cxn ang="0">
                  <a:pos x="1674" y="408"/>
                </a:cxn>
                <a:cxn ang="0">
                  <a:pos x="1680" y="372"/>
                </a:cxn>
                <a:cxn ang="0">
                  <a:pos x="1674" y="270"/>
                </a:cxn>
                <a:cxn ang="0">
                  <a:pos x="1596" y="174"/>
                </a:cxn>
                <a:cxn ang="0">
                  <a:pos x="1530" y="144"/>
                </a:cxn>
                <a:cxn ang="0">
                  <a:pos x="1506" y="84"/>
                </a:cxn>
                <a:cxn ang="0">
                  <a:pos x="1410" y="12"/>
                </a:cxn>
                <a:cxn ang="0">
                  <a:pos x="1296" y="6"/>
                </a:cxn>
                <a:cxn ang="0">
                  <a:pos x="1224" y="36"/>
                </a:cxn>
                <a:cxn ang="0">
                  <a:pos x="1194" y="60"/>
                </a:cxn>
                <a:cxn ang="0">
                  <a:pos x="1134" y="18"/>
                </a:cxn>
                <a:cxn ang="0">
                  <a:pos x="1056" y="0"/>
                </a:cxn>
                <a:cxn ang="0">
                  <a:pos x="966" y="24"/>
                </a:cxn>
                <a:cxn ang="0">
                  <a:pos x="900" y="90"/>
                </a:cxn>
                <a:cxn ang="0">
                  <a:pos x="864" y="66"/>
                </a:cxn>
                <a:cxn ang="0">
                  <a:pos x="792" y="42"/>
                </a:cxn>
                <a:cxn ang="0">
                  <a:pos x="696" y="42"/>
                </a:cxn>
                <a:cxn ang="0">
                  <a:pos x="594" y="96"/>
                </a:cxn>
                <a:cxn ang="0">
                  <a:pos x="558" y="138"/>
                </a:cxn>
                <a:cxn ang="0">
                  <a:pos x="426" y="108"/>
                </a:cxn>
                <a:cxn ang="0">
                  <a:pos x="318" y="126"/>
                </a:cxn>
                <a:cxn ang="0">
                  <a:pos x="234" y="180"/>
                </a:cxn>
                <a:cxn ang="0">
                  <a:pos x="174" y="258"/>
                </a:cxn>
                <a:cxn ang="0">
                  <a:pos x="150" y="354"/>
                </a:cxn>
                <a:cxn ang="0">
                  <a:pos x="156" y="384"/>
                </a:cxn>
              </a:cxnLst>
              <a:rect l="0" t="0" r="r" b="b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solidFill>
              <a:srgbClr val="D0E5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515" name="Freeform 59"/>
            <p:cNvSpPr>
              <a:spLocks/>
            </p:cNvSpPr>
            <p:nvPr/>
          </p:nvSpPr>
          <p:spPr bwMode="auto">
            <a:xfrm>
              <a:off x="1600" y="2484"/>
              <a:ext cx="1728" cy="1158"/>
            </a:xfrm>
            <a:custGeom>
              <a:avLst/>
              <a:gdLst/>
              <a:ahLst/>
              <a:cxnLst>
                <a:cxn ang="0">
                  <a:pos x="96" y="402"/>
                </a:cxn>
                <a:cxn ang="0">
                  <a:pos x="12" y="486"/>
                </a:cxn>
                <a:cxn ang="0">
                  <a:pos x="0" y="546"/>
                </a:cxn>
                <a:cxn ang="0">
                  <a:pos x="24" y="624"/>
                </a:cxn>
                <a:cxn ang="0">
                  <a:pos x="84" y="678"/>
                </a:cxn>
                <a:cxn ang="0">
                  <a:pos x="48" y="732"/>
                </a:cxn>
                <a:cxn ang="0">
                  <a:pos x="36" y="786"/>
                </a:cxn>
                <a:cxn ang="0">
                  <a:pos x="48" y="852"/>
                </a:cxn>
                <a:cxn ang="0">
                  <a:pos x="144" y="936"/>
                </a:cxn>
                <a:cxn ang="0">
                  <a:pos x="210" y="948"/>
                </a:cxn>
                <a:cxn ang="0">
                  <a:pos x="234" y="948"/>
                </a:cxn>
                <a:cxn ang="0">
                  <a:pos x="282" y="1008"/>
                </a:cxn>
                <a:cxn ang="0">
                  <a:pos x="420" y="1074"/>
                </a:cxn>
                <a:cxn ang="0">
                  <a:pos x="582" y="1080"/>
                </a:cxn>
                <a:cxn ang="0">
                  <a:pos x="660" y="1050"/>
                </a:cxn>
                <a:cxn ang="0">
                  <a:pos x="756" y="1128"/>
                </a:cxn>
                <a:cxn ang="0">
                  <a:pos x="882" y="1158"/>
                </a:cxn>
                <a:cxn ang="0">
                  <a:pos x="966" y="1146"/>
                </a:cxn>
                <a:cxn ang="0">
                  <a:pos x="1104" y="1056"/>
                </a:cxn>
                <a:cxn ang="0">
                  <a:pos x="1140" y="984"/>
                </a:cxn>
                <a:cxn ang="0">
                  <a:pos x="1200" y="1008"/>
                </a:cxn>
                <a:cxn ang="0">
                  <a:pos x="1314" y="1008"/>
                </a:cxn>
                <a:cxn ang="0">
                  <a:pos x="1392" y="978"/>
                </a:cxn>
                <a:cxn ang="0">
                  <a:pos x="1458" y="924"/>
                </a:cxn>
                <a:cxn ang="0">
                  <a:pos x="1488" y="846"/>
                </a:cxn>
                <a:cxn ang="0">
                  <a:pos x="1494" y="804"/>
                </a:cxn>
                <a:cxn ang="0">
                  <a:pos x="1584" y="774"/>
                </a:cxn>
                <a:cxn ang="0">
                  <a:pos x="1662" y="720"/>
                </a:cxn>
                <a:cxn ang="0">
                  <a:pos x="1710" y="648"/>
                </a:cxn>
                <a:cxn ang="0">
                  <a:pos x="1728" y="564"/>
                </a:cxn>
                <a:cxn ang="0">
                  <a:pos x="1716" y="480"/>
                </a:cxn>
                <a:cxn ang="0">
                  <a:pos x="1674" y="408"/>
                </a:cxn>
                <a:cxn ang="0">
                  <a:pos x="1680" y="372"/>
                </a:cxn>
                <a:cxn ang="0">
                  <a:pos x="1674" y="270"/>
                </a:cxn>
                <a:cxn ang="0">
                  <a:pos x="1596" y="174"/>
                </a:cxn>
                <a:cxn ang="0">
                  <a:pos x="1530" y="144"/>
                </a:cxn>
                <a:cxn ang="0">
                  <a:pos x="1506" y="84"/>
                </a:cxn>
                <a:cxn ang="0">
                  <a:pos x="1410" y="12"/>
                </a:cxn>
                <a:cxn ang="0">
                  <a:pos x="1296" y="6"/>
                </a:cxn>
                <a:cxn ang="0">
                  <a:pos x="1224" y="36"/>
                </a:cxn>
                <a:cxn ang="0">
                  <a:pos x="1194" y="60"/>
                </a:cxn>
                <a:cxn ang="0">
                  <a:pos x="1134" y="18"/>
                </a:cxn>
                <a:cxn ang="0">
                  <a:pos x="1056" y="0"/>
                </a:cxn>
                <a:cxn ang="0">
                  <a:pos x="966" y="24"/>
                </a:cxn>
                <a:cxn ang="0">
                  <a:pos x="900" y="90"/>
                </a:cxn>
                <a:cxn ang="0">
                  <a:pos x="864" y="66"/>
                </a:cxn>
                <a:cxn ang="0">
                  <a:pos x="792" y="42"/>
                </a:cxn>
                <a:cxn ang="0">
                  <a:pos x="696" y="42"/>
                </a:cxn>
                <a:cxn ang="0">
                  <a:pos x="594" y="96"/>
                </a:cxn>
                <a:cxn ang="0">
                  <a:pos x="558" y="138"/>
                </a:cxn>
                <a:cxn ang="0">
                  <a:pos x="426" y="108"/>
                </a:cxn>
                <a:cxn ang="0">
                  <a:pos x="318" y="126"/>
                </a:cxn>
                <a:cxn ang="0">
                  <a:pos x="234" y="180"/>
                </a:cxn>
                <a:cxn ang="0">
                  <a:pos x="174" y="258"/>
                </a:cxn>
                <a:cxn ang="0">
                  <a:pos x="150" y="354"/>
                </a:cxn>
                <a:cxn ang="0">
                  <a:pos x="156" y="384"/>
                </a:cxn>
              </a:cxnLst>
              <a:rect l="0" t="0" r="r" b="b"/>
              <a:pathLst>
                <a:path w="1728" h="1158">
                  <a:moveTo>
                    <a:pt x="156" y="384"/>
                  </a:moveTo>
                  <a:lnTo>
                    <a:pt x="96" y="402"/>
                  </a:lnTo>
                  <a:lnTo>
                    <a:pt x="42" y="438"/>
                  </a:lnTo>
                  <a:lnTo>
                    <a:pt x="12" y="486"/>
                  </a:lnTo>
                  <a:lnTo>
                    <a:pt x="6" y="516"/>
                  </a:lnTo>
                  <a:lnTo>
                    <a:pt x="0" y="546"/>
                  </a:lnTo>
                  <a:lnTo>
                    <a:pt x="6" y="588"/>
                  </a:lnTo>
                  <a:lnTo>
                    <a:pt x="24" y="624"/>
                  </a:lnTo>
                  <a:lnTo>
                    <a:pt x="48" y="654"/>
                  </a:lnTo>
                  <a:lnTo>
                    <a:pt x="84" y="678"/>
                  </a:lnTo>
                  <a:lnTo>
                    <a:pt x="84" y="678"/>
                  </a:lnTo>
                  <a:lnTo>
                    <a:pt x="48" y="732"/>
                  </a:lnTo>
                  <a:lnTo>
                    <a:pt x="42" y="756"/>
                  </a:lnTo>
                  <a:lnTo>
                    <a:pt x="36" y="786"/>
                  </a:lnTo>
                  <a:lnTo>
                    <a:pt x="42" y="816"/>
                  </a:lnTo>
                  <a:lnTo>
                    <a:pt x="48" y="852"/>
                  </a:lnTo>
                  <a:lnTo>
                    <a:pt x="90" y="900"/>
                  </a:lnTo>
                  <a:lnTo>
                    <a:pt x="144" y="936"/>
                  </a:lnTo>
                  <a:lnTo>
                    <a:pt x="174" y="942"/>
                  </a:lnTo>
                  <a:lnTo>
                    <a:pt x="210" y="948"/>
                  </a:lnTo>
                  <a:lnTo>
                    <a:pt x="222" y="948"/>
                  </a:lnTo>
                  <a:lnTo>
                    <a:pt x="234" y="948"/>
                  </a:lnTo>
                  <a:lnTo>
                    <a:pt x="234" y="948"/>
                  </a:lnTo>
                  <a:lnTo>
                    <a:pt x="282" y="1008"/>
                  </a:lnTo>
                  <a:lnTo>
                    <a:pt x="348" y="1050"/>
                  </a:lnTo>
                  <a:lnTo>
                    <a:pt x="420" y="1074"/>
                  </a:lnTo>
                  <a:lnTo>
                    <a:pt x="498" y="1086"/>
                  </a:lnTo>
                  <a:lnTo>
                    <a:pt x="582" y="1080"/>
                  </a:lnTo>
                  <a:lnTo>
                    <a:pt x="660" y="1050"/>
                  </a:lnTo>
                  <a:lnTo>
                    <a:pt x="660" y="1050"/>
                  </a:lnTo>
                  <a:lnTo>
                    <a:pt x="702" y="1092"/>
                  </a:lnTo>
                  <a:lnTo>
                    <a:pt x="756" y="1128"/>
                  </a:lnTo>
                  <a:lnTo>
                    <a:pt x="816" y="1152"/>
                  </a:lnTo>
                  <a:lnTo>
                    <a:pt x="882" y="1158"/>
                  </a:lnTo>
                  <a:lnTo>
                    <a:pt x="924" y="1152"/>
                  </a:lnTo>
                  <a:lnTo>
                    <a:pt x="966" y="1146"/>
                  </a:lnTo>
                  <a:lnTo>
                    <a:pt x="1044" y="1110"/>
                  </a:lnTo>
                  <a:lnTo>
                    <a:pt x="1104" y="1056"/>
                  </a:lnTo>
                  <a:lnTo>
                    <a:pt x="1122" y="1020"/>
                  </a:lnTo>
                  <a:lnTo>
                    <a:pt x="1140" y="984"/>
                  </a:lnTo>
                  <a:lnTo>
                    <a:pt x="1140" y="984"/>
                  </a:lnTo>
                  <a:lnTo>
                    <a:pt x="1200" y="1008"/>
                  </a:lnTo>
                  <a:lnTo>
                    <a:pt x="1266" y="1014"/>
                  </a:lnTo>
                  <a:lnTo>
                    <a:pt x="1314" y="1008"/>
                  </a:lnTo>
                  <a:lnTo>
                    <a:pt x="1356" y="996"/>
                  </a:lnTo>
                  <a:lnTo>
                    <a:pt x="1392" y="978"/>
                  </a:lnTo>
                  <a:lnTo>
                    <a:pt x="1428" y="954"/>
                  </a:lnTo>
                  <a:lnTo>
                    <a:pt x="1458" y="924"/>
                  </a:lnTo>
                  <a:lnTo>
                    <a:pt x="1476" y="888"/>
                  </a:lnTo>
                  <a:lnTo>
                    <a:pt x="1488" y="846"/>
                  </a:lnTo>
                  <a:lnTo>
                    <a:pt x="1494" y="804"/>
                  </a:lnTo>
                  <a:lnTo>
                    <a:pt x="1494" y="804"/>
                  </a:lnTo>
                  <a:lnTo>
                    <a:pt x="1542" y="792"/>
                  </a:lnTo>
                  <a:lnTo>
                    <a:pt x="1584" y="774"/>
                  </a:lnTo>
                  <a:lnTo>
                    <a:pt x="1626" y="750"/>
                  </a:lnTo>
                  <a:lnTo>
                    <a:pt x="1662" y="720"/>
                  </a:lnTo>
                  <a:lnTo>
                    <a:pt x="1686" y="690"/>
                  </a:lnTo>
                  <a:lnTo>
                    <a:pt x="1710" y="648"/>
                  </a:lnTo>
                  <a:lnTo>
                    <a:pt x="1722" y="606"/>
                  </a:lnTo>
                  <a:lnTo>
                    <a:pt x="1728" y="564"/>
                  </a:lnTo>
                  <a:lnTo>
                    <a:pt x="1722" y="522"/>
                  </a:lnTo>
                  <a:lnTo>
                    <a:pt x="1716" y="480"/>
                  </a:lnTo>
                  <a:lnTo>
                    <a:pt x="1698" y="444"/>
                  </a:lnTo>
                  <a:lnTo>
                    <a:pt x="1674" y="408"/>
                  </a:lnTo>
                  <a:lnTo>
                    <a:pt x="1674" y="408"/>
                  </a:lnTo>
                  <a:lnTo>
                    <a:pt x="1680" y="372"/>
                  </a:lnTo>
                  <a:lnTo>
                    <a:pt x="1686" y="336"/>
                  </a:lnTo>
                  <a:lnTo>
                    <a:pt x="1674" y="270"/>
                  </a:lnTo>
                  <a:lnTo>
                    <a:pt x="1644" y="216"/>
                  </a:lnTo>
                  <a:lnTo>
                    <a:pt x="1596" y="174"/>
                  </a:lnTo>
                  <a:lnTo>
                    <a:pt x="1530" y="144"/>
                  </a:lnTo>
                  <a:lnTo>
                    <a:pt x="1530" y="144"/>
                  </a:lnTo>
                  <a:lnTo>
                    <a:pt x="1524" y="114"/>
                  </a:lnTo>
                  <a:lnTo>
                    <a:pt x="1506" y="84"/>
                  </a:lnTo>
                  <a:lnTo>
                    <a:pt x="1464" y="42"/>
                  </a:lnTo>
                  <a:lnTo>
                    <a:pt x="1410" y="12"/>
                  </a:lnTo>
                  <a:lnTo>
                    <a:pt x="1338" y="0"/>
                  </a:lnTo>
                  <a:lnTo>
                    <a:pt x="1296" y="6"/>
                  </a:lnTo>
                  <a:lnTo>
                    <a:pt x="1260" y="18"/>
                  </a:lnTo>
                  <a:lnTo>
                    <a:pt x="1224" y="36"/>
                  </a:lnTo>
                  <a:lnTo>
                    <a:pt x="1194" y="60"/>
                  </a:lnTo>
                  <a:lnTo>
                    <a:pt x="1194" y="60"/>
                  </a:lnTo>
                  <a:lnTo>
                    <a:pt x="1164" y="36"/>
                  </a:lnTo>
                  <a:lnTo>
                    <a:pt x="1134" y="18"/>
                  </a:lnTo>
                  <a:lnTo>
                    <a:pt x="1098" y="6"/>
                  </a:lnTo>
                  <a:lnTo>
                    <a:pt x="1056" y="0"/>
                  </a:lnTo>
                  <a:lnTo>
                    <a:pt x="1008" y="6"/>
                  </a:lnTo>
                  <a:lnTo>
                    <a:pt x="966" y="24"/>
                  </a:lnTo>
                  <a:lnTo>
                    <a:pt x="930" y="54"/>
                  </a:lnTo>
                  <a:lnTo>
                    <a:pt x="900" y="90"/>
                  </a:lnTo>
                  <a:lnTo>
                    <a:pt x="900" y="90"/>
                  </a:lnTo>
                  <a:lnTo>
                    <a:pt x="864" y="66"/>
                  </a:lnTo>
                  <a:lnTo>
                    <a:pt x="828" y="48"/>
                  </a:lnTo>
                  <a:lnTo>
                    <a:pt x="792" y="42"/>
                  </a:lnTo>
                  <a:lnTo>
                    <a:pt x="750" y="36"/>
                  </a:lnTo>
                  <a:lnTo>
                    <a:pt x="696" y="42"/>
                  </a:lnTo>
                  <a:lnTo>
                    <a:pt x="642" y="60"/>
                  </a:lnTo>
                  <a:lnTo>
                    <a:pt x="594" y="96"/>
                  </a:lnTo>
                  <a:lnTo>
                    <a:pt x="558" y="138"/>
                  </a:lnTo>
                  <a:lnTo>
                    <a:pt x="558" y="138"/>
                  </a:lnTo>
                  <a:lnTo>
                    <a:pt x="492" y="114"/>
                  </a:lnTo>
                  <a:lnTo>
                    <a:pt x="426" y="108"/>
                  </a:lnTo>
                  <a:lnTo>
                    <a:pt x="372" y="114"/>
                  </a:lnTo>
                  <a:lnTo>
                    <a:pt x="318" y="126"/>
                  </a:lnTo>
                  <a:lnTo>
                    <a:pt x="270" y="150"/>
                  </a:lnTo>
                  <a:lnTo>
                    <a:pt x="234" y="180"/>
                  </a:lnTo>
                  <a:lnTo>
                    <a:pt x="198" y="216"/>
                  </a:lnTo>
                  <a:lnTo>
                    <a:pt x="174" y="258"/>
                  </a:lnTo>
                  <a:lnTo>
                    <a:pt x="156" y="306"/>
                  </a:lnTo>
                  <a:lnTo>
                    <a:pt x="150" y="354"/>
                  </a:lnTo>
                  <a:lnTo>
                    <a:pt x="156" y="372"/>
                  </a:lnTo>
                  <a:lnTo>
                    <a:pt x="156" y="38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516" name="Freeform 60"/>
            <p:cNvSpPr>
              <a:spLocks/>
            </p:cNvSpPr>
            <p:nvPr/>
          </p:nvSpPr>
          <p:spPr bwMode="auto">
            <a:xfrm>
              <a:off x="1684" y="3162"/>
              <a:ext cx="102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18"/>
                </a:cxn>
                <a:cxn ang="0">
                  <a:pos x="90" y="24"/>
                </a:cxn>
                <a:cxn ang="0">
                  <a:pos x="96" y="24"/>
                </a:cxn>
                <a:cxn ang="0">
                  <a:pos x="102" y="24"/>
                </a:cxn>
              </a:cxnLst>
              <a:rect l="0" t="0" r="r" b="b"/>
              <a:pathLst>
                <a:path w="102" h="24">
                  <a:moveTo>
                    <a:pt x="0" y="0"/>
                  </a:moveTo>
                  <a:lnTo>
                    <a:pt x="48" y="18"/>
                  </a:lnTo>
                  <a:lnTo>
                    <a:pt x="90" y="24"/>
                  </a:lnTo>
                  <a:lnTo>
                    <a:pt x="96" y="24"/>
                  </a:lnTo>
                  <a:lnTo>
                    <a:pt x="102" y="2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517" name="Freeform 61"/>
            <p:cNvSpPr>
              <a:spLocks/>
            </p:cNvSpPr>
            <p:nvPr/>
          </p:nvSpPr>
          <p:spPr bwMode="auto">
            <a:xfrm>
              <a:off x="1834" y="3420"/>
              <a:ext cx="42" cy="1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24" y="6"/>
                </a:cxn>
                <a:cxn ang="0">
                  <a:pos x="42" y="0"/>
                </a:cxn>
              </a:cxnLst>
              <a:rect l="0" t="0" r="r" b="b"/>
              <a:pathLst>
                <a:path w="42" h="12">
                  <a:moveTo>
                    <a:pt x="0" y="12"/>
                  </a:moveTo>
                  <a:lnTo>
                    <a:pt x="24" y="6"/>
                  </a:lnTo>
                  <a:lnTo>
                    <a:pt x="4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518" name="Freeform 62"/>
            <p:cNvSpPr>
              <a:spLocks/>
            </p:cNvSpPr>
            <p:nvPr/>
          </p:nvSpPr>
          <p:spPr bwMode="auto">
            <a:xfrm>
              <a:off x="2230" y="3486"/>
              <a:ext cx="30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24"/>
                </a:cxn>
                <a:cxn ang="0">
                  <a:pos x="30" y="48"/>
                </a:cxn>
              </a:cxnLst>
              <a:rect l="0" t="0" r="r" b="b"/>
              <a:pathLst>
                <a:path w="30" h="48">
                  <a:moveTo>
                    <a:pt x="0" y="0"/>
                  </a:moveTo>
                  <a:lnTo>
                    <a:pt x="12" y="24"/>
                  </a:lnTo>
                  <a:lnTo>
                    <a:pt x="30" y="4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519" name="Freeform 63"/>
            <p:cNvSpPr>
              <a:spLocks/>
            </p:cNvSpPr>
            <p:nvPr/>
          </p:nvSpPr>
          <p:spPr bwMode="auto">
            <a:xfrm>
              <a:off x="2740" y="3414"/>
              <a:ext cx="12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6" y="30"/>
                </a:cxn>
                <a:cxn ang="0">
                  <a:pos x="12" y="0"/>
                </a:cxn>
              </a:cxnLst>
              <a:rect l="0" t="0" r="r" b="b"/>
              <a:pathLst>
                <a:path w="12" h="54">
                  <a:moveTo>
                    <a:pt x="0" y="54"/>
                  </a:moveTo>
                  <a:lnTo>
                    <a:pt x="6" y="30"/>
                  </a:lnTo>
                  <a:lnTo>
                    <a:pt x="1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520" name="Freeform 64"/>
            <p:cNvSpPr>
              <a:spLocks/>
            </p:cNvSpPr>
            <p:nvPr/>
          </p:nvSpPr>
          <p:spPr bwMode="auto">
            <a:xfrm>
              <a:off x="2968" y="3102"/>
              <a:ext cx="126" cy="186"/>
            </a:xfrm>
            <a:custGeom>
              <a:avLst/>
              <a:gdLst/>
              <a:ahLst/>
              <a:cxnLst>
                <a:cxn ang="0">
                  <a:pos x="126" y="186"/>
                </a:cxn>
                <a:cxn ang="0">
                  <a:pos x="126" y="186"/>
                </a:cxn>
                <a:cxn ang="0">
                  <a:pos x="120" y="126"/>
                </a:cxn>
                <a:cxn ang="0">
                  <a:pos x="90" y="78"/>
                </a:cxn>
                <a:cxn ang="0">
                  <a:pos x="54" y="30"/>
                </a:cxn>
                <a:cxn ang="0">
                  <a:pos x="0" y="0"/>
                </a:cxn>
              </a:cxnLst>
              <a:rect l="0" t="0" r="r" b="b"/>
              <a:pathLst>
                <a:path w="126" h="186">
                  <a:moveTo>
                    <a:pt x="126" y="186"/>
                  </a:moveTo>
                  <a:lnTo>
                    <a:pt x="126" y="186"/>
                  </a:lnTo>
                  <a:lnTo>
                    <a:pt x="120" y="126"/>
                  </a:lnTo>
                  <a:lnTo>
                    <a:pt x="90" y="78"/>
                  </a:lnTo>
                  <a:lnTo>
                    <a:pt x="54" y="3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521" name="Freeform 65"/>
            <p:cNvSpPr>
              <a:spLocks/>
            </p:cNvSpPr>
            <p:nvPr/>
          </p:nvSpPr>
          <p:spPr bwMode="auto">
            <a:xfrm>
              <a:off x="3214" y="2892"/>
              <a:ext cx="60" cy="7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30" y="42"/>
                </a:cxn>
                <a:cxn ang="0">
                  <a:pos x="60" y="0"/>
                </a:cxn>
              </a:cxnLst>
              <a:rect l="0" t="0" r="r" b="b"/>
              <a:pathLst>
                <a:path w="60" h="72">
                  <a:moveTo>
                    <a:pt x="0" y="72"/>
                  </a:moveTo>
                  <a:lnTo>
                    <a:pt x="30" y="42"/>
                  </a:lnTo>
                  <a:lnTo>
                    <a:pt x="6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522" name="Freeform 66"/>
            <p:cNvSpPr>
              <a:spLocks/>
            </p:cNvSpPr>
            <p:nvPr/>
          </p:nvSpPr>
          <p:spPr bwMode="auto">
            <a:xfrm>
              <a:off x="3130" y="2628"/>
              <a:ext cx="6" cy="36"/>
            </a:xfrm>
            <a:custGeom>
              <a:avLst/>
              <a:gdLst/>
              <a:ahLst/>
              <a:cxnLst>
                <a:cxn ang="0">
                  <a:pos x="6" y="36"/>
                </a:cxn>
                <a:cxn ang="0">
                  <a:pos x="6" y="36"/>
                </a:cxn>
                <a:cxn ang="0">
                  <a:pos x="6" y="30"/>
                </a:cxn>
                <a:cxn ang="0">
                  <a:pos x="6" y="18"/>
                </a:cxn>
                <a:cxn ang="0">
                  <a:pos x="0" y="0"/>
                </a:cxn>
              </a:cxnLst>
              <a:rect l="0" t="0" r="r" b="b"/>
              <a:pathLst>
                <a:path w="6" h="36">
                  <a:moveTo>
                    <a:pt x="6" y="36"/>
                  </a:moveTo>
                  <a:lnTo>
                    <a:pt x="6" y="36"/>
                  </a:lnTo>
                  <a:lnTo>
                    <a:pt x="6" y="30"/>
                  </a:lnTo>
                  <a:lnTo>
                    <a:pt x="6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523" name="Freeform 67"/>
            <p:cNvSpPr>
              <a:spLocks/>
            </p:cNvSpPr>
            <p:nvPr/>
          </p:nvSpPr>
          <p:spPr bwMode="auto">
            <a:xfrm>
              <a:off x="2764" y="2544"/>
              <a:ext cx="30" cy="4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2" y="24"/>
                </a:cxn>
                <a:cxn ang="0">
                  <a:pos x="0" y="48"/>
                </a:cxn>
              </a:cxnLst>
              <a:rect l="0" t="0" r="r" b="b"/>
              <a:pathLst>
                <a:path w="30" h="48">
                  <a:moveTo>
                    <a:pt x="30" y="0"/>
                  </a:moveTo>
                  <a:lnTo>
                    <a:pt x="12" y="24"/>
                  </a:lnTo>
                  <a:lnTo>
                    <a:pt x="0" y="4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524" name="Line 68"/>
            <p:cNvSpPr>
              <a:spLocks noChangeShapeType="1"/>
            </p:cNvSpPr>
            <p:nvPr/>
          </p:nvSpPr>
          <p:spPr bwMode="auto">
            <a:xfrm flipH="1">
              <a:off x="2482" y="2574"/>
              <a:ext cx="18" cy="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525" name="Line 69"/>
            <p:cNvSpPr>
              <a:spLocks noChangeShapeType="1"/>
            </p:cNvSpPr>
            <p:nvPr/>
          </p:nvSpPr>
          <p:spPr bwMode="auto">
            <a:xfrm flipH="1" flipV="1">
              <a:off x="2158" y="2622"/>
              <a:ext cx="54" cy="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526" name="Freeform 70"/>
            <p:cNvSpPr>
              <a:spLocks/>
            </p:cNvSpPr>
            <p:nvPr/>
          </p:nvSpPr>
          <p:spPr bwMode="auto">
            <a:xfrm>
              <a:off x="1756" y="2868"/>
              <a:ext cx="6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8"/>
                </a:cxn>
                <a:cxn ang="0">
                  <a:pos x="6" y="42"/>
                </a:cxn>
              </a:cxnLst>
              <a:rect l="0" t="0" r="r" b="b"/>
              <a:pathLst>
                <a:path w="6" h="42">
                  <a:moveTo>
                    <a:pt x="0" y="0"/>
                  </a:moveTo>
                  <a:lnTo>
                    <a:pt x="6" y="18"/>
                  </a:lnTo>
                  <a:lnTo>
                    <a:pt x="6" y="4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71528" name="Line 72"/>
          <p:cNvSpPr>
            <a:spLocks noChangeShapeType="1"/>
          </p:cNvSpPr>
          <p:nvPr/>
        </p:nvSpPr>
        <p:spPr bwMode="gray">
          <a:xfrm flipV="1">
            <a:off x="5184775" y="2527300"/>
            <a:ext cx="715963" cy="374650"/>
          </a:xfrm>
          <a:prstGeom prst="line">
            <a:avLst/>
          </a:prstGeom>
          <a:noFill/>
          <a:ln w="127000">
            <a:solidFill>
              <a:srgbClr val="C0C0C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1620748" y="2395538"/>
            <a:ext cx="2581275" cy="274637"/>
            <a:chOff x="986" y="1509"/>
            <a:chExt cx="1626" cy="173"/>
          </a:xfrm>
        </p:grpSpPr>
        <p:sp>
          <p:nvSpPr>
            <p:cNvPr id="4371529" name="Line 73"/>
            <p:cNvSpPr>
              <a:spLocks noChangeShapeType="1"/>
            </p:cNvSpPr>
            <p:nvPr/>
          </p:nvSpPr>
          <p:spPr bwMode="gray">
            <a:xfrm>
              <a:off x="986" y="1673"/>
              <a:ext cx="16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71531" name="Text Box 75"/>
            <p:cNvSpPr txBox="1">
              <a:spLocks noChangeArrowheads="1"/>
            </p:cNvSpPr>
            <p:nvPr/>
          </p:nvSpPr>
          <p:spPr bwMode="gray">
            <a:xfrm>
              <a:off x="1537" y="1509"/>
              <a:ext cx="494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/>
                <a:t>Request</a:t>
              </a:r>
            </a:p>
          </p:txBody>
        </p:sp>
      </p:grpSp>
      <p:grpSp>
        <p:nvGrpSpPr>
          <p:cNvPr id="4" name="Group 85"/>
          <p:cNvGrpSpPr>
            <a:grpSpLocks/>
          </p:cNvGrpSpPr>
          <p:nvPr/>
        </p:nvGrpSpPr>
        <p:grpSpPr bwMode="auto">
          <a:xfrm>
            <a:off x="1606941" y="3194050"/>
            <a:ext cx="2581275" cy="328613"/>
            <a:chOff x="954" y="2012"/>
            <a:chExt cx="1626" cy="207"/>
          </a:xfrm>
        </p:grpSpPr>
        <p:sp>
          <p:nvSpPr>
            <p:cNvPr id="4371530" name="Line 74"/>
            <p:cNvSpPr>
              <a:spLocks noChangeShapeType="1"/>
            </p:cNvSpPr>
            <p:nvPr/>
          </p:nvSpPr>
          <p:spPr bwMode="gray">
            <a:xfrm>
              <a:off x="954" y="2012"/>
              <a:ext cx="16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71532" name="Text Box 76"/>
            <p:cNvSpPr txBox="1">
              <a:spLocks noChangeArrowheads="1"/>
            </p:cNvSpPr>
            <p:nvPr/>
          </p:nvSpPr>
          <p:spPr bwMode="gray">
            <a:xfrm>
              <a:off x="1484" y="2046"/>
              <a:ext cx="574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/>
                <a:t>Response</a:t>
              </a:r>
            </a:p>
          </p:txBody>
        </p:sp>
      </p:grpSp>
      <p:sp>
        <p:nvSpPr>
          <p:cNvPr id="4371534" name="Rectangle 78"/>
          <p:cNvSpPr>
            <a:spLocks noChangeArrowheads="1"/>
          </p:cNvSpPr>
          <p:nvPr/>
        </p:nvSpPr>
        <p:spPr bwMode="gray">
          <a:xfrm>
            <a:off x="5799138" y="1296794"/>
            <a:ext cx="3040062" cy="2056006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grpSp>
        <p:nvGrpSpPr>
          <p:cNvPr id="5" name="Group 83"/>
          <p:cNvGrpSpPr>
            <a:grpSpLocks/>
          </p:cNvGrpSpPr>
          <p:nvPr/>
        </p:nvGrpSpPr>
        <p:grpSpPr bwMode="auto">
          <a:xfrm>
            <a:off x="2205038" y="1954213"/>
            <a:ext cx="1152525" cy="2730500"/>
            <a:chOff x="1389" y="1231"/>
            <a:chExt cx="726" cy="1720"/>
          </a:xfrm>
        </p:grpSpPr>
        <p:grpSp>
          <p:nvGrpSpPr>
            <p:cNvPr id="6" name="Group 81"/>
            <p:cNvGrpSpPr>
              <a:grpSpLocks/>
            </p:cNvGrpSpPr>
            <p:nvPr/>
          </p:nvGrpSpPr>
          <p:grpSpPr bwMode="auto">
            <a:xfrm>
              <a:off x="1548" y="2551"/>
              <a:ext cx="436" cy="400"/>
              <a:chOff x="1604" y="2456"/>
              <a:chExt cx="436" cy="400"/>
            </a:xfrm>
          </p:grpSpPr>
          <p:pic>
            <p:nvPicPr>
              <p:cNvPr id="4371535" name="Picture 7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81" y="2456"/>
                <a:ext cx="258" cy="258"/>
              </a:xfrm>
              <a:prstGeom prst="rect">
                <a:avLst/>
              </a:prstGeom>
              <a:noFill/>
            </p:spPr>
          </p:pic>
          <p:sp>
            <p:nvSpPr>
              <p:cNvPr id="4371536" name="Text Box 80"/>
              <p:cNvSpPr txBox="1">
                <a:spLocks noChangeArrowheads="1"/>
              </p:cNvSpPr>
              <p:nvPr/>
            </p:nvSpPr>
            <p:spPr bwMode="gray">
              <a:xfrm>
                <a:off x="1604" y="2683"/>
                <a:ext cx="436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chemeClr val="tx1"/>
                    </a:solidFill>
                  </a:rPr>
                  <a:t>VUGen</a:t>
                </a:r>
              </a:p>
            </p:txBody>
          </p:sp>
        </p:grpSp>
        <p:sp>
          <p:nvSpPr>
            <p:cNvPr id="4371538" name="Rectangle 82"/>
            <p:cNvSpPr>
              <a:spLocks noChangeArrowheads="1"/>
            </p:cNvSpPr>
            <p:nvPr/>
          </p:nvSpPr>
          <p:spPr bwMode="gray">
            <a:xfrm>
              <a:off x="1389" y="1231"/>
              <a:ext cx="726" cy="131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89"/>
          <p:cNvGrpSpPr>
            <a:grpSpLocks/>
          </p:cNvGrpSpPr>
          <p:nvPr/>
        </p:nvGrpSpPr>
        <p:grpSpPr bwMode="auto">
          <a:xfrm>
            <a:off x="2419350" y="3625850"/>
            <a:ext cx="6519863" cy="3116263"/>
            <a:chOff x="1524" y="2284"/>
            <a:chExt cx="4107" cy="1963"/>
          </a:xfrm>
        </p:grpSpPr>
        <p:pic>
          <p:nvPicPr>
            <p:cNvPr id="4371542" name="Picture 8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36" y="2284"/>
              <a:ext cx="2395" cy="1963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4371543" name="AutoShape 87"/>
            <p:cNvSpPr>
              <a:spLocks noChangeArrowheads="1"/>
            </p:cNvSpPr>
            <p:nvPr/>
          </p:nvSpPr>
          <p:spPr bwMode="gray">
            <a:xfrm rot="5400000" flipV="1">
              <a:off x="2181" y="2088"/>
              <a:ext cx="813" cy="2127"/>
            </a:xfrm>
            <a:custGeom>
              <a:avLst/>
              <a:gdLst>
                <a:gd name="G0" fmla="+- -46407 0 0"/>
                <a:gd name="G1" fmla="+- -6076087 0 0"/>
                <a:gd name="G2" fmla="+- -46407 0 -6076087"/>
                <a:gd name="G3" fmla="+- 10800 0 0"/>
                <a:gd name="G4" fmla="+- 0 0 -46407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6230 0 0"/>
                <a:gd name="G9" fmla="+- 0 0 -6076087"/>
                <a:gd name="G10" fmla="+- 6230 0 2700"/>
                <a:gd name="G11" fmla="cos G10 -46407"/>
                <a:gd name="G12" fmla="sin G10 -46407"/>
                <a:gd name="G13" fmla="cos 13500 -46407"/>
                <a:gd name="G14" fmla="sin 13500 -46407"/>
                <a:gd name="G15" fmla="+- G11 10800 0"/>
                <a:gd name="G16" fmla="+- G12 10800 0"/>
                <a:gd name="G17" fmla="+- G13 10800 0"/>
                <a:gd name="G18" fmla="+- G14 10800 0"/>
                <a:gd name="G19" fmla="*/ 6230 1 2"/>
                <a:gd name="G20" fmla="+- G19 5400 0"/>
                <a:gd name="G21" fmla="cos G20 -46407"/>
                <a:gd name="G22" fmla="sin G20 -46407"/>
                <a:gd name="G23" fmla="+- G21 10800 0"/>
                <a:gd name="G24" fmla="+- G12 G23 G22"/>
                <a:gd name="G25" fmla="+- G22 G23 G11"/>
                <a:gd name="G26" fmla="cos 10800 -46407"/>
                <a:gd name="G27" fmla="sin 10800 -46407"/>
                <a:gd name="G28" fmla="cos 6230 -46407"/>
                <a:gd name="G29" fmla="sin 6230 -46407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6076087"/>
                <a:gd name="G36" fmla="sin G34 -6076087"/>
                <a:gd name="G37" fmla="+/ -6076087 -46407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6230 G39"/>
                <a:gd name="G43" fmla="sin 623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8205 w 21600"/>
                <a:gd name="T5" fmla="*/ 2938 h 21600"/>
                <a:gd name="T6" fmla="*/ 10396 w 21600"/>
                <a:gd name="T7" fmla="*/ 2294 h 21600"/>
                <a:gd name="T8" fmla="*/ 15071 w 21600"/>
                <a:gd name="T9" fmla="*/ 6265 h 21600"/>
                <a:gd name="T10" fmla="*/ 24298 w 21600"/>
                <a:gd name="T11" fmla="*/ 10633 h 21600"/>
                <a:gd name="T12" fmla="*/ 19376 w 21600"/>
                <a:gd name="T13" fmla="*/ 15679 h 21600"/>
                <a:gd name="T14" fmla="*/ 14329 w 21600"/>
                <a:gd name="T15" fmla="*/ 10756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7029" y="10723"/>
                  </a:moveTo>
                  <a:cubicBezTo>
                    <a:pt x="16987" y="7312"/>
                    <a:pt x="14210" y="4570"/>
                    <a:pt x="10800" y="4570"/>
                  </a:cubicBezTo>
                  <a:cubicBezTo>
                    <a:pt x="10701" y="4569"/>
                    <a:pt x="10603" y="4572"/>
                    <a:pt x="10505" y="4576"/>
                  </a:cubicBezTo>
                  <a:lnTo>
                    <a:pt x="10288" y="12"/>
                  </a:lnTo>
                  <a:cubicBezTo>
                    <a:pt x="10458" y="4"/>
                    <a:pt x="10629" y="-1"/>
                    <a:pt x="10800" y="0"/>
                  </a:cubicBezTo>
                  <a:cubicBezTo>
                    <a:pt x="16712" y="0"/>
                    <a:pt x="21526" y="4754"/>
                    <a:pt x="21599" y="10666"/>
                  </a:cubicBezTo>
                  <a:lnTo>
                    <a:pt x="24298" y="10633"/>
                  </a:lnTo>
                  <a:lnTo>
                    <a:pt x="19376" y="15679"/>
                  </a:lnTo>
                  <a:lnTo>
                    <a:pt x="14329" y="10756"/>
                  </a:lnTo>
                  <a:lnTo>
                    <a:pt x="17029" y="10723"/>
                  </a:lnTo>
                  <a:close/>
                </a:path>
              </a:pathLst>
            </a:custGeom>
            <a:solidFill>
              <a:srgbClr val="C0DCEE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0" name="Slide Number Placeholder 3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197CE0-B6B1-4AA7-9A6C-5BF48F7E0E4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792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6" presetClass="emph" presetSubtype="0" repeatCount="indefinite" autoRev="1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68300"/>
            <a:ext cx="8478837" cy="13223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800" dirty="0" smtClean="0"/>
              <a:t>Execution Using Automated Tools</a:t>
            </a:r>
          </a:p>
        </p:txBody>
      </p:sp>
      <p:sp>
        <p:nvSpPr>
          <p:cNvPr id="4362245" name="Line 5"/>
          <p:cNvSpPr>
            <a:spLocks noChangeShapeType="1"/>
          </p:cNvSpPr>
          <p:nvPr/>
        </p:nvSpPr>
        <p:spPr bwMode="auto">
          <a:xfrm flipV="1">
            <a:off x="5194300" y="306387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 b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62246" name="Line 6"/>
          <p:cNvSpPr>
            <a:spLocks noChangeShapeType="1"/>
          </p:cNvSpPr>
          <p:nvPr/>
        </p:nvSpPr>
        <p:spPr bwMode="auto">
          <a:xfrm flipV="1">
            <a:off x="6718300" y="2530475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 b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62247" name="Line 7"/>
          <p:cNvSpPr>
            <a:spLocks noChangeShapeType="1"/>
          </p:cNvSpPr>
          <p:nvPr/>
        </p:nvSpPr>
        <p:spPr bwMode="auto">
          <a:xfrm>
            <a:off x="5194300" y="4206875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 b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62251" name="Text Box 11"/>
          <p:cNvSpPr txBox="1">
            <a:spLocks noChangeArrowheads="1"/>
          </p:cNvSpPr>
          <p:nvPr/>
        </p:nvSpPr>
        <p:spPr bwMode="auto">
          <a:xfrm>
            <a:off x="3674491" y="3241675"/>
            <a:ext cx="71846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HTTP</a:t>
            </a:r>
          </a:p>
        </p:txBody>
      </p:sp>
      <p:sp>
        <p:nvSpPr>
          <p:cNvPr id="4362256" name="Line 16"/>
          <p:cNvSpPr>
            <a:spLocks noChangeShapeType="1"/>
          </p:cNvSpPr>
          <p:nvPr/>
        </p:nvSpPr>
        <p:spPr bwMode="auto">
          <a:xfrm flipH="1">
            <a:off x="1839913" y="3975100"/>
            <a:ext cx="144938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b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62257" name="Text Box 17"/>
          <p:cNvSpPr txBox="1">
            <a:spLocks noChangeArrowheads="1"/>
          </p:cNvSpPr>
          <p:nvPr/>
        </p:nvSpPr>
        <p:spPr bwMode="auto">
          <a:xfrm>
            <a:off x="1886966" y="2965450"/>
            <a:ext cx="71846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 dirty="0"/>
              <a:t>HTTP</a:t>
            </a:r>
          </a:p>
        </p:txBody>
      </p:sp>
      <p:sp>
        <p:nvSpPr>
          <p:cNvPr id="4362264" name="Text Box 24"/>
          <p:cNvSpPr txBox="1">
            <a:spLocks noChangeArrowheads="1"/>
          </p:cNvSpPr>
          <p:nvPr/>
        </p:nvSpPr>
        <p:spPr bwMode="auto">
          <a:xfrm>
            <a:off x="5652516" y="3622675"/>
            <a:ext cx="127791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App Server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670300" y="3521075"/>
            <a:ext cx="685800" cy="565150"/>
            <a:chOff x="2256" y="1948"/>
            <a:chExt cx="624" cy="356"/>
          </a:xfrm>
        </p:grpSpPr>
        <p:sp>
          <p:nvSpPr>
            <p:cNvPr id="4362266" name="Line 26"/>
            <p:cNvSpPr>
              <a:spLocks noChangeShapeType="1"/>
            </p:cNvSpPr>
            <p:nvPr/>
          </p:nvSpPr>
          <p:spPr bwMode="auto">
            <a:xfrm flipH="1">
              <a:off x="2256" y="194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362267" name="Line 27"/>
            <p:cNvSpPr>
              <a:spLocks noChangeShapeType="1"/>
            </p:cNvSpPr>
            <p:nvPr/>
          </p:nvSpPr>
          <p:spPr bwMode="auto">
            <a:xfrm flipH="1">
              <a:off x="2256" y="204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362268" name="Line 28"/>
            <p:cNvSpPr>
              <a:spLocks noChangeShapeType="1"/>
            </p:cNvSpPr>
            <p:nvPr/>
          </p:nvSpPr>
          <p:spPr bwMode="auto">
            <a:xfrm flipH="1">
              <a:off x="2256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362269" name="Line 29"/>
            <p:cNvSpPr>
              <a:spLocks noChangeShapeType="1"/>
            </p:cNvSpPr>
            <p:nvPr/>
          </p:nvSpPr>
          <p:spPr bwMode="auto">
            <a:xfrm flipH="1">
              <a:off x="2256" y="220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362270" name="Line 30"/>
            <p:cNvSpPr>
              <a:spLocks noChangeShapeType="1"/>
            </p:cNvSpPr>
            <p:nvPr/>
          </p:nvSpPr>
          <p:spPr bwMode="auto">
            <a:xfrm flipH="1">
              <a:off x="2256" y="230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1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4362271" name="Text Box 31"/>
          <p:cNvSpPr txBox="1">
            <a:spLocks noChangeArrowheads="1"/>
          </p:cNvSpPr>
          <p:nvPr/>
        </p:nvSpPr>
        <p:spPr bwMode="auto">
          <a:xfrm>
            <a:off x="1219200" y="2209800"/>
            <a:ext cx="1920462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200" b="1" dirty="0">
                <a:solidFill>
                  <a:srgbClr val="00B0F0"/>
                </a:solidFill>
              </a:rPr>
              <a:t>Virtual Users</a:t>
            </a:r>
          </a:p>
        </p:txBody>
      </p:sp>
      <p:pic>
        <p:nvPicPr>
          <p:cNvPr id="4362272" name="Picture 32" descr="SERVER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157538"/>
            <a:ext cx="760413" cy="1277937"/>
          </a:xfrm>
          <a:prstGeom prst="rect">
            <a:avLst/>
          </a:prstGeom>
          <a:noFill/>
        </p:spPr>
      </p:pic>
      <p:pic>
        <p:nvPicPr>
          <p:cNvPr id="4362273" name="Picture 33" descr="SERVER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7075" y="2317750"/>
            <a:ext cx="760413" cy="1277938"/>
          </a:xfrm>
          <a:prstGeom prst="rect">
            <a:avLst/>
          </a:prstGeom>
          <a:noFill/>
        </p:spPr>
      </p:pic>
      <p:pic>
        <p:nvPicPr>
          <p:cNvPr id="4362274" name="Picture 34" descr="SERVER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4863" y="4360863"/>
            <a:ext cx="760412" cy="1277937"/>
          </a:xfrm>
          <a:prstGeom prst="rect">
            <a:avLst/>
          </a:prstGeom>
          <a:noFill/>
        </p:spPr>
      </p:pic>
      <p:pic>
        <p:nvPicPr>
          <p:cNvPr id="4362275" name="Picture 35" descr="SERVER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1725" y="1881188"/>
            <a:ext cx="760413" cy="1277937"/>
          </a:xfrm>
          <a:prstGeom prst="rect">
            <a:avLst/>
          </a:prstGeom>
          <a:noFill/>
        </p:spPr>
      </p:pic>
      <p:pic>
        <p:nvPicPr>
          <p:cNvPr id="4362278" name="Picture 38" descr="PC_IN_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38" y="4081463"/>
            <a:ext cx="685800" cy="688975"/>
          </a:xfrm>
          <a:prstGeom prst="rect">
            <a:avLst/>
          </a:prstGeom>
          <a:noFill/>
        </p:spPr>
      </p:pic>
      <p:sp>
        <p:nvSpPr>
          <p:cNvPr id="4362281" name="AutoShape 41"/>
          <p:cNvSpPr>
            <a:spLocks noChangeArrowheads="1"/>
          </p:cNvSpPr>
          <p:nvPr/>
        </p:nvSpPr>
        <p:spPr bwMode="auto">
          <a:xfrm>
            <a:off x="3271838" y="2119313"/>
            <a:ext cx="396875" cy="4586287"/>
          </a:xfrm>
          <a:prstGeom prst="can">
            <a:avLst>
              <a:gd name="adj" fmla="val 68801"/>
            </a:avLst>
          </a:prstGeom>
          <a:gradFill rotWithShape="1">
            <a:gsLst>
              <a:gs pos="0">
                <a:srgbClr val="66CCFF"/>
              </a:gs>
              <a:gs pos="100000">
                <a:srgbClr val="66CCFF">
                  <a:gamma/>
                  <a:shade val="79216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</a:rPr>
              <a:t>N e t w o r k</a:t>
            </a:r>
          </a:p>
        </p:txBody>
      </p:sp>
      <p:sp>
        <p:nvSpPr>
          <p:cNvPr id="4362282" name="Text Box 42"/>
          <p:cNvSpPr txBox="1">
            <a:spLocks noChangeArrowheads="1"/>
          </p:cNvSpPr>
          <p:nvPr/>
        </p:nvSpPr>
        <p:spPr bwMode="auto">
          <a:xfrm>
            <a:off x="5771578" y="5675313"/>
            <a:ext cx="127791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 dirty="0"/>
              <a:t>App Server</a:t>
            </a:r>
          </a:p>
        </p:txBody>
      </p:sp>
      <p:sp>
        <p:nvSpPr>
          <p:cNvPr id="4362283" name="Text Box 43"/>
          <p:cNvSpPr txBox="1">
            <a:spLocks noChangeArrowheads="1"/>
          </p:cNvSpPr>
          <p:nvPr/>
        </p:nvSpPr>
        <p:spPr bwMode="auto">
          <a:xfrm>
            <a:off x="7282878" y="3224213"/>
            <a:ext cx="117532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 dirty="0"/>
              <a:t>DB Server</a:t>
            </a:r>
          </a:p>
        </p:txBody>
      </p:sp>
      <p:sp>
        <p:nvSpPr>
          <p:cNvPr id="4362284" name="Text Box 44"/>
          <p:cNvSpPr txBox="1">
            <a:spLocks noChangeArrowheads="1"/>
          </p:cNvSpPr>
          <p:nvPr/>
        </p:nvSpPr>
        <p:spPr bwMode="auto">
          <a:xfrm>
            <a:off x="4190428" y="4506913"/>
            <a:ext cx="130946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1"/>
              <a:t>Web Server</a:t>
            </a:r>
          </a:p>
        </p:txBody>
      </p:sp>
      <p:sp>
        <p:nvSpPr>
          <p:cNvPr id="4362285" name="Line 45"/>
          <p:cNvSpPr>
            <a:spLocks noChangeShapeType="1"/>
          </p:cNvSpPr>
          <p:nvPr/>
        </p:nvSpPr>
        <p:spPr bwMode="auto">
          <a:xfrm flipH="1">
            <a:off x="1674813" y="2559050"/>
            <a:ext cx="1524000" cy="147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b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62286" name="Line 46"/>
          <p:cNvSpPr>
            <a:spLocks noChangeShapeType="1"/>
          </p:cNvSpPr>
          <p:nvPr/>
        </p:nvSpPr>
        <p:spPr bwMode="auto">
          <a:xfrm flipH="1">
            <a:off x="1722438" y="2801938"/>
            <a:ext cx="1508125" cy="128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b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62287" name="Line 47"/>
          <p:cNvSpPr>
            <a:spLocks noChangeShapeType="1"/>
          </p:cNvSpPr>
          <p:nvPr/>
        </p:nvSpPr>
        <p:spPr bwMode="auto">
          <a:xfrm flipH="1">
            <a:off x="1751013" y="3060700"/>
            <a:ext cx="1463675" cy="1052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b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62288" name="Line 48"/>
          <p:cNvSpPr>
            <a:spLocks noChangeShapeType="1"/>
          </p:cNvSpPr>
          <p:nvPr/>
        </p:nvSpPr>
        <p:spPr bwMode="auto">
          <a:xfrm flipH="1">
            <a:off x="1736725" y="3395663"/>
            <a:ext cx="1463675" cy="823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b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62289" name="Line 49"/>
          <p:cNvSpPr>
            <a:spLocks noChangeShapeType="1"/>
          </p:cNvSpPr>
          <p:nvPr/>
        </p:nvSpPr>
        <p:spPr bwMode="auto">
          <a:xfrm flipH="1">
            <a:off x="1782763" y="3654425"/>
            <a:ext cx="1447800" cy="62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b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62290" name="Line 50"/>
          <p:cNvSpPr>
            <a:spLocks noChangeShapeType="1"/>
          </p:cNvSpPr>
          <p:nvPr/>
        </p:nvSpPr>
        <p:spPr bwMode="auto">
          <a:xfrm flipH="1">
            <a:off x="1858963" y="4295775"/>
            <a:ext cx="1387475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b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62291" name="Line 51"/>
          <p:cNvSpPr>
            <a:spLocks noChangeShapeType="1"/>
          </p:cNvSpPr>
          <p:nvPr/>
        </p:nvSpPr>
        <p:spPr bwMode="auto">
          <a:xfrm flipH="1" flipV="1">
            <a:off x="1982788" y="4538663"/>
            <a:ext cx="1279525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b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62292" name="Line 52"/>
          <p:cNvSpPr>
            <a:spLocks noChangeShapeType="1"/>
          </p:cNvSpPr>
          <p:nvPr/>
        </p:nvSpPr>
        <p:spPr bwMode="auto">
          <a:xfrm flipH="1" flipV="1">
            <a:off x="1982788" y="4646613"/>
            <a:ext cx="1249362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b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62293" name="Line 53"/>
          <p:cNvSpPr>
            <a:spLocks noChangeShapeType="1"/>
          </p:cNvSpPr>
          <p:nvPr/>
        </p:nvSpPr>
        <p:spPr bwMode="auto">
          <a:xfrm flipH="1" flipV="1">
            <a:off x="1905000" y="4754563"/>
            <a:ext cx="1311275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b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62294" name="Line 54"/>
          <p:cNvSpPr>
            <a:spLocks noChangeShapeType="1"/>
          </p:cNvSpPr>
          <p:nvPr/>
        </p:nvSpPr>
        <p:spPr bwMode="auto">
          <a:xfrm flipH="1" flipV="1">
            <a:off x="1841500" y="4784725"/>
            <a:ext cx="1343025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b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62295" name="Line 55"/>
          <p:cNvSpPr>
            <a:spLocks noChangeShapeType="1"/>
          </p:cNvSpPr>
          <p:nvPr/>
        </p:nvSpPr>
        <p:spPr bwMode="auto">
          <a:xfrm flipH="1" flipV="1">
            <a:off x="1768475" y="4860925"/>
            <a:ext cx="1477963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b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62296" name="Line 56"/>
          <p:cNvSpPr>
            <a:spLocks noChangeShapeType="1"/>
          </p:cNvSpPr>
          <p:nvPr/>
        </p:nvSpPr>
        <p:spPr bwMode="auto">
          <a:xfrm flipH="1" flipV="1">
            <a:off x="1662113" y="4891088"/>
            <a:ext cx="1539875" cy="138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b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197CE0-B6B1-4AA7-9A6C-5BF48F7E0E4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161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LoadRunner Components</a:t>
            </a:r>
            <a:endParaRPr lang="en-US" sz="3800" dirty="0"/>
          </a:p>
        </p:txBody>
      </p:sp>
      <p:sp>
        <p:nvSpPr>
          <p:cNvPr id="4375594" name="Rectangle 42"/>
          <p:cNvSpPr>
            <a:spLocks noChangeArrowheads="1"/>
          </p:cNvSpPr>
          <p:nvPr/>
        </p:nvSpPr>
        <p:spPr bwMode="auto">
          <a:xfrm>
            <a:off x="968238" y="1701621"/>
            <a:ext cx="5889762" cy="374829"/>
          </a:xfrm>
          <a:prstGeom prst="rect">
            <a:avLst/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en-US" sz="2200" b="1" dirty="0"/>
              <a:t>Mercury Virtual User Generator</a:t>
            </a:r>
          </a:p>
        </p:txBody>
      </p:sp>
      <p:sp>
        <p:nvSpPr>
          <p:cNvPr id="4375603" name="Rectangle 51"/>
          <p:cNvSpPr>
            <a:spLocks noChangeArrowheads="1"/>
          </p:cNvSpPr>
          <p:nvPr/>
        </p:nvSpPr>
        <p:spPr bwMode="gray">
          <a:xfrm>
            <a:off x="581118" y="2076450"/>
            <a:ext cx="6276882" cy="1069848"/>
          </a:xfrm>
          <a:prstGeom prst="rect">
            <a:avLst/>
          </a:prstGeom>
          <a:solidFill>
            <a:srgbClr val="D0E5F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>
              <a:buFontTx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Records the user actions into a C++ script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 Deals with Dynamic values - Correlation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</a:rPr>
              <a:t> Deals with variable data - Parameterization</a:t>
            </a:r>
          </a:p>
        </p:txBody>
      </p:sp>
      <p:pic>
        <p:nvPicPr>
          <p:cNvPr id="4375595" name="Picture 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683" y="1676400"/>
            <a:ext cx="409575" cy="409575"/>
          </a:xfrm>
          <a:prstGeom prst="rect">
            <a:avLst/>
          </a:prstGeom>
          <a:noFill/>
        </p:spPr>
      </p:pic>
      <p:sp>
        <p:nvSpPr>
          <p:cNvPr id="4375604" name="Rectangle 52"/>
          <p:cNvSpPr>
            <a:spLocks noChangeArrowheads="1"/>
          </p:cNvSpPr>
          <p:nvPr/>
        </p:nvSpPr>
        <p:spPr bwMode="gray">
          <a:xfrm>
            <a:off x="1705409" y="3757131"/>
            <a:ext cx="5111496" cy="1069848"/>
          </a:xfrm>
          <a:prstGeom prst="rect">
            <a:avLst/>
          </a:prstGeom>
          <a:solidFill>
            <a:srgbClr val="D0E5F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>
              <a:buFontTx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Creates the business Scenarios</a:t>
            </a:r>
          </a:p>
          <a:p>
            <a:pPr>
              <a:buFontTx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Controls Test Execution</a:t>
            </a:r>
          </a:p>
          <a:p>
            <a:pPr>
              <a:buFontTx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Collects infrastructure metrics</a:t>
            </a:r>
          </a:p>
        </p:txBody>
      </p:sp>
      <p:sp>
        <p:nvSpPr>
          <p:cNvPr id="4375596" name="Rectangle 44"/>
          <p:cNvSpPr>
            <a:spLocks noChangeArrowheads="1"/>
          </p:cNvSpPr>
          <p:nvPr/>
        </p:nvSpPr>
        <p:spPr bwMode="auto">
          <a:xfrm>
            <a:off x="2083983" y="3395662"/>
            <a:ext cx="4725114" cy="339725"/>
          </a:xfrm>
          <a:prstGeom prst="rect">
            <a:avLst/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en-US" sz="2200" b="1" dirty="0"/>
              <a:t>Mercury LoadRunner Controller</a:t>
            </a:r>
          </a:p>
        </p:txBody>
      </p:sp>
      <p:pic>
        <p:nvPicPr>
          <p:cNvPr id="4375597" name="Picture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3732" y="3393985"/>
            <a:ext cx="382588" cy="382588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</p:pic>
      <p:sp>
        <p:nvSpPr>
          <p:cNvPr id="4375598" name="Rectangle 46"/>
          <p:cNvSpPr>
            <a:spLocks noChangeArrowheads="1"/>
          </p:cNvSpPr>
          <p:nvPr/>
        </p:nvSpPr>
        <p:spPr bwMode="auto">
          <a:xfrm>
            <a:off x="3114271" y="5030788"/>
            <a:ext cx="4722241" cy="339725"/>
          </a:xfrm>
          <a:prstGeom prst="rect">
            <a:avLst/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en-US" sz="2200" b="1" dirty="0"/>
              <a:t>Mercury LoadRunner Analysis</a:t>
            </a:r>
          </a:p>
        </p:txBody>
      </p:sp>
      <p:sp>
        <p:nvSpPr>
          <p:cNvPr id="4375605" name="Rectangle 53"/>
          <p:cNvSpPr>
            <a:spLocks noChangeArrowheads="1"/>
          </p:cNvSpPr>
          <p:nvPr/>
        </p:nvSpPr>
        <p:spPr bwMode="gray">
          <a:xfrm>
            <a:off x="2737104" y="5383871"/>
            <a:ext cx="5111496" cy="1069848"/>
          </a:xfrm>
          <a:prstGeom prst="rect">
            <a:avLst/>
          </a:prstGeom>
          <a:solidFill>
            <a:srgbClr val="D0E5F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>
              <a:buFontTx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Supports the results analysis </a:t>
            </a:r>
          </a:p>
          <a:p>
            <a:pPr>
              <a:buFontTx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Creates charts and reports</a:t>
            </a:r>
          </a:p>
        </p:txBody>
      </p:sp>
      <p:pic>
        <p:nvPicPr>
          <p:cNvPr id="4375599" name="Picture 4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26831" y="5017249"/>
            <a:ext cx="395288" cy="373063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197CE0-B6B1-4AA7-9A6C-5BF48F7E0E4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984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Performance Testing Lifecycle</a:t>
            </a:r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LoadRunner Solution</a:t>
            </a:r>
          </a:p>
        </p:txBody>
      </p:sp>
      <p:sp>
        <p:nvSpPr>
          <p:cNvPr id="24" name="Right Brace 23"/>
          <p:cNvSpPr/>
          <p:nvPr/>
        </p:nvSpPr>
        <p:spPr>
          <a:xfrm rot="5400000">
            <a:off x="2996649" y="2281473"/>
            <a:ext cx="407406" cy="116789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5" name="Right Brace 24"/>
          <p:cNvSpPr/>
          <p:nvPr/>
        </p:nvSpPr>
        <p:spPr>
          <a:xfrm rot="5400000">
            <a:off x="4857136" y="1679418"/>
            <a:ext cx="407406" cy="237200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6" name="Right Brace 25"/>
          <p:cNvSpPr/>
          <p:nvPr/>
        </p:nvSpPr>
        <p:spPr>
          <a:xfrm rot="5400000">
            <a:off x="6726676" y="2281473"/>
            <a:ext cx="407406" cy="116789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 bwMode="auto">
          <a:xfrm>
            <a:off x="148085" y="1966479"/>
            <a:ext cx="1600200" cy="654050"/>
          </a:xfrm>
          <a:prstGeom prst="homePlate">
            <a:avLst>
              <a:gd name="adj" fmla="val 61165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Plan </a:t>
            </a:r>
          </a:p>
          <a:p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Load Test</a:t>
            </a:r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2624837" y="1969654"/>
            <a:ext cx="1549400" cy="647700"/>
          </a:xfrm>
          <a:prstGeom prst="chevron">
            <a:avLst>
              <a:gd name="adj" fmla="val 59804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Record</a:t>
            </a:r>
          </a:p>
          <a:p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Scripts</a:t>
            </a: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3847684" y="1969654"/>
            <a:ext cx="1549400" cy="647700"/>
          </a:xfrm>
          <a:prstGeom prst="chevron">
            <a:avLst>
              <a:gd name="adj" fmla="val 59804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Create</a:t>
            </a:r>
          </a:p>
          <a:p>
            <a:r>
              <a:rPr lang="en-US" sz="1200" b="1" dirty="0">
                <a:solidFill>
                  <a:schemeClr val="bg1"/>
                </a:solidFill>
                <a:latin typeface="Arial Narrow" pitchFamily="34" charset="0"/>
              </a:rPr>
              <a:t>Scenario</a:t>
            </a: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5070531" y="1969654"/>
            <a:ext cx="1549400" cy="647700"/>
          </a:xfrm>
          <a:prstGeom prst="chevron">
            <a:avLst>
              <a:gd name="adj" fmla="val 59804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200" b="1">
                <a:solidFill>
                  <a:schemeClr val="bg1"/>
                </a:solidFill>
                <a:latin typeface="Arial Narrow" pitchFamily="34" charset="0"/>
              </a:rPr>
              <a:t>Run</a:t>
            </a:r>
          </a:p>
          <a:p>
            <a:r>
              <a:rPr lang="en-US" sz="1200" b="1">
                <a:solidFill>
                  <a:schemeClr val="bg1"/>
                </a:solidFill>
                <a:latin typeface="Arial Narrow" pitchFamily="34" charset="0"/>
              </a:rPr>
              <a:t>Scenario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6284325" y="1969654"/>
            <a:ext cx="1549400" cy="647700"/>
          </a:xfrm>
          <a:prstGeom prst="chevron">
            <a:avLst>
              <a:gd name="adj" fmla="val 59804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200" b="1">
                <a:solidFill>
                  <a:schemeClr val="bg1"/>
                </a:solidFill>
                <a:latin typeface="Arial Narrow" pitchFamily="34" charset="0"/>
              </a:rPr>
              <a:t>Analyze</a:t>
            </a:r>
          </a:p>
          <a:p>
            <a:r>
              <a:rPr lang="en-US" sz="1200" b="1">
                <a:solidFill>
                  <a:schemeClr val="bg1"/>
                </a:solidFill>
                <a:latin typeface="Arial Narrow" pitchFamily="34" charset="0"/>
              </a:rPr>
              <a:t>Results</a:t>
            </a:r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7846425" y="1664854"/>
            <a:ext cx="1270000" cy="1270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200" b="1">
                <a:solidFill>
                  <a:schemeClr val="bg1"/>
                </a:solidFill>
                <a:latin typeface="Arial Narrow" pitchFamily="34" charset="0"/>
              </a:rPr>
              <a:t>Tune System Based on Analysis</a:t>
            </a:r>
          </a:p>
        </p:txBody>
      </p:sp>
      <p:cxnSp>
        <p:nvCxnSpPr>
          <p:cNvPr id="33" name="AutoShape 13"/>
          <p:cNvCxnSpPr>
            <a:cxnSpLocks noChangeShapeType="1"/>
            <a:stCxn id="32" idx="0"/>
            <a:endCxn id="30" idx="0"/>
          </p:cNvCxnSpPr>
          <p:nvPr/>
        </p:nvCxnSpPr>
        <p:spPr bwMode="auto">
          <a:xfrm rot="16200000" flipH="1" flipV="1">
            <a:off x="6914091" y="402319"/>
            <a:ext cx="304800" cy="2829869"/>
          </a:xfrm>
          <a:prstGeom prst="bentConnector3">
            <a:avLst>
              <a:gd name="adj1" fmla="val -75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1402620" y="1969654"/>
            <a:ext cx="1549400" cy="647700"/>
          </a:xfrm>
          <a:prstGeom prst="chevron">
            <a:avLst>
              <a:gd name="adj" fmla="val 59804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200" b="1" dirty="0" smtClean="0">
                <a:solidFill>
                  <a:schemeClr val="bg1"/>
                </a:solidFill>
                <a:latin typeface="Arial Narrow" pitchFamily="34" charset="0"/>
              </a:rPr>
              <a:t>Test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Arial Narrow" pitchFamily="34" charset="0"/>
              </a:rPr>
              <a:t>Design</a:t>
            </a:r>
            <a:endParaRPr lang="en-US" sz="1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 cstate="print"/>
          <a:srcRect l="5185" r="12415" b="10892"/>
          <a:stretch>
            <a:fillRect/>
          </a:stretch>
        </p:blipFill>
        <p:spPr bwMode="auto">
          <a:xfrm>
            <a:off x="2733870" y="3077386"/>
            <a:ext cx="95885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0000"/>
          </a:blip>
          <a:srcRect l="8308" r="11028" b="16528"/>
          <a:stretch>
            <a:fillRect/>
          </a:stretch>
        </p:blipFill>
        <p:spPr bwMode="auto">
          <a:xfrm>
            <a:off x="4660738" y="3029339"/>
            <a:ext cx="8477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5" cstate="print"/>
          <a:srcRect l="9076" r="15016" b="14880"/>
          <a:stretch>
            <a:fillRect/>
          </a:stretch>
        </p:blipFill>
        <p:spPr bwMode="auto">
          <a:xfrm>
            <a:off x="6578664" y="3048194"/>
            <a:ext cx="73025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197CE0-B6B1-4AA7-9A6C-5BF48F7E0E4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209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368300"/>
            <a:ext cx="8707437" cy="1322388"/>
          </a:xfrm>
          <a:noFill/>
          <a:ln/>
        </p:spPr>
        <p:txBody>
          <a:bodyPr/>
          <a:lstStyle/>
          <a:p>
            <a:r>
              <a:rPr lang="en-US" sz="3800" dirty="0" smtClean="0"/>
              <a:t>Monitoring </a:t>
            </a:r>
            <a:r>
              <a:rPr lang="en-US" sz="3800" dirty="0"/>
              <a:t>the Resources</a:t>
            </a:r>
          </a:p>
        </p:txBody>
      </p:sp>
      <p:pic>
        <p:nvPicPr>
          <p:cNvPr id="43509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3350" y="1363663"/>
            <a:ext cx="5172075" cy="163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3509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00" y="2860675"/>
            <a:ext cx="5172075" cy="1636713"/>
          </a:xfrm>
          <a:prstGeom prst="rect">
            <a:avLst/>
          </a:prstGeom>
          <a:noFill/>
        </p:spPr>
      </p:pic>
      <p:pic>
        <p:nvPicPr>
          <p:cNvPr id="435098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98963" y="3998913"/>
            <a:ext cx="4645025" cy="2859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350982" name="Text Box 6"/>
          <p:cNvSpPr txBox="1">
            <a:spLocks noChangeArrowheads="1"/>
          </p:cNvSpPr>
          <p:nvPr/>
        </p:nvSpPr>
        <p:spPr bwMode="auto">
          <a:xfrm>
            <a:off x="657225" y="1822450"/>
            <a:ext cx="2274982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 smtClean="0"/>
              <a:t>Servers </a:t>
            </a:r>
            <a:r>
              <a:rPr lang="en-US" b="1" dirty="0"/>
              <a:t>Resources</a:t>
            </a:r>
          </a:p>
          <a:p>
            <a:pPr eaLnBrk="0" hangingPunct="0"/>
            <a:r>
              <a:rPr lang="en-US" b="1" dirty="0"/>
              <a:t>Monitoring</a:t>
            </a:r>
          </a:p>
        </p:txBody>
      </p:sp>
      <p:sp>
        <p:nvSpPr>
          <p:cNvPr id="4350983" name="Text Box 7"/>
          <p:cNvSpPr txBox="1">
            <a:spLocks noChangeArrowheads="1"/>
          </p:cNvSpPr>
          <p:nvPr/>
        </p:nvSpPr>
        <p:spPr bwMode="auto">
          <a:xfrm>
            <a:off x="5756275" y="3306763"/>
            <a:ext cx="223651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b="1" dirty="0" err="1"/>
              <a:t>VUsers</a:t>
            </a:r>
            <a:r>
              <a:rPr lang="en-US" b="1" dirty="0"/>
              <a:t> Monitoring</a:t>
            </a:r>
          </a:p>
        </p:txBody>
      </p:sp>
      <p:sp>
        <p:nvSpPr>
          <p:cNvPr id="4350984" name="Text Box 8"/>
          <p:cNvSpPr txBox="1">
            <a:spLocks noChangeArrowheads="1"/>
          </p:cNvSpPr>
          <p:nvPr/>
        </p:nvSpPr>
        <p:spPr bwMode="auto">
          <a:xfrm>
            <a:off x="481013" y="5486400"/>
            <a:ext cx="350198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/>
              <a:t>Transactions Response Times</a:t>
            </a:r>
          </a:p>
          <a:p>
            <a:pPr eaLnBrk="0" hangingPunct="0"/>
            <a:r>
              <a:rPr lang="en-US" b="1" dirty="0"/>
              <a:t>and graphics combination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197CE0-B6B1-4AA7-9A6C-5BF48F7E0E4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602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3" y="152400"/>
            <a:ext cx="7907337" cy="685800"/>
          </a:xfrm>
        </p:spPr>
        <p:txBody>
          <a:bodyPr/>
          <a:lstStyle/>
          <a:p>
            <a:r>
              <a:rPr lang="en-US" sz="2800" dirty="0" smtClean="0"/>
              <a:t>Performance Testing Engagement Form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563" y="838200"/>
            <a:ext cx="7889875" cy="56975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197CE0-B6B1-4AA7-9A6C-5BF48F7E0E4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9" y="685800"/>
            <a:ext cx="5434011" cy="5968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0861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Questions and Contact Information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Sachin Kulkarni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Email:</a:t>
            </a:r>
          </a:p>
          <a:p>
            <a:pPr marL="0" indent="0">
              <a:buNone/>
            </a:pPr>
            <a:r>
              <a:rPr lang="en-US" dirty="0" smtClean="0"/>
              <a:t>Sachin_Kulkarni1@dell.com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197CE0-B6B1-4AA7-9A6C-5BF48F7E0E4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38400"/>
            <a:ext cx="2562225" cy="254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3810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</a:t>
            </a:r>
            <a:r>
              <a:rPr lang="en-US" sz="3600" dirty="0" smtClean="0"/>
              <a:t>Performance </a:t>
            </a:r>
            <a:r>
              <a:rPr lang="en-US" sz="3600" dirty="0"/>
              <a:t>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563" y="1524000"/>
            <a:ext cx="7889875" cy="5011738"/>
          </a:xfrm>
        </p:spPr>
        <p:txBody>
          <a:bodyPr/>
          <a:lstStyle/>
          <a:p>
            <a:r>
              <a:rPr lang="en-US" dirty="0" smtClean="0"/>
              <a:t>One of the definition is testing </a:t>
            </a:r>
            <a:r>
              <a:rPr lang="en-US" dirty="0"/>
              <a:t>an application under </a:t>
            </a:r>
            <a:r>
              <a:rPr lang="en-US" dirty="0" smtClean="0"/>
              <a:t>defined or heavy </a:t>
            </a:r>
            <a:r>
              <a:rPr lang="en-US" dirty="0"/>
              <a:t>loads, such as testing of a web site under a range of loads to determine </a:t>
            </a:r>
            <a:r>
              <a:rPr lang="en-US" dirty="0" smtClean="0"/>
              <a:t>the Response time or at </a:t>
            </a:r>
            <a:r>
              <a:rPr lang="en-US" dirty="0"/>
              <a:t>what point the system's response time degrades or fails.</a:t>
            </a:r>
          </a:p>
          <a:p>
            <a:endParaRPr lang="en-US" dirty="0" smtClean="0"/>
          </a:p>
          <a:p>
            <a:r>
              <a:rPr lang="en-US" dirty="0" smtClean="0"/>
              <a:t>A Simple Web Application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197CE0-B6B1-4AA7-9A6C-5BF48F7E0E4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0"/>
            <a:ext cx="69723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4013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3" y="368300"/>
            <a:ext cx="7907337" cy="927100"/>
          </a:xfrm>
        </p:spPr>
        <p:txBody>
          <a:bodyPr/>
          <a:lstStyle/>
          <a:p>
            <a:r>
              <a:rPr lang="en-US" sz="2800" dirty="0"/>
              <a:t>Limitations of Manual Performance Testing: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563" y="1219200"/>
            <a:ext cx="7889875" cy="5625737"/>
          </a:xfrm>
        </p:spPr>
        <p:txBody>
          <a:bodyPr/>
          <a:lstStyle/>
          <a:p>
            <a:pPr>
              <a:buNone/>
            </a:pPr>
            <a:endParaRPr lang="en-US" sz="2000" dirty="0" smtClean="0"/>
          </a:p>
          <a:p>
            <a:pPr marL="400050" indent="-400050">
              <a:lnSpc>
                <a:spcPct val="80000"/>
              </a:lnSpc>
              <a:buNone/>
            </a:pPr>
            <a:r>
              <a:rPr lang="en-US" sz="2000" dirty="0" smtClean="0"/>
              <a:t>	</a:t>
            </a:r>
            <a:r>
              <a:rPr lang="en-US" dirty="0" smtClean="0"/>
              <a:t>Traditional </a:t>
            </a:r>
            <a:r>
              <a:rPr lang="en-US" dirty="0"/>
              <a:t>or manual testing methods offer only a partial solution </a:t>
            </a:r>
            <a:r>
              <a:rPr lang="en-US" dirty="0" smtClean="0"/>
              <a:t>to load </a:t>
            </a:r>
            <a:r>
              <a:rPr lang="en-US" dirty="0"/>
              <a:t>testing</a:t>
            </a:r>
            <a:r>
              <a:rPr lang="en-US" dirty="0" smtClean="0"/>
              <a:t>.</a:t>
            </a:r>
          </a:p>
          <a:p>
            <a:pPr marL="400050" indent="-400050">
              <a:lnSpc>
                <a:spcPct val="80000"/>
              </a:lnSpc>
              <a:buNone/>
            </a:pPr>
            <a:endParaRPr lang="en-US" dirty="0"/>
          </a:p>
          <a:p>
            <a:pPr marL="400050" indent="-400050">
              <a:lnSpc>
                <a:spcPct val="80000"/>
              </a:lnSpc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rgbClr val="1829A6"/>
                </a:solidFill>
              </a:rPr>
              <a:t>Following are the drawbacks of Traditional Manual Performance Testing</a:t>
            </a:r>
            <a:r>
              <a:rPr lang="en-US" i="1" dirty="0" smtClean="0">
                <a:solidFill>
                  <a:srgbClr val="1829A6"/>
                </a:solidFill>
              </a:rPr>
              <a:t>:</a:t>
            </a:r>
          </a:p>
          <a:p>
            <a:pPr marL="400050" indent="-400050">
              <a:lnSpc>
                <a:spcPct val="80000"/>
              </a:lnSpc>
              <a:buNone/>
            </a:pPr>
            <a:endParaRPr lang="en-US" i="1" dirty="0">
              <a:solidFill>
                <a:srgbClr val="1829A6"/>
              </a:solidFill>
            </a:endParaRPr>
          </a:p>
          <a:p>
            <a:pPr marL="400050" indent="-400050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/>
              <a:t>It is expensive, requiring large amounts of both personnel and machinery.</a:t>
            </a:r>
          </a:p>
          <a:p>
            <a:pPr marL="400050" indent="-400050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/>
              <a:t>It is complicated, especially coordinating and synchronizing multiple testers.</a:t>
            </a:r>
          </a:p>
          <a:p>
            <a:pPr marL="400050" indent="-400050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/>
              <a:t>It involves high degree of organization, especially to record and analyze the results meaningfully.</a:t>
            </a:r>
          </a:p>
          <a:p>
            <a:pPr marL="400050" indent="-400050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dirty="0"/>
              <a:t>Repeatability of the manual tests is limited.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197CE0-B6B1-4AA7-9A6C-5BF48F7E0E4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231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368300"/>
            <a:ext cx="7945437" cy="13223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800" dirty="0" smtClean="0"/>
              <a:t>Example</a:t>
            </a: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nual Performance Testing</a:t>
            </a: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762000" y="1676400"/>
            <a:ext cx="7200901" cy="5084762"/>
            <a:chOff x="818" y="737"/>
            <a:chExt cx="4536" cy="3203"/>
          </a:xfrm>
        </p:grpSpPr>
        <p:sp>
          <p:nvSpPr>
            <p:cNvPr id="4345861" name="Line 5"/>
            <p:cNvSpPr>
              <a:spLocks noChangeShapeType="1"/>
            </p:cNvSpPr>
            <p:nvPr/>
          </p:nvSpPr>
          <p:spPr bwMode="auto">
            <a:xfrm>
              <a:off x="1256" y="3006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345862" name="Line 6"/>
            <p:cNvSpPr>
              <a:spLocks noChangeShapeType="1"/>
            </p:cNvSpPr>
            <p:nvPr/>
          </p:nvSpPr>
          <p:spPr bwMode="auto">
            <a:xfrm flipV="1">
              <a:off x="3272" y="164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345863" name="Line 7"/>
            <p:cNvSpPr>
              <a:spLocks noChangeShapeType="1"/>
            </p:cNvSpPr>
            <p:nvPr/>
          </p:nvSpPr>
          <p:spPr bwMode="auto">
            <a:xfrm flipV="1">
              <a:off x="4232" y="1310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345864" name="Line 8"/>
            <p:cNvSpPr>
              <a:spLocks noChangeShapeType="1"/>
            </p:cNvSpPr>
            <p:nvPr/>
          </p:nvSpPr>
          <p:spPr bwMode="auto">
            <a:xfrm>
              <a:off x="3272" y="2366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448" y="1086"/>
              <a:ext cx="624" cy="213"/>
              <a:chOff x="1536" y="1120"/>
              <a:chExt cx="624" cy="213"/>
            </a:xfrm>
          </p:grpSpPr>
          <p:sp>
            <p:nvSpPr>
              <p:cNvPr id="4345866" name="Line 10"/>
              <p:cNvSpPr>
                <a:spLocks noChangeShapeType="1"/>
              </p:cNvSpPr>
              <p:nvPr/>
            </p:nvSpPr>
            <p:spPr bwMode="auto">
              <a:xfrm flipH="1">
                <a:off x="1536" y="127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b="1"/>
              </a:p>
            </p:txBody>
          </p:sp>
          <p:sp>
            <p:nvSpPr>
              <p:cNvPr id="4345867" name="Text Box 11"/>
              <p:cNvSpPr txBox="1">
                <a:spLocks noChangeArrowheads="1"/>
              </p:cNvSpPr>
              <p:nvPr/>
            </p:nvSpPr>
            <p:spPr bwMode="auto">
              <a:xfrm>
                <a:off x="1629" y="1120"/>
                <a:ext cx="453" cy="2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 b="1" dirty="0"/>
                  <a:t>HTTP</a:t>
                </a:r>
              </a:p>
            </p:txBody>
          </p:sp>
        </p:grpSp>
        <p:sp>
          <p:nvSpPr>
            <p:cNvPr id="4345868" name="Text Box 12"/>
            <p:cNvSpPr txBox="1">
              <a:spLocks noChangeArrowheads="1"/>
            </p:cNvSpPr>
            <p:nvPr/>
          </p:nvSpPr>
          <p:spPr bwMode="auto">
            <a:xfrm>
              <a:off x="2341" y="1758"/>
              <a:ext cx="453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HTTP</a:t>
              </a:r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1448" y="1575"/>
              <a:ext cx="624" cy="213"/>
              <a:chOff x="1536" y="1628"/>
              <a:chExt cx="624" cy="213"/>
            </a:xfrm>
          </p:grpSpPr>
          <p:sp>
            <p:nvSpPr>
              <p:cNvPr id="4345870" name="Line 14"/>
              <p:cNvSpPr>
                <a:spLocks noChangeShapeType="1"/>
              </p:cNvSpPr>
              <p:nvPr/>
            </p:nvSpPr>
            <p:spPr bwMode="auto">
              <a:xfrm flipH="1">
                <a:off x="1536" y="178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b="1"/>
              </a:p>
            </p:txBody>
          </p:sp>
          <p:sp>
            <p:nvSpPr>
              <p:cNvPr id="4345871" name="Text Box 15"/>
              <p:cNvSpPr txBox="1">
                <a:spLocks noChangeArrowheads="1"/>
              </p:cNvSpPr>
              <p:nvPr/>
            </p:nvSpPr>
            <p:spPr bwMode="auto">
              <a:xfrm>
                <a:off x="1629" y="1628"/>
                <a:ext cx="453" cy="2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 b="1" dirty="0"/>
                  <a:t>HTTP</a:t>
                </a: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1448" y="2064"/>
              <a:ext cx="624" cy="213"/>
              <a:chOff x="1536" y="2128"/>
              <a:chExt cx="624" cy="213"/>
            </a:xfrm>
          </p:grpSpPr>
          <p:sp>
            <p:nvSpPr>
              <p:cNvPr id="4345873" name="Line 17"/>
              <p:cNvSpPr>
                <a:spLocks noChangeShapeType="1"/>
              </p:cNvSpPr>
              <p:nvPr/>
            </p:nvSpPr>
            <p:spPr bwMode="auto">
              <a:xfrm flipH="1">
                <a:off x="1536" y="228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b="1"/>
              </a:p>
            </p:txBody>
          </p:sp>
          <p:sp>
            <p:nvSpPr>
              <p:cNvPr id="4345874" name="Text Box 18"/>
              <p:cNvSpPr txBox="1">
                <a:spLocks noChangeArrowheads="1"/>
              </p:cNvSpPr>
              <p:nvPr/>
            </p:nvSpPr>
            <p:spPr bwMode="auto">
              <a:xfrm>
                <a:off x="1629" y="2128"/>
                <a:ext cx="453" cy="2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 b="1"/>
                  <a:t>HTTP</a:t>
                </a: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1448" y="2554"/>
              <a:ext cx="624" cy="213"/>
              <a:chOff x="1536" y="2588"/>
              <a:chExt cx="624" cy="213"/>
            </a:xfrm>
          </p:grpSpPr>
          <p:sp>
            <p:nvSpPr>
              <p:cNvPr id="4345876" name="Line 20"/>
              <p:cNvSpPr>
                <a:spLocks noChangeShapeType="1"/>
              </p:cNvSpPr>
              <p:nvPr/>
            </p:nvSpPr>
            <p:spPr bwMode="auto">
              <a:xfrm flipH="1">
                <a:off x="1536" y="274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b="1"/>
              </a:p>
            </p:txBody>
          </p:sp>
          <p:sp>
            <p:nvSpPr>
              <p:cNvPr id="4345877" name="Text Box 21"/>
              <p:cNvSpPr txBox="1">
                <a:spLocks noChangeArrowheads="1"/>
              </p:cNvSpPr>
              <p:nvPr/>
            </p:nvSpPr>
            <p:spPr bwMode="auto">
              <a:xfrm>
                <a:off x="1629" y="2588"/>
                <a:ext cx="453" cy="2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 b="1"/>
                  <a:t>HTTP</a:t>
                </a:r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1448" y="3514"/>
              <a:ext cx="624" cy="213"/>
              <a:chOff x="1536" y="3548"/>
              <a:chExt cx="624" cy="213"/>
            </a:xfrm>
          </p:grpSpPr>
          <p:sp>
            <p:nvSpPr>
              <p:cNvPr id="4345879" name="Line 23"/>
              <p:cNvSpPr>
                <a:spLocks noChangeShapeType="1"/>
              </p:cNvSpPr>
              <p:nvPr/>
            </p:nvSpPr>
            <p:spPr bwMode="auto">
              <a:xfrm flipH="1">
                <a:off x="1536" y="370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b="1"/>
              </a:p>
            </p:txBody>
          </p:sp>
          <p:sp>
            <p:nvSpPr>
              <p:cNvPr id="4345880" name="Text Box 24"/>
              <p:cNvSpPr txBox="1">
                <a:spLocks noChangeArrowheads="1"/>
              </p:cNvSpPr>
              <p:nvPr/>
            </p:nvSpPr>
            <p:spPr bwMode="auto">
              <a:xfrm>
                <a:off x="1629" y="3548"/>
                <a:ext cx="453" cy="2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 b="1"/>
                  <a:t>HTTP</a:t>
                </a:r>
              </a:p>
            </p:txBody>
          </p:sp>
        </p:grpSp>
        <p:sp>
          <p:nvSpPr>
            <p:cNvPr id="4345881" name="Text Box 25"/>
            <p:cNvSpPr txBox="1">
              <a:spLocks noChangeArrowheads="1"/>
            </p:cNvSpPr>
            <p:nvPr/>
          </p:nvSpPr>
          <p:spPr bwMode="auto">
            <a:xfrm>
              <a:off x="3587" y="1998"/>
              <a:ext cx="805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App Server</a:t>
              </a:r>
            </a:p>
          </p:txBody>
        </p:sp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2312" y="1934"/>
              <a:ext cx="432" cy="356"/>
              <a:chOff x="2256" y="1948"/>
              <a:chExt cx="624" cy="356"/>
            </a:xfrm>
          </p:grpSpPr>
          <p:sp>
            <p:nvSpPr>
              <p:cNvPr id="4345883" name="Line 27"/>
              <p:cNvSpPr>
                <a:spLocks noChangeShapeType="1"/>
              </p:cNvSpPr>
              <p:nvPr/>
            </p:nvSpPr>
            <p:spPr bwMode="auto">
              <a:xfrm flipH="1">
                <a:off x="2256" y="194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345884" name="Line 28"/>
              <p:cNvSpPr>
                <a:spLocks noChangeShapeType="1"/>
              </p:cNvSpPr>
              <p:nvPr/>
            </p:nvSpPr>
            <p:spPr bwMode="auto">
              <a:xfrm flipH="1">
                <a:off x="2256" y="204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345885" name="Line 29"/>
              <p:cNvSpPr>
                <a:spLocks noChangeShapeType="1"/>
              </p:cNvSpPr>
              <p:nvPr/>
            </p:nvSpPr>
            <p:spPr bwMode="auto">
              <a:xfrm flipH="1">
                <a:off x="2256" y="211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345886" name="Line 30"/>
              <p:cNvSpPr>
                <a:spLocks noChangeShapeType="1"/>
              </p:cNvSpPr>
              <p:nvPr/>
            </p:nvSpPr>
            <p:spPr bwMode="auto">
              <a:xfrm flipH="1">
                <a:off x="2256" y="220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345887" name="Line 31"/>
              <p:cNvSpPr>
                <a:spLocks noChangeShapeType="1"/>
              </p:cNvSpPr>
              <p:nvPr/>
            </p:nvSpPr>
            <p:spPr bwMode="auto">
              <a:xfrm flipH="1">
                <a:off x="2256" y="230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sp>
          <p:nvSpPr>
            <p:cNvPr id="4345888" name="Text Box 32"/>
            <p:cNvSpPr txBox="1">
              <a:spLocks noChangeArrowheads="1"/>
            </p:cNvSpPr>
            <p:nvPr/>
          </p:nvSpPr>
          <p:spPr bwMode="auto">
            <a:xfrm>
              <a:off x="818" y="737"/>
              <a:ext cx="83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Real Users</a:t>
              </a:r>
            </a:p>
          </p:txBody>
        </p:sp>
        <p:pic>
          <p:nvPicPr>
            <p:cNvPr id="4345889" name="Picture 33" descr="SERVER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36" y="1705"/>
              <a:ext cx="479" cy="805"/>
            </a:xfrm>
            <a:prstGeom prst="rect">
              <a:avLst/>
            </a:prstGeom>
            <a:noFill/>
          </p:spPr>
        </p:pic>
        <p:pic>
          <p:nvPicPr>
            <p:cNvPr id="4345890" name="Picture 34" descr="SERVER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8" y="1176"/>
              <a:ext cx="479" cy="805"/>
            </a:xfrm>
            <a:prstGeom prst="rect">
              <a:avLst/>
            </a:prstGeom>
            <a:noFill/>
          </p:spPr>
        </p:pic>
        <p:pic>
          <p:nvPicPr>
            <p:cNvPr id="4345891" name="Picture 35" descr="SERVER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07" y="2463"/>
              <a:ext cx="479" cy="805"/>
            </a:xfrm>
            <a:prstGeom prst="rect">
              <a:avLst/>
            </a:prstGeom>
            <a:noFill/>
          </p:spPr>
        </p:pic>
        <p:pic>
          <p:nvPicPr>
            <p:cNvPr id="4345892" name="Picture 36" descr="SERVER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94" y="901"/>
              <a:ext cx="479" cy="805"/>
            </a:xfrm>
            <a:prstGeom prst="rect">
              <a:avLst/>
            </a:prstGeom>
            <a:noFill/>
          </p:spPr>
        </p:pic>
        <p:pic>
          <p:nvPicPr>
            <p:cNvPr id="4345893" name="Picture 37" descr="PC_IN_3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03" y="1022"/>
              <a:ext cx="432" cy="434"/>
            </a:xfrm>
            <a:prstGeom prst="rect">
              <a:avLst/>
            </a:prstGeom>
            <a:noFill/>
          </p:spPr>
        </p:pic>
        <p:pic>
          <p:nvPicPr>
            <p:cNvPr id="4345894" name="Picture 38" descr="PC_IN_3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03" y="1512"/>
              <a:ext cx="432" cy="434"/>
            </a:xfrm>
            <a:prstGeom prst="rect">
              <a:avLst/>
            </a:prstGeom>
            <a:noFill/>
          </p:spPr>
        </p:pic>
        <p:pic>
          <p:nvPicPr>
            <p:cNvPr id="4345895" name="Picture 39" descr="PC_IN_3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03" y="2006"/>
              <a:ext cx="432" cy="434"/>
            </a:xfrm>
            <a:prstGeom prst="rect">
              <a:avLst/>
            </a:prstGeom>
            <a:noFill/>
          </p:spPr>
        </p:pic>
        <p:pic>
          <p:nvPicPr>
            <p:cNvPr id="4345896" name="Picture 40" descr="PC_IN_3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03" y="2483"/>
              <a:ext cx="432" cy="434"/>
            </a:xfrm>
            <a:prstGeom prst="rect">
              <a:avLst/>
            </a:prstGeom>
            <a:noFill/>
          </p:spPr>
        </p:pic>
        <p:pic>
          <p:nvPicPr>
            <p:cNvPr id="4345897" name="Picture 41" descr="PC_IN_3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03" y="3443"/>
              <a:ext cx="432" cy="434"/>
            </a:xfrm>
            <a:prstGeom prst="rect">
              <a:avLst/>
            </a:prstGeom>
            <a:noFill/>
          </p:spPr>
        </p:pic>
        <p:sp>
          <p:nvSpPr>
            <p:cNvPr id="4345898" name="AutoShape 42"/>
            <p:cNvSpPr>
              <a:spLocks noChangeArrowheads="1"/>
            </p:cNvSpPr>
            <p:nvPr/>
          </p:nvSpPr>
          <p:spPr bwMode="auto">
            <a:xfrm>
              <a:off x="2061" y="1051"/>
              <a:ext cx="250" cy="2889"/>
            </a:xfrm>
            <a:prstGeom prst="can">
              <a:avLst>
                <a:gd name="adj" fmla="val 68801"/>
              </a:avLst>
            </a:prstGeom>
            <a:gradFill rotWithShape="1">
              <a:gsLst>
                <a:gs pos="0">
                  <a:srgbClr val="66CCFF"/>
                </a:gs>
                <a:gs pos="100000">
                  <a:srgbClr val="66CCFF">
                    <a:gamma/>
                    <a:shade val="79216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</a:rPr>
                <a:t>N e t w o r k</a:t>
              </a:r>
            </a:p>
          </p:txBody>
        </p:sp>
        <p:sp>
          <p:nvSpPr>
            <p:cNvPr id="4345899" name="Text Box 43"/>
            <p:cNvSpPr txBox="1">
              <a:spLocks noChangeArrowheads="1"/>
            </p:cNvSpPr>
            <p:nvPr/>
          </p:nvSpPr>
          <p:spPr bwMode="auto">
            <a:xfrm>
              <a:off x="3662" y="3291"/>
              <a:ext cx="805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App Server</a:t>
              </a:r>
            </a:p>
          </p:txBody>
        </p:sp>
        <p:sp>
          <p:nvSpPr>
            <p:cNvPr id="4345900" name="Text Box 44"/>
            <p:cNvSpPr txBox="1">
              <a:spLocks noChangeArrowheads="1"/>
            </p:cNvSpPr>
            <p:nvPr/>
          </p:nvSpPr>
          <p:spPr bwMode="auto">
            <a:xfrm>
              <a:off x="4614" y="1747"/>
              <a:ext cx="740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/>
                <a:t>DB Server</a:t>
              </a:r>
            </a:p>
          </p:txBody>
        </p:sp>
        <p:sp>
          <p:nvSpPr>
            <p:cNvPr id="4345943" name="Text Box 87"/>
            <p:cNvSpPr txBox="1">
              <a:spLocks noChangeArrowheads="1"/>
            </p:cNvSpPr>
            <p:nvPr/>
          </p:nvSpPr>
          <p:spPr bwMode="auto">
            <a:xfrm>
              <a:off x="2666" y="2555"/>
              <a:ext cx="825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600" b="1" dirty="0"/>
                <a:t>Web Server</a:t>
              </a:r>
            </a:p>
          </p:txBody>
        </p:sp>
      </p:grpSp>
      <p:sp>
        <p:nvSpPr>
          <p:cNvPr id="45" name="Slide Number Placeholder 4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197CE0-B6B1-4AA7-9A6C-5BF48F7E0E4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471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Why Performance Testing</a:t>
            </a:r>
            <a:br>
              <a:rPr lang="en-US" sz="3600" dirty="0" smtClean="0"/>
            </a:b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Speed - </a:t>
            </a:r>
            <a:r>
              <a:rPr lang="en-US" dirty="0" smtClean="0"/>
              <a:t>Does the application respond quickly enough for the users?</a:t>
            </a:r>
          </a:p>
          <a:p>
            <a:r>
              <a:rPr lang="en-US" b="1" dirty="0" smtClean="0"/>
              <a:t>Scalability – </a:t>
            </a:r>
            <a:r>
              <a:rPr lang="en-US" dirty="0" smtClean="0"/>
              <a:t>Will the application handle the expected user load and beyond?</a:t>
            </a:r>
          </a:p>
          <a:p>
            <a:r>
              <a:rPr lang="en-US" b="1" dirty="0" smtClean="0"/>
              <a:t>Stability – </a:t>
            </a:r>
            <a:r>
              <a:rPr lang="en-US" dirty="0" smtClean="0"/>
              <a:t>Is the application stable under expected and unexpected user loads?</a:t>
            </a:r>
          </a:p>
          <a:p>
            <a:r>
              <a:rPr lang="en-US" b="1" dirty="0"/>
              <a:t>Throughput – </a:t>
            </a:r>
            <a:r>
              <a:rPr lang="en-US" dirty="0"/>
              <a:t>Amount </a:t>
            </a:r>
            <a:r>
              <a:rPr lang="en-US"/>
              <a:t>of </a:t>
            </a:r>
            <a:r>
              <a:rPr lang="en-US" smtClean="0"/>
              <a:t>requests that </a:t>
            </a:r>
            <a:r>
              <a:rPr lang="en-US" dirty="0"/>
              <a:t>the application is able to process in a time unit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smtClean="0"/>
              <a:t>Confidence – </a:t>
            </a:r>
            <a:r>
              <a:rPr lang="en-US" dirty="0" smtClean="0"/>
              <a:t>Are you sure that users will have a positive experience on go-live day?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197CE0-B6B1-4AA7-9A6C-5BF48F7E0E4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47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3" y="368300"/>
            <a:ext cx="7907337" cy="1155700"/>
          </a:xfrm>
        </p:spPr>
        <p:txBody>
          <a:bodyPr/>
          <a:lstStyle/>
          <a:p>
            <a:r>
              <a:rPr lang="en-US" sz="3200" dirty="0" smtClean="0"/>
              <a:t>			Speed</a:t>
            </a:r>
            <a:r>
              <a:rPr lang="en-US" dirty="0">
                <a:solidFill>
                  <a:srgbClr val="1212BA"/>
                </a:solidFill>
                <a:latin typeface="Times New Roman" pitchFamily="18" charset="0"/>
              </a:rPr>
              <a:t/>
            </a:r>
            <a:br>
              <a:rPr lang="en-US" dirty="0">
                <a:solidFill>
                  <a:srgbClr val="1212BA"/>
                </a:solidFill>
                <a:latin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563" y="1066800"/>
            <a:ext cx="7889875" cy="5468938"/>
          </a:xfrm>
        </p:spPr>
        <p:txBody>
          <a:bodyPr/>
          <a:lstStyle/>
          <a:p>
            <a:r>
              <a:rPr lang="en-US" dirty="0" smtClean="0"/>
              <a:t>User Expectations</a:t>
            </a:r>
          </a:p>
          <a:p>
            <a:pPr lvl="1"/>
            <a:r>
              <a:rPr lang="en-US" dirty="0" smtClean="0"/>
              <a:t>Experience</a:t>
            </a:r>
          </a:p>
          <a:p>
            <a:pPr lvl="1"/>
            <a:r>
              <a:rPr lang="en-US" dirty="0" smtClean="0"/>
              <a:t>Usage</a:t>
            </a:r>
          </a:p>
          <a:p>
            <a:pPr lvl="1"/>
            <a:endParaRPr lang="en-US" dirty="0" smtClean="0"/>
          </a:p>
          <a:p>
            <a:pPr marL="236538" lvl="1" indent="-236538">
              <a:buFont typeface="Wingdings" pitchFamily="2" charset="2"/>
              <a:buChar char=""/>
            </a:pPr>
            <a:r>
              <a:rPr lang="en-US" sz="2400" dirty="0">
                <a:ea typeface="+mn-ea"/>
              </a:rPr>
              <a:t>System </a:t>
            </a:r>
            <a:r>
              <a:rPr lang="en-US" sz="2400" dirty="0" smtClean="0">
                <a:ea typeface="+mn-ea"/>
              </a:rPr>
              <a:t>Constrains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Software</a:t>
            </a:r>
          </a:p>
          <a:p>
            <a:pPr marL="571501" lvl="2" indent="-236538">
              <a:buFont typeface="Wingdings" pitchFamily="2" charset="2"/>
              <a:buChar char=""/>
            </a:pPr>
            <a:endParaRPr lang="en-US" dirty="0">
              <a:ea typeface="+mn-ea"/>
            </a:endParaRPr>
          </a:p>
          <a:p>
            <a:pPr marL="236538" lvl="1" indent="-236538">
              <a:buFont typeface="Wingdings" pitchFamily="2" charset="2"/>
              <a:buChar char=""/>
            </a:pPr>
            <a:r>
              <a:rPr lang="en-US" sz="2400" dirty="0">
                <a:ea typeface="+mn-ea"/>
              </a:rPr>
              <a:t>Cost</a:t>
            </a:r>
          </a:p>
          <a:p>
            <a:pPr lvl="1"/>
            <a:r>
              <a:rPr lang="en-US" dirty="0"/>
              <a:t>Speed can be expensive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197CE0-B6B1-4AA7-9A6C-5BF48F7E0E4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5846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			Scalability</a:t>
            </a:r>
            <a:r>
              <a:rPr lang="en-US" dirty="0">
                <a:solidFill>
                  <a:srgbClr val="1212BA"/>
                </a:solidFill>
                <a:latin typeface="Times New Roman" pitchFamily="18" charset="0"/>
              </a:rPr>
              <a:t/>
            </a:r>
            <a:br>
              <a:rPr lang="en-US" dirty="0">
                <a:solidFill>
                  <a:srgbClr val="1212BA"/>
                </a:solidFill>
                <a:latin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563" y="1143000"/>
            <a:ext cx="7889875" cy="5392738"/>
          </a:xfrm>
        </p:spPr>
        <p:txBody>
          <a:bodyPr/>
          <a:lstStyle/>
          <a:p>
            <a:r>
              <a:rPr lang="en-US" dirty="0" smtClean="0"/>
              <a:t>How many users….</a:t>
            </a:r>
          </a:p>
          <a:p>
            <a:pPr lvl="1"/>
            <a:r>
              <a:rPr lang="en-US" dirty="0"/>
              <a:t>before it gets “slow”?</a:t>
            </a:r>
          </a:p>
          <a:p>
            <a:pPr lvl="1"/>
            <a:r>
              <a:rPr lang="en-US" dirty="0"/>
              <a:t>before it stops working?</a:t>
            </a:r>
          </a:p>
          <a:p>
            <a:pPr lvl="1"/>
            <a:r>
              <a:rPr lang="en-US" dirty="0"/>
              <a:t>will it sustain?</a:t>
            </a:r>
          </a:p>
          <a:p>
            <a:pPr lvl="1"/>
            <a:r>
              <a:rPr lang="en-US" dirty="0"/>
              <a:t>do I expect today?</a:t>
            </a:r>
          </a:p>
          <a:p>
            <a:pPr lvl="1"/>
            <a:r>
              <a:rPr lang="en-US" dirty="0"/>
              <a:t>do I expect before the next upgrade?</a:t>
            </a:r>
          </a:p>
          <a:p>
            <a:pPr lvl="1"/>
            <a:endParaRPr lang="en-US" dirty="0" smtClean="0"/>
          </a:p>
          <a:p>
            <a:pPr marL="236538" lvl="1" indent="-236538">
              <a:buFont typeface="Wingdings" pitchFamily="2" charset="2"/>
              <a:buChar char=""/>
            </a:pPr>
            <a:r>
              <a:rPr lang="en-US" sz="2400" dirty="0">
                <a:ea typeface="+mn-ea"/>
              </a:rPr>
              <a:t>How much data can it hold?</a:t>
            </a:r>
          </a:p>
          <a:p>
            <a:pPr lvl="1"/>
            <a:r>
              <a:rPr lang="en-US" dirty="0"/>
              <a:t>Database capacity</a:t>
            </a:r>
          </a:p>
          <a:p>
            <a:pPr lvl="1"/>
            <a:r>
              <a:rPr lang="en-US" dirty="0" smtClean="0"/>
              <a:t>Back-up </a:t>
            </a:r>
            <a:r>
              <a:rPr lang="en-US" dirty="0"/>
              <a:t>Server capacity</a:t>
            </a:r>
          </a:p>
          <a:p>
            <a:pPr lvl="1"/>
            <a:r>
              <a:rPr lang="en-US" dirty="0"/>
              <a:t>Data growth rates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197CE0-B6B1-4AA7-9A6C-5BF48F7E0E4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320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3" y="368300"/>
            <a:ext cx="7907337" cy="698500"/>
          </a:xfrm>
        </p:spPr>
        <p:txBody>
          <a:bodyPr/>
          <a:lstStyle/>
          <a:p>
            <a:r>
              <a:rPr lang="en-US" sz="3200" dirty="0" smtClean="0"/>
              <a:t>			Stability</a:t>
            </a:r>
            <a:r>
              <a:rPr lang="en-US" dirty="0">
                <a:solidFill>
                  <a:srgbClr val="1212BA"/>
                </a:solidFill>
                <a:latin typeface="Times New Roman" pitchFamily="18" charset="0"/>
              </a:rPr>
              <a:t/>
            </a:r>
            <a:br>
              <a:rPr lang="en-US" dirty="0">
                <a:solidFill>
                  <a:srgbClr val="1212BA"/>
                </a:solidFill>
                <a:latin typeface="Times New Roman" pitchFamily="18" charset="0"/>
              </a:rPr>
            </a:b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36563" y="762000"/>
            <a:ext cx="7889875" cy="5773738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happens if…</a:t>
            </a:r>
          </a:p>
          <a:p>
            <a:pPr lvl="1"/>
            <a:r>
              <a:rPr lang="en-US" dirty="0"/>
              <a:t>there are more users than we expect?</a:t>
            </a:r>
          </a:p>
          <a:p>
            <a:pPr lvl="1"/>
            <a:r>
              <a:rPr lang="en-US" dirty="0"/>
              <a:t>all the users do the same thing?</a:t>
            </a:r>
          </a:p>
          <a:p>
            <a:pPr lvl="1"/>
            <a:r>
              <a:rPr lang="en-US" dirty="0"/>
              <a:t>a user gets disconnected?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web server goes down?</a:t>
            </a:r>
          </a:p>
          <a:p>
            <a:pPr lvl="1"/>
            <a:r>
              <a:rPr lang="en-US" dirty="0"/>
              <a:t>we get too many orders for the same thing?</a:t>
            </a:r>
          </a:p>
          <a:p>
            <a:pPr marL="0" indent="0">
              <a:buNone/>
            </a:pPr>
            <a:r>
              <a:rPr lang="en-US" sz="3200" b="1" dirty="0" smtClean="0">
                <a:latin typeface="+mj-lt"/>
                <a:ea typeface="+mj-ea"/>
                <a:cs typeface="+mj-cs"/>
              </a:rPr>
              <a:t>			Throughput</a:t>
            </a:r>
            <a:endParaRPr lang="en-US" sz="3200" b="1" dirty="0">
              <a:latin typeface="+mj-lt"/>
              <a:ea typeface="+mj-ea"/>
              <a:cs typeface="+mj-cs"/>
            </a:endParaRPr>
          </a:p>
          <a:p>
            <a:pPr lvl="1"/>
            <a:r>
              <a:rPr lang="en-US" dirty="0"/>
              <a:t>Represents the amount of data that the </a:t>
            </a:r>
            <a:r>
              <a:rPr lang="en-US" dirty="0" err="1"/>
              <a:t>Vusers</a:t>
            </a:r>
            <a:r>
              <a:rPr lang="en-US" dirty="0"/>
              <a:t> received from the server at any given second, measured in </a:t>
            </a:r>
            <a:r>
              <a:rPr lang="en-US" dirty="0" smtClean="0"/>
              <a:t>B/K/M/G bps.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197CE0-B6B1-4AA7-9A6C-5BF48F7E0E4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98274"/>
            <a:ext cx="47625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7169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ll-Dark_by_jayse">
  <a:themeElements>
    <a:clrScheme name="1_Dell-Dark_by_jayse 1">
      <a:dk1>
        <a:srgbClr val="B6B8BA"/>
      </a:dk1>
      <a:lt1>
        <a:srgbClr val="FFFFFF"/>
      </a:lt1>
      <a:dk2>
        <a:srgbClr val="000000"/>
      </a:dk2>
      <a:lt2>
        <a:srgbClr val="FFFFFF"/>
      </a:lt2>
      <a:accent1>
        <a:srgbClr val="006EC7"/>
      </a:accent1>
      <a:accent2>
        <a:srgbClr val="61913D"/>
      </a:accent2>
      <a:accent3>
        <a:srgbClr val="AAAAAA"/>
      </a:accent3>
      <a:accent4>
        <a:srgbClr val="DADADA"/>
      </a:accent4>
      <a:accent5>
        <a:srgbClr val="AABAE0"/>
      </a:accent5>
      <a:accent6>
        <a:srgbClr val="578336"/>
      </a:accent6>
      <a:hlink>
        <a:srgbClr val="E0AD12"/>
      </a:hlink>
      <a:folHlink>
        <a:srgbClr val="D42E12"/>
      </a:folHlink>
    </a:clrScheme>
    <a:fontScheme name="1_Dell-Dark_by_jayse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ll-Dark_by_jayse 1">
        <a:dk1>
          <a:srgbClr val="B6B8BA"/>
        </a:dk1>
        <a:lt1>
          <a:srgbClr val="FFFFFF"/>
        </a:lt1>
        <a:dk2>
          <a:srgbClr val="000000"/>
        </a:dk2>
        <a:lt2>
          <a:srgbClr val="FFFFFF"/>
        </a:lt2>
        <a:accent1>
          <a:srgbClr val="006EC7"/>
        </a:accent1>
        <a:accent2>
          <a:srgbClr val="61913D"/>
        </a:accent2>
        <a:accent3>
          <a:srgbClr val="AAAAAA"/>
        </a:accent3>
        <a:accent4>
          <a:srgbClr val="DADADA"/>
        </a:accent4>
        <a:accent5>
          <a:srgbClr val="AABAE0"/>
        </a:accent5>
        <a:accent6>
          <a:srgbClr val="578336"/>
        </a:accent6>
        <a:hlink>
          <a:srgbClr val="E0AD12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882</Words>
  <Application>Microsoft Office PowerPoint</Application>
  <PresentationFormat>On-screen Show (4:3)</PresentationFormat>
  <Paragraphs>247</Paragraphs>
  <Slides>28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1_Dell-Dark_by_jayse</vt:lpstr>
      <vt:lpstr>Introduction to Performance Testing</vt:lpstr>
      <vt:lpstr>Agenda</vt:lpstr>
      <vt:lpstr>What is Performance Testing?</vt:lpstr>
      <vt:lpstr>Limitations of Manual Performance Testing: </vt:lpstr>
      <vt:lpstr>Example Manual Performance Testing</vt:lpstr>
      <vt:lpstr>Why Performance Testing </vt:lpstr>
      <vt:lpstr>   Speed </vt:lpstr>
      <vt:lpstr>   Scalability </vt:lpstr>
      <vt:lpstr>   Stability </vt:lpstr>
      <vt:lpstr>  Confidence</vt:lpstr>
      <vt:lpstr> Performance Engineer Skills</vt:lpstr>
      <vt:lpstr>Performance Related Testing</vt:lpstr>
      <vt:lpstr> Performance Validation </vt:lpstr>
      <vt:lpstr> Performance Testing </vt:lpstr>
      <vt:lpstr> Performance Engineering </vt:lpstr>
      <vt:lpstr>Types of Performance Testing</vt:lpstr>
      <vt:lpstr>Tools</vt:lpstr>
      <vt:lpstr>Performance Testing</vt:lpstr>
      <vt:lpstr>Performance Test Tools</vt:lpstr>
      <vt:lpstr>About LoadRunner</vt:lpstr>
      <vt:lpstr>How LoadRunner Works</vt:lpstr>
      <vt:lpstr>How LoadRunner Works Scripts Recording</vt:lpstr>
      <vt:lpstr>Execution Using Automated Tools</vt:lpstr>
      <vt:lpstr>LoadRunner Components</vt:lpstr>
      <vt:lpstr>Performance Testing Lifecycle LoadRunner Solution</vt:lpstr>
      <vt:lpstr>Monitoring the Resources</vt:lpstr>
      <vt:lpstr>Performance Testing Engagement Form</vt:lpstr>
      <vt:lpstr>Questions and Contact Information 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Performance Testing</dc:title>
  <dc:creator>Kulkarni1, Sachin</dc:creator>
  <cp:lastModifiedBy>Kulkarni1, Sachin</cp:lastModifiedBy>
  <cp:revision>73</cp:revision>
  <dcterms:created xsi:type="dcterms:W3CDTF">2011-09-29T09:43:22Z</dcterms:created>
  <dcterms:modified xsi:type="dcterms:W3CDTF">2011-11-10T08:20:39Z</dcterms:modified>
</cp:coreProperties>
</file>