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7"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Brittany Winters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This presentation serves as current security recommendations for the Green Pace project.</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pipeline: a secure coding method that has a full circle approach to enforcing a policy that has an infrastructure built on efficiently keeping code secure.</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endParaRPr sz="1600" dirty="0"/>
          </a:p>
          <a:p>
            <a:pPr marL="685800" lvl="1" indent="-228600" algn="l" rtl="0">
              <a:lnSpc>
                <a:spcPct val="90000"/>
              </a:lnSpc>
              <a:spcBef>
                <a:spcPts val="500"/>
              </a:spcBef>
              <a:spcAft>
                <a:spcPts val="0"/>
              </a:spcAft>
              <a:buClr>
                <a:schemeClr val="lt1"/>
              </a:buClr>
              <a:buSzPts val="2000"/>
              <a:buChar char="•"/>
            </a:pPr>
            <a:r>
              <a:rPr lang="en-US" dirty="0"/>
              <a:t>One of the main practices we take advantage of in this project is testing early and often. Not leaving our security practices to the end, saves us time and makes are program more secure, overall.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early has the benefit of preventing future tragedies, but we risk delaying the development process. New vulnerabilities may be introduced if we wait.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Acting late has the benefit of getting our project released earlier, but we risk general security overall.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I would recommend to keep up with all of the current vulnerabilities and security standards for the tech stack being used. Keeping the security plan simple, yet effective is always the best practice. </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We make this program secure by mainly adopting and integrating current security practices into our development process.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Monitoring users and taking full advantage of authentication and authorization standards are also heavily prioritized, along with preventing input manipulation.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We could further implement newer standards as they arise.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C. (2013). Secure coding in C and C++. Upper Saddle River, NJ: Addison-Wesley.</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We will use many defenses to maximize security efforts within this project, a detailed diagram is used to explain practices.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different levels of vulnerability will be important for us to observe. Some threats will be higher on the priority list than others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363247226"/>
              </p:ext>
            </p:extLst>
          </p:nvPr>
        </p:nvGraphicFramePr>
        <p:xfrm>
          <a:off x="3171900" y="2561050"/>
          <a:ext cx="7835225" cy="359809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Extremely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relevance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relevance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Not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Do not cast to out of range enumeration value</a:t>
            </a:r>
          </a:p>
          <a:p>
            <a:pPr marL="228600" lvl="0" indent="-228600" algn="l" rtl="0">
              <a:lnSpc>
                <a:spcPct val="90000"/>
              </a:lnSpc>
              <a:spcBef>
                <a:spcPts val="0"/>
              </a:spcBef>
              <a:spcAft>
                <a:spcPts val="0"/>
              </a:spcAft>
              <a:buClr>
                <a:schemeClr val="lt1"/>
              </a:buClr>
              <a:buSzPts val="2000"/>
              <a:buChar char="•"/>
            </a:pPr>
            <a:r>
              <a:rPr lang="en-US" sz="2000" dirty="0"/>
              <a:t>Use valid references, pointers, and iterators</a:t>
            </a:r>
          </a:p>
          <a:p>
            <a:pPr marL="228600" lvl="0" indent="-228600" algn="l" rtl="0">
              <a:lnSpc>
                <a:spcPct val="90000"/>
              </a:lnSpc>
              <a:spcBef>
                <a:spcPts val="0"/>
              </a:spcBef>
              <a:spcAft>
                <a:spcPts val="0"/>
              </a:spcAft>
              <a:buClr>
                <a:schemeClr val="lt1"/>
              </a:buClr>
              <a:buSzPts val="2000"/>
              <a:buChar char="•"/>
            </a:pPr>
            <a:r>
              <a:rPr lang="en-US" sz="2000" dirty="0"/>
              <a:t>Do not create std::string from null pointers</a:t>
            </a:r>
          </a:p>
          <a:p>
            <a:pPr marL="228600" lvl="0" indent="-228600" algn="l" rtl="0">
              <a:lnSpc>
                <a:spcPct val="90000"/>
              </a:lnSpc>
              <a:spcBef>
                <a:spcPts val="0"/>
              </a:spcBef>
              <a:spcAft>
                <a:spcPts val="0"/>
              </a:spcAft>
              <a:buClr>
                <a:schemeClr val="lt1"/>
              </a:buClr>
              <a:buSzPts val="2000"/>
              <a:buChar char="•"/>
            </a:pPr>
            <a:r>
              <a:rPr lang="en-US" sz="2000" dirty="0"/>
              <a:t>Do not reuse pointers in unrelated smart pointers</a:t>
            </a:r>
          </a:p>
          <a:p>
            <a:pPr marL="228600" lvl="0" indent="-228600" algn="l" rtl="0">
              <a:lnSpc>
                <a:spcPct val="90000"/>
              </a:lnSpc>
              <a:spcBef>
                <a:spcPts val="0"/>
              </a:spcBef>
              <a:spcAft>
                <a:spcPts val="0"/>
              </a:spcAft>
              <a:buClr>
                <a:schemeClr val="lt1"/>
              </a:buClr>
              <a:buSzPts val="2000"/>
              <a:buChar char="•"/>
            </a:pPr>
            <a:r>
              <a:rPr lang="en-US" sz="2000" dirty="0"/>
              <a:t>Deallocate dynamically allocated resources</a:t>
            </a:r>
          </a:p>
          <a:p>
            <a:pPr marL="228600" lvl="0" indent="-228600" algn="l" rtl="0">
              <a:lnSpc>
                <a:spcPct val="90000"/>
              </a:lnSpc>
              <a:spcBef>
                <a:spcPts val="0"/>
              </a:spcBef>
              <a:spcAft>
                <a:spcPts val="0"/>
              </a:spcAft>
              <a:buClr>
                <a:schemeClr val="lt1"/>
              </a:buClr>
              <a:buSzPts val="2000"/>
              <a:buChar char="•"/>
            </a:pPr>
            <a:r>
              <a:rPr lang="en-US" sz="2000" dirty="0"/>
              <a:t>Use a static assertion to test value of constant expressions</a:t>
            </a:r>
          </a:p>
          <a:p>
            <a:pPr marL="228600" lvl="0" indent="-228600" algn="l" rtl="0">
              <a:lnSpc>
                <a:spcPct val="90000"/>
              </a:lnSpc>
              <a:spcBef>
                <a:spcPts val="0"/>
              </a:spcBef>
              <a:spcAft>
                <a:spcPts val="0"/>
              </a:spcAft>
              <a:buClr>
                <a:schemeClr val="lt1"/>
              </a:buClr>
              <a:buSzPts val="2000"/>
              <a:buChar char="•"/>
            </a:pPr>
            <a:r>
              <a:rPr lang="en-US" sz="2000" dirty="0"/>
              <a:t>Handle all exceptions before the main function executes</a:t>
            </a:r>
          </a:p>
          <a:p>
            <a:pPr marL="228600" lvl="0" indent="-228600" algn="l" rtl="0">
              <a:lnSpc>
                <a:spcPct val="90000"/>
              </a:lnSpc>
              <a:spcBef>
                <a:spcPts val="0"/>
              </a:spcBef>
              <a:spcAft>
                <a:spcPts val="0"/>
              </a:spcAft>
              <a:buClr>
                <a:schemeClr val="lt1"/>
              </a:buClr>
              <a:buSzPts val="2000"/>
              <a:buChar char="•"/>
            </a:pPr>
            <a:r>
              <a:rPr lang="en-US" sz="2000" dirty="0"/>
              <a:t>Do not invoke virtual functions from constructors</a:t>
            </a:r>
          </a:p>
          <a:p>
            <a:pPr marL="228600" lvl="0" indent="-228600" algn="l" rtl="0">
              <a:lnSpc>
                <a:spcPct val="90000"/>
              </a:lnSpc>
              <a:spcBef>
                <a:spcPts val="0"/>
              </a:spcBef>
              <a:spcAft>
                <a:spcPts val="0"/>
              </a:spcAft>
              <a:buClr>
                <a:schemeClr val="lt1"/>
              </a:buClr>
              <a:buSzPts val="2000"/>
              <a:buChar char="•"/>
            </a:pPr>
            <a:r>
              <a:rPr lang="en-US" sz="2000" dirty="0"/>
              <a:t>Do not </a:t>
            </a:r>
            <a:r>
              <a:rPr lang="en-US" sz="2000" dirty="0" err="1"/>
              <a:t>i</a:t>
            </a:r>
            <a:r>
              <a:rPr lang="en-US" sz="2000" dirty="0"/>
              <a:t>/o from a file stream without intervening positioning call</a:t>
            </a: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Rest: designed to prevent the attacker from accessing the unencrypted data by ensuring the data is encrypted when on disk.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Flight: encrypting data while the data is being transmitted. Data may be unencrypted while it is at rest on drive arrays yet encrypted while being transmitted to provide protection.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In Use: Compromising data in use enables access to encrypted data at rest and data in motion.</a:t>
            </a:r>
            <a:endParaRPr lang="en-US"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the user is being confirmed as someone who has access to the system. For example, user login and password or a more advanced method such as 2 step authentication.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the level of access that a user has within the system. This can include if the user can read, create, delete, or modify files in the system.</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the process of monitoring what a user is doing with their level of access to the system.</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is an important but simple and cost-effective way to test parts of your program. Testing for character underflow and overflow can be a good way to make sure users are not attempting to input long and malicious strings of data into our system.</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178</TotalTime>
  <Words>659</Words>
  <Application>Microsoft Office PowerPoint</Application>
  <PresentationFormat>Widescreen</PresentationFormat>
  <Paragraphs>72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Winters, Brittany</cp:lastModifiedBy>
  <cp:revision>8</cp:revision>
  <dcterms:created xsi:type="dcterms:W3CDTF">2020-08-19T17:59:24Z</dcterms:created>
  <dcterms:modified xsi:type="dcterms:W3CDTF">2022-06-19T03:06:52Z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