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4/9/2023</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4/9/2023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4/9/2023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4/9/2023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4/9/2023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4/9/2023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4/9/2023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4/9/2023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1219200"/>
            <a:ext cx="7406640" cy="1752600"/>
          </a:xfrm>
        </p:spPr>
        <p:txBody>
          <a:bodyPr>
            <a:noAutofit/>
          </a:bodyPr>
          <a:lstStyle/>
          <a:p>
            <a:r>
              <a:rPr lang="en-US" sz="6000" dirty="0" smtClean="0">
                <a:solidFill>
                  <a:schemeClr val="tx2">
                    <a:lumMod val="60000"/>
                    <a:lumOff val="40000"/>
                  </a:schemeClr>
                </a:solidFill>
                <a:latin typeface="Calisto MT" pitchFamily="18" charset="0"/>
              </a:rPr>
              <a:t>TELECOM CHURN CASE STUDY</a:t>
            </a:r>
            <a:endParaRPr lang="en-US" sz="6000" dirty="0">
              <a:solidFill>
                <a:schemeClr val="tx2">
                  <a:lumMod val="60000"/>
                  <a:lumOff val="40000"/>
                </a:schemeClr>
              </a:solidFill>
              <a:latin typeface="Calisto MT" pitchFamily="18" charset="0"/>
            </a:endParaRPr>
          </a:p>
        </p:txBody>
      </p:sp>
      <p:sp>
        <p:nvSpPr>
          <p:cNvPr id="4" name="TextBox 3"/>
          <p:cNvSpPr txBox="1"/>
          <p:nvPr/>
        </p:nvSpPr>
        <p:spPr>
          <a:xfrm>
            <a:off x="6172200" y="4724400"/>
            <a:ext cx="2590800" cy="646331"/>
          </a:xfrm>
          <a:prstGeom prst="rect">
            <a:avLst/>
          </a:prstGeom>
          <a:noFill/>
        </p:spPr>
        <p:txBody>
          <a:bodyPr wrap="square" rtlCol="0">
            <a:spAutoFit/>
          </a:bodyPr>
          <a:lstStyle/>
          <a:p>
            <a:r>
              <a:rPr lang="en-US" b="1" dirty="0" smtClean="0">
                <a:solidFill>
                  <a:schemeClr val="tx2">
                    <a:lumMod val="60000"/>
                    <a:lumOff val="40000"/>
                  </a:schemeClr>
                </a:solidFill>
                <a:latin typeface="Calisto MT" pitchFamily="18" charset="0"/>
                <a:cs typeface="Calibri" pitchFamily="34" charset="0"/>
              </a:rPr>
              <a:t>BY   PAIDA HARINI</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1435100" y="1719788"/>
            <a:ext cx="7499350" cy="4256624"/>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1435100" y="1739449"/>
            <a:ext cx="7499350" cy="4217302"/>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60000"/>
                    <a:lumOff val="40000"/>
                  </a:schemeClr>
                </a:solidFill>
                <a:latin typeface="Calisto MT" pitchFamily="18" charset="0"/>
              </a:rPr>
              <a:t>PCA</a:t>
            </a:r>
            <a:endParaRPr lang="en-US" dirty="0">
              <a:solidFill>
                <a:schemeClr val="tx2">
                  <a:lumMod val="60000"/>
                  <a:lumOff val="40000"/>
                </a:schemeClr>
              </a:solidFill>
              <a:latin typeface="Calisto MT" pitchFamily="18" charset="0"/>
            </a:endParaRPr>
          </a:p>
        </p:txBody>
      </p:sp>
      <p:pic>
        <p:nvPicPr>
          <p:cNvPr id="8194" name="Picture 2"/>
          <p:cNvPicPr>
            <a:picLocks noGrp="1" noChangeAspect="1" noChangeArrowheads="1"/>
          </p:cNvPicPr>
          <p:nvPr>
            <p:ph idx="1"/>
          </p:nvPr>
        </p:nvPicPr>
        <p:blipFill>
          <a:blip r:embed="rId2"/>
          <a:srcRect/>
          <a:stretch>
            <a:fillRect/>
          </a:stretch>
        </p:blipFill>
        <p:spPr bwMode="auto">
          <a:xfrm>
            <a:off x="1600200" y="1828800"/>
            <a:ext cx="6781800" cy="48006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60000"/>
                    <a:lumOff val="40000"/>
                  </a:schemeClr>
                </a:solidFill>
                <a:latin typeface="Calisto MT" pitchFamily="18" charset="0"/>
              </a:rPr>
              <a:t>Logistic Regression with PCA</a:t>
            </a:r>
            <a:endParaRPr lang="en-US" dirty="0">
              <a:solidFill>
                <a:schemeClr val="tx2">
                  <a:lumMod val="60000"/>
                  <a:lumOff val="40000"/>
                </a:schemeClr>
              </a:solidFill>
              <a:latin typeface="Calisto MT" pitchFamily="18" charset="0"/>
            </a:endParaRPr>
          </a:p>
        </p:txBody>
      </p:sp>
      <p:pic>
        <p:nvPicPr>
          <p:cNvPr id="9218" name="Picture 2"/>
          <p:cNvPicPr>
            <a:picLocks noGrp="1" noChangeAspect="1" noChangeArrowheads="1"/>
          </p:cNvPicPr>
          <p:nvPr>
            <p:ph idx="1"/>
          </p:nvPr>
        </p:nvPicPr>
        <p:blipFill>
          <a:blip r:embed="rId2"/>
          <a:srcRect/>
          <a:stretch>
            <a:fillRect/>
          </a:stretch>
        </p:blipFill>
        <p:spPr bwMode="auto">
          <a:xfrm>
            <a:off x="762000" y="1981200"/>
            <a:ext cx="4182059" cy="3105584"/>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4933950" y="3581400"/>
            <a:ext cx="4210050" cy="30670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idx="1"/>
          </p:nvPr>
        </p:nvPicPr>
        <p:blipFill>
          <a:blip r:embed="rId2"/>
          <a:srcRect/>
          <a:stretch>
            <a:fillRect/>
          </a:stretch>
        </p:blipFill>
        <p:spPr bwMode="auto">
          <a:xfrm>
            <a:off x="1143000" y="609600"/>
            <a:ext cx="3629532" cy="3315163"/>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5181600" y="3200400"/>
            <a:ext cx="3733800" cy="33528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60000"/>
                    <a:lumOff val="40000"/>
                  </a:schemeClr>
                </a:solidFill>
                <a:latin typeface="Calisto MT" pitchFamily="18" charset="0"/>
              </a:rPr>
              <a:t>Logistic Regression with RFE</a:t>
            </a:r>
            <a:endParaRPr lang="en-US" dirty="0">
              <a:solidFill>
                <a:schemeClr val="tx2">
                  <a:lumMod val="60000"/>
                  <a:lumOff val="40000"/>
                </a:schemeClr>
              </a:solidFill>
              <a:latin typeface="Calisto MT" pitchFamily="18" charset="0"/>
            </a:endParaRPr>
          </a:p>
        </p:txBody>
      </p:sp>
      <p:pic>
        <p:nvPicPr>
          <p:cNvPr id="11266" name="Picture 2"/>
          <p:cNvPicPr>
            <a:picLocks noGrp="1" noChangeAspect="1" noChangeArrowheads="1"/>
          </p:cNvPicPr>
          <p:nvPr>
            <p:ph idx="1"/>
          </p:nvPr>
        </p:nvPicPr>
        <p:blipFill>
          <a:blip r:embed="rId2"/>
          <a:srcRect/>
          <a:stretch>
            <a:fillRect/>
          </a:stretch>
        </p:blipFill>
        <p:spPr bwMode="auto">
          <a:xfrm>
            <a:off x="533400" y="2667000"/>
            <a:ext cx="4363059" cy="3191321"/>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5581650" y="3505200"/>
            <a:ext cx="3562350" cy="33528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90" name="Picture 2"/>
          <p:cNvPicPr>
            <a:picLocks noGrp="1" noChangeAspect="1" noChangeArrowheads="1"/>
          </p:cNvPicPr>
          <p:nvPr>
            <p:ph idx="1"/>
          </p:nvPr>
        </p:nvPicPr>
        <p:blipFill>
          <a:blip r:embed="rId2"/>
          <a:srcRect/>
          <a:stretch>
            <a:fillRect/>
          </a:stretch>
        </p:blipFill>
        <p:spPr bwMode="auto">
          <a:xfrm>
            <a:off x="3160430" y="2109544"/>
            <a:ext cx="4048690" cy="3477111"/>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XGBoost</a:t>
            </a:r>
            <a:r>
              <a:rPr lang="en-US" dirty="0" smtClean="0"/>
              <a:t> with PCA</a:t>
            </a:r>
            <a:endParaRPr lang="en-US" dirty="0"/>
          </a:p>
        </p:txBody>
      </p:sp>
      <p:pic>
        <p:nvPicPr>
          <p:cNvPr id="13314" name="Picture 2"/>
          <p:cNvPicPr>
            <a:picLocks noGrp="1" noChangeAspect="1" noChangeArrowheads="1"/>
          </p:cNvPicPr>
          <p:nvPr>
            <p:ph idx="1"/>
          </p:nvPr>
        </p:nvPicPr>
        <p:blipFill>
          <a:blip r:embed="rId2"/>
          <a:srcRect/>
          <a:stretch>
            <a:fillRect/>
          </a:stretch>
        </p:blipFill>
        <p:spPr bwMode="auto">
          <a:xfrm>
            <a:off x="1435100" y="2367601"/>
            <a:ext cx="7499350" cy="2960998"/>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4338" name="Picture 2"/>
          <p:cNvPicPr>
            <a:picLocks noGrp="1" noChangeAspect="1" noChangeArrowheads="1"/>
          </p:cNvPicPr>
          <p:nvPr>
            <p:ph idx="1"/>
          </p:nvPr>
        </p:nvPicPr>
        <p:blipFill>
          <a:blip r:embed="rId2"/>
          <a:srcRect/>
          <a:stretch>
            <a:fillRect/>
          </a:stretch>
        </p:blipFill>
        <p:spPr bwMode="auto">
          <a:xfrm>
            <a:off x="2879403" y="2371519"/>
            <a:ext cx="4610744" cy="2953162"/>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762000"/>
            <a:ext cx="7498080" cy="5486400"/>
          </a:xfrm>
        </p:spPr>
        <p:txBody>
          <a:bodyPr>
            <a:noAutofit/>
          </a:bodyPr>
          <a:lstStyle/>
          <a:p>
            <a:pPr>
              <a:buNone/>
            </a:pPr>
            <a:r>
              <a:rPr lang="en-US" sz="2000" b="1" dirty="0" smtClean="0">
                <a:solidFill>
                  <a:schemeClr val="tx2">
                    <a:lumMod val="60000"/>
                    <a:lumOff val="40000"/>
                  </a:schemeClr>
                </a:solidFill>
                <a:latin typeface="Calisto MT" pitchFamily="18" charset="0"/>
              </a:rPr>
              <a:t>Model Results</a:t>
            </a:r>
            <a:endParaRPr lang="en-US" sz="2000" dirty="0" smtClean="0">
              <a:solidFill>
                <a:schemeClr val="tx2">
                  <a:lumMod val="60000"/>
                  <a:lumOff val="40000"/>
                </a:schemeClr>
              </a:solidFill>
              <a:latin typeface="Calisto MT" pitchFamily="18" charset="0"/>
            </a:endParaRPr>
          </a:p>
          <a:p>
            <a:r>
              <a:rPr lang="en-US" sz="1200" dirty="0" smtClean="0">
                <a:solidFill>
                  <a:schemeClr val="tx2">
                    <a:lumMod val="60000"/>
                    <a:lumOff val="40000"/>
                  </a:schemeClr>
                </a:solidFill>
                <a:latin typeface="Calisto MT" pitchFamily="18" charset="0"/>
              </a:rPr>
              <a:t>Model Accuracy is better along with Sensitivity and Specificity while using Logic Regression along with PCA. Model which is built with </a:t>
            </a:r>
            <a:r>
              <a:rPr lang="en-US" sz="1200" dirty="0" err="1" smtClean="0">
                <a:solidFill>
                  <a:schemeClr val="tx2">
                    <a:lumMod val="60000"/>
                    <a:lumOff val="40000"/>
                  </a:schemeClr>
                </a:solidFill>
                <a:latin typeface="Calisto MT" pitchFamily="18" charset="0"/>
              </a:rPr>
              <a:t>probablity</a:t>
            </a:r>
            <a:r>
              <a:rPr lang="en-US" sz="1200" dirty="0" smtClean="0">
                <a:solidFill>
                  <a:schemeClr val="tx2">
                    <a:lumMod val="60000"/>
                    <a:lumOff val="40000"/>
                  </a:schemeClr>
                </a:solidFill>
                <a:latin typeface="Calisto MT" pitchFamily="18" charset="0"/>
              </a:rPr>
              <a:t> of 0.6 or greater yielded Better results.</a:t>
            </a:r>
          </a:p>
          <a:p>
            <a:r>
              <a:rPr lang="en-US" sz="1200" dirty="0" smtClean="0">
                <a:solidFill>
                  <a:schemeClr val="tx2">
                    <a:lumMod val="60000"/>
                    <a:lumOff val="40000"/>
                  </a:schemeClr>
                </a:solidFill>
                <a:latin typeface="Calisto MT" pitchFamily="18" charset="0"/>
              </a:rPr>
              <a:t>Area under the curve also resulted in 0.92</a:t>
            </a:r>
          </a:p>
          <a:p>
            <a:pPr>
              <a:buNone/>
            </a:pPr>
            <a:r>
              <a:rPr lang="en-US" sz="2000" b="1" dirty="0" smtClean="0">
                <a:solidFill>
                  <a:schemeClr val="tx2">
                    <a:lumMod val="60000"/>
                    <a:lumOff val="40000"/>
                  </a:schemeClr>
                </a:solidFill>
                <a:latin typeface="Calisto MT" pitchFamily="18" charset="0"/>
              </a:rPr>
              <a:t>Important Predictive variables which decide Churn are as follows:</a:t>
            </a:r>
            <a:endParaRPr lang="en-US" sz="2000" dirty="0" smtClean="0">
              <a:solidFill>
                <a:schemeClr val="tx2">
                  <a:lumMod val="60000"/>
                  <a:lumOff val="40000"/>
                </a:schemeClr>
              </a:solidFill>
              <a:latin typeface="Calisto MT" pitchFamily="18" charset="0"/>
            </a:endParaRPr>
          </a:p>
          <a:p>
            <a:r>
              <a:rPr lang="en-US" sz="1200" dirty="0" smtClean="0">
                <a:solidFill>
                  <a:schemeClr val="tx2">
                    <a:lumMod val="60000"/>
                    <a:lumOff val="40000"/>
                  </a:schemeClr>
                </a:solidFill>
                <a:latin typeface="Calisto MT" pitchFamily="18" charset="0"/>
              </a:rPr>
              <a:t>1.total_og_mou_8</a:t>
            </a:r>
          </a:p>
          <a:p>
            <a:r>
              <a:rPr lang="en-US" sz="1200" dirty="0" smtClean="0">
                <a:solidFill>
                  <a:schemeClr val="tx2">
                    <a:lumMod val="60000"/>
                    <a:lumOff val="40000"/>
                  </a:schemeClr>
                </a:solidFill>
                <a:latin typeface="Calisto MT" pitchFamily="18" charset="0"/>
              </a:rPr>
              <a:t>2.sep_vbc_3g</a:t>
            </a:r>
          </a:p>
          <a:p>
            <a:r>
              <a:rPr lang="en-US" sz="1200" dirty="0" smtClean="0">
                <a:solidFill>
                  <a:schemeClr val="tx2">
                    <a:lumMod val="60000"/>
                    <a:lumOff val="40000"/>
                  </a:schemeClr>
                </a:solidFill>
                <a:latin typeface="Calisto MT" pitchFamily="18" charset="0"/>
              </a:rPr>
              <a:t>3.onnet_mou_8</a:t>
            </a:r>
          </a:p>
          <a:p>
            <a:r>
              <a:rPr lang="en-US" sz="1200" dirty="0" smtClean="0">
                <a:solidFill>
                  <a:schemeClr val="tx2">
                    <a:lumMod val="60000"/>
                    <a:lumOff val="40000"/>
                  </a:schemeClr>
                </a:solidFill>
                <a:latin typeface="Calisto MT" pitchFamily="18" charset="0"/>
              </a:rPr>
              <a:t>4.loc_ic_t2m_mou_8</a:t>
            </a:r>
          </a:p>
          <a:p>
            <a:r>
              <a:rPr lang="en-US" sz="1200" dirty="0" smtClean="0">
                <a:solidFill>
                  <a:schemeClr val="tx2">
                    <a:lumMod val="60000"/>
                    <a:lumOff val="40000"/>
                  </a:schemeClr>
                </a:solidFill>
                <a:latin typeface="Calisto MT" pitchFamily="18" charset="0"/>
              </a:rPr>
              <a:t>5.std_og_t2m_mou_8</a:t>
            </a:r>
          </a:p>
          <a:p>
            <a:r>
              <a:rPr lang="en-US" sz="1200" dirty="0" smtClean="0">
                <a:solidFill>
                  <a:schemeClr val="tx2">
                    <a:lumMod val="60000"/>
                    <a:lumOff val="40000"/>
                  </a:schemeClr>
                </a:solidFill>
                <a:latin typeface="Calisto MT" pitchFamily="18" charset="0"/>
              </a:rPr>
              <a:t>6.avg_total_ic_mou_67</a:t>
            </a:r>
          </a:p>
          <a:p>
            <a:r>
              <a:rPr lang="en-US" sz="1200" dirty="0" smtClean="0">
                <a:solidFill>
                  <a:schemeClr val="tx2">
                    <a:lumMod val="60000"/>
                    <a:lumOff val="40000"/>
                  </a:schemeClr>
                </a:solidFill>
                <a:latin typeface="Calisto MT" pitchFamily="18" charset="0"/>
              </a:rPr>
              <a:t>7.loc_ic_t2t_mou_8</a:t>
            </a:r>
          </a:p>
          <a:p>
            <a:r>
              <a:rPr lang="en-US" sz="1200" dirty="0" smtClean="0">
                <a:solidFill>
                  <a:schemeClr val="tx2">
                    <a:lumMod val="60000"/>
                    <a:lumOff val="40000"/>
                  </a:schemeClr>
                </a:solidFill>
                <a:latin typeface="Calisto MT" pitchFamily="18" charset="0"/>
              </a:rPr>
              <a:t>8.og_others_8</a:t>
            </a:r>
          </a:p>
          <a:p>
            <a:pPr>
              <a:buNone/>
            </a:pPr>
            <a:r>
              <a:rPr lang="en-US" sz="2000" b="1" dirty="0" smtClean="0">
                <a:solidFill>
                  <a:schemeClr val="tx2">
                    <a:lumMod val="60000"/>
                    <a:lumOff val="40000"/>
                  </a:schemeClr>
                </a:solidFill>
                <a:latin typeface="Calisto MT" pitchFamily="18" charset="0"/>
              </a:rPr>
              <a:t>Recommended Strategy</a:t>
            </a:r>
            <a:endParaRPr lang="en-US" sz="2000" dirty="0" smtClean="0">
              <a:solidFill>
                <a:schemeClr val="tx2">
                  <a:lumMod val="60000"/>
                  <a:lumOff val="40000"/>
                </a:schemeClr>
              </a:solidFill>
              <a:latin typeface="Calisto MT" pitchFamily="18" charset="0"/>
            </a:endParaRPr>
          </a:p>
          <a:p>
            <a:r>
              <a:rPr lang="en-US" sz="1200" dirty="0" smtClean="0">
                <a:solidFill>
                  <a:schemeClr val="tx2">
                    <a:lumMod val="60000"/>
                    <a:lumOff val="40000"/>
                  </a:schemeClr>
                </a:solidFill>
                <a:latin typeface="Calisto MT" pitchFamily="18" charset="0"/>
              </a:rPr>
              <a:t>Based on the above variables, reduced usage of the mobile either for call or data is a clear indication of churn.</a:t>
            </a:r>
          </a:p>
          <a:p>
            <a:r>
              <a:rPr lang="en-US" sz="1200" dirty="0" smtClean="0">
                <a:solidFill>
                  <a:schemeClr val="tx2">
                    <a:lumMod val="60000"/>
                    <a:lumOff val="40000"/>
                  </a:schemeClr>
                </a:solidFill>
                <a:latin typeface="Calisto MT" pitchFamily="18" charset="0"/>
              </a:rPr>
              <a:t>Hence on any month, if the usage of customer reduces or go below the average usage in previous month, then we do the following:</a:t>
            </a:r>
          </a:p>
          <a:p>
            <a:r>
              <a:rPr lang="en-US" sz="1200" dirty="0" smtClean="0">
                <a:solidFill>
                  <a:schemeClr val="tx2">
                    <a:lumMod val="60000"/>
                    <a:lumOff val="40000"/>
                  </a:schemeClr>
                </a:solidFill>
                <a:latin typeface="Calisto MT" pitchFamily="18" charset="0"/>
              </a:rPr>
              <a:t>1.Roll out offers to retain them</a:t>
            </a:r>
          </a:p>
          <a:p>
            <a:r>
              <a:rPr lang="en-US" sz="1200" dirty="0" smtClean="0">
                <a:solidFill>
                  <a:schemeClr val="tx2">
                    <a:lumMod val="60000"/>
                    <a:lumOff val="40000"/>
                  </a:schemeClr>
                </a:solidFill>
                <a:latin typeface="Calisto MT" pitchFamily="18" charset="0"/>
              </a:rPr>
              <a:t>2.Assign a dedicated customer service specialist to understand the reason for leaving and bring the issue to closure in case of any pending problems reported by customer.</a:t>
            </a:r>
          </a:p>
          <a:p>
            <a:pPr>
              <a:buNone/>
            </a:pPr>
            <a:r>
              <a:rPr lang="en-US" sz="1200" dirty="0" smtClean="0">
                <a:solidFill>
                  <a:schemeClr val="tx2">
                    <a:lumMod val="60000"/>
                    <a:lumOff val="40000"/>
                  </a:schemeClr>
                </a:solidFill>
                <a:latin typeface="Calisto MT" pitchFamily="18" charset="0"/>
              </a:rPr>
              <a:t/>
            </a:r>
            <a:br>
              <a:rPr lang="en-US" sz="1200" dirty="0" smtClean="0">
                <a:solidFill>
                  <a:schemeClr val="tx2">
                    <a:lumMod val="60000"/>
                    <a:lumOff val="40000"/>
                  </a:schemeClr>
                </a:solidFill>
                <a:latin typeface="Calisto MT" pitchFamily="18" charset="0"/>
              </a:rPr>
            </a:br>
            <a:endParaRPr lang="en-US" sz="1200" dirty="0">
              <a:solidFill>
                <a:schemeClr val="tx2">
                  <a:lumMod val="60000"/>
                  <a:lumOff val="40000"/>
                </a:schemeClr>
              </a:solidFill>
              <a:latin typeface="Calisto MT"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In the telecom industry, customers are able to choose from multiple service providers and actively switch from one operator to another. In this highly competitive market, the telecommunications industry experiences an average of 15-25% annual churn rate. Given the fact that it costs 5-10 times more to acquire a new customer than to retain an existing one, </a:t>
            </a:r>
            <a:r>
              <a:rPr lang="en-US" b="1" dirty="0" smtClean="0"/>
              <a:t>customer retention</a:t>
            </a:r>
            <a:r>
              <a:rPr lang="en-US" dirty="0" smtClean="0"/>
              <a:t> has now become even more important than customer acquisition.</a:t>
            </a:r>
          </a:p>
          <a:p>
            <a:r>
              <a:rPr lang="en-US" dirty="0" smtClean="0"/>
              <a:t> </a:t>
            </a:r>
          </a:p>
          <a:p>
            <a:r>
              <a:rPr lang="en-US" dirty="0" smtClean="0"/>
              <a:t>For many incumbent operators, </a:t>
            </a:r>
            <a:r>
              <a:rPr lang="en-US" i="1" dirty="0" smtClean="0"/>
              <a:t>retaining high profitable customers is the number one business goal</a:t>
            </a:r>
            <a:r>
              <a:rPr lang="en-US" dirty="0" smtClean="0"/>
              <a:t>.</a:t>
            </a:r>
          </a:p>
          <a:p>
            <a:r>
              <a:rPr lang="en-US" dirty="0" smtClean="0"/>
              <a:t> </a:t>
            </a:r>
          </a:p>
          <a:p>
            <a:r>
              <a:rPr lang="en-US" dirty="0" smtClean="0"/>
              <a:t>To reduce customer churn, telecom companies need to </a:t>
            </a:r>
            <a:r>
              <a:rPr lang="en-US" b="1" dirty="0" smtClean="0"/>
              <a:t>predict which customers are at high risk of churn.</a:t>
            </a:r>
            <a:endParaRPr lang="en-US" dirty="0" smtClean="0"/>
          </a:p>
          <a:p>
            <a:r>
              <a:rPr lang="en-US" dirty="0" smtClean="0"/>
              <a:t> </a:t>
            </a:r>
          </a:p>
          <a:p>
            <a:r>
              <a:rPr lang="en-US" dirty="0" smtClean="0"/>
              <a:t>In this project, you will </a:t>
            </a:r>
            <a:r>
              <a:rPr lang="en-US" dirty="0" err="1" smtClean="0"/>
              <a:t>analyse</a:t>
            </a:r>
            <a:r>
              <a:rPr lang="en-US" dirty="0" smtClean="0"/>
              <a:t> customer-level data of a leading telecom firm, build predictive models to identify customers at high risk of churn and identify the main indicators of churn.</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2133600"/>
            <a:ext cx="7498080" cy="1143000"/>
          </a:xfrm>
        </p:spPr>
        <p:txBody>
          <a:bodyPr/>
          <a:lstStyle/>
          <a:p>
            <a:r>
              <a:rPr lang="en-US" dirty="0" smtClean="0"/>
              <a:t>THANK YOU</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60000"/>
                    <a:lumOff val="40000"/>
                  </a:schemeClr>
                </a:solidFill>
                <a:latin typeface="Calisto MT" pitchFamily="18" charset="0"/>
              </a:rPr>
              <a:t>BUSINESS OBJECTIVE</a:t>
            </a:r>
            <a:endParaRPr lang="en-US" dirty="0">
              <a:solidFill>
                <a:schemeClr val="tx2">
                  <a:lumMod val="60000"/>
                  <a:lumOff val="40000"/>
                </a:schemeClr>
              </a:solidFill>
              <a:latin typeface="Calisto MT" pitchFamily="18" charset="0"/>
            </a:endParaRPr>
          </a:p>
        </p:txBody>
      </p:sp>
      <p:sp>
        <p:nvSpPr>
          <p:cNvPr id="3" name="Content Placeholder 2"/>
          <p:cNvSpPr>
            <a:spLocks noGrp="1"/>
          </p:cNvSpPr>
          <p:nvPr>
            <p:ph idx="1"/>
          </p:nvPr>
        </p:nvSpPr>
        <p:spPr/>
        <p:txBody>
          <a:bodyPr/>
          <a:lstStyle/>
          <a:p>
            <a:endParaRPr lang="en-US" dirty="0" smtClean="0">
              <a:solidFill>
                <a:schemeClr val="tx2">
                  <a:lumMod val="60000"/>
                  <a:lumOff val="40000"/>
                </a:schemeClr>
              </a:solidFill>
              <a:latin typeface="Calisto MT" pitchFamily="18" charset="0"/>
            </a:endParaRPr>
          </a:p>
          <a:p>
            <a:r>
              <a:rPr lang="en-US" dirty="0" smtClean="0">
                <a:solidFill>
                  <a:schemeClr val="tx2">
                    <a:lumMod val="60000"/>
                    <a:lumOff val="40000"/>
                  </a:schemeClr>
                </a:solidFill>
                <a:latin typeface="Calisto MT" pitchFamily="18" charset="0"/>
              </a:rPr>
              <a:t>The </a:t>
            </a:r>
            <a:r>
              <a:rPr lang="en-US" b="1" dirty="0" smtClean="0">
                <a:solidFill>
                  <a:schemeClr val="tx2">
                    <a:lumMod val="60000"/>
                    <a:lumOff val="40000"/>
                  </a:schemeClr>
                </a:solidFill>
                <a:latin typeface="Calisto MT" pitchFamily="18" charset="0"/>
              </a:rPr>
              <a:t>business objective </a:t>
            </a:r>
            <a:r>
              <a:rPr lang="en-US" dirty="0" smtClean="0">
                <a:solidFill>
                  <a:schemeClr val="tx2">
                    <a:lumMod val="60000"/>
                    <a:lumOff val="40000"/>
                  </a:schemeClr>
                </a:solidFill>
                <a:latin typeface="Calisto MT" pitchFamily="18" charset="0"/>
              </a:rPr>
              <a:t>is to predict the churn in the last (i.e. the ninth) month using the data (features) from the first three months. To do this task well, understanding the typical customer </a:t>
            </a:r>
            <a:r>
              <a:rPr lang="en-US" dirty="0" err="1" smtClean="0">
                <a:solidFill>
                  <a:schemeClr val="tx2">
                    <a:lumMod val="60000"/>
                    <a:lumOff val="40000"/>
                  </a:schemeClr>
                </a:solidFill>
                <a:latin typeface="Calisto MT" pitchFamily="18" charset="0"/>
              </a:rPr>
              <a:t>behaviour</a:t>
            </a:r>
            <a:r>
              <a:rPr lang="en-US" dirty="0" smtClean="0">
                <a:solidFill>
                  <a:schemeClr val="tx2">
                    <a:lumMod val="60000"/>
                    <a:lumOff val="40000"/>
                  </a:schemeClr>
                </a:solidFill>
                <a:latin typeface="Calisto MT" pitchFamily="18" charset="0"/>
              </a:rPr>
              <a:t> during churn will be helpful.</a:t>
            </a:r>
            <a:endParaRPr lang="en-US" dirty="0">
              <a:solidFill>
                <a:schemeClr val="tx2">
                  <a:lumMod val="60000"/>
                  <a:lumOff val="40000"/>
                </a:schemeClr>
              </a:solidFill>
              <a:latin typeface="Calisto MT"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solidFill>
                  <a:schemeClr val="tx2">
                    <a:lumMod val="60000"/>
                    <a:lumOff val="40000"/>
                  </a:schemeClr>
                </a:solidFill>
                <a:latin typeface="Calisto MT" pitchFamily="18" charset="0"/>
              </a:rPr>
              <a:t>Data cleaning and data manipulation. 1. Check and handle duplicate data. 2. Check and handle NA values and missing values. 3. Drop columns, if it contains large amount of missing values and not useful for the analysis. 4. Imputation of the values, if necessary. 5. Check and handle outliers in data</a:t>
            </a:r>
            <a:r>
              <a:rPr lang="en-US" sz="2400" dirty="0" smtClean="0">
                <a:solidFill>
                  <a:schemeClr val="tx2">
                    <a:lumMod val="60000"/>
                    <a:lumOff val="40000"/>
                  </a:schemeClr>
                </a:solidFill>
                <a:latin typeface="Calisto MT" pitchFamily="18" charset="0"/>
              </a:rPr>
              <a:t>.</a:t>
            </a:r>
          </a:p>
          <a:p>
            <a:r>
              <a:rPr lang="en-US" sz="2400" dirty="0" smtClean="0">
                <a:solidFill>
                  <a:schemeClr val="tx2">
                    <a:lumMod val="60000"/>
                    <a:lumOff val="40000"/>
                  </a:schemeClr>
                </a:solidFill>
                <a:latin typeface="Calisto MT" pitchFamily="18" charset="0"/>
              </a:rPr>
              <a:t>EDA</a:t>
            </a:r>
          </a:p>
          <a:p>
            <a:r>
              <a:rPr lang="en-US" sz="2400" dirty="0" smtClean="0">
                <a:solidFill>
                  <a:schemeClr val="tx2">
                    <a:lumMod val="60000"/>
                    <a:lumOff val="40000"/>
                  </a:schemeClr>
                </a:solidFill>
                <a:latin typeface="Calisto MT" pitchFamily="18" charset="0"/>
              </a:rPr>
              <a:t>Model building</a:t>
            </a:r>
          </a:p>
          <a:p>
            <a:r>
              <a:rPr lang="en-US" sz="2400" dirty="0" smtClean="0">
                <a:solidFill>
                  <a:schemeClr val="tx2">
                    <a:lumMod val="60000"/>
                    <a:lumOff val="40000"/>
                  </a:schemeClr>
                </a:solidFill>
                <a:latin typeface="Calisto MT" pitchFamily="18" charset="0"/>
              </a:rPr>
              <a:t>Model presentation</a:t>
            </a:r>
          </a:p>
          <a:p>
            <a:r>
              <a:rPr lang="en-US" sz="2400" dirty="0" smtClean="0">
                <a:solidFill>
                  <a:schemeClr val="tx2">
                    <a:lumMod val="60000"/>
                    <a:lumOff val="40000"/>
                  </a:schemeClr>
                </a:solidFill>
                <a:latin typeface="Calisto MT" pitchFamily="18" charset="0"/>
              </a:rPr>
              <a:t>Conclusion </a:t>
            </a:r>
            <a:r>
              <a:rPr lang="en-US" sz="2400" smtClean="0">
                <a:solidFill>
                  <a:schemeClr val="tx2">
                    <a:lumMod val="60000"/>
                    <a:lumOff val="40000"/>
                  </a:schemeClr>
                </a:solidFill>
                <a:latin typeface="Calisto MT" pitchFamily="18" charset="0"/>
              </a:rPr>
              <a:t>&amp; </a:t>
            </a:r>
            <a:r>
              <a:rPr lang="en-US" sz="2400" smtClean="0">
                <a:solidFill>
                  <a:schemeClr val="tx2">
                    <a:lumMod val="60000"/>
                    <a:lumOff val="40000"/>
                  </a:schemeClr>
                </a:solidFill>
                <a:latin typeface="Calisto MT" pitchFamily="18" charset="0"/>
              </a:rPr>
              <a:t>R</a:t>
            </a:r>
            <a:r>
              <a:rPr lang="en-US" sz="2400" smtClean="0">
                <a:solidFill>
                  <a:schemeClr val="tx2">
                    <a:lumMod val="60000"/>
                    <a:lumOff val="40000"/>
                  </a:schemeClr>
                </a:solidFill>
                <a:latin typeface="Calisto MT" pitchFamily="18" charset="0"/>
              </a:rPr>
              <a:t>ecommended </a:t>
            </a:r>
            <a:r>
              <a:rPr lang="en-US" sz="2400" dirty="0" smtClean="0">
                <a:solidFill>
                  <a:schemeClr val="tx2">
                    <a:lumMod val="60000"/>
                    <a:lumOff val="40000"/>
                  </a:schemeClr>
                </a:solidFill>
                <a:latin typeface="Calisto MT" pitchFamily="18" charset="0"/>
              </a:rPr>
              <a:t>S</a:t>
            </a:r>
            <a:r>
              <a:rPr lang="en-US" sz="2400" smtClean="0">
                <a:solidFill>
                  <a:schemeClr val="tx2">
                    <a:lumMod val="60000"/>
                    <a:lumOff val="40000"/>
                  </a:schemeClr>
                </a:solidFill>
                <a:latin typeface="Calisto MT" pitchFamily="18" charset="0"/>
              </a:rPr>
              <a:t>trategies</a:t>
            </a:r>
            <a:endParaRPr lang="en-US" sz="2400" dirty="0" smtClean="0">
              <a:solidFill>
                <a:schemeClr val="tx2">
                  <a:lumMod val="60000"/>
                  <a:lumOff val="40000"/>
                </a:schemeClr>
              </a:solidFill>
              <a:latin typeface="Calisto MT" pitchFamily="18" charset="0"/>
            </a:endParaRPr>
          </a:p>
          <a:p>
            <a:pPr>
              <a:buNone/>
            </a:pPr>
            <a:endParaRPr lang="en-US" sz="2400" dirty="0" smtClean="0">
              <a:solidFill>
                <a:schemeClr val="tx2">
                  <a:lumMod val="60000"/>
                  <a:lumOff val="40000"/>
                </a:schemeClr>
              </a:solidFill>
            </a:endParaRPr>
          </a:p>
          <a:p>
            <a:endParaRPr lang="en-US" sz="2400" dirty="0"/>
          </a:p>
        </p:txBody>
      </p:sp>
      <p:sp>
        <p:nvSpPr>
          <p:cNvPr id="4" name="Title 3"/>
          <p:cNvSpPr>
            <a:spLocks noGrp="1"/>
          </p:cNvSpPr>
          <p:nvPr>
            <p:ph type="title"/>
          </p:nvPr>
        </p:nvSpPr>
        <p:spPr/>
        <p:txBody>
          <a:bodyPr>
            <a:normAutofit fontScale="90000"/>
          </a:bodyPr>
          <a:lstStyle/>
          <a:p>
            <a:r>
              <a:rPr lang="en-US" dirty="0" smtClean="0">
                <a:solidFill>
                  <a:schemeClr val="tx2">
                    <a:lumMod val="60000"/>
                    <a:lumOff val="40000"/>
                  </a:schemeClr>
                </a:solidFill>
                <a:latin typeface="Calisto MT" pitchFamily="18" charset="0"/>
              </a:rPr>
              <a:t>SOLUTION METHODOLOGY</a:t>
            </a:r>
            <a:endParaRPr lang="en-US" dirty="0">
              <a:solidFill>
                <a:schemeClr val="tx2">
                  <a:lumMod val="60000"/>
                  <a:lumOff val="40000"/>
                </a:schemeClr>
              </a:solidFill>
              <a:latin typeface="Calisto MT"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tx2">
                    <a:lumMod val="60000"/>
                    <a:lumOff val="40000"/>
                  </a:schemeClr>
                </a:solidFill>
                <a:latin typeface="Calisto MT" pitchFamily="18" charset="0"/>
              </a:rPr>
              <a:t>EDA</a:t>
            </a:r>
            <a:endParaRPr lang="en-US" b="1" dirty="0">
              <a:solidFill>
                <a:schemeClr val="tx2">
                  <a:lumMod val="60000"/>
                  <a:lumOff val="40000"/>
                </a:schemeClr>
              </a:solidFill>
              <a:latin typeface="Calisto MT"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1435100" y="2473519"/>
            <a:ext cx="7499350" cy="2749161"/>
          </a:xfrm>
          <a:prstGeom prst="rect">
            <a:avLst/>
          </a:prstGeom>
          <a:noFill/>
          <a:ln w="9525">
            <a:noFill/>
            <a:miter lim="800000"/>
            <a:headEnd/>
            <a:tailEnd/>
          </a:ln>
          <a:effectLst/>
        </p:spPr>
      </p:pic>
      <p:sp>
        <p:nvSpPr>
          <p:cNvPr id="5" name="TextBox 4"/>
          <p:cNvSpPr txBox="1"/>
          <p:nvPr/>
        </p:nvSpPr>
        <p:spPr>
          <a:xfrm>
            <a:off x="1371600" y="1447800"/>
            <a:ext cx="2362200" cy="369332"/>
          </a:xfrm>
          <a:prstGeom prst="rect">
            <a:avLst/>
          </a:prstGeom>
          <a:noFill/>
        </p:spPr>
        <p:txBody>
          <a:bodyPr wrap="square" rtlCol="0">
            <a:spAutoFit/>
          </a:bodyPr>
          <a:lstStyle/>
          <a:p>
            <a:r>
              <a:rPr lang="en-US" dirty="0" smtClean="0">
                <a:solidFill>
                  <a:schemeClr val="tx2">
                    <a:lumMod val="60000"/>
                    <a:lumOff val="40000"/>
                  </a:schemeClr>
                </a:solidFill>
                <a:latin typeface="Calisto MT" pitchFamily="18" charset="0"/>
              </a:rPr>
              <a:t>BAR CHART</a:t>
            </a:r>
            <a:endParaRPr lang="en-US" dirty="0">
              <a:solidFill>
                <a:schemeClr val="tx2">
                  <a:lumMod val="60000"/>
                  <a:lumOff val="40000"/>
                </a:schemeClr>
              </a:solidFill>
              <a:latin typeface="Calisto MT"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chemeClr val="tx2">
                    <a:lumMod val="60000"/>
                    <a:lumOff val="40000"/>
                  </a:schemeClr>
                </a:solidFill>
                <a:latin typeface="Calisto MT" pitchFamily="18" charset="0"/>
              </a:rPr>
              <a:t>BOX  PLOT</a:t>
            </a:r>
            <a:endParaRPr lang="en-US" sz="2800" dirty="0">
              <a:solidFill>
                <a:schemeClr val="tx2">
                  <a:lumMod val="60000"/>
                  <a:lumOff val="40000"/>
                </a:schemeClr>
              </a:solidFill>
              <a:latin typeface="Calisto MT" pitchFamily="18" charset="0"/>
            </a:endParaRPr>
          </a:p>
        </p:txBody>
      </p:sp>
      <p:pic>
        <p:nvPicPr>
          <p:cNvPr id="2050" name="Picture 2"/>
          <p:cNvPicPr>
            <a:picLocks noGrp="1" noChangeAspect="1" noChangeArrowheads="1"/>
          </p:cNvPicPr>
          <p:nvPr>
            <p:ph idx="1"/>
          </p:nvPr>
        </p:nvPicPr>
        <p:blipFill>
          <a:blip r:embed="rId2"/>
          <a:srcRect/>
          <a:stretch>
            <a:fillRect/>
          </a:stretch>
        </p:blipFill>
        <p:spPr bwMode="auto">
          <a:xfrm>
            <a:off x="1435100" y="1570386"/>
            <a:ext cx="7499350" cy="4555427"/>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1435100" y="1751896"/>
            <a:ext cx="7499350" cy="4192408"/>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1435100" y="1651095"/>
            <a:ext cx="7499350" cy="439401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1435100" y="1748282"/>
            <a:ext cx="7499350" cy="4199636"/>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61</TotalTime>
  <Words>314</Words>
  <Application>Microsoft Office PowerPoint</Application>
  <PresentationFormat>On-screen Show (4:3)</PresentationFormat>
  <Paragraphs>45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Solstice</vt:lpstr>
      <vt:lpstr>Slide 1</vt:lpstr>
      <vt:lpstr>PROBLEM STATEMENT</vt:lpstr>
      <vt:lpstr>BUSINESS OBJECTIVE</vt:lpstr>
      <vt:lpstr>SOLUTION METHODOLOGY</vt:lpstr>
      <vt:lpstr>EDA</vt:lpstr>
      <vt:lpstr>BOX  PLOT</vt:lpstr>
      <vt:lpstr>Slide 7</vt:lpstr>
      <vt:lpstr>Slide 8</vt:lpstr>
      <vt:lpstr>Slide 9</vt:lpstr>
      <vt:lpstr>Slide 10</vt:lpstr>
      <vt:lpstr>Slide 11</vt:lpstr>
      <vt:lpstr>PCA</vt:lpstr>
      <vt:lpstr>Logistic Regression with PCA</vt:lpstr>
      <vt:lpstr>Slide 14</vt:lpstr>
      <vt:lpstr>Logistic Regression with RFE</vt:lpstr>
      <vt:lpstr>Slide 16</vt:lpstr>
      <vt:lpstr>XGBoost with PCA</vt:lpstr>
      <vt:lpstr>Slide 18</vt:lpstr>
      <vt:lpstr>Slide 19</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PAIDA HRITHIKA</dc:creator>
  <cp:lastModifiedBy>Hrithika</cp:lastModifiedBy>
  <cp:revision>11</cp:revision>
  <dcterms:created xsi:type="dcterms:W3CDTF">2006-08-16T00:00:00Z</dcterms:created>
  <dcterms:modified xsi:type="dcterms:W3CDTF">2023-04-09T12:23:23Z</dcterms:modified>
</cp:coreProperties>
</file>