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Work Sans Medium"/>
      <p:regular r:id="rId38"/>
      <p:bold r:id="rId39"/>
      <p:italic r:id="rId40"/>
      <p:boldItalic r:id="rId41"/>
    </p:embeddedFont>
    <p:embeddedFont>
      <p:font typeface="Work Sans"/>
      <p:regular r:id="rId42"/>
      <p:bold r:id="rId43"/>
      <p:italic r:id="rId44"/>
      <p:boldItalic r:id="rId45"/>
    </p:embeddedFont>
    <p:embeddedFont>
      <p:font typeface="Work Sans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Medium-italic.fntdata"/><Relationship Id="rId42" Type="http://schemas.openxmlformats.org/officeDocument/2006/relationships/font" Target="fonts/WorkSans-regular.fntdata"/><Relationship Id="rId41" Type="http://schemas.openxmlformats.org/officeDocument/2006/relationships/font" Target="fonts/WorkSansMedium-boldItalic.fntdata"/><Relationship Id="rId44" Type="http://schemas.openxmlformats.org/officeDocument/2006/relationships/font" Target="fonts/WorkSans-italic.fntdata"/><Relationship Id="rId43" Type="http://schemas.openxmlformats.org/officeDocument/2006/relationships/font" Target="fonts/WorkSans-bold.fntdata"/><Relationship Id="rId46" Type="http://schemas.openxmlformats.org/officeDocument/2006/relationships/font" Target="fonts/WorkSansLight-regular.fntdata"/><Relationship Id="rId45" Type="http://schemas.openxmlformats.org/officeDocument/2006/relationships/font" Target="fonts/Work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WorkSansLight-italic.fntdata"/><Relationship Id="rId47" Type="http://schemas.openxmlformats.org/officeDocument/2006/relationships/font" Target="fonts/WorkSansLight-bold.fntdata"/><Relationship Id="rId49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WorkSansMedium-bold.fntdata"/><Relationship Id="rId38" Type="http://schemas.openxmlformats.org/officeDocument/2006/relationships/font" Target="fonts/WorkSansMedium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cccdfb5d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cccdfb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cccdfb5d7_0_4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cccdfb5d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⭐️ ⭐️ ⭐️ ⭐️ ⭐️ ⭐️  ROUND 2 ⭐️ ⭐️ ⭐️ ⭐️ ⭐️ ⭐️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cccdfb5d7_0_4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cccdfb5d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cccdfb5d7_0_4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cccdfb5d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⭐️ ⭐️ ⭐️ ⭐️ ⭐️ ⭐️  ROUND 3 ⭐️ ⭐️ ⭐️ ⭐️ ⭐️ ⭐️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ccdfb5d7_0_4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cccdfb5d7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cccdfb5d7_0_4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cccdfb5d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⭐️ ⭐️ ⭐️ ⭐️ ⭐️ ⭐️  ROUND 4 ⭐️ ⭐️ ⭐️ ⭐️ ⭐️ ⭐️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ccdfb5d7_0_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cccdfb5d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cccdfb5d7_0_4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cccdfb5d7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⭐️ ⭐️ ⭐️ ⭐️ ⭐️ ⭐️  ROUND 5 ⭐️ ⭐️ ⭐️ ⭐️ ⭐️ ⭐️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cccdfb5d7_0_4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cccdfb5d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cccdfb5d7_0_4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cccdfb5d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ccdfb5d7_0_4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cccdfb5d7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ccdfb5d7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cccdfb5d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c346a400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c346a4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cccdfb5d7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cccdfb5d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4"/>
                </a:highlight>
              </a:rPr>
              <a:t>Hannah: please make random breakout rooms so that there are 3-4 people in each for Slide 22</a:t>
            </a:r>
            <a:endParaRPr b="1">
              <a:highlight>
                <a:schemeClr val="accent4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cccdfb5d7_0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cccdfb5d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&lt;12 minutes&gt; Groups of 3-4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~ 3 minutes per person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 your output/website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 your code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 about the process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resources did you use?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was a challenge that you overcame?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did you learn?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you still curious about?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 any questions that other people in the group may have!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ce79499c1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ce79499c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cccdfb5d7_0_2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cccdfb5d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cccdfb5d7_0_2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cccdfb5d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cccdfb5d7_0_2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cccdfb5d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4"/>
                </a:highlight>
              </a:rPr>
              <a:t>Hannah: please make random breakout rooms so that there are 3-4 people in each for Slide 27</a:t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cccdfb5d7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cccdfb5d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&lt;3 minutes&gt; In groups of 3-4, share your wireframe!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cccdfb5d7_0_3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cccdfb5d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4"/>
                </a:highlight>
              </a:rPr>
              <a:t>Hannah: please create 3 breakout rooms </a:t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Tara to drop into chat: </a:t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Main Room: I’m good to go, I can code this on my own and would like to do it silently ! </a:t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Breakout Room 1: I’d like to mostly code on my own, but I’ll work with others if needed! </a:t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Breakout Room 2 with Tara: Let’s code-along a to-do list together! </a:t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Breakout Room 3 with Hannah: Stop by if you have any specific questions </a:t>
            </a:r>
            <a:endParaRPr b="1"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cccdfb5d7_0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cccdfb5d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ce79499c1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ce79499c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cccdfb5d7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cccdfb5d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c346a400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c346a40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🔗 End of class survey: </a:t>
            </a:r>
            <a:r>
              <a:rPr b="1" lang="en" sz="1200">
                <a:solidFill>
                  <a:schemeClr val="dk1"/>
                </a:solidFill>
              </a:rPr>
              <a:t>https://forms.gle/AWAGrJP5xPxysiEc7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cccdfb5d7_0_3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cccdfb5d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🔗 Please head to this Padlet and answer the questions: https://padlet.com/taratptran/domsession1</a:t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cccdfb5d7_0_3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cccdfb5d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🔗 End of class survey: </a:t>
            </a:r>
            <a:r>
              <a:rPr b="1" lang="en" sz="1200">
                <a:solidFill>
                  <a:schemeClr val="dk1"/>
                </a:solidFill>
              </a:rPr>
              <a:t>https://forms.gle/AWAGrJP5xPxysiEc7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ce79499c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ce79499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 </a:t>
            </a:r>
            <a:r>
              <a:rPr lang="en">
                <a:solidFill>
                  <a:schemeClr val="dk1"/>
                </a:solidFill>
              </a:rPr>
              <a:t>⭐️ ⭐️ ⭐️ ⭐️ ⭐️  ROUND 1 ⭐️ ⭐️ ⭐️ ⭐️ ⭐️ ⭐️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e79499c1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ce79499c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ce79499c1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ce79499c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e79499c1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ce79499c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ccdfb5d7_0_4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cccdfb5d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 </a:t>
            </a:r>
            <a:r>
              <a:rPr lang="en">
                <a:solidFill>
                  <a:schemeClr val="dk1"/>
                </a:solidFill>
              </a:rPr>
              <a:t>⭐️ ⭐️ ⭐️ ⭐️ ⭐️  ROUND 1 ⭐️ ⭐️ ⭐️ ⭐️ ⭐️ ⭐️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cccdfb5d7_0_4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cccdfb5d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_W0bSen8Qjg" TargetMode="External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_W0bSen8Qjg" TargetMode="External"/><Relationship Id="rId4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hyperlink" Target="http://www.youtube.com/watch?v=W9kVd-OKMzs" TargetMode="External"/><Relationship Id="rId5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youtube.com/watch?v=iHdviZkM7S4" TargetMode="External"/><Relationship Id="rId4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youtube.com/watch?v=iHdviZkM7S4" TargetMode="External"/><Relationship Id="rId4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888800" y="737475"/>
            <a:ext cx="663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Welcome to Intro to DOM!</a:t>
            </a:r>
            <a:endParaRPr sz="4100"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0" y="488375"/>
            <a:ext cx="1159800" cy="1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4294967295" type="body"/>
          </p:nvPr>
        </p:nvSpPr>
        <p:spPr>
          <a:xfrm>
            <a:off x="678925" y="20070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We will begin shortly. </a:t>
            </a:r>
            <a:endParaRPr i="1" sz="16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As you’re coming in…</a:t>
            </a:r>
            <a:endParaRPr b="1" sz="16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00" y="3309800"/>
            <a:ext cx="472000" cy="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4294967295" type="body"/>
          </p:nvPr>
        </p:nvSpPr>
        <p:spPr>
          <a:xfrm>
            <a:off x="1256550" y="3168400"/>
            <a:ext cx="74262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Please have your camera on, if possible and change your name on Zoom to include your pronouns </a:t>
            </a:r>
            <a:endParaRPr sz="15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Drop into the Zoom chat: </a:t>
            </a:r>
            <a:r>
              <a:rPr lang="en" sz="1500">
                <a:solidFill>
                  <a:srgbClr val="FFFFFF"/>
                </a:solidFill>
                <a:highlight>
                  <a:srgbClr val="B94B47"/>
                </a:highlight>
                <a:latin typeface="Work Sans Medium"/>
                <a:ea typeface="Work Sans Medium"/>
                <a:cs typeface="Work Sans Medium"/>
                <a:sym typeface="Work Sans Medium"/>
              </a:rPr>
              <a:t>what’s a controversial food opinion that you have? </a:t>
            </a:r>
            <a:r>
              <a:rPr lang="en" sz="1500">
                <a:solidFill>
                  <a:srgbClr val="000000"/>
                </a:solidFill>
                <a:highlight>
                  <a:schemeClr val="accent6"/>
                </a:highlight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endParaRPr sz="1500">
              <a:solidFill>
                <a:srgbClr val="000000"/>
              </a:solidFill>
              <a:highlight>
                <a:schemeClr val="accent6"/>
              </a:highlight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8613" y="4186375"/>
            <a:ext cx="471984" cy="47199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275" y="553375"/>
            <a:ext cx="1159798" cy="86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869150" y="1303450"/>
            <a:ext cx="67056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1: What does DOM stand for?  </a:t>
            </a:r>
            <a:r>
              <a:rPr lang="en"/>
              <a:t>DOCUMENT OBJECT MODEL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859175" y="1891650"/>
            <a:ext cx="67056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2: T or F, when we manipulated the DOM, we edited that HTML page permanently.   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59175" y="1891650"/>
            <a:ext cx="67056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2: T or F, when we manipulated the DOM, we edited that HTML page permanently. </a:t>
            </a:r>
            <a:r>
              <a:rPr lang="en"/>
              <a:t>False. </a:t>
            </a:r>
            <a:r>
              <a:rPr lang="en">
                <a:solidFill>
                  <a:srgbClr val="B94B47"/>
                </a:solidFill>
              </a:rPr>
              <a:t> 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869150" y="2050700"/>
            <a:ext cx="66633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3: What would I type into the blank to access this element by Id? 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2231500" y="3142350"/>
            <a:ext cx="6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document.____________(‘this-is-an-id’)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869150" y="2050700"/>
            <a:ext cx="66633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3: What would I type into the blank to access this element by Id? 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2231500" y="3142350"/>
            <a:ext cx="6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document.</a:t>
            </a:r>
            <a:r>
              <a:rPr b="1" lang="en" u="sng">
                <a:latin typeface="Work Sans"/>
                <a:ea typeface="Work Sans"/>
                <a:cs typeface="Work Sans"/>
                <a:sym typeface="Work Sans"/>
              </a:rPr>
              <a:t>getElementById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(‘this-is-an-id’)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40300" y="1714200"/>
            <a:ext cx="66633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4: Is getElementById a method or a property?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830825" y="2188700"/>
            <a:ext cx="66633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4: Is getElementById a method or a property? </a:t>
            </a:r>
            <a:r>
              <a:rPr lang="en"/>
              <a:t>Property.</a:t>
            </a:r>
            <a:r>
              <a:rPr lang="en">
                <a:solidFill>
                  <a:srgbClr val="B94B47"/>
                </a:solidFill>
              </a:rPr>
              <a:t> 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25" y="3265750"/>
            <a:ext cx="2124075" cy="121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186" y="3265750"/>
            <a:ext cx="5013424" cy="1174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840300" y="2269000"/>
            <a:ext cx="66633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5: Which one is preferable: event handlers or event listeners?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840300" y="2876875"/>
            <a:ext cx="66633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5: Which one is preferable: event handlers or event listeners? </a:t>
            </a:r>
            <a:r>
              <a:rPr lang="en"/>
              <a:t>Event listeners.</a:t>
            </a:r>
            <a:endParaRPr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4B47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926550" y="200650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Well done everyone! 👏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51075" y="552928"/>
            <a:ext cx="78894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Agenda: </a:t>
            </a:r>
            <a:endParaRPr b="1" sz="24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&lt;5 min&gt; Opening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&lt;20 min&gt; From the Padlet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&lt;15 min&gt; Quick Review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&lt;15 min&gt; Sharing Our Event Listener Starter Code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&lt;5 min&gt; Break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&lt;40 min&gt; Beginning Our To-Do List </a:t>
            </a: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&lt;10 min&gt; Adding Functionality to our To-Do List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&lt;10 min&gt; Close-Out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7786007" y="552932"/>
            <a:ext cx="742765" cy="617952"/>
            <a:chOff x="1926350" y="995225"/>
            <a:chExt cx="428650" cy="356600"/>
          </a:xfrm>
        </p:grpSpPr>
        <p:sp>
          <p:nvSpPr>
            <p:cNvPr id="72" name="Google Shape;72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4B47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926550" y="2006500"/>
            <a:ext cx="729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Sharing Our Event Listener Starter Code 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540400" y="388875"/>
            <a:ext cx="79938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You did it!    </a:t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🎉</a:t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Now it’s your turn       </a:t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750"/>
              <a:buFont typeface="Work Sans"/>
              <a:buChar char="▪"/>
            </a:pPr>
            <a:r>
              <a:rPr lang="en" sz="175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Using what we just did as starter code, you have three options:</a:t>
            </a:r>
            <a:endParaRPr sz="17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Work Sans"/>
              <a:buChar char="□"/>
            </a:pPr>
            <a:r>
              <a:rPr lang="en" sz="175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OPTION 1: Change the event listener</a:t>
            </a:r>
            <a:endParaRPr sz="17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Work Sans"/>
              <a:buChar char="□"/>
            </a:pPr>
            <a:r>
              <a:rPr lang="en" sz="175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OPTION 2: Change the outcome </a:t>
            </a:r>
            <a:endParaRPr sz="17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Work Sans"/>
              <a:buChar char="□"/>
            </a:pPr>
            <a:r>
              <a:rPr lang="en" sz="175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OPTION 3: BOTH!  </a:t>
            </a:r>
            <a:endParaRPr sz="17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Work Sans"/>
              <a:buChar char="▪"/>
            </a:pPr>
            <a:r>
              <a:rPr lang="en" sz="175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Check out the resources available at the Links &amp; Resources for inspiration! </a:t>
            </a:r>
            <a:endParaRPr sz="17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Work Sans"/>
              <a:buChar char="▪"/>
            </a:pPr>
            <a:r>
              <a:rPr b="1" lang="en" sz="175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Please head to the Links &amp; Resources and add your slide to the </a:t>
            </a:r>
            <a:r>
              <a:rPr b="1" lang="en" sz="1750" u="sng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Intro to DOM Starters Slide Deck</a:t>
            </a:r>
            <a:r>
              <a:rPr b="1" lang="en" sz="175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7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This timer counts down silently until it reaches 0:00, then a police siren sounds to alert you that time is up." id="200" name="Google Shape;200;p32" title="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5975" y="541100"/>
            <a:ext cx="1338226" cy="10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869150" y="14865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Breakout Rooms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869150" y="1313825"/>
            <a:ext cx="72903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&lt;12 minutes&gt; Groups of 3-4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Work Sans"/>
              <a:buChar char="▪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~ 3 minutes per person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Share your output/website via sharing your screen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Share your code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Share about the process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What resources did you use?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What was a challenge that you overcame?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What did you learn?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What are you still curious about?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Char char="□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Answer any questions that other people in the group may have!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7580992" y="542977"/>
            <a:ext cx="1005516" cy="91458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B94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4B47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926550" y="200650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Break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This timer counts down silently until it reaches 0:00, then a police siren sounds to alert you that time is up." id="215" name="Google Shape;215;p34" title="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75" y="604525"/>
            <a:ext cx="1394800" cy="1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4B47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926550" y="200650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Beginning Our To-Do List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551075" y="552928"/>
            <a:ext cx="78894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Your Task </a:t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Build a to-do list using HTML, CSS, and JavaScript.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Your To-Do list will include: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A space to type a to-do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Add the item to an ongoing list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▪"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Mark an item as complete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28" name="Google Shape;228;p36"/>
          <p:cNvGrpSpPr/>
          <p:nvPr/>
        </p:nvGrpSpPr>
        <p:grpSpPr>
          <a:xfrm>
            <a:off x="7818961" y="552933"/>
            <a:ext cx="653234" cy="826140"/>
            <a:chOff x="584925" y="238125"/>
            <a:chExt cx="415200" cy="525100"/>
          </a:xfrm>
        </p:grpSpPr>
        <p:sp>
          <p:nvSpPr>
            <p:cNvPr id="229" name="Google Shape;229;p36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551075" y="552925"/>
            <a:ext cx="71301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First Step: Wireframe!  </a:t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Take 7 minutes and wireframe what your To-Do List website would look like.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41" name="Google Shape;241;p37"/>
          <p:cNvGrpSpPr/>
          <p:nvPr/>
        </p:nvGrpSpPr>
        <p:grpSpPr>
          <a:xfrm>
            <a:off x="7818961" y="552933"/>
            <a:ext cx="653234" cy="826140"/>
            <a:chOff x="584925" y="238125"/>
            <a:chExt cx="415200" cy="525100"/>
          </a:xfrm>
        </p:grpSpPr>
        <p:sp>
          <p:nvSpPr>
            <p:cNvPr id="242" name="Google Shape;242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51" y="2196975"/>
            <a:ext cx="3953800" cy="2424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timer counts down silently until it reaches 0:00, then a police siren sounds to alert you that time is up." id="249" name="Google Shape;249;p37" title="7 Minute Tim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000" y="3262875"/>
            <a:ext cx="1507200" cy="1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Breakout Rooms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869150" y="2312925"/>
            <a:ext cx="44604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&lt;3 minutes&gt; In groups of 3-4, share your wireframe!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551150" y="435425"/>
            <a:ext cx="78999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Second Step: Begin coding the HTML &amp; CSS of your to-do list </a:t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Font typeface="Work Sans"/>
              <a:buChar char="▪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Y</a:t>
            </a: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ou’re going to begin coding the HTML &amp; CSS of your to-do list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▪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Some elements that you may want to consider adding: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Form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Input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Div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Button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▪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Each room will have a different working style: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Main Room: I’m good to go, I can code this on my own and will collaborate with others in the main room.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Breakout Room 1 with Tara: Let’s code-along a to-do list together (</a:t>
            </a:r>
            <a:r>
              <a:rPr b="1" lang="en" sz="1500" u="sng">
                <a:latin typeface="Work Sans"/>
                <a:ea typeface="Work Sans"/>
                <a:cs typeface="Work Sans"/>
                <a:sym typeface="Work Sans"/>
              </a:rPr>
              <a:t>in a bit</a:t>
            </a: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)!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Work Sans"/>
              <a:buChar char="□"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Breakout Room 2 with Hannah: Stop by if you have any specific questions </a:t>
            </a:r>
            <a:endParaRPr b="1"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63" name="Google Shape;263;p39"/>
          <p:cNvGrpSpPr/>
          <p:nvPr/>
        </p:nvGrpSpPr>
        <p:grpSpPr>
          <a:xfrm>
            <a:off x="7897503" y="532393"/>
            <a:ext cx="729275" cy="539507"/>
            <a:chOff x="5255200" y="3006475"/>
            <a:chExt cx="511700" cy="378575"/>
          </a:xfrm>
        </p:grpSpPr>
        <p:sp>
          <p:nvSpPr>
            <p:cNvPr id="264" name="Google Shape;264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his timer counts down silently until it reaches 0:00, then a police siren sounds to alert you that time is up." id="266" name="Google Shape;266;p39" title="3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725" y="1227575"/>
            <a:ext cx="1251325" cy="9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4B47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926550" y="200650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Closing Out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551075" y="552925"/>
            <a:ext cx="69483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As a quick note! </a:t>
            </a:r>
            <a:endParaRPr b="1" sz="24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latin typeface="Work Sans"/>
                <a:ea typeface="Work Sans"/>
                <a:cs typeface="Work Sans"/>
                <a:sym typeface="Work Sans"/>
              </a:rPr>
              <a:t>If you need Hannah’s help at any point, feel free to DM her and/or head into a breakout room! </a:t>
            </a:r>
            <a:endParaRPr b="1" sz="2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8028770" y="553021"/>
            <a:ext cx="548716" cy="637496"/>
            <a:chOff x="3972400" y="4996350"/>
            <a:chExt cx="381000" cy="442675"/>
          </a:xfrm>
        </p:grpSpPr>
        <p:sp>
          <p:nvSpPr>
            <p:cNvPr id="83" name="Google Shape;83;p14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551075" y="552928"/>
            <a:ext cx="78894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Course Sequence </a:t>
            </a:r>
            <a:endParaRPr b="1" sz="25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Day 1 - Tuesday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Introduction to the course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Introduction to DOM 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Learning about DOM events and event listeners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Using browser (Chrome/Firefox) Developer Tools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Wireframing and coding the HTML &amp; CSS of a to-do list app 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Day 2 - Wednesday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Responding to user interactions on our web pages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Adding elements to the DOM to create a to-do list app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Day 3 - Friday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Querying and updating a page after it’s loaded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Adding finishing touches to our to-do list app 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▪"/>
            </a:pPr>
            <a:r>
              <a:rPr lang="en" sz="1400">
                <a:latin typeface="Work Sans"/>
                <a:ea typeface="Work Sans"/>
                <a:cs typeface="Work Sans"/>
                <a:sym typeface="Work Sans"/>
              </a:rPr>
              <a:t>Final presentations </a:t>
            </a:r>
            <a:endParaRPr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2808425" y="1308750"/>
            <a:ext cx="394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Work Sans Light"/>
                <a:ea typeface="Work Sans Light"/>
                <a:cs typeface="Work Sans Light"/>
                <a:sym typeface="Work Sans Light"/>
              </a:rPr>
              <a:t>✅</a:t>
            </a:r>
            <a:endParaRPr sz="7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2808425" y="2513025"/>
            <a:ext cx="394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Work Sans Light"/>
                <a:ea typeface="Work Sans Light"/>
                <a:cs typeface="Work Sans Light"/>
                <a:sym typeface="Work Sans Light"/>
              </a:rPr>
              <a:t>✅</a:t>
            </a:r>
            <a:endParaRPr sz="7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81" name="Google Shape;281;p41"/>
          <p:cNvGrpSpPr/>
          <p:nvPr/>
        </p:nvGrpSpPr>
        <p:grpSpPr>
          <a:xfrm>
            <a:off x="7828916" y="509417"/>
            <a:ext cx="683671" cy="632040"/>
            <a:chOff x="5975075" y="2327500"/>
            <a:chExt cx="420100" cy="388350"/>
          </a:xfrm>
        </p:grpSpPr>
        <p:sp>
          <p:nvSpPr>
            <p:cNvPr id="282" name="Google Shape;282;p4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idx="4294967295" type="ctrTitle"/>
          </p:nvPr>
        </p:nvSpPr>
        <p:spPr>
          <a:xfrm>
            <a:off x="641600" y="-98650"/>
            <a:ext cx="61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B94B47"/>
                </a:highlight>
              </a:rPr>
              <a:t>End of Class Survey</a:t>
            </a:r>
            <a:endParaRPr sz="3000">
              <a:solidFill>
                <a:schemeClr val="lt1"/>
              </a:solidFill>
              <a:highlight>
                <a:srgbClr val="B94B47"/>
              </a:highlight>
            </a:endParaRPr>
          </a:p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2"/>
          <p:cNvSpPr txBox="1"/>
          <p:nvPr/>
        </p:nvSpPr>
        <p:spPr>
          <a:xfrm>
            <a:off x="725900" y="1200125"/>
            <a:ext cx="730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91" name="Google Shape;291;p42"/>
          <p:cNvGrpSpPr/>
          <p:nvPr/>
        </p:nvGrpSpPr>
        <p:grpSpPr>
          <a:xfrm>
            <a:off x="8159354" y="525880"/>
            <a:ext cx="409037" cy="596909"/>
            <a:chOff x="3984000" y="1594200"/>
            <a:chExt cx="357800" cy="506800"/>
          </a:xfrm>
        </p:grpSpPr>
        <p:sp>
          <p:nvSpPr>
            <p:cNvPr id="292" name="Google Shape;292;p42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2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his timer counts down silently until it reaches 0:00, then a police siren sounds to alert you that time is up." id="294" name="Google Shape;294;p42" title="3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225" y="1329875"/>
            <a:ext cx="3555550" cy="26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4294967295" type="ctrTitle"/>
          </p:nvPr>
        </p:nvSpPr>
        <p:spPr>
          <a:xfrm>
            <a:off x="641600" y="-98650"/>
            <a:ext cx="61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B94B47"/>
                </a:highlight>
              </a:rPr>
              <a:t>Round Robin Closeout</a:t>
            </a:r>
            <a:endParaRPr sz="3000">
              <a:solidFill>
                <a:schemeClr val="lt1"/>
              </a:solidFill>
              <a:highlight>
                <a:srgbClr val="B94B47"/>
              </a:highlight>
            </a:endParaRPr>
          </a:p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725900" y="1200125"/>
            <a:ext cx="7684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rabi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Please put your camera on if you’d like to participate!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rabi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Answer one of the following questions: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lphaL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What is something you learned today in class?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lphaL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How are you feeling and why?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lphaL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What are you most proud of yourself for?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lphaL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What are you still curious about?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rabi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Popcorn to someone else! </a:t>
            </a: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AutoNum type="arabicPeriod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Turn your camera off so we know you’ve already gone. </a:t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idx="4294967295" type="ctrTitle"/>
          </p:nvPr>
        </p:nvSpPr>
        <p:spPr>
          <a:xfrm>
            <a:off x="641600" y="-98650"/>
            <a:ext cx="61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B94B47"/>
                </a:highlight>
              </a:rPr>
              <a:t>Next Steps</a:t>
            </a:r>
            <a:endParaRPr sz="3000">
              <a:solidFill>
                <a:schemeClr val="lt1"/>
              </a:solidFill>
              <a:highlight>
                <a:srgbClr val="B94B47"/>
              </a:highlight>
            </a:endParaRPr>
          </a:p>
        </p:txBody>
      </p:sp>
      <p:sp>
        <p:nvSpPr>
          <p:cNvPr id="307" name="Google Shape;307;p4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4"/>
          <p:cNvSpPr txBox="1"/>
          <p:nvPr/>
        </p:nvSpPr>
        <p:spPr>
          <a:xfrm>
            <a:off x="725900" y="1200125"/>
            <a:ext cx="7307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AutoNum type="arabicPeriod"/>
            </a:pPr>
            <a:r>
              <a:rPr b="1" lang="en" sz="2400">
                <a:latin typeface="Work Sans"/>
                <a:ea typeface="Work Sans"/>
                <a:cs typeface="Work Sans"/>
                <a:sym typeface="Work Sans"/>
              </a:rPr>
              <a:t>Fill out the end of class survey: https://forms.gle/AWAGrJP5xPxysiEc7</a:t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AutoNum type="arabicPeriod"/>
            </a:pPr>
            <a:r>
              <a:rPr b="1" lang="en" sz="2400">
                <a:latin typeface="Work Sans"/>
                <a:ea typeface="Work Sans"/>
                <a:cs typeface="Work Sans"/>
                <a:sym typeface="Work Sans"/>
              </a:rPr>
              <a:t>Continue working on your HTML and CSS of your To-Do List App </a:t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Work Sans"/>
              <a:buAutoNum type="arabicPeriod"/>
            </a:pPr>
            <a:r>
              <a:rPr b="1" lang="en" sz="2400">
                <a:latin typeface="Work Sans"/>
                <a:ea typeface="Work Sans"/>
                <a:cs typeface="Work Sans"/>
                <a:sym typeface="Work Sans"/>
              </a:rPr>
              <a:t>Email Tara or Hannah if you have any questions!  </a:t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09" name="Google Shape;309;p44"/>
          <p:cNvGrpSpPr/>
          <p:nvPr/>
        </p:nvGrpSpPr>
        <p:grpSpPr>
          <a:xfrm>
            <a:off x="8159354" y="525880"/>
            <a:ext cx="409037" cy="596909"/>
            <a:chOff x="3984000" y="1594200"/>
            <a:chExt cx="357800" cy="506800"/>
          </a:xfrm>
        </p:grpSpPr>
        <p:sp>
          <p:nvSpPr>
            <p:cNvPr id="310" name="Google Shape;310;p44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4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B94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4B4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926550" y="200650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From the Padlet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551075" y="552925"/>
            <a:ext cx="63300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Any best practices or rules for working in replit? </a:t>
            </a:r>
            <a:r>
              <a:rPr b="1" lang="en" sz="48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48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931676" y="552912"/>
            <a:ext cx="606139" cy="57876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B94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551075" y="552925"/>
            <a:ext cx="63300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Fancy event-listeners</a:t>
            </a:r>
            <a:endParaRPr b="1" sz="4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931676" y="552912"/>
            <a:ext cx="606139" cy="57876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B94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51075" y="552925"/>
            <a:ext cx="72348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Work Sans"/>
              <a:buChar char="▪"/>
            </a:pPr>
            <a:r>
              <a:rPr b="1" lang="en" sz="23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Building on what we covered today </a:t>
            </a:r>
            <a:endParaRPr b="1" sz="23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Work Sans"/>
              <a:buChar char="▪"/>
            </a:pPr>
            <a:r>
              <a:rPr b="1" lang="en" sz="23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What more can be done with JS in the DOM (Lori)</a:t>
            </a:r>
            <a:endParaRPr b="1" sz="23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Work Sans"/>
              <a:buChar char="▪"/>
            </a:pPr>
            <a:r>
              <a:rPr b="1" lang="en" sz="23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Building on what we covered today (Gillian) </a:t>
            </a:r>
            <a:endParaRPr b="1" sz="23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Work Sans"/>
              <a:buChar char="▪"/>
            </a:pPr>
            <a:r>
              <a:rPr b="1" lang="en" sz="2300">
                <a:solidFill>
                  <a:schemeClr val="lt1"/>
                </a:solidFill>
                <a:highlight>
                  <a:srgbClr val="B94B47"/>
                </a:highlight>
                <a:latin typeface="Work Sans"/>
                <a:ea typeface="Work Sans"/>
                <a:cs typeface="Work Sans"/>
                <a:sym typeface="Work Sans"/>
              </a:rPr>
              <a:t>How to do fancier (more complex) DOM changes (Kat) </a:t>
            </a:r>
            <a:endParaRPr b="1" sz="2300">
              <a:solidFill>
                <a:schemeClr val="lt1"/>
              </a:solidFill>
              <a:highlight>
                <a:srgbClr val="B94B47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7931676" y="552912"/>
            <a:ext cx="606139" cy="57876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B94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4B4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926550" y="2006500"/>
            <a:ext cx="7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Quick Review</a:t>
            </a:r>
            <a:endParaRPr b="1" sz="3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869150" y="804375"/>
            <a:ext cx="67056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4B47"/>
                </a:solidFill>
              </a:rPr>
              <a:t>Round 1: What does DOM stand for?  </a:t>
            </a:r>
            <a:endParaRPr>
              <a:solidFill>
                <a:srgbClr val="B94B47"/>
              </a:solidFill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