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Work Sans Medium"/>
      <p:regular r:id="rId33"/>
      <p:bold r:id="rId34"/>
      <p:italic r:id="rId35"/>
      <p:boldItalic r:id="rId36"/>
    </p:embeddedFont>
    <p:embeddedFont>
      <p:font typeface="Work Sans"/>
      <p:regular r:id="rId37"/>
      <p:bold r:id="rId38"/>
      <p:italic r:id="rId39"/>
      <p:boldItalic r:id="rId40"/>
    </p:embeddedFont>
    <p:embeddedFont>
      <p:font typeface="Work Sans 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boldItalic.fntdata"/><Relationship Id="rId20" Type="http://schemas.openxmlformats.org/officeDocument/2006/relationships/slide" Target="slides/slide16.xml"/><Relationship Id="rId42" Type="http://schemas.openxmlformats.org/officeDocument/2006/relationships/font" Target="fonts/WorkSansLight-bold.fntdata"/><Relationship Id="rId41" Type="http://schemas.openxmlformats.org/officeDocument/2006/relationships/font" Target="fonts/WorkSansLight-regular.fntdata"/><Relationship Id="rId22" Type="http://schemas.openxmlformats.org/officeDocument/2006/relationships/slide" Target="slides/slide18.xml"/><Relationship Id="rId44" Type="http://schemas.openxmlformats.org/officeDocument/2006/relationships/font" Target="fonts/WorkSansLight-boldItalic.fntdata"/><Relationship Id="rId21" Type="http://schemas.openxmlformats.org/officeDocument/2006/relationships/slide" Target="slides/slide17.xml"/><Relationship Id="rId43" Type="http://schemas.openxmlformats.org/officeDocument/2006/relationships/font" Target="fonts/WorkSansLight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WorkSansMedium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WorkSansMedium-italic.fntdata"/><Relationship Id="rId12" Type="http://schemas.openxmlformats.org/officeDocument/2006/relationships/slide" Target="slides/slide8.xml"/><Relationship Id="rId34" Type="http://schemas.openxmlformats.org/officeDocument/2006/relationships/font" Target="fonts/WorkSansMedium-bold.fntdata"/><Relationship Id="rId15" Type="http://schemas.openxmlformats.org/officeDocument/2006/relationships/slide" Target="slides/slide11.xml"/><Relationship Id="rId37" Type="http://schemas.openxmlformats.org/officeDocument/2006/relationships/font" Target="fonts/WorkSans-regular.fntdata"/><Relationship Id="rId14" Type="http://schemas.openxmlformats.org/officeDocument/2006/relationships/slide" Target="slides/slide10.xml"/><Relationship Id="rId36" Type="http://schemas.openxmlformats.org/officeDocument/2006/relationships/font" Target="fonts/WorkSansMedium-boldItalic.fntdata"/><Relationship Id="rId17" Type="http://schemas.openxmlformats.org/officeDocument/2006/relationships/slide" Target="slides/slide13.xml"/><Relationship Id="rId39" Type="http://schemas.openxmlformats.org/officeDocument/2006/relationships/font" Target="fonts/WorkSans-italic.fntdata"/><Relationship Id="rId16" Type="http://schemas.openxmlformats.org/officeDocument/2006/relationships/slide" Target="slides/slide12.xml"/><Relationship Id="rId38" Type="http://schemas.openxmlformats.org/officeDocument/2006/relationships/font" Target="fonts/Work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cccdfb5d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cccdfb5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d3164cb74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d3164cb7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d3164cb74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d3164cb7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accent4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d3164cb74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d3164cb7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d27db8741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d27db87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d27db8741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d27db87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d33e8b950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d33e8b95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d33e8b950_3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d33e8b950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d33e8b950_3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d33e8b950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d33e8b950_3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d33e8b950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d33e8b950_3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d33e8b950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cccdfb5d7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cccdfb5d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d33e8b950_3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d33e8b950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d33e8b950_3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d33e8b950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d33e8b950_3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d33e8b950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d33e8b950_3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d33e8b950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cccdfb5d7_0_3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cccdfb5d7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cccdfb5d7_0_3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cccdfb5d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c346a4006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c346a40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🔗 End of class survey: </a:t>
            </a:r>
            <a:r>
              <a:rPr b="1" lang="en" sz="1200">
                <a:solidFill>
                  <a:schemeClr val="dk1"/>
                </a:solidFill>
              </a:rPr>
              <a:t>https://docs.google.com/forms/d/e/1FAIpQLSdqLozzTQpe_KCElW796iggJbSbA41IaXZ0J9PAtdWwLyqhCw/viewform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cccdfb5d7_0_3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3cccdfb5d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🔗 Please head to this Padlet and answer the questions: https://padlet.com/taratptran/domsession1</a:t>
            </a:r>
            <a:endParaRPr b="1" sz="1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cccdfb5d7_0_3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cccdfb5d7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🔗 End of class survey: </a:t>
            </a:r>
            <a:r>
              <a:rPr b="1" lang="en" sz="1200">
                <a:solidFill>
                  <a:schemeClr val="dk1"/>
                </a:solidFill>
              </a:rPr>
              <a:t>https://forms.gle/AWAGrJP5xPxysiEc7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cccdfb5d7_0_2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cccdfb5d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cccdfb5d7_0_2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cccdfb5d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cccdfb5d7_0_3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cccdfb5d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accent4"/>
                </a:highlight>
              </a:rPr>
              <a:t>Hannah: please create 3 breakout rooms </a:t>
            </a:r>
            <a:endParaRPr b="1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Tara to drop into chat: </a:t>
            </a:r>
            <a:endParaRPr b="1"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Main Room: I’m good to go, I can code this on my own and would like to do it silently ! </a:t>
            </a:r>
            <a:endParaRPr b="1"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Breakout Room 1: I’d like to mostly code on my own, but I’ll work with others if needed! </a:t>
            </a:r>
            <a:endParaRPr b="1"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Breakout Room 2 with Tara: Let’s code-along a to-do list together! </a:t>
            </a:r>
            <a:endParaRPr b="1"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Breakout Room 3 with Hannah: Stop by if you have any specific questions </a:t>
            </a:r>
            <a:endParaRPr b="1">
              <a:solidFill>
                <a:schemeClr val="dk1"/>
              </a:solidFill>
              <a:highlight>
                <a:schemeClr val="accent4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d3164cb7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d3164cb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4"/>
                </a:highlight>
              </a:rPr>
              <a:t>HANNAH MAKES BREAKOUT ROOMS </a:t>
            </a:r>
            <a:endParaRPr b="1"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&lt;5 minutes&gt;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Share your output/website via sharing your screen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Share your code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Answer any questions that other people in the group may have!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Give feedback because once we come back, you’ll get a chance to implement that feedback!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d3164cb74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d3164cb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accent4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3164cb74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d3164cb7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d33e8b950_4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d33e8b950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verse">
  <p:cSld name="BLANK_1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i="1" sz="3200"/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4ASKMcdCc3g" TargetMode="External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u_BcMXgws6Y" TargetMode="External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youtube.com/watch?v=iHdviZkM7S4" TargetMode="External"/><Relationship Id="rId4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u_BcMXgws6Y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u_BcMXgws6Y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_W0bSen8Qjg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1888800" y="737475"/>
            <a:ext cx="6630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Welcome to Intro to DOM!</a:t>
            </a:r>
            <a:endParaRPr sz="4100"/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00" y="488375"/>
            <a:ext cx="1159800" cy="11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4294967295" type="body"/>
          </p:nvPr>
        </p:nvSpPr>
        <p:spPr>
          <a:xfrm>
            <a:off x="678925" y="2007075"/>
            <a:ext cx="35946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We will begin shortly. </a:t>
            </a:r>
            <a:endParaRPr i="1" sz="16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As you’re coming in…</a:t>
            </a:r>
            <a:endParaRPr b="1" sz="16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61" name="Google Shape;6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600" y="3309800"/>
            <a:ext cx="472000" cy="4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4294967295" type="body"/>
          </p:nvPr>
        </p:nvSpPr>
        <p:spPr>
          <a:xfrm>
            <a:off x="1256550" y="3168400"/>
            <a:ext cx="74262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Please have your camera on, if possible and change your name on Zoom to include your pronouns </a:t>
            </a:r>
            <a:endParaRPr sz="15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Drop into the Zoom chat: </a:t>
            </a:r>
            <a:r>
              <a:rPr lang="en" sz="1500">
                <a:solidFill>
                  <a:srgbClr val="FFFFFF"/>
                </a:solidFill>
                <a:highlight>
                  <a:srgbClr val="CE4443"/>
                </a:highlight>
                <a:latin typeface="Work Sans Medium"/>
                <a:ea typeface="Work Sans Medium"/>
                <a:cs typeface="Work Sans Medium"/>
                <a:sym typeface="Work Sans Medium"/>
              </a:rPr>
              <a:t>what are your plans for the weekend?</a:t>
            </a:r>
            <a:r>
              <a:rPr lang="en" sz="1500">
                <a:solidFill>
                  <a:srgbClr val="FFFFFF"/>
                </a:solidFill>
                <a:highlight>
                  <a:srgbClr val="B94B47"/>
                </a:highlight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" sz="1500">
                <a:solidFill>
                  <a:srgbClr val="000000"/>
                </a:solidFill>
                <a:highlight>
                  <a:schemeClr val="accent6"/>
                </a:highlight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endParaRPr sz="1500">
              <a:solidFill>
                <a:srgbClr val="000000"/>
              </a:solidFill>
              <a:highlight>
                <a:schemeClr val="accent6"/>
              </a:highlight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748613" y="4186375"/>
            <a:ext cx="471984" cy="471990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5275" y="553375"/>
            <a:ext cx="1159798" cy="869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4443"/>
                </a:solidFill>
              </a:rPr>
              <a:t>Codealong with Tara!</a:t>
            </a:r>
            <a:endParaRPr>
              <a:solidFill>
                <a:srgbClr val="CE44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551150" y="435425"/>
            <a:ext cx="7899900" cy="4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highlight>
                  <a:srgbClr val="CE4443"/>
                </a:highlight>
                <a:latin typeface="Work Sans"/>
                <a:ea typeface="Work Sans"/>
                <a:cs typeface="Work Sans"/>
                <a:sym typeface="Work Sans"/>
              </a:rPr>
              <a:t>Finishing  Touches on Our To Do List! </a:t>
            </a:r>
            <a:r>
              <a:rPr b="1" lang="en" sz="2500">
                <a:solidFill>
                  <a:schemeClr val="lt1"/>
                </a:solidFill>
                <a:highlight>
                  <a:srgbClr val="CE4443"/>
                </a:highlight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2500">
              <a:solidFill>
                <a:schemeClr val="lt1"/>
              </a:solidFill>
              <a:highlight>
                <a:srgbClr val="CE4443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Font typeface="Work Sans"/>
              <a:buChar char="▪"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Edit any of the HTML, CSS, or JS of your To-Do List! 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48" name="Google Shape;148;p22"/>
          <p:cNvGrpSpPr/>
          <p:nvPr/>
        </p:nvGrpSpPr>
        <p:grpSpPr>
          <a:xfrm>
            <a:off x="7897503" y="532393"/>
            <a:ext cx="729275" cy="539507"/>
            <a:chOff x="5255200" y="3006475"/>
            <a:chExt cx="511700" cy="378575"/>
          </a:xfrm>
        </p:grpSpPr>
        <p:sp>
          <p:nvSpPr>
            <p:cNvPr id="149" name="Google Shape;149;p2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E4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E4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This timer counts down silently until it reaches 0:00, then a police siren sounds to alert you that time is up." id="151" name="Google Shape;151;p22" title="10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625" y="3381700"/>
            <a:ext cx="1410824" cy="10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444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510875" y="1086925"/>
            <a:ext cx="77055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Work Sans Light"/>
              <a:buAutoNum type="arabicPeriod"/>
            </a:pPr>
            <a:r>
              <a:rPr lang="en" sz="2900">
                <a:solidFill>
                  <a:schemeClr val="lt2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Please add your to-do list to the deck </a:t>
            </a:r>
            <a:endParaRPr sz="2900">
              <a:solidFill>
                <a:schemeClr val="lt2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Work Sans Light"/>
              <a:buAutoNum type="arabicPeriod"/>
            </a:pPr>
            <a:r>
              <a:rPr lang="en" sz="2900">
                <a:solidFill>
                  <a:schemeClr val="lt2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Check out other peoples’ to do lists! Please praise as comments or in the speaker notes to at least 3 other projects. </a:t>
            </a:r>
            <a:endParaRPr sz="2900">
              <a:solidFill>
                <a:schemeClr val="lt2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734450" y="415050"/>
            <a:ext cx="729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Sharing Our To-Do Lists</a:t>
            </a:r>
            <a:endParaRPr b="1" sz="3600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descr="This timer silently counts down to 0:00, then alerts you that time is up with a gentle beep sound." id="159" name="Google Shape;159;p23" title="15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50" y="3801350"/>
            <a:ext cx="985200" cy="7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444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926550" y="2006500"/>
            <a:ext cx="7290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Congratulations to our graduates!</a:t>
            </a:r>
            <a:endParaRPr b="1" sz="3600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1046075" y="373100"/>
            <a:ext cx="70284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4443"/>
                </a:solidFill>
              </a:rPr>
              <a:t>Congratulations Ashley!  </a:t>
            </a:r>
            <a:endParaRPr>
              <a:solidFill>
                <a:srgbClr val="CE4443"/>
              </a:solidFill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1190250" y="1978675"/>
            <a:ext cx="676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On the completion of the Girl Develop It! Introduction to DOM Course on July 15, 2022 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663" y="2839649"/>
            <a:ext cx="1937224" cy="14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1046075" y="373100"/>
            <a:ext cx="70284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4443"/>
                </a:solidFill>
              </a:rPr>
              <a:t>Congratulations Reecey!  </a:t>
            </a:r>
            <a:endParaRPr>
              <a:solidFill>
                <a:srgbClr val="CE4443"/>
              </a:solidFill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1190250" y="1978675"/>
            <a:ext cx="676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On the completion of the Girl Develop It! Introduction to DOM Course on July 15, 2022 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663" y="2839649"/>
            <a:ext cx="1937224" cy="14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p27"/>
          <p:cNvSpPr txBox="1"/>
          <p:nvPr>
            <p:ph type="title"/>
          </p:nvPr>
        </p:nvSpPr>
        <p:spPr>
          <a:xfrm>
            <a:off x="1046075" y="373100"/>
            <a:ext cx="70284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4443"/>
                </a:solidFill>
              </a:rPr>
              <a:t>Congratulations Kat!  </a:t>
            </a:r>
            <a:endParaRPr>
              <a:solidFill>
                <a:srgbClr val="CE4443"/>
              </a:solidFill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1190250" y="1978675"/>
            <a:ext cx="676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On the completion of the Girl Develop It! Introduction to DOM Course on July 15, 2022 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663" y="2839649"/>
            <a:ext cx="1937224" cy="14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28"/>
          <p:cNvSpPr txBox="1"/>
          <p:nvPr>
            <p:ph type="title"/>
          </p:nvPr>
        </p:nvSpPr>
        <p:spPr>
          <a:xfrm>
            <a:off x="1046075" y="373100"/>
            <a:ext cx="70284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4443"/>
                </a:solidFill>
              </a:rPr>
              <a:t>Congratulations Laura!  </a:t>
            </a:r>
            <a:endParaRPr>
              <a:solidFill>
                <a:srgbClr val="CE4443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1190250" y="1978675"/>
            <a:ext cx="676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On the completion of the Girl Develop It! Introduction to DOM Course on July 15, 2022 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663" y="2839649"/>
            <a:ext cx="1937224" cy="14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p29"/>
          <p:cNvSpPr txBox="1"/>
          <p:nvPr>
            <p:ph type="title"/>
          </p:nvPr>
        </p:nvSpPr>
        <p:spPr>
          <a:xfrm>
            <a:off x="1046075" y="373100"/>
            <a:ext cx="70284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4443"/>
                </a:solidFill>
              </a:rPr>
              <a:t>Congratulations Alexis!  </a:t>
            </a:r>
            <a:endParaRPr>
              <a:solidFill>
                <a:srgbClr val="CE4443"/>
              </a:solidFill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1190250" y="1978675"/>
            <a:ext cx="676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On the completion of the Girl Develop It! Introduction to DOM Course on July 15, 2022 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663" y="2839649"/>
            <a:ext cx="1937224" cy="14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30"/>
          <p:cNvSpPr txBox="1"/>
          <p:nvPr>
            <p:ph type="title"/>
          </p:nvPr>
        </p:nvSpPr>
        <p:spPr>
          <a:xfrm>
            <a:off x="1046075" y="373100"/>
            <a:ext cx="70284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4443"/>
                </a:solidFill>
              </a:rPr>
              <a:t>Congratulations Catherine!  </a:t>
            </a:r>
            <a:endParaRPr>
              <a:solidFill>
                <a:srgbClr val="CE4443"/>
              </a:solidFill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1190250" y="1978675"/>
            <a:ext cx="676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On the completion of the Girl Develop It! Introduction to DOM Course on July 15, 2022 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663" y="2839649"/>
            <a:ext cx="1937224" cy="14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551075" y="552928"/>
            <a:ext cx="7889400" cy="4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highlight>
                  <a:srgbClr val="CE4443"/>
                </a:highlight>
                <a:latin typeface="Work Sans"/>
                <a:ea typeface="Work Sans"/>
                <a:cs typeface="Work Sans"/>
                <a:sym typeface="Work Sans"/>
              </a:rPr>
              <a:t>Agenda: </a:t>
            </a:r>
            <a:endParaRPr b="1" sz="2400">
              <a:solidFill>
                <a:schemeClr val="lt1"/>
              </a:solidFill>
              <a:highlight>
                <a:srgbClr val="CE4443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Font typeface="Work Sans"/>
              <a:buChar char="▪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&lt;5 min&gt; Opening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Char char="▪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&lt;30 min&gt; Adding HTML + CSS to our To-Do List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Char char="▪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&lt;5 min&gt; Sharing Our CSS + Getting Feedback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Char char="▪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&lt;15 min&gt; Continued Worktime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Char char="▪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&lt;5 min&gt; Break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Char char="▪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&lt;30 min&gt; Adding Functionality to our To-Do List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Char char="▪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&lt;10 min&gt; Sharing our To-Do List 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Char char="▪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&lt;15 min&gt; Close-Out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71" name="Google Shape;71;p13"/>
          <p:cNvGrpSpPr/>
          <p:nvPr/>
        </p:nvGrpSpPr>
        <p:grpSpPr>
          <a:xfrm>
            <a:off x="7786007" y="552932"/>
            <a:ext cx="742765" cy="617952"/>
            <a:chOff x="1926350" y="995225"/>
            <a:chExt cx="428650" cy="356600"/>
          </a:xfrm>
        </p:grpSpPr>
        <p:sp>
          <p:nvSpPr>
            <p:cNvPr id="72" name="Google Shape;72;p13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4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CE4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CE4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CE4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31"/>
          <p:cNvSpPr txBox="1"/>
          <p:nvPr>
            <p:ph type="title"/>
          </p:nvPr>
        </p:nvSpPr>
        <p:spPr>
          <a:xfrm>
            <a:off x="1046075" y="373100"/>
            <a:ext cx="70284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4443"/>
                </a:solidFill>
              </a:rPr>
              <a:t>Congratulations Gillian!  </a:t>
            </a:r>
            <a:endParaRPr>
              <a:solidFill>
                <a:srgbClr val="CE4443"/>
              </a:solidFill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1190250" y="1978675"/>
            <a:ext cx="676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On the completion of the Girl Develop It! Introduction to DOM Course on July 15, 2022 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663" y="2839649"/>
            <a:ext cx="1937224" cy="14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32"/>
          <p:cNvSpPr txBox="1"/>
          <p:nvPr>
            <p:ph type="title"/>
          </p:nvPr>
        </p:nvSpPr>
        <p:spPr>
          <a:xfrm>
            <a:off x="1046075" y="373100"/>
            <a:ext cx="70284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4443"/>
                </a:solidFill>
              </a:rPr>
              <a:t>Congratulations Francine!  </a:t>
            </a:r>
            <a:endParaRPr>
              <a:solidFill>
                <a:srgbClr val="CE4443"/>
              </a:solidFill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1190250" y="1978675"/>
            <a:ext cx="676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On the completion of the Girl Develop It! Introduction to DOM Course on July 15, 2022 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663" y="2839649"/>
            <a:ext cx="1937224" cy="14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p33"/>
          <p:cNvSpPr txBox="1"/>
          <p:nvPr>
            <p:ph type="title"/>
          </p:nvPr>
        </p:nvSpPr>
        <p:spPr>
          <a:xfrm>
            <a:off x="1046075" y="373100"/>
            <a:ext cx="70284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4443"/>
                </a:solidFill>
              </a:rPr>
              <a:t>Congratulations Lori!  </a:t>
            </a:r>
            <a:endParaRPr>
              <a:solidFill>
                <a:srgbClr val="CE4443"/>
              </a:solidFill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1190250" y="1978675"/>
            <a:ext cx="676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On the completion of the Girl Develop It! Introduction to DOM Course on July 15, 2022 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663" y="2839649"/>
            <a:ext cx="1937224" cy="14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p34"/>
          <p:cNvSpPr txBox="1"/>
          <p:nvPr>
            <p:ph type="title"/>
          </p:nvPr>
        </p:nvSpPr>
        <p:spPr>
          <a:xfrm>
            <a:off x="1046075" y="373100"/>
            <a:ext cx="70284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4443"/>
                </a:solidFill>
              </a:rPr>
              <a:t>Congratulations Traci!  </a:t>
            </a:r>
            <a:endParaRPr>
              <a:solidFill>
                <a:srgbClr val="CE4443"/>
              </a:solidFill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1190250" y="1978675"/>
            <a:ext cx="676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On the completion of the Girl Develop It! Introduction to DOM Course on July 15, 2022 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663" y="2839649"/>
            <a:ext cx="1937224" cy="14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4443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926550" y="2006500"/>
            <a:ext cx="729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Closing Out</a:t>
            </a:r>
            <a:endParaRPr b="1" sz="3600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551075" y="552928"/>
            <a:ext cx="7889400" cy="4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highlight>
                  <a:srgbClr val="B94B47"/>
                </a:highlight>
                <a:latin typeface="Work Sans"/>
                <a:ea typeface="Work Sans"/>
                <a:cs typeface="Work Sans"/>
                <a:sym typeface="Work Sans"/>
              </a:rPr>
              <a:t>Course Sequence </a:t>
            </a:r>
            <a:endParaRPr b="1" sz="2500">
              <a:solidFill>
                <a:schemeClr val="lt1"/>
              </a:solidFill>
              <a:highlight>
                <a:srgbClr val="B94B47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Day 1 - Tuesday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Work Sans"/>
              <a:buChar char="▪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Introduction to the course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▪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Introduction to DOM 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▪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Learning about DOM events and event listeners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▪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Using browser (Chrome/Firefox) Developer Tools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▪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Wireframing and coding the HTML &amp; CSS of a to-do list app 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Day 2 - Wednesday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Work Sans"/>
              <a:buChar char="▪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Responding to user interactions on our web pages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▪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Adding elements to the DOM to create a to-do list app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Day 3 - Friday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Work Sans"/>
              <a:buChar char="▪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Querying and updating a page after it’s loaded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▪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Adding finishing touches to our to-do list app 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▪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Final presentations 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2808425" y="1308750"/>
            <a:ext cx="394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Work Sans Light"/>
                <a:ea typeface="Work Sans Light"/>
                <a:cs typeface="Work Sans Light"/>
                <a:sym typeface="Work Sans Light"/>
              </a:rPr>
              <a:t>✅</a:t>
            </a:r>
            <a:endParaRPr sz="72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2808425" y="2513025"/>
            <a:ext cx="394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Work Sans Light"/>
                <a:ea typeface="Work Sans Light"/>
                <a:cs typeface="Work Sans Light"/>
                <a:sym typeface="Work Sans Light"/>
              </a:rPr>
              <a:t>✅</a:t>
            </a:r>
            <a:endParaRPr sz="72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2808425" y="3574300"/>
            <a:ext cx="394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Work Sans Light"/>
                <a:ea typeface="Work Sans Light"/>
                <a:cs typeface="Work Sans Light"/>
                <a:sym typeface="Work Sans Light"/>
              </a:rPr>
              <a:t>✅</a:t>
            </a:r>
            <a:endParaRPr sz="72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261" name="Google Shape;261;p36"/>
          <p:cNvGrpSpPr/>
          <p:nvPr/>
        </p:nvGrpSpPr>
        <p:grpSpPr>
          <a:xfrm>
            <a:off x="7828916" y="509417"/>
            <a:ext cx="683671" cy="632040"/>
            <a:chOff x="5975075" y="2327500"/>
            <a:chExt cx="420100" cy="388350"/>
          </a:xfrm>
        </p:grpSpPr>
        <p:sp>
          <p:nvSpPr>
            <p:cNvPr id="262" name="Google Shape;262;p3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CE4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CE4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idx="4294967295" type="ctrTitle"/>
          </p:nvPr>
        </p:nvSpPr>
        <p:spPr>
          <a:xfrm>
            <a:off x="641600" y="-98650"/>
            <a:ext cx="61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CE4443"/>
                </a:highlight>
              </a:rPr>
              <a:t>Final Class Survey</a:t>
            </a:r>
            <a:endParaRPr sz="3000">
              <a:solidFill>
                <a:schemeClr val="lt1"/>
              </a:solidFill>
              <a:highlight>
                <a:srgbClr val="CE4443"/>
              </a:highlight>
            </a:endParaRPr>
          </a:p>
        </p:txBody>
      </p:sp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7"/>
          <p:cNvSpPr txBox="1"/>
          <p:nvPr/>
        </p:nvSpPr>
        <p:spPr>
          <a:xfrm>
            <a:off x="725900" y="1200125"/>
            <a:ext cx="730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descr="This timer counts down silently until it reaches 0:00, then a police siren sounds to alert you that time is up." id="271" name="Google Shape;271;p37" title="3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225" y="1329875"/>
            <a:ext cx="3555550" cy="26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idx="4294967295" type="ctrTitle"/>
          </p:nvPr>
        </p:nvSpPr>
        <p:spPr>
          <a:xfrm>
            <a:off x="641600" y="-98650"/>
            <a:ext cx="61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CE4443"/>
                </a:highlight>
              </a:rPr>
              <a:t>Round Robin Closeout</a:t>
            </a:r>
            <a:endParaRPr sz="3000">
              <a:solidFill>
                <a:schemeClr val="lt1"/>
              </a:solidFill>
              <a:highlight>
                <a:srgbClr val="CE4443"/>
              </a:highlight>
            </a:endParaRPr>
          </a:p>
        </p:txBody>
      </p:sp>
      <p:sp>
        <p:nvSpPr>
          <p:cNvPr id="277" name="Google Shape;277;p3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8"/>
          <p:cNvSpPr txBox="1"/>
          <p:nvPr/>
        </p:nvSpPr>
        <p:spPr>
          <a:xfrm>
            <a:off x="725900" y="1200125"/>
            <a:ext cx="76845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AutoNum type="arabicPeriod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Please put your camera on if you’d like to participate!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AutoNum type="arabicPeriod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Answer these questions: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AutoNum type="alphaLcPeriod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What is something that you’re taking away?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AutoNum type="alphaLcPeriod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What do you hope to do now that you’re done with this course?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AutoNum type="arabicPeriod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Popcorn to someone else! </a:t>
            </a: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AutoNum type="arabicPeriod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Turn your camera off so we know you’ve already gone.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idx="4294967295" type="ctrTitle"/>
          </p:nvPr>
        </p:nvSpPr>
        <p:spPr>
          <a:xfrm>
            <a:off x="641600" y="-98650"/>
            <a:ext cx="61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CE4443"/>
                </a:highlight>
              </a:rPr>
              <a:t>Next Steps</a:t>
            </a:r>
            <a:endParaRPr sz="3000">
              <a:solidFill>
                <a:schemeClr val="lt1"/>
              </a:solidFill>
              <a:highlight>
                <a:srgbClr val="CE4443"/>
              </a:highlight>
            </a:endParaRPr>
          </a:p>
        </p:txBody>
      </p:sp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725900" y="1200125"/>
            <a:ext cx="7307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Work Sans"/>
              <a:buAutoNum type="arabicPeriod"/>
            </a:pPr>
            <a:r>
              <a:rPr b="1" lang="en" sz="2400">
                <a:latin typeface="Work Sans"/>
                <a:ea typeface="Work Sans"/>
                <a:cs typeface="Work Sans"/>
                <a:sym typeface="Work Sans"/>
              </a:rPr>
              <a:t>Fill out the end of course survey. </a:t>
            </a:r>
            <a:endParaRPr b="1" sz="2400">
              <a:latin typeface="Work Sans"/>
              <a:ea typeface="Work Sans"/>
              <a:cs typeface="Work Sans"/>
              <a:sym typeface="Work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Work Sans"/>
              <a:buAutoNum type="arabicPeriod"/>
            </a:pPr>
            <a:r>
              <a:rPr b="1" lang="en" sz="2400">
                <a:latin typeface="Work Sans"/>
                <a:ea typeface="Work Sans"/>
                <a:cs typeface="Work Sans"/>
                <a:sym typeface="Work Sans"/>
              </a:rPr>
              <a:t>Email Tara or Hannah if you have any questions</a:t>
            </a:r>
            <a:endParaRPr b="1" sz="2400">
              <a:latin typeface="Work Sans"/>
              <a:ea typeface="Work Sans"/>
              <a:cs typeface="Work Sans"/>
              <a:sym typeface="Work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Work Sans"/>
              <a:buAutoNum type="arabicPeriod"/>
            </a:pPr>
            <a:r>
              <a:rPr b="1" lang="en" sz="2400">
                <a:latin typeface="Work Sans"/>
                <a:ea typeface="Work Sans"/>
                <a:cs typeface="Work Sans"/>
                <a:sym typeface="Work Sans"/>
              </a:rPr>
              <a:t>Keep on keeping on with the awesome coding work!</a:t>
            </a:r>
            <a:endParaRPr b="1" sz="2400">
              <a:latin typeface="Work Sans"/>
              <a:ea typeface="Work Sans"/>
              <a:cs typeface="Work Sans"/>
              <a:sym typeface="Work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Work Sans"/>
              <a:buAutoNum type="arabicPeriod"/>
            </a:pPr>
            <a:r>
              <a:rPr b="1" lang="en" sz="2400">
                <a:latin typeface="Work Sans"/>
                <a:ea typeface="Work Sans"/>
                <a:cs typeface="Work Sans"/>
                <a:sym typeface="Work Sans"/>
              </a:rPr>
              <a:t>Please keep in touch and check out the other GDI opportunities.  </a:t>
            </a:r>
            <a:endParaRPr b="1" sz="2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86" name="Google Shape;286;p39"/>
          <p:cNvGrpSpPr/>
          <p:nvPr/>
        </p:nvGrpSpPr>
        <p:grpSpPr>
          <a:xfrm>
            <a:off x="8159354" y="525880"/>
            <a:ext cx="409037" cy="596909"/>
            <a:chOff x="3984000" y="1594200"/>
            <a:chExt cx="357800" cy="506800"/>
          </a:xfrm>
        </p:grpSpPr>
        <p:sp>
          <p:nvSpPr>
            <p:cNvPr id="287" name="Google Shape;287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CE4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CE4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444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926550" y="2006500"/>
            <a:ext cx="729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Continuing</a:t>
            </a:r>
            <a:r>
              <a:rPr b="1" lang="en" sz="36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 Our To-Do List</a:t>
            </a:r>
            <a:endParaRPr b="1" sz="3600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51075" y="552928"/>
            <a:ext cx="7889400" cy="4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highlight>
                  <a:srgbClr val="CE4443"/>
                </a:highlight>
                <a:latin typeface="Work Sans"/>
                <a:ea typeface="Work Sans"/>
                <a:cs typeface="Work Sans"/>
                <a:sym typeface="Work Sans"/>
              </a:rPr>
              <a:t>Your Task</a:t>
            </a:r>
            <a:r>
              <a:rPr b="1" lang="en" sz="2500">
                <a:solidFill>
                  <a:schemeClr val="lt1"/>
                </a:solidFill>
                <a:highlight>
                  <a:srgbClr val="B94B47"/>
                </a:highlight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2500">
              <a:solidFill>
                <a:schemeClr val="lt1"/>
              </a:solidFill>
              <a:highlight>
                <a:srgbClr val="B94B47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Build a to-do list using HTML, CSS, and JavaScript.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Your To-Do list will include:</a:t>
            </a:r>
            <a:endParaRPr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Font typeface="Work Sans"/>
              <a:buChar char="▪"/>
            </a:pP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A space to type a to-do</a:t>
            </a:r>
            <a:endParaRPr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Char char="▪"/>
            </a:pP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Add the item to an ongoing list</a:t>
            </a:r>
            <a:endParaRPr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Char char="▪"/>
            </a:pP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Mark an item as complete</a:t>
            </a:r>
            <a:endParaRPr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818961" y="552933"/>
            <a:ext cx="653234" cy="826140"/>
            <a:chOff x="584925" y="238125"/>
            <a:chExt cx="415200" cy="525100"/>
          </a:xfrm>
        </p:grpSpPr>
        <p:sp>
          <p:nvSpPr>
            <p:cNvPr id="89" name="Google Shape;89;p15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CE4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E4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E4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CE4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E4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CE4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551150" y="435425"/>
            <a:ext cx="7899900" cy="4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highlight>
                  <a:srgbClr val="CE4443"/>
                </a:highlight>
                <a:latin typeface="Work Sans"/>
                <a:ea typeface="Work Sans"/>
                <a:cs typeface="Work Sans"/>
                <a:sym typeface="Work Sans"/>
              </a:rPr>
              <a:t>Adding CSS to our To-Do List </a:t>
            </a:r>
            <a:endParaRPr b="1" sz="2500">
              <a:solidFill>
                <a:schemeClr val="lt1"/>
              </a:solidFill>
              <a:highlight>
                <a:srgbClr val="CE4443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Font typeface="Work Sans"/>
              <a:buChar char="▪"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Tara’s going to start by sharing with you how to change font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Work Sans"/>
              <a:buChar char="▪"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The other CSS is up to you!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Work Sans"/>
              <a:buChar char="□"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Background color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Work Sans"/>
              <a:buChar char="□"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Changing button styles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Work Sans"/>
              <a:buChar char="□"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Adding divs 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Work Sans"/>
              <a:buChar char="□"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Adding images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Work Sans"/>
              <a:buChar char="□"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Adding titles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Work Sans"/>
              <a:buChar char="▪"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There are resources in our Links &amp; Resources! 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897503" y="532393"/>
            <a:ext cx="729275" cy="539507"/>
            <a:chOff x="5255200" y="3006475"/>
            <a:chExt cx="511700" cy="378575"/>
          </a:xfrm>
        </p:grpSpPr>
        <p:sp>
          <p:nvSpPr>
            <p:cNvPr id="102" name="Google Shape;102;p1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E4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E4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This timer silently counts down to 0:00, then alerts you that time is up with a gentle beep sound." id="104" name="Google Shape;104;p16" title="15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3000" y="3158400"/>
            <a:ext cx="1646500" cy="12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69150" y="14865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94B47"/>
                </a:solidFill>
              </a:rPr>
              <a:t>Breakout Rooms</a:t>
            </a:r>
            <a:endParaRPr>
              <a:solidFill>
                <a:srgbClr val="B94B47"/>
              </a:solidFill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69150" y="1313825"/>
            <a:ext cx="72903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&lt;5 minutes&gt; Groups of 2 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Work Sans"/>
              <a:buChar char="▪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~ 2 minutes per person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□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Share your output/website via sharing your screen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□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Share your code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□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Answer any questions that other people in the group may have! 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□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Give feedback because once we come back, you’ll get a chance to implement that feedback! 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7580992" y="542977"/>
            <a:ext cx="1005516" cy="91458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B94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51150" y="435425"/>
            <a:ext cx="7899900" cy="4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highlight>
                  <a:srgbClr val="CE4443"/>
                </a:highlight>
                <a:latin typeface="Work Sans"/>
                <a:ea typeface="Work Sans"/>
                <a:cs typeface="Work Sans"/>
                <a:sym typeface="Work Sans"/>
              </a:rPr>
              <a:t>Continued Worktime </a:t>
            </a:r>
            <a:r>
              <a:rPr b="1" lang="en" sz="2500">
                <a:solidFill>
                  <a:schemeClr val="lt1"/>
                </a:solidFill>
                <a:highlight>
                  <a:srgbClr val="CE4443"/>
                </a:highlight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2500">
              <a:solidFill>
                <a:schemeClr val="lt1"/>
              </a:solidFill>
              <a:highlight>
                <a:srgbClr val="CE4443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Font typeface="Work Sans"/>
              <a:buChar char="▪"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Now that you’ve seen others’ work, you get time to either implement the feedback or implement what you’ve been inspired by! 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19" name="Google Shape;119;p18"/>
          <p:cNvGrpSpPr/>
          <p:nvPr/>
        </p:nvGrpSpPr>
        <p:grpSpPr>
          <a:xfrm>
            <a:off x="7897503" y="532393"/>
            <a:ext cx="729275" cy="539507"/>
            <a:chOff x="5255200" y="3006475"/>
            <a:chExt cx="511700" cy="378575"/>
          </a:xfrm>
        </p:grpSpPr>
        <p:sp>
          <p:nvSpPr>
            <p:cNvPr id="120" name="Google Shape;120;p1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E4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E4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This timer silently counts down to 0:00, then alerts you that time is up with a gentle beep sound." id="122" name="Google Shape;122;p18" title="15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3000" y="3158400"/>
            <a:ext cx="1646500" cy="12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444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926550" y="2006500"/>
            <a:ext cx="7290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Adding Functionality to Our To-Do List</a:t>
            </a:r>
            <a:endParaRPr b="1" sz="3600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444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926550" y="2006500"/>
            <a:ext cx="729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Break</a:t>
            </a:r>
            <a:endParaRPr b="1" sz="3600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descr="This timer counts down silently until it reaches 0:00, then a police siren sounds to alert you that time is up." id="135" name="Google Shape;135;p20" title="5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650" y="3299000"/>
            <a:ext cx="1654075" cy="12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