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Lato"/>
      <p:regular r:id="rId21"/>
      <p:bold r:id="rId22"/>
      <p:italic r:id="rId23"/>
      <p:boldItalic r:id="rId24"/>
    </p:embeddedFont>
    <p:embeddedFont>
      <p:font typeface="Source Code Pro"/>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cb49ec8e4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cb49ec8e4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Identify components that you would create </a:t>
            </a:r>
            <a:endParaRPr/>
          </a:p>
          <a:p>
            <a:pPr indent="-317500" lvl="0" marL="457200" rtl="0" algn="l">
              <a:spcBef>
                <a:spcPts val="0"/>
              </a:spcBef>
              <a:spcAft>
                <a:spcPts val="0"/>
              </a:spcAft>
              <a:buSzPts val="1400"/>
              <a:buAutoNum type="arabicPeriod"/>
            </a:pPr>
            <a:r>
              <a:rPr lang="en"/>
              <a:t>How did you decide what to break up?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Group exercise - whole class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a4206e08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a4206e08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a4206e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a4206e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One-way data flow means you can only get information from the parent component (in the form of props)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Paired exercise: purple bounding box is &lt;App /&gt;</a:t>
            </a:r>
            <a:endParaRPr/>
          </a:p>
          <a:p>
            <a:pPr indent="0" lvl="0" marL="0" rtl="0" algn="l">
              <a:spcBef>
                <a:spcPts val="0"/>
              </a:spcBef>
              <a:spcAft>
                <a:spcPts val="0"/>
              </a:spcAft>
              <a:buNone/>
            </a:pPr>
            <a:r>
              <a:rPr lang="en"/>
              <a:t>Name all the other components, and put them in hierarchical order</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9b34e1d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49b34e1d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dc1fd2f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dc1fd2f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Technically “XML-like syntax”</a:t>
            </a:r>
            <a:endParaRPr/>
          </a:p>
          <a:p>
            <a:pPr indent="0" lvl="0" marL="0" rtl="0" algn="l">
              <a:spcBef>
                <a:spcPts val="0"/>
              </a:spcBef>
              <a:spcAft>
                <a:spcPts val="0"/>
              </a:spcAft>
              <a:buNone/>
            </a:pPr>
            <a:r>
              <a:rPr lang="en"/>
              <a:t>What is XML? Extensible Markup Language (XML) is a markup language that defines a set of rules for encoding documents in a format that is both human-readable and machine-readable.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Hfnotes: better explanation as to why we need JSX and what is it - previously, js and html were separate, but wouldn’t it be better if we could easily mix the two to make writing components easier</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cbea710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cbea710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1+1 to various JS expressions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c6700dd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c6700dd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1+1 to various JS expressions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cb1612ff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b1612ff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f9b9d06c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f9b9d06c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2bbd5e0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2bbd5e0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9b34e1d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9b34e1d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sz="1800">
                <a:solidFill>
                  <a:schemeClr val="dk2"/>
                </a:solidFill>
                <a:latin typeface="Lato"/>
                <a:ea typeface="Lato"/>
                <a:cs typeface="Lato"/>
                <a:sym typeface="Lato"/>
              </a:rPr>
              <a:t>These can have special features, like internal state and a constructor. </a:t>
            </a:r>
            <a:br>
              <a:rPr lang="en" sz="1800">
                <a:solidFill>
                  <a:schemeClr val="dk2"/>
                </a:solidFill>
                <a:latin typeface="Lato"/>
                <a:ea typeface="Lato"/>
                <a:cs typeface="Lato"/>
                <a:sym typeface="Lato"/>
              </a:rPr>
            </a:br>
            <a:r>
              <a:rPr lang="en" sz="1400">
                <a:solidFill>
                  <a:schemeClr val="dk2"/>
                </a:solidFill>
                <a:latin typeface="Lato"/>
                <a:ea typeface="Lato"/>
                <a:cs typeface="Lato"/>
                <a:sym typeface="Lato"/>
              </a:rPr>
              <a:t>(Note: State can manage changes to a component based on user input, and constructor helps with initializing state. More on that later!)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cb49ec8e4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cb49ec8e4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2bbd5e08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2bbd5e08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cbb1f0c6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cbb1f0c6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a4206e08_4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a4206e08_4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Identify components that you would create </a:t>
            </a:r>
            <a:endParaRPr/>
          </a:p>
          <a:p>
            <a:pPr indent="-317500" lvl="0" marL="457200" rtl="0" algn="l">
              <a:spcBef>
                <a:spcPts val="0"/>
              </a:spcBef>
              <a:spcAft>
                <a:spcPts val="0"/>
              </a:spcAft>
              <a:buSzPts val="1400"/>
              <a:buAutoNum type="arabicPeriod"/>
            </a:pPr>
            <a:r>
              <a:rPr lang="en"/>
              <a:t>How did you decide what to break up?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Group exercise - whole class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REACT.JS</a:t>
            </a:r>
            <a:endParaRPr/>
          </a:p>
          <a:p>
            <a:pPr indent="0" lvl="0" marL="0" rtl="0" algn="ctr">
              <a:spcBef>
                <a:spcPts val="0"/>
              </a:spcBef>
              <a:spcAft>
                <a:spcPts val="0"/>
              </a:spcAft>
              <a:buNone/>
            </a:pPr>
            <a:r>
              <a:rPr lang="en"/>
              <a:t>COMPONENTS</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SHALOM MATHEW</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idx="4294967295" type="title"/>
          </p:nvPr>
        </p:nvSpPr>
        <p:spPr>
          <a:xfrm>
            <a:off x="427400" y="181325"/>
            <a:ext cx="7091700" cy="7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Exercise: How would you design Twitter?</a:t>
            </a:r>
            <a:endParaRPr sz="2400"/>
          </a:p>
        </p:txBody>
      </p:sp>
      <p:pic>
        <p:nvPicPr>
          <p:cNvPr descr="react.png" id="171" name="Google Shape;171;p22"/>
          <p:cNvPicPr preferRelativeResize="0"/>
          <p:nvPr/>
        </p:nvPicPr>
        <p:blipFill>
          <a:blip r:embed="rId3">
            <a:alphaModFix/>
          </a:blip>
          <a:stretch>
            <a:fillRect/>
          </a:stretch>
        </p:blipFill>
        <p:spPr>
          <a:xfrm>
            <a:off x="7633175" y="3757850"/>
            <a:ext cx="971550" cy="866775"/>
          </a:xfrm>
          <a:prstGeom prst="rect">
            <a:avLst/>
          </a:prstGeom>
          <a:noFill/>
          <a:ln>
            <a:noFill/>
          </a:ln>
        </p:spPr>
      </p:pic>
      <p:grpSp>
        <p:nvGrpSpPr>
          <p:cNvPr id="172" name="Google Shape;172;p22"/>
          <p:cNvGrpSpPr/>
          <p:nvPr/>
        </p:nvGrpSpPr>
        <p:grpSpPr>
          <a:xfrm>
            <a:off x="537400" y="1142700"/>
            <a:ext cx="6484378" cy="3571800"/>
            <a:chOff x="502825" y="1361825"/>
            <a:chExt cx="6484378" cy="3571800"/>
          </a:xfrm>
        </p:grpSpPr>
        <p:pic>
          <p:nvPicPr>
            <p:cNvPr descr="Screen Shot 2017-07-20 at 6.57.16 PM.png" id="173" name="Google Shape;173;p22"/>
            <p:cNvPicPr preferRelativeResize="0"/>
            <p:nvPr/>
          </p:nvPicPr>
          <p:blipFill rotWithShape="1">
            <a:blip r:embed="rId4">
              <a:alphaModFix/>
            </a:blip>
            <a:srcRect b="0" l="0" r="645" t="7808"/>
            <a:stretch/>
          </p:blipFill>
          <p:spPr>
            <a:xfrm>
              <a:off x="507575" y="1393250"/>
              <a:ext cx="6479628" cy="3519449"/>
            </a:xfrm>
            <a:prstGeom prst="rect">
              <a:avLst/>
            </a:prstGeom>
            <a:noFill/>
            <a:ln>
              <a:noFill/>
            </a:ln>
          </p:spPr>
        </p:pic>
        <p:sp>
          <p:nvSpPr>
            <p:cNvPr id="174" name="Google Shape;174;p22"/>
            <p:cNvSpPr/>
            <p:nvPr/>
          </p:nvSpPr>
          <p:spPr>
            <a:xfrm>
              <a:off x="1058025" y="1623700"/>
              <a:ext cx="5405400" cy="33099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520918" y="1382765"/>
              <a:ext cx="6437700" cy="1989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2440800" y="1644675"/>
              <a:ext cx="2650200" cy="32889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2461750" y="1665625"/>
              <a:ext cx="2608200" cy="198900"/>
            </a:xfrm>
            <a:prstGeom prst="rect">
              <a:avLst/>
            </a:prstGeom>
            <a:noFill/>
            <a:ln cap="flat" cmpd="sng" w="19050">
              <a:solidFill>
                <a:srgbClr val="F05B6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2461750" y="1882725"/>
              <a:ext cx="2608200" cy="29046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2482700" y="1903675"/>
              <a:ext cx="2576700" cy="254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2482699" y="4624625"/>
              <a:ext cx="2576700" cy="1419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2734125" y="4630199"/>
              <a:ext cx="230400" cy="1260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3085550" y="4630199"/>
              <a:ext cx="230400" cy="1260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3436975" y="4632574"/>
              <a:ext cx="230400" cy="1260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2456625" y="4787325"/>
              <a:ext cx="2608200" cy="1419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2477550" y="4805525"/>
              <a:ext cx="2576700" cy="1260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502825" y="1361825"/>
              <a:ext cx="6479700" cy="357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5228700" y="1812625"/>
              <a:ext cx="1154100" cy="3069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5228700" y="2158075"/>
              <a:ext cx="1154100" cy="3069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5228700" y="2503525"/>
              <a:ext cx="1154100" cy="3069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1130950" y="2331625"/>
              <a:ext cx="330600" cy="198900"/>
            </a:xfrm>
            <a:prstGeom prst="rect">
              <a:avLst/>
            </a:prstGeom>
            <a:no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1461500" y="2331625"/>
              <a:ext cx="374400" cy="198900"/>
            </a:xfrm>
            <a:prstGeom prst="rect">
              <a:avLst/>
            </a:prstGeom>
            <a:no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1835900" y="2331625"/>
              <a:ext cx="374400" cy="198900"/>
            </a:xfrm>
            <a:prstGeom prst="rect">
              <a:avLst/>
            </a:prstGeom>
            <a:no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1092225" y="2827375"/>
              <a:ext cx="1231500" cy="3486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1092225" y="3175975"/>
              <a:ext cx="1231500" cy="254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1092225" y="3430375"/>
              <a:ext cx="1231500" cy="1419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1092225" y="3572275"/>
              <a:ext cx="1231500" cy="1989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1092225" y="3771175"/>
              <a:ext cx="1231500" cy="1419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1092225" y="3913075"/>
              <a:ext cx="1231500" cy="1989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1092225" y="4111975"/>
              <a:ext cx="1231500" cy="1989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1092225" y="4310875"/>
              <a:ext cx="1231500" cy="254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1092225" y="4566000"/>
              <a:ext cx="1231500" cy="254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idx="4294967295" type="title"/>
          </p:nvPr>
        </p:nvSpPr>
        <p:spPr>
          <a:xfrm>
            <a:off x="427400" y="181325"/>
            <a:ext cx="3380400" cy="77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Thinking in React</a:t>
            </a:r>
            <a:endParaRPr sz="2400"/>
          </a:p>
        </p:txBody>
      </p:sp>
      <p:pic>
        <p:nvPicPr>
          <p:cNvPr descr="react.png" id="207" name="Google Shape;207;p23"/>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id="208" name="Google Shape;208;p23"/>
          <p:cNvPicPr preferRelativeResize="0"/>
          <p:nvPr/>
        </p:nvPicPr>
        <p:blipFill>
          <a:blip r:embed="rId4">
            <a:alphaModFix/>
          </a:blip>
          <a:stretch>
            <a:fillRect/>
          </a:stretch>
        </p:blipFill>
        <p:spPr>
          <a:xfrm>
            <a:off x="3807851" y="110150"/>
            <a:ext cx="5144899" cy="4923200"/>
          </a:xfrm>
          <a:prstGeom prst="rect">
            <a:avLst/>
          </a:prstGeom>
          <a:noFill/>
          <a:ln>
            <a:noFill/>
          </a:ln>
        </p:spPr>
      </p:pic>
      <p:sp>
        <p:nvSpPr>
          <p:cNvPr id="209" name="Google Shape;209;p23"/>
          <p:cNvSpPr txBox="1"/>
          <p:nvPr>
            <p:ph idx="4294967295" type="title"/>
          </p:nvPr>
        </p:nvSpPr>
        <p:spPr>
          <a:xfrm>
            <a:off x="494625" y="811500"/>
            <a:ext cx="2910300" cy="409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When planning your application, it</a:t>
            </a:r>
            <a:r>
              <a:rPr lang="en" sz="1800">
                <a:latin typeface="Lato"/>
                <a:ea typeface="Lato"/>
                <a:cs typeface="Lato"/>
                <a:sym typeface="Lato"/>
              </a:rPr>
              <a:t>’</a:t>
            </a:r>
            <a:r>
              <a:rPr b="0" lang="en" sz="1800">
                <a:latin typeface="Lato"/>
                <a:ea typeface="Lato"/>
                <a:cs typeface="Lato"/>
                <a:sym typeface="Lato"/>
              </a:rPr>
              <a:t>s helpful to draw out your app and determine its components. </a:t>
            </a:r>
            <a:endParaRPr b="0" sz="18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idx="4294967295" type="title"/>
          </p:nvPr>
        </p:nvSpPr>
        <p:spPr>
          <a:xfrm>
            <a:off x="427400" y="181325"/>
            <a:ext cx="3333300" cy="77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Thinking in React</a:t>
            </a:r>
            <a:endParaRPr sz="2400"/>
          </a:p>
        </p:txBody>
      </p:sp>
      <p:pic>
        <p:nvPicPr>
          <p:cNvPr descr="react.png" id="215" name="Google Shape;215;p24"/>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id="216" name="Google Shape;216;p24"/>
          <p:cNvPicPr preferRelativeResize="0"/>
          <p:nvPr/>
        </p:nvPicPr>
        <p:blipFill>
          <a:blip r:embed="rId4">
            <a:alphaModFix/>
          </a:blip>
          <a:stretch>
            <a:fillRect/>
          </a:stretch>
        </p:blipFill>
        <p:spPr>
          <a:xfrm>
            <a:off x="3807851" y="110150"/>
            <a:ext cx="5144899" cy="4923200"/>
          </a:xfrm>
          <a:prstGeom prst="rect">
            <a:avLst/>
          </a:prstGeom>
          <a:noFill/>
          <a:ln>
            <a:noFill/>
          </a:ln>
        </p:spPr>
      </p:pic>
      <p:sp>
        <p:nvSpPr>
          <p:cNvPr id="217" name="Google Shape;217;p24"/>
          <p:cNvSpPr/>
          <p:nvPr/>
        </p:nvSpPr>
        <p:spPr>
          <a:xfrm>
            <a:off x="3807850" y="69600"/>
            <a:ext cx="5205300" cy="51024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txBox="1"/>
          <p:nvPr>
            <p:ph idx="4294967295" type="title"/>
          </p:nvPr>
        </p:nvSpPr>
        <p:spPr>
          <a:xfrm>
            <a:off x="427400" y="917800"/>
            <a:ext cx="3266100" cy="39891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0" lang="en" sz="1800">
                <a:latin typeface="Lato"/>
                <a:ea typeface="Lato"/>
                <a:cs typeface="Lato"/>
                <a:sym typeface="Lato"/>
              </a:rPr>
              <a:t>Think: </a:t>
            </a:r>
            <a:endParaRPr b="0" sz="1800">
              <a:latin typeface="Lato"/>
              <a:ea typeface="Lato"/>
              <a:cs typeface="Lato"/>
              <a:sym typeface="Lato"/>
            </a:endParaRPr>
          </a:p>
          <a:p>
            <a:pPr indent="-342900" lvl="0" marL="457200" rtl="0" algn="l">
              <a:lnSpc>
                <a:spcPct val="115000"/>
              </a:lnSpc>
              <a:spcBef>
                <a:spcPts val="600"/>
              </a:spcBef>
              <a:spcAft>
                <a:spcPts val="0"/>
              </a:spcAft>
              <a:buSzPts val="1800"/>
              <a:buFont typeface="Lato"/>
              <a:buChar char="▸"/>
            </a:pPr>
            <a:r>
              <a:rPr b="0" lang="en" sz="1800">
                <a:latin typeface="Lato"/>
                <a:ea typeface="Lato"/>
                <a:cs typeface="Lato"/>
                <a:sym typeface="Lato"/>
              </a:rPr>
              <a:t>Reusable components</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Nested c</a:t>
            </a:r>
            <a:r>
              <a:rPr b="0" lang="en" sz="1800">
                <a:latin typeface="Lato"/>
                <a:ea typeface="Lato"/>
                <a:cs typeface="Lato"/>
                <a:sym typeface="Lato"/>
              </a:rPr>
              <a:t>omponents</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One-way data flow</a:t>
            </a:r>
            <a:br>
              <a:rPr lang="en" sz="1800">
                <a:latin typeface="Lato"/>
                <a:ea typeface="Lato"/>
                <a:cs typeface="Lato"/>
                <a:sym typeface="Lato"/>
              </a:rPr>
            </a:br>
            <a:r>
              <a:rPr b="0" lang="en" sz="1800">
                <a:latin typeface="Lato"/>
                <a:ea typeface="Lato"/>
                <a:cs typeface="Lato"/>
                <a:sym typeface="Lato"/>
              </a:rPr>
              <a:t>(in the form of </a:t>
            </a:r>
            <a:r>
              <a:rPr lang="en" sz="1800">
                <a:latin typeface="Courier New"/>
                <a:ea typeface="Courier New"/>
                <a:cs typeface="Courier New"/>
                <a:sym typeface="Courier New"/>
              </a:rPr>
              <a:t>props</a:t>
            </a:r>
            <a:r>
              <a:rPr b="0" lang="en" sz="1800">
                <a:latin typeface="Lato"/>
                <a:ea typeface="Lato"/>
                <a:cs typeface="Lato"/>
                <a:sym typeface="Lato"/>
              </a:rPr>
              <a:t> from the parent to the child</a:t>
            </a:r>
            <a:r>
              <a:rPr lang="en" sz="1800">
                <a:latin typeface="Lato"/>
                <a:ea typeface="Lato"/>
                <a:cs typeface="Lato"/>
                <a:sym typeface="Lato"/>
              </a:rPr>
              <a:t>…</a:t>
            </a:r>
            <a:r>
              <a:rPr b="0" lang="en" sz="1800">
                <a:latin typeface="Lato"/>
                <a:ea typeface="Lato"/>
                <a:cs typeface="Lato"/>
                <a:sym typeface="Lato"/>
              </a:rPr>
              <a:t> more on this later!)</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 </a:t>
            </a:r>
            <a:endParaRPr b="0" sz="18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idx="4294967295" type="title"/>
          </p:nvPr>
        </p:nvSpPr>
        <p:spPr>
          <a:xfrm>
            <a:off x="535775" y="355425"/>
            <a:ext cx="8455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What is React Composed of?: </a:t>
            </a:r>
            <a:r>
              <a:rPr i="1" lang="en" sz="3600">
                <a:solidFill>
                  <a:schemeClr val="dk1"/>
                </a:solidFill>
              </a:rPr>
              <a:t>Components</a:t>
            </a:r>
            <a:endParaRPr i="1" sz="2400"/>
          </a:p>
        </p:txBody>
      </p:sp>
      <p:sp>
        <p:nvSpPr>
          <p:cNvPr id="224" name="Google Shape;224;p25"/>
          <p:cNvSpPr txBox="1"/>
          <p:nvPr>
            <p:ph idx="4294967295" type="title"/>
          </p:nvPr>
        </p:nvSpPr>
        <p:spPr>
          <a:xfrm>
            <a:off x="535775" y="1070125"/>
            <a:ext cx="7703100" cy="3477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Lato"/>
                <a:ea typeface="Lato"/>
                <a:cs typeface="Lato"/>
                <a:sym typeface="Lato"/>
              </a:rPr>
              <a:t>Components</a:t>
            </a:r>
            <a:r>
              <a:rPr b="0" i="1" lang="en" sz="1800">
                <a:latin typeface="Lato"/>
                <a:ea typeface="Lato"/>
                <a:cs typeface="Lato"/>
                <a:sym typeface="Lato"/>
              </a:rPr>
              <a:t> </a:t>
            </a:r>
            <a:endParaRPr i="1" sz="1800">
              <a:latin typeface="Lato"/>
              <a:ea typeface="Lato"/>
              <a:cs typeface="Lato"/>
              <a:sym typeface="Lato"/>
            </a:endParaRPr>
          </a:p>
          <a:p>
            <a:pPr indent="-330200" lvl="0" marL="457200" rtl="0" algn="l">
              <a:lnSpc>
                <a:spcPct val="115000"/>
              </a:lnSpc>
              <a:spcBef>
                <a:spcPts val="1600"/>
              </a:spcBef>
              <a:spcAft>
                <a:spcPts val="0"/>
              </a:spcAft>
              <a:buSzPts val="1600"/>
              <a:buFont typeface="Lato"/>
              <a:buChar char="▸"/>
            </a:pPr>
            <a:r>
              <a:rPr lang="en" sz="1600">
                <a:latin typeface="Lato"/>
                <a:ea typeface="Lato"/>
                <a:cs typeface="Lato"/>
                <a:sym typeface="Lato"/>
              </a:rPr>
              <a:t>In the case of React 18, specifically Functional Components</a:t>
            </a:r>
            <a:endParaRPr b="0" sz="1600">
              <a:latin typeface="Lato"/>
              <a:ea typeface="Lato"/>
              <a:cs typeface="Lato"/>
              <a:sym typeface="Lato"/>
            </a:endParaRPr>
          </a:p>
          <a:p>
            <a:pPr indent="0" lvl="0" marL="0" rtl="0" algn="l">
              <a:lnSpc>
                <a:spcPct val="114000"/>
              </a:lnSpc>
              <a:spcBef>
                <a:spcPts val="1600"/>
              </a:spcBef>
              <a:spcAft>
                <a:spcPts val="0"/>
              </a:spcAft>
              <a:buNone/>
            </a:pPr>
            <a:r>
              <a:rPr b="0" i="1" lang="en" sz="1600">
                <a:latin typeface="Lato"/>
                <a:ea typeface="Lato"/>
                <a:cs typeface="Lato"/>
                <a:sym typeface="Lato"/>
              </a:rPr>
              <a:t>Rendering components:</a:t>
            </a:r>
            <a:endParaRPr b="0" i="1" sz="1600">
              <a:latin typeface="Lato"/>
              <a:ea typeface="Lato"/>
              <a:cs typeface="Lato"/>
              <a:sym typeface="Lato"/>
            </a:endParaRPr>
          </a:p>
          <a:p>
            <a:pPr indent="-330200" lvl="0" marL="457200" rtl="0" algn="l">
              <a:lnSpc>
                <a:spcPct val="115000"/>
              </a:lnSpc>
              <a:spcBef>
                <a:spcPts val="800"/>
              </a:spcBef>
              <a:spcAft>
                <a:spcPts val="0"/>
              </a:spcAft>
              <a:buSzPts val="1600"/>
              <a:buChar char="▸"/>
            </a:pPr>
            <a:r>
              <a:rPr lang="en" sz="1600">
                <a:latin typeface="Lato"/>
                <a:ea typeface="Lato"/>
                <a:cs typeface="Lato"/>
                <a:sym typeface="Lato"/>
              </a:rPr>
              <a:t>M</a:t>
            </a:r>
            <a:r>
              <a:rPr b="0" lang="en" sz="1600">
                <a:latin typeface="Lato"/>
                <a:ea typeface="Lato"/>
                <a:cs typeface="Lato"/>
                <a:sym typeface="Lato"/>
              </a:rPr>
              <a:t>ust attach it to the </a:t>
            </a:r>
            <a:r>
              <a:rPr lang="en" sz="1600">
                <a:latin typeface="Lato"/>
                <a:ea typeface="Lato"/>
                <a:cs typeface="Lato"/>
                <a:sym typeface="Lato"/>
              </a:rPr>
              <a:t>DOM</a:t>
            </a:r>
            <a:r>
              <a:rPr b="0" lang="en" sz="1600">
                <a:latin typeface="Lato"/>
                <a:ea typeface="Lato"/>
                <a:cs typeface="Lato"/>
                <a:sym typeface="Lato"/>
              </a:rPr>
              <a:t> using </a:t>
            </a:r>
            <a:r>
              <a:rPr lang="en" sz="1600">
                <a:latin typeface="Courier New"/>
                <a:ea typeface="Courier New"/>
                <a:cs typeface="Courier New"/>
                <a:sym typeface="Courier New"/>
              </a:rPr>
              <a:t>ReactDOM.render()</a:t>
            </a:r>
            <a:endParaRPr sz="1600">
              <a:latin typeface="Courier New"/>
              <a:ea typeface="Courier New"/>
              <a:cs typeface="Courier New"/>
              <a:sym typeface="Courier New"/>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Can also render a c</a:t>
            </a:r>
            <a:r>
              <a:rPr b="0" lang="en" sz="1600">
                <a:latin typeface="Lato"/>
                <a:ea typeface="Lato"/>
                <a:cs typeface="Lato"/>
                <a:sym typeface="Lato"/>
              </a:rPr>
              <a:t>omponent</a:t>
            </a:r>
            <a:r>
              <a:rPr lang="en" sz="1600">
                <a:latin typeface="Lato"/>
                <a:ea typeface="Lato"/>
                <a:cs typeface="Lato"/>
                <a:sym typeface="Lato"/>
              </a:rPr>
              <a:t> </a:t>
            </a:r>
            <a:r>
              <a:rPr b="0" lang="en" sz="1600">
                <a:latin typeface="Lato"/>
                <a:ea typeface="Lato"/>
                <a:cs typeface="Lato"/>
                <a:sym typeface="Lato"/>
              </a:rPr>
              <a:t>within another component!</a:t>
            </a:r>
            <a:endParaRPr b="0" sz="1600">
              <a:latin typeface="Lato"/>
              <a:ea typeface="Lato"/>
              <a:cs typeface="Lato"/>
              <a:sym typeface="Lato"/>
            </a:endParaRPr>
          </a:p>
        </p:txBody>
      </p:sp>
      <p:pic>
        <p:nvPicPr>
          <p:cNvPr descr="react.png" id="225" name="Google Shape;225;p25"/>
          <p:cNvPicPr preferRelativeResize="0"/>
          <p:nvPr/>
        </p:nvPicPr>
        <p:blipFill>
          <a:blip r:embed="rId3">
            <a:alphaModFix/>
          </a:blip>
          <a:stretch>
            <a:fillRect/>
          </a:stretch>
        </p:blipFill>
        <p:spPr>
          <a:xfrm>
            <a:off x="7633175" y="3757850"/>
            <a:ext cx="971550" cy="866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idx="4294967295" type="title"/>
          </p:nvPr>
        </p:nvSpPr>
        <p:spPr>
          <a:xfrm>
            <a:off x="535775" y="1194875"/>
            <a:ext cx="7718400" cy="33891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i="1" lang="en" sz="1600">
                <a:latin typeface="Lato"/>
                <a:ea typeface="Lato"/>
                <a:cs typeface="Lato"/>
                <a:sym typeface="Lato"/>
              </a:rPr>
              <a:t>What is JSX?</a:t>
            </a:r>
            <a:endParaRPr i="1" sz="1600">
              <a:latin typeface="Lato"/>
              <a:ea typeface="Lato"/>
              <a:cs typeface="Lato"/>
              <a:sym typeface="Lato"/>
            </a:endParaRPr>
          </a:p>
          <a:p>
            <a:pPr indent="-330200" lvl="0" marL="457200" rtl="0" algn="l">
              <a:lnSpc>
                <a:spcPct val="115000"/>
              </a:lnSpc>
              <a:spcBef>
                <a:spcPts val="800"/>
              </a:spcBef>
              <a:spcAft>
                <a:spcPts val="0"/>
              </a:spcAft>
              <a:buSzPts val="1600"/>
              <a:buFont typeface="Lato"/>
              <a:buChar char="▸"/>
            </a:pPr>
            <a:r>
              <a:rPr b="0" lang="en" sz="1600">
                <a:latin typeface="Lato"/>
                <a:ea typeface="Lato"/>
                <a:cs typeface="Lato"/>
                <a:sym typeface="Lato"/>
              </a:rPr>
              <a:t>Javascript </a:t>
            </a:r>
            <a:r>
              <a:rPr lang="en" sz="1600">
                <a:latin typeface="Lato"/>
                <a:ea typeface="Lato"/>
                <a:cs typeface="Lato"/>
                <a:sym typeface="Lato"/>
              </a:rPr>
              <a:t>Syntax Extension</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Looks a lot like a temp</a:t>
            </a:r>
            <a:r>
              <a:rPr lang="en" sz="1600">
                <a:latin typeface="Lato"/>
                <a:ea typeface="Lato"/>
                <a:cs typeface="Lato"/>
                <a:sym typeface="Lato"/>
              </a:rPr>
              <a:t>late language, like </a:t>
            </a:r>
            <a:r>
              <a:rPr b="0" lang="en" sz="1600">
                <a:latin typeface="Lato"/>
                <a:ea typeface="Lato"/>
                <a:cs typeface="Lato"/>
                <a:sym typeface="Lato"/>
              </a:rPr>
              <a:t>HTML</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Describes what we want the UI to look like</a:t>
            </a:r>
            <a:endParaRPr sz="1600">
              <a:latin typeface="Lato"/>
              <a:ea typeface="Lato"/>
              <a:cs typeface="Lato"/>
              <a:sym typeface="Lato"/>
            </a:endParaRPr>
          </a:p>
          <a:p>
            <a:pPr indent="0" lvl="0" marL="0" rtl="0" algn="l">
              <a:lnSpc>
                <a:spcPct val="114000"/>
              </a:lnSpc>
              <a:spcBef>
                <a:spcPts val="1600"/>
              </a:spcBef>
              <a:spcAft>
                <a:spcPts val="0"/>
              </a:spcAft>
              <a:buNone/>
            </a:pPr>
            <a:r>
              <a:rPr i="1" lang="en" sz="1600">
                <a:latin typeface="Lato"/>
                <a:ea typeface="Lato"/>
                <a:cs typeface="Lato"/>
                <a:sym typeface="Lato"/>
              </a:rPr>
              <a:t>How does JSX work?</a:t>
            </a:r>
            <a:endParaRPr i="1" sz="1600">
              <a:latin typeface="Lato"/>
              <a:ea typeface="Lato"/>
              <a:cs typeface="Lato"/>
              <a:sym typeface="Lato"/>
            </a:endParaRPr>
          </a:p>
          <a:p>
            <a:pPr indent="-330200" lvl="0" marL="457200" rtl="0" algn="l">
              <a:lnSpc>
                <a:spcPct val="115000"/>
              </a:lnSpc>
              <a:spcBef>
                <a:spcPts val="800"/>
              </a:spcBef>
              <a:spcAft>
                <a:spcPts val="0"/>
              </a:spcAft>
              <a:buSzPts val="1600"/>
              <a:buFont typeface="Lato"/>
              <a:buChar char="▸"/>
            </a:pPr>
            <a:r>
              <a:rPr lang="en" sz="1600">
                <a:latin typeface="Lato"/>
                <a:ea typeface="Lato"/>
                <a:cs typeface="Lato"/>
                <a:sym typeface="Lato"/>
              </a:rPr>
              <a:t>Creates React “elements” we can render to the DOM alongside HTML</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Combines markup (HTML) and logic (JS) into one element: a component</a:t>
            </a:r>
            <a:endParaRPr sz="1600">
              <a:latin typeface="Lato"/>
              <a:ea typeface="Lato"/>
              <a:cs typeface="Lato"/>
              <a:sym typeface="Lato"/>
            </a:endParaRPr>
          </a:p>
        </p:txBody>
      </p:sp>
      <p:pic>
        <p:nvPicPr>
          <p:cNvPr descr="react.png" id="231" name="Google Shape;231;p26"/>
          <p:cNvPicPr preferRelativeResize="0"/>
          <p:nvPr/>
        </p:nvPicPr>
        <p:blipFill>
          <a:blip r:embed="rId3">
            <a:alphaModFix/>
          </a:blip>
          <a:stretch>
            <a:fillRect/>
          </a:stretch>
        </p:blipFill>
        <p:spPr>
          <a:xfrm>
            <a:off x="7633175" y="3757850"/>
            <a:ext cx="971550" cy="866775"/>
          </a:xfrm>
          <a:prstGeom prst="rect">
            <a:avLst/>
          </a:prstGeom>
          <a:noFill/>
          <a:ln>
            <a:noFill/>
          </a:ln>
        </p:spPr>
      </p:pic>
      <p:sp>
        <p:nvSpPr>
          <p:cNvPr id="232" name="Google Shape;232;p26"/>
          <p:cNvSpPr txBox="1"/>
          <p:nvPr>
            <p:ph idx="4294967295" type="title"/>
          </p:nvPr>
        </p:nvSpPr>
        <p:spPr>
          <a:xfrm>
            <a:off x="535775" y="407350"/>
            <a:ext cx="6695100" cy="61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What is React Composed of?: </a:t>
            </a:r>
            <a:r>
              <a:rPr i="1" lang="en" sz="3600">
                <a:solidFill>
                  <a:schemeClr val="dk1"/>
                </a:solidFill>
              </a:rPr>
              <a:t>JSX</a:t>
            </a:r>
            <a:endParaRPr i="1" sz="2400"/>
          </a:p>
        </p:txBody>
      </p:sp>
      <p:pic>
        <p:nvPicPr>
          <p:cNvPr descr="react.png" id="233" name="Google Shape;233;p26"/>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234" name="Google Shape;234;p26"/>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235" name="Google Shape;235;p26"/>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236" name="Google Shape;236;p26"/>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237" name="Google Shape;237;p26"/>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238" name="Google Shape;238;p26"/>
          <p:cNvPicPr preferRelativeResize="0"/>
          <p:nvPr/>
        </p:nvPicPr>
        <p:blipFill>
          <a:blip r:embed="rId3">
            <a:alphaModFix/>
          </a:blip>
          <a:stretch>
            <a:fillRect/>
          </a:stretch>
        </p:blipFill>
        <p:spPr>
          <a:xfrm>
            <a:off x="7633175" y="3757850"/>
            <a:ext cx="971550" cy="86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idx="4294967295" type="title"/>
          </p:nvPr>
        </p:nvSpPr>
        <p:spPr>
          <a:xfrm>
            <a:off x="535775" y="1194875"/>
            <a:ext cx="7687500" cy="104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Logic can be contained within </a:t>
            </a:r>
            <a:r>
              <a:rPr lang="en" sz="1800">
                <a:latin typeface="Courier New"/>
                <a:ea typeface="Courier New"/>
                <a:cs typeface="Courier New"/>
                <a:sym typeface="Courier New"/>
              </a:rPr>
              <a:t>{} </a:t>
            </a:r>
            <a:br>
              <a:rPr lang="en" sz="1800">
                <a:latin typeface="Courier New"/>
                <a:ea typeface="Courier New"/>
                <a:cs typeface="Courier New"/>
                <a:sym typeface="Courier New"/>
              </a:rPr>
            </a:br>
            <a:r>
              <a:rPr lang="en" sz="1800">
                <a:latin typeface="Courier New"/>
                <a:ea typeface="Courier New"/>
                <a:cs typeface="Courier New"/>
                <a:sym typeface="Courier New"/>
              </a:rPr>
              <a:t>  </a:t>
            </a:r>
            <a:r>
              <a:rPr lang="en" sz="1400">
                <a:solidFill>
                  <a:srgbClr val="000000"/>
                </a:solidFill>
                <a:latin typeface="Arial"/>
                <a:ea typeface="Arial"/>
                <a:cs typeface="Arial"/>
                <a:sym typeface="Arial"/>
              </a:rPr>
              <a:t>‣ </a:t>
            </a:r>
            <a:r>
              <a:rPr lang="en" sz="1800">
                <a:latin typeface="Lato"/>
                <a:ea typeface="Lato"/>
                <a:cs typeface="Lato"/>
                <a:sym typeface="Lato"/>
              </a:rPr>
              <a:t>this can be any valid JS expression (i.e. one-liner)</a:t>
            </a:r>
            <a:endParaRPr sz="1800">
              <a:latin typeface="Courier New"/>
              <a:ea typeface="Courier New"/>
              <a:cs typeface="Courier New"/>
              <a:sym typeface="Courier New"/>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
        <p:nvSpPr>
          <p:cNvPr id="244" name="Google Shape;244;p27"/>
          <p:cNvSpPr txBox="1"/>
          <p:nvPr>
            <p:ph idx="4294967295" type="title"/>
          </p:nvPr>
        </p:nvSpPr>
        <p:spPr>
          <a:xfrm>
            <a:off x="535775" y="407350"/>
            <a:ext cx="3870300" cy="66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JSX = HTML(ish) + JS </a:t>
            </a:r>
            <a:endParaRPr sz="2400"/>
          </a:p>
        </p:txBody>
      </p:sp>
      <p:sp>
        <p:nvSpPr>
          <p:cNvPr id="245" name="Google Shape;245;p27"/>
          <p:cNvSpPr txBox="1"/>
          <p:nvPr/>
        </p:nvSpPr>
        <p:spPr>
          <a:xfrm>
            <a:off x="641450" y="1989500"/>
            <a:ext cx="5978700" cy="2822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569CD6"/>
                </a:solidFill>
                <a:latin typeface="Consolas"/>
                <a:ea typeface="Consolas"/>
                <a:cs typeface="Consolas"/>
                <a:sym typeface="Consolas"/>
              </a:rPr>
              <a:t>function</a:t>
            </a:r>
            <a:r>
              <a:rPr b="1" lang="en">
                <a:solidFill>
                  <a:srgbClr val="D4D4D4"/>
                </a:solidFill>
                <a:latin typeface="Consolas"/>
                <a:ea typeface="Consolas"/>
                <a:cs typeface="Consolas"/>
                <a:sym typeface="Consolas"/>
              </a:rPr>
              <a:t> </a:t>
            </a:r>
            <a:r>
              <a:rPr b="1" i="1" lang="en">
                <a:solidFill>
                  <a:srgbClr val="7EC85E"/>
                </a:solidFill>
                <a:latin typeface="Consolas"/>
                <a:ea typeface="Consolas"/>
                <a:cs typeface="Consolas"/>
                <a:sym typeface="Consolas"/>
              </a:rPr>
              <a:t>MyComponent</a:t>
            </a:r>
            <a:r>
              <a:rPr b="1" lang="en">
                <a:solidFill>
                  <a:srgbClr val="D4D4D4"/>
                </a:solidFill>
                <a:latin typeface="Consolas"/>
                <a:ea typeface="Consolas"/>
                <a:cs typeface="Consolas"/>
                <a:sym typeface="Consolas"/>
              </a:rPr>
              <a:t>() {</a:t>
            </a:r>
            <a:endParaRPr b="1">
              <a:solidFill>
                <a:srgbClr val="DCDCDC"/>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a:solidFill>
                  <a:srgbClr val="DCDCDC"/>
                </a:solidFill>
                <a:latin typeface="Consolas"/>
                <a:ea typeface="Consolas"/>
                <a:cs typeface="Consolas"/>
                <a:sym typeface="Consolas"/>
              </a:rPr>
              <a:t>  </a:t>
            </a:r>
            <a:r>
              <a:rPr b="1" lang="en">
                <a:solidFill>
                  <a:srgbClr val="569CD6"/>
                </a:solidFill>
                <a:latin typeface="Consolas"/>
                <a:ea typeface="Consolas"/>
                <a:cs typeface="Consolas"/>
                <a:sym typeface="Consolas"/>
              </a:rPr>
              <a:t>const</a:t>
            </a:r>
            <a:r>
              <a:rPr b="1" lang="en">
                <a:solidFill>
                  <a:srgbClr val="DCDCDC"/>
                </a:solidFill>
                <a:latin typeface="Consolas"/>
                <a:ea typeface="Consolas"/>
                <a:cs typeface="Consolas"/>
                <a:sym typeface="Consolas"/>
              </a:rPr>
              <a:t> </a:t>
            </a:r>
            <a:r>
              <a:rPr b="1" lang="en">
                <a:solidFill>
                  <a:srgbClr val="F3F3F3"/>
                </a:solidFill>
                <a:latin typeface="Consolas"/>
                <a:ea typeface="Consolas"/>
                <a:cs typeface="Consolas"/>
                <a:sym typeface="Consolas"/>
              </a:rPr>
              <a:t>myLanguages</a:t>
            </a:r>
            <a:r>
              <a:rPr b="1" lang="en">
                <a:solidFill>
                  <a:srgbClr val="DCDCDC"/>
                </a:solidFill>
                <a:latin typeface="Consolas"/>
                <a:ea typeface="Consolas"/>
                <a:cs typeface="Consolas"/>
                <a:sym typeface="Consolas"/>
              </a:rPr>
              <a:t> </a:t>
            </a:r>
            <a:r>
              <a:rPr b="1" lang="en">
                <a:solidFill>
                  <a:schemeClr val="dk1"/>
                </a:solidFill>
                <a:latin typeface="Consolas"/>
                <a:ea typeface="Consolas"/>
                <a:cs typeface="Consolas"/>
                <a:sym typeface="Consolas"/>
              </a:rPr>
              <a:t>=</a:t>
            </a:r>
            <a:r>
              <a:rPr b="1" lang="en">
                <a:solidFill>
                  <a:srgbClr val="DCDCDC"/>
                </a:solidFill>
                <a:latin typeface="Consolas"/>
                <a:ea typeface="Consolas"/>
                <a:cs typeface="Consolas"/>
                <a:sym typeface="Consolas"/>
              </a:rPr>
              <a:t> [</a:t>
            </a:r>
            <a:r>
              <a:rPr b="1" lang="en">
                <a:solidFill>
                  <a:srgbClr val="CE9178"/>
                </a:solidFill>
                <a:latin typeface="Consolas"/>
                <a:ea typeface="Consolas"/>
                <a:cs typeface="Consolas"/>
                <a:sym typeface="Consolas"/>
              </a:rPr>
              <a:t>'JSX'</a:t>
            </a:r>
            <a:r>
              <a:rPr b="1" lang="en">
                <a:solidFill>
                  <a:srgbClr val="DCDCDC"/>
                </a:solidFill>
                <a:latin typeface="Consolas"/>
                <a:ea typeface="Consolas"/>
                <a:cs typeface="Consolas"/>
                <a:sym typeface="Consolas"/>
              </a:rPr>
              <a:t>, </a:t>
            </a:r>
            <a:r>
              <a:rPr b="1" lang="en">
                <a:solidFill>
                  <a:srgbClr val="CE9178"/>
                </a:solidFill>
                <a:latin typeface="Consolas"/>
                <a:ea typeface="Consolas"/>
                <a:cs typeface="Consolas"/>
                <a:sym typeface="Consolas"/>
              </a:rPr>
              <a:t>'HTML'</a:t>
            </a:r>
            <a:r>
              <a:rPr b="1" lang="en">
                <a:solidFill>
                  <a:srgbClr val="DCDCDC"/>
                </a:solidFill>
                <a:latin typeface="Consolas"/>
                <a:ea typeface="Consolas"/>
                <a:cs typeface="Consolas"/>
                <a:sym typeface="Consolas"/>
              </a:rPr>
              <a:t>];</a:t>
            </a:r>
            <a:endParaRPr b="1">
              <a:solidFill>
                <a:srgbClr val="DCDCDC"/>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a:solidFill>
                  <a:srgbClr val="D4D4D4"/>
                </a:solidFill>
                <a:latin typeface="Consolas"/>
                <a:ea typeface="Consolas"/>
                <a:cs typeface="Consolas"/>
                <a:sym typeface="Consolas"/>
              </a:rPr>
              <a:t>  </a:t>
            </a:r>
            <a:br>
              <a:rPr b="1" lang="en">
                <a:solidFill>
                  <a:srgbClr val="D4D4D4"/>
                </a:solidFill>
                <a:latin typeface="Consolas"/>
                <a:ea typeface="Consolas"/>
                <a:cs typeface="Consolas"/>
                <a:sym typeface="Consolas"/>
              </a:rPr>
            </a:br>
            <a:r>
              <a:rPr b="1" lang="en">
                <a:solidFill>
                  <a:srgbClr val="D4D4D4"/>
                </a:solidFill>
                <a:latin typeface="Consolas"/>
                <a:ea typeface="Consolas"/>
                <a:cs typeface="Consolas"/>
                <a:sym typeface="Consolas"/>
              </a:rPr>
              <a:t>  </a:t>
            </a:r>
            <a:r>
              <a:rPr b="1" lang="en">
                <a:solidFill>
                  <a:schemeClr val="dk1"/>
                </a:solidFill>
                <a:latin typeface="Consolas"/>
                <a:ea typeface="Consolas"/>
                <a:cs typeface="Consolas"/>
                <a:sym typeface="Consolas"/>
              </a:rPr>
              <a:t>return</a:t>
            </a:r>
            <a:r>
              <a:rPr b="1" lang="en">
                <a:solidFill>
                  <a:srgbClr val="D4D4D4"/>
                </a:solidFill>
                <a:latin typeface="Consolas"/>
                <a:ea typeface="Consolas"/>
                <a:cs typeface="Consolas"/>
                <a:sym typeface="Consolas"/>
              </a:rPr>
              <a:t> </a:t>
            </a:r>
            <a:r>
              <a:rPr b="1" lang="en">
                <a:solidFill>
                  <a:srgbClr val="DCDCDC"/>
                </a:solidFill>
                <a:latin typeface="Consolas"/>
                <a:ea typeface="Consolas"/>
                <a:cs typeface="Consolas"/>
                <a:sym typeface="Consolas"/>
              </a:rPr>
              <a:t>(</a:t>
            </a:r>
            <a:endParaRPr b="1">
              <a:solidFill>
                <a:srgbClr val="D4D4D4"/>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a:solidFill>
                  <a:srgbClr val="D4D4D4"/>
                </a:solidFill>
                <a:latin typeface="Consolas"/>
                <a:ea typeface="Consolas"/>
                <a:cs typeface="Consolas"/>
                <a:sym typeface="Consolas"/>
              </a:rPr>
              <a:t>    </a:t>
            </a:r>
            <a:r>
              <a:rPr b="1" lang="en">
                <a:solidFill>
                  <a:srgbClr val="DCDCDC"/>
                </a:solidFill>
                <a:latin typeface="Consolas"/>
                <a:ea typeface="Consolas"/>
                <a:cs typeface="Consolas"/>
                <a:sym typeface="Consolas"/>
              </a:rPr>
              <a:t>&lt;</a:t>
            </a:r>
            <a:r>
              <a:rPr b="1" lang="en">
                <a:solidFill>
                  <a:srgbClr val="00D5D5"/>
                </a:solidFill>
                <a:latin typeface="Consolas"/>
                <a:ea typeface="Consolas"/>
                <a:cs typeface="Consolas"/>
                <a:sym typeface="Consolas"/>
              </a:rPr>
              <a:t>div</a:t>
            </a:r>
            <a:r>
              <a:rPr b="1" lang="en">
                <a:solidFill>
                  <a:srgbClr val="D4D4D4"/>
                </a:solidFill>
                <a:latin typeface="Consolas"/>
                <a:ea typeface="Consolas"/>
                <a:cs typeface="Consolas"/>
                <a:sym typeface="Consolas"/>
              </a:rPr>
              <a:t> </a:t>
            </a:r>
            <a:r>
              <a:rPr b="1" lang="en">
                <a:solidFill>
                  <a:srgbClr val="F1C232"/>
                </a:solidFill>
                <a:latin typeface="Consolas"/>
                <a:ea typeface="Consolas"/>
                <a:cs typeface="Consolas"/>
                <a:sym typeface="Consolas"/>
              </a:rPr>
              <a:t>className</a:t>
            </a:r>
            <a:r>
              <a:rPr b="1" lang="en">
                <a:solidFill>
                  <a:schemeClr val="dk1"/>
                </a:solidFill>
                <a:latin typeface="Consolas"/>
                <a:ea typeface="Consolas"/>
                <a:cs typeface="Consolas"/>
                <a:sym typeface="Consolas"/>
              </a:rPr>
              <a:t>=</a:t>
            </a:r>
            <a:r>
              <a:rPr b="1" lang="en">
                <a:solidFill>
                  <a:srgbClr val="CE9178"/>
                </a:solidFill>
                <a:latin typeface="Consolas"/>
                <a:ea typeface="Consolas"/>
                <a:cs typeface="Consolas"/>
                <a:sym typeface="Consolas"/>
              </a:rPr>
              <a:t>"MyComponent"</a:t>
            </a:r>
            <a:r>
              <a:rPr b="1" lang="en">
                <a:solidFill>
                  <a:srgbClr val="DCDCDC"/>
                </a:solidFill>
                <a:latin typeface="Consolas"/>
                <a:ea typeface="Consolas"/>
                <a:cs typeface="Consolas"/>
                <a:sym typeface="Consolas"/>
              </a:rPr>
              <a:t>&gt;</a:t>
            </a:r>
            <a:endParaRPr b="1">
              <a:solidFill>
                <a:srgbClr val="DCDCDC"/>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a:solidFill>
                  <a:srgbClr val="D4D4D4"/>
                </a:solidFill>
                <a:latin typeface="Consolas"/>
                <a:ea typeface="Consolas"/>
                <a:cs typeface="Consolas"/>
                <a:sym typeface="Consolas"/>
              </a:rPr>
              <a:t>      </a:t>
            </a:r>
            <a:r>
              <a:rPr b="1" lang="en">
                <a:solidFill>
                  <a:srgbClr val="DCDCDC"/>
                </a:solidFill>
                <a:latin typeface="Consolas"/>
                <a:ea typeface="Consolas"/>
                <a:cs typeface="Consolas"/>
                <a:sym typeface="Consolas"/>
              </a:rPr>
              <a:t>&lt;</a:t>
            </a:r>
            <a:r>
              <a:rPr b="1" lang="en">
                <a:solidFill>
                  <a:srgbClr val="00D5D5"/>
                </a:solidFill>
                <a:latin typeface="Consolas"/>
                <a:ea typeface="Consolas"/>
                <a:cs typeface="Consolas"/>
                <a:sym typeface="Consolas"/>
              </a:rPr>
              <a:t>h1</a:t>
            </a:r>
            <a:r>
              <a:rPr b="1" lang="en">
                <a:solidFill>
                  <a:srgbClr val="DCDCDC"/>
                </a:solidFill>
                <a:latin typeface="Consolas"/>
                <a:ea typeface="Consolas"/>
                <a:cs typeface="Consolas"/>
                <a:sym typeface="Consolas"/>
              </a:rPr>
              <a:t>&gt;</a:t>
            </a:r>
            <a:r>
              <a:rPr b="1" lang="en">
                <a:solidFill>
                  <a:srgbClr val="F3F3F3"/>
                </a:solidFill>
                <a:latin typeface="Consolas"/>
                <a:ea typeface="Consolas"/>
                <a:cs typeface="Consolas"/>
                <a:sym typeface="Consolas"/>
              </a:rPr>
              <a:t>Hello, world! I am a Component!</a:t>
            </a:r>
            <a:r>
              <a:rPr b="1" lang="en">
                <a:solidFill>
                  <a:srgbClr val="DCDCDC"/>
                </a:solidFill>
                <a:latin typeface="Consolas"/>
                <a:ea typeface="Consolas"/>
                <a:cs typeface="Consolas"/>
                <a:sym typeface="Consolas"/>
              </a:rPr>
              <a:t>&lt;</a:t>
            </a:r>
            <a:r>
              <a:rPr b="1" lang="en">
                <a:solidFill>
                  <a:srgbClr val="D4D4D4"/>
                </a:solidFill>
                <a:latin typeface="Consolas"/>
                <a:ea typeface="Consolas"/>
                <a:cs typeface="Consolas"/>
                <a:sym typeface="Consolas"/>
              </a:rPr>
              <a:t>/</a:t>
            </a:r>
            <a:r>
              <a:rPr b="1" lang="en">
                <a:solidFill>
                  <a:srgbClr val="00D5D5"/>
                </a:solidFill>
                <a:latin typeface="Consolas"/>
                <a:ea typeface="Consolas"/>
                <a:cs typeface="Consolas"/>
                <a:sym typeface="Consolas"/>
              </a:rPr>
              <a:t>h1</a:t>
            </a:r>
            <a:r>
              <a:rPr b="1" lang="en">
                <a:solidFill>
                  <a:srgbClr val="D4D4D4"/>
                </a:solidFill>
                <a:latin typeface="Consolas"/>
                <a:ea typeface="Consolas"/>
                <a:cs typeface="Consolas"/>
                <a:sym typeface="Consolas"/>
              </a:rPr>
              <a:t>&gt;</a:t>
            </a:r>
            <a:endParaRPr b="1">
              <a:solidFill>
                <a:srgbClr val="D4D4D4"/>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a:solidFill>
                  <a:srgbClr val="D4D4D4"/>
                </a:solidFill>
                <a:latin typeface="Consolas"/>
                <a:ea typeface="Consolas"/>
                <a:cs typeface="Consolas"/>
                <a:sym typeface="Consolas"/>
              </a:rPr>
              <a:t>      &lt;</a:t>
            </a:r>
            <a:r>
              <a:rPr b="1" lang="en">
                <a:solidFill>
                  <a:srgbClr val="00D5D5"/>
                </a:solidFill>
                <a:latin typeface="Consolas"/>
                <a:ea typeface="Consolas"/>
                <a:cs typeface="Consolas"/>
                <a:sym typeface="Consolas"/>
              </a:rPr>
              <a:t>p</a:t>
            </a:r>
            <a:r>
              <a:rPr b="1" lang="en">
                <a:solidFill>
                  <a:srgbClr val="D4D4D4"/>
                </a:solidFill>
                <a:latin typeface="Consolas"/>
                <a:ea typeface="Consolas"/>
                <a:cs typeface="Consolas"/>
                <a:sym typeface="Consolas"/>
              </a:rPr>
              <a:t>&gt;</a:t>
            </a:r>
            <a:r>
              <a:rPr b="1" lang="en">
                <a:solidFill>
                  <a:srgbClr val="CE9178"/>
                </a:solidFill>
                <a:latin typeface="Consolas"/>
                <a:ea typeface="Consolas"/>
                <a:cs typeface="Consolas"/>
                <a:sym typeface="Consolas"/>
              </a:rPr>
              <a:t>I’m made up of</a:t>
            </a:r>
            <a:r>
              <a:rPr b="1" lang="en">
                <a:solidFill>
                  <a:srgbClr val="D4D4D4"/>
                </a:solidFill>
                <a:latin typeface="Consolas"/>
                <a:ea typeface="Consolas"/>
                <a:cs typeface="Consolas"/>
                <a:sym typeface="Consolas"/>
              </a:rPr>
              <a:t> </a:t>
            </a:r>
            <a:r>
              <a:rPr b="1" lang="en">
                <a:solidFill>
                  <a:schemeClr val="dk1"/>
                </a:solidFill>
                <a:latin typeface="Consolas"/>
                <a:ea typeface="Consolas"/>
                <a:cs typeface="Consolas"/>
                <a:sym typeface="Consolas"/>
              </a:rPr>
              <a:t>{</a:t>
            </a:r>
            <a:r>
              <a:rPr b="1" lang="en">
                <a:solidFill>
                  <a:srgbClr val="F3F3F3"/>
                </a:solidFill>
                <a:latin typeface="Consolas"/>
                <a:ea typeface="Consolas"/>
                <a:cs typeface="Consolas"/>
                <a:sym typeface="Consolas"/>
              </a:rPr>
              <a:t>myLanguages</a:t>
            </a:r>
            <a:r>
              <a:rPr b="1" lang="en">
                <a:solidFill>
                  <a:schemeClr val="dk1"/>
                </a:solidFill>
                <a:latin typeface="Consolas"/>
                <a:ea typeface="Consolas"/>
                <a:cs typeface="Consolas"/>
                <a:sym typeface="Consolas"/>
              </a:rPr>
              <a:t>.</a:t>
            </a:r>
            <a:r>
              <a:rPr b="1" lang="en">
                <a:solidFill>
                  <a:srgbClr val="F3F3F3"/>
                </a:solidFill>
                <a:latin typeface="Consolas"/>
                <a:ea typeface="Consolas"/>
                <a:cs typeface="Consolas"/>
                <a:sym typeface="Consolas"/>
              </a:rPr>
              <a:t>join</a:t>
            </a:r>
            <a:r>
              <a:rPr b="1" lang="en">
                <a:solidFill>
                  <a:srgbClr val="D4D4D4"/>
                </a:solidFill>
                <a:latin typeface="Consolas"/>
                <a:ea typeface="Consolas"/>
                <a:cs typeface="Consolas"/>
                <a:sym typeface="Consolas"/>
              </a:rPr>
              <a:t>(</a:t>
            </a:r>
            <a:r>
              <a:rPr b="1" lang="en">
                <a:solidFill>
                  <a:srgbClr val="CE9178"/>
                </a:solidFill>
                <a:latin typeface="Consolas"/>
                <a:ea typeface="Consolas"/>
                <a:cs typeface="Consolas"/>
                <a:sym typeface="Consolas"/>
              </a:rPr>
              <a:t>' &amp; '</a:t>
            </a:r>
            <a:r>
              <a:rPr b="1" lang="en">
                <a:solidFill>
                  <a:srgbClr val="D4D4D4"/>
                </a:solidFill>
                <a:latin typeface="Consolas"/>
                <a:ea typeface="Consolas"/>
                <a:cs typeface="Consolas"/>
                <a:sym typeface="Consolas"/>
              </a:rPr>
              <a:t>)</a:t>
            </a:r>
            <a:r>
              <a:rPr b="1" lang="en">
                <a:solidFill>
                  <a:schemeClr val="dk1"/>
                </a:solidFill>
                <a:latin typeface="Consolas"/>
                <a:ea typeface="Consolas"/>
                <a:cs typeface="Consolas"/>
                <a:sym typeface="Consolas"/>
              </a:rPr>
              <a:t>}</a:t>
            </a:r>
            <a:r>
              <a:rPr b="1" lang="en">
                <a:solidFill>
                  <a:srgbClr val="CE9178"/>
                </a:solidFill>
                <a:latin typeface="Consolas"/>
                <a:ea typeface="Consolas"/>
                <a:cs typeface="Consolas"/>
                <a:sym typeface="Consolas"/>
              </a:rPr>
              <a:t>!</a:t>
            </a:r>
            <a:r>
              <a:rPr b="1" lang="en">
                <a:solidFill>
                  <a:srgbClr val="D4D4D4"/>
                </a:solidFill>
                <a:latin typeface="Consolas"/>
                <a:ea typeface="Consolas"/>
                <a:cs typeface="Consolas"/>
                <a:sym typeface="Consolas"/>
              </a:rPr>
              <a:t>&lt;/</a:t>
            </a:r>
            <a:r>
              <a:rPr b="1" lang="en">
                <a:solidFill>
                  <a:srgbClr val="00D5D5"/>
                </a:solidFill>
                <a:latin typeface="Consolas"/>
                <a:ea typeface="Consolas"/>
                <a:cs typeface="Consolas"/>
                <a:sym typeface="Consolas"/>
              </a:rPr>
              <a:t>p</a:t>
            </a:r>
            <a:r>
              <a:rPr b="1" lang="en">
                <a:solidFill>
                  <a:srgbClr val="D4D4D4"/>
                </a:solidFill>
                <a:latin typeface="Consolas"/>
                <a:ea typeface="Consolas"/>
                <a:cs typeface="Consolas"/>
                <a:sym typeface="Consolas"/>
              </a:rPr>
              <a:t>&gt;</a:t>
            </a:r>
            <a:endParaRPr b="1">
              <a:solidFill>
                <a:srgbClr val="DCDCDC"/>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a:solidFill>
                  <a:srgbClr val="D4D4D4"/>
                </a:solidFill>
                <a:latin typeface="Consolas"/>
                <a:ea typeface="Consolas"/>
                <a:cs typeface="Consolas"/>
                <a:sym typeface="Consolas"/>
              </a:rPr>
              <a:t>    </a:t>
            </a:r>
            <a:r>
              <a:rPr b="1" lang="en">
                <a:solidFill>
                  <a:srgbClr val="DCDCDC"/>
                </a:solidFill>
                <a:latin typeface="Consolas"/>
                <a:ea typeface="Consolas"/>
                <a:cs typeface="Consolas"/>
                <a:sym typeface="Consolas"/>
              </a:rPr>
              <a:t>&lt;</a:t>
            </a:r>
            <a:r>
              <a:rPr b="1" lang="en">
                <a:solidFill>
                  <a:srgbClr val="D4D4D4"/>
                </a:solidFill>
                <a:latin typeface="Consolas"/>
                <a:ea typeface="Consolas"/>
                <a:cs typeface="Consolas"/>
                <a:sym typeface="Consolas"/>
              </a:rPr>
              <a:t>/</a:t>
            </a:r>
            <a:r>
              <a:rPr b="1" lang="en">
                <a:solidFill>
                  <a:srgbClr val="00D5D5"/>
                </a:solidFill>
                <a:latin typeface="Consolas"/>
                <a:ea typeface="Consolas"/>
                <a:cs typeface="Consolas"/>
                <a:sym typeface="Consolas"/>
              </a:rPr>
              <a:t>div</a:t>
            </a:r>
            <a:r>
              <a:rPr b="1" lang="en">
                <a:solidFill>
                  <a:srgbClr val="D4D4D4"/>
                </a:solidFill>
                <a:latin typeface="Consolas"/>
                <a:ea typeface="Consolas"/>
                <a:cs typeface="Consolas"/>
                <a:sym typeface="Consolas"/>
              </a:rPr>
              <a:t>&gt;</a:t>
            </a:r>
            <a:endParaRPr b="1">
              <a:solidFill>
                <a:srgbClr val="D4D4D4"/>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a:solidFill>
                  <a:srgbClr val="DCDCDC"/>
                </a:solidFill>
                <a:latin typeface="Consolas"/>
                <a:ea typeface="Consolas"/>
                <a:cs typeface="Consolas"/>
                <a:sym typeface="Consolas"/>
              </a:rPr>
              <a:t>  );</a:t>
            </a:r>
            <a:endParaRPr b="1">
              <a:solidFill>
                <a:srgbClr val="DCDCDC"/>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a:solidFill>
                  <a:srgbClr val="DCDCDC"/>
                </a:solidFill>
                <a:latin typeface="Consolas"/>
                <a:ea typeface="Consolas"/>
                <a:cs typeface="Consolas"/>
                <a:sym typeface="Consolas"/>
              </a:rPr>
              <a:t>}</a:t>
            </a:r>
            <a:endParaRPr b="1">
              <a:solidFill>
                <a:srgbClr val="DCDCDC"/>
              </a:solidFill>
              <a:latin typeface="Consolas"/>
              <a:ea typeface="Consolas"/>
              <a:cs typeface="Consolas"/>
              <a:sym typeface="Consolas"/>
            </a:endParaRPr>
          </a:p>
        </p:txBody>
      </p:sp>
      <p:grpSp>
        <p:nvGrpSpPr>
          <p:cNvPr id="246" name="Google Shape;246;p27"/>
          <p:cNvGrpSpPr/>
          <p:nvPr/>
        </p:nvGrpSpPr>
        <p:grpSpPr>
          <a:xfrm>
            <a:off x="3621823" y="4164725"/>
            <a:ext cx="2883752" cy="571452"/>
            <a:chOff x="3650523" y="3935150"/>
            <a:chExt cx="2883752" cy="571452"/>
          </a:xfrm>
        </p:grpSpPr>
        <p:pic>
          <p:nvPicPr>
            <p:cNvPr id="247" name="Google Shape;247;p27"/>
            <p:cNvPicPr preferRelativeResize="0"/>
            <p:nvPr/>
          </p:nvPicPr>
          <p:blipFill>
            <a:blip r:embed="rId3">
              <a:alphaModFix/>
            </a:blip>
            <a:stretch>
              <a:fillRect/>
            </a:stretch>
          </p:blipFill>
          <p:spPr>
            <a:xfrm>
              <a:off x="3677099" y="3935152"/>
              <a:ext cx="2857176" cy="571450"/>
            </a:xfrm>
            <a:prstGeom prst="rect">
              <a:avLst/>
            </a:prstGeom>
            <a:noFill/>
            <a:ln>
              <a:noFill/>
            </a:ln>
          </p:spPr>
        </p:pic>
        <p:pic>
          <p:nvPicPr>
            <p:cNvPr id="248" name="Google Shape;248;p27"/>
            <p:cNvPicPr preferRelativeResize="0"/>
            <p:nvPr/>
          </p:nvPicPr>
          <p:blipFill rotWithShape="1">
            <a:blip r:embed="rId3">
              <a:alphaModFix/>
            </a:blip>
            <a:srcRect b="0" l="98386" r="0" t="0"/>
            <a:stretch/>
          </p:blipFill>
          <p:spPr>
            <a:xfrm>
              <a:off x="3650523" y="3935150"/>
              <a:ext cx="46099" cy="571450"/>
            </a:xfrm>
            <a:prstGeom prst="rect">
              <a:avLst/>
            </a:prstGeom>
            <a:noFill/>
            <a:ln>
              <a:noFill/>
            </a:ln>
          </p:spPr>
        </p:pic>
      </p:grpSp>
      <p:pic>
        <p:nvPicPr>
          <p:cNvPr descr="react.png" id="249" name="Google Shape;249;p27"/>
          <p:cNvPicPr preferRelativeResize="0"/>
          <p:nvPr/>
        </p:nvPicPr>
        <p:blipFill>
          <a:blip r:embed="rId4">
            <a:alphaModFix/>
          </a:blip>
          <a:stretch>
            <a:fillRect/>
          </a:stretch>
        </p:blipFill>
        <p:spPr>
          <a:xfrm>
            <a:off x="7633175" y="3757850"/>
            <a:ext cx="971550" cy="866775"/>
          </a:xfrm>
          <a:prstGeom prst="rect">
            <a:avLst/>
          </a:prstGeom>
          <a:noFill/>
          <a:ln>
            <a:noFill/>
          </a:ln>
        </p:spPr>
      </p:pic>
      <p:sp>
        <p:nvSpPr>
          <p:cNvPr id="250" name="Google Shape;250;p27"/>
          <p:cNvSpPr/>
          <p:nvPr/>
        </p:nvSpPr>
        <p:spPr>
          <a:xfrm>
            <a:off x="3099025" y="3799116"/>
            <a:ext cx="2448600" cy="92325"/>
          </a:xfrm>
          <a:custGeom>
            <a:rect b="b" l="l" r="r" t="t"/>
            <a:pathLst>
              <a:path extrusionOk="0" h="3693" w="97944">
                <a:moveTo>
                  <a:pt x="0" y="1838"/>
                </a:moveTo>
                <a:cubicBezTo>
                  <a:pt x="1512" y="-431"/>
                  <a:pt x="5389" y="2708"/>
                  <a:pt x="8034" y="3368"/>
                </a:cubicBezTo>
                <a:cubicBezTo>
                  <a:pt x="9098" y="3634"/>
                  <a:pt x="9731" y="1946"/>
                  <a:pt x="10712" y="1455"/>
                </a:cubicBezTo>
                <a:cubicBezTo>
                  <a:pt x="12953" y="335"/>
                  <a:pt x="15896" y="1979"/>
                  <a:pt x="17981" y="3368"/>
                </a:cubicBezTo>
                <a:cubicBezTo>
                  <a:pt x="19932" y="4668"/>
                  <a:pt x="22141" y="690"/>
                  <a:pt x="24486" y="690"/>
                </a:cubicBezTo>
                <a:cubicBezTo>
                  <a:pt x="26713" y="690"/>
                  <a:pt x="28615" y="4364"/>
                  <a:pt x="30607" y="3368"/>
                </a:cubicBezTo>
                <a:cubicBezTo>
                  <a:pt x="37113" y="115"/>
                  <a:pt x="45359" y="837"/>
                  <a:pt x="52415" y="2603"/>
                </a:cubicBezTo>
                <a:cubicBezTo>
                  <a:pt x="55547" y="3387"/>
                  <a:pt x="58847" y="291"/>
                  <a:pt x="61980" y="1073"/>
                </a:cubicBezTo>
                <a:cubicBezTo>
                  <a:pt x="63979" y="1572"/>
                  <a:pt x="65687" y="3706"/>
                  <a:pt x="67719" y="3368"/>
                </a:cubicBezTo>
                <a:cubicBezTo>
                  <a:pt x="70504" y="2905"/>
                  <a:pt x="73228" y="-572"/>
                  <a:pt x="75753" y="690"/>
                </a:cubicBezTo>
                <a:cubicBezTo>
                  <a:pt x="77884" y="1756"/>
                  <a:pt x="80658" y="3925"/>
                  <a:pt x="82640" y="2603"/>
                </a:cubicBezTo>
                <a:cubicBezTo>
                  <a:pt x="86896" y="-236"/>
                  <a:pt x="93366" y="-828"/>
                  <a:pt x="97944" y="1455"/>
                </a:cubicBezTo>
              </a:path>
            </a:pathLst>
          </a:custGeom>
          <a:noFill/>
          <a:ln cap="flat" cmpd="sng" w="28575">
            <a:solidFill>
              <a:schemeClr val="dk1"/>
            </a:solidFill>
            <a:prstDash val="solid"/>
            <a:round/>
            <a:headEnd len="med" w="med" type="none"/>
            <a:tailEnd len="med" w="med" type="none"/>
          </a:ln>
        </p:spPr>
      </p:sp>
      <p:sp>
        <p:nvSpPr>
          <p:cNvPr id="251" name="Google Shape;251;p27"/>
          <p:cNvSpPr/>
          <p:nvPr/>
        </p:nvSpPr>
        <p:spPr>
          <a:xfrm rot="125114">
            <a:off x="4294615" y="3757805"/>
            <a:ext cx="2553835" cy="308486"/>
          </a:xfrm>
          <a:custGeom>
            <a:rect b="b" l="l" r="r" t="t"/>
            <a:pathLst>
              <a:path extrusionOk="0" h="21860" w="101005">
                <a:moveTo>
                  <a:pt x="0" y="13390"/>
                </a:moveTo>
                <a:cubicBezTo>
                  <a:pt x="6940" y="22645"/>
                  <a:pt x="22100" y="21808"/>
                  <a:pt x="33668" y="21808"/>
                </a:cubicBezTo>
                <a:cubicBezTo>
                  <a:pt x="57261" y="21808"/>
                  <a:pt x="84311" y="16672"/>
                  <a:pt x="101005" y="0"/>
                </a:cubicBezTo>
              </a:path>
            </a:pathLst>
          </a:custGeom>
          <a:noFill/>
          <a:ln cap="flat" cmpd="sng" w="28575">
            <a:solidFill>
              <a:schemeClr val="dk1"/>
            </a:solidFill>
            <a:prstDash val="solid"/>
            <a:round/>
            <a:headEnd len="med" w="med" type="stealth"/>
            <a:tailEnd len="med" w="med" type="stealth"/>
          </a:ln>
        </p:spPr>
      </p:sp>
      <p:sp>
        <p:nvSpPr>
          <p:cNvPr id="252" name="Google Shape;252;p27"/>
          <p:cNvSpPr txBox="1"/>
          <p:nvPr/>
        </p:nvSpPr>
        <p:spPr>
          <a:xfrm>
            <a:off x="6777025" y="3538975"/>
            <a:ext cx="7800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Source Code Pro"/>
                <a:ea typeface="Source Code Pro"/>
                <a:cs typeface="Source Code Pro"/>
                <a:sym typeface="Source Code Pro"/>
              </a:rPr>
              <a:t>JSX</a:t>
            </a:r>
            <a:endParaRPr sz="1900">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idx="4294967295" type="title"/>
          </p:nvPr>
        </p:nvSpPr>
        <p:spPr>
          <a:xfrm>
            <a:off x="535775" y="1068550"/>
            <a:ext cx="7687500" cy="42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Lato"/>
                <a:ea typeface="Lato"/>
                <a:cs typeface="Lato"/>
                <a:sym typeface="Lato"/>
              </a:rPr>
              <a:t>JSX </a:t>
            </a:r>
            <a:r>
              <a:rPr lang="en" sz="1800">
                <a:latin typeface="Lato"/>
                <a:ea typeface="Lato"/>
                <a:cs typeface="Lato"/>
                <a:sym typeface="Lato"/>
              </a:rPr>
              <a:t>can be any valid JS expression (i.e. one-liner).  IE:</a:t>
            </a:r>
            <a:br>
              <a:rPr lang="en" sz="1800">
                <a:latin typeface="Lato"/>
                <a:ea typeface="Lato"/>
                <a:cs typeface="Lato"/>
                <a:sym typeface="Lato"/>
              </a:rPr>
            </a:br>
            <a:endParaRPr sz="1500">
              <a:latin typeface="Courier New"/>
              <a:ea typeface="Courier New"/>
              <a:cs typeface="Courier New"/>
              <a:sym typeface="Courier New"/>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
        <p:nvSpPr>
          <p:cNvPr id="258" name="Google Shape;258;p28"/>
          <p:cNvSpPr txBox="1"/>
          <p:nvPr>
            <p:ph idx="4294967295" type="title"/>
          </p:nvPr>
        </p:nvSpPr>
        <p:spPr>
          <a:xfrm>
            <a:off x="535775" y="407350"/>
            <a:ext cx="8378700" cy="66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JSX = HTML(ish) + JS</a:t>
            </a:r>
            <a:endParaRPr sz="2400"/>
          </a:p>
        </p:txBody>
      </p:sp>
      <p:sp>
        <p:nvSpPr>
          <p:cNvPr id="259" name="Google Shape;259;p28"/>
          <p:cNvSpPr txBox="1"/>
          <p:nvPr/>
        </p:nvSpPr>
        <p:spPr>
          <a:xfrm>
            <a:off x="267825" y="1837100"/>
            <a:ext cx="5978700" cy="918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solidFill>
                  <a:srgbClr val="569CD6"/>
                </a:solidFill>
                <a:latin typeface="Consolas"/>
                <a:ea typeface="Consolas"/>
                <a:cs typeface="Consolas"/>
                <a:sym typeface="Consolas"/>
              </a:rPr>
              <a:t>const</a:t>
            </a:r>
            <a:r>
              <a:rPr b="1" lang="en">
                <a:solidFill>
                  <a:srgbClr val="DCDCDC"/>
                </a:solidFill>
                <a:latin typeface="Consolas"/>
                <a:ea typeface="Consolas"/>
                <a:cs typeface="Consolas"/>
                <a:sym typeface="Consolas"/>
              </a:rPr>
              <a:t> </a:t>
            </a:r>
            <a:r>
              <a:rPr b="1" lang="en">
                <a:solidFill>
                  <a:srgbClr val="F3F3F3"/>
                </a:solidFill>
                <a:latin typeface="Consolas"/>
                <a:ea typeface="Consolas"/>
                <a:cs typeface="Consolas"/>
                <a:sym typeface="Consolas"/>
              </a:rPr>
              <a:t>myLanguages</a:t>
            </a:r>
            <a:r>
              <a:rPr b="1" lang="en">
                <a:solidFill>
                  <a:srgbClr val="DCDCDC"/>
                </a:solidFill>
                <a:latin typeface="Consolas"/>
                <a:ea typeface="Consolas"/>
                <a:cs typeface="Consolas"/>
                <a:sym typeface="Consolas"/>
              </a:rPr>
              <a:t> </a:t>
            </a:r>
            <a:r>
              <a:rPr b="1" lang="en">
                <a:solidFill>
                  <a:schemeClr val="dk1"/>
                </a:solidFill>
                <a:latin typeface="Consolas"/>
                <a:ea typeface="Consolas"/>
                <a:cs typeface="Consolas"/>
                <a:sym typeface="Consolas"/>
              </a:rPr>
              <a:t>=</a:t>
            </a:r>
            <a:r>
              <a:rPr b="1" lang="en">
                <a:solidFill>
                  <a:srgbClr val="DCDCDC"/>
                </a:solidFill>
                <a:latin typeface="Consolas"/>
                <a:ea typeface="Consolas"/>
                <a:cs typeface="Consolas"/>
                <a:sym typeface="Consolas"/>
              </a:rPr>
              <a:t> [</a:t>
            </a:r>
            <a:r>
              <a:rPr b="1" lang="en">
                <a:solidFill>
                  <a:srgbClr val="CE9178"/>
                </a:solidFill>
                <a:latin typeface="Consolas"/>
                <a:ea typeface="Consolas"/>
                <a:cs typeface="Consolas"/>
                <a:sym typeface="Consolas"/>
              </a:rPr>
              <a:t>'JSX'</a:t>
            </a:r>
            <a:r>
              <a:rPr b="1" lang="en">
                <a:solidFill>
                  <a:srgbClr val="DCDCDC"/>
                </a:solidFill>
                <a:latin typeface="Consolas"/>
                <a:ea typeface="Consolas"/>
                <a:cs typeface="Consolas"/>
                <a:sym typeface="Consolas"/>
              </a:rPr>
              <a:t>, </a:t>
            </a:r>
            <a:r>
              <a:rPr b="1" lang="en">
                <a:solidFill>
                  <a:srgbClr val="CE9178"/>
                </a:solidFill>
                <a:latin typeface="Consolas"/>
                <a:ea typeface="Consolas"/>
                <a:cs typeface="Consolas"/>
                <a:sym typeface="Consolas"/>
              </a:rPr>
              <a:t>'HTML'</a:t>
            </a:r>
            <a:r>
              <a:rPr b="1" lang="en">
                <a:solidFill>
                  <a:srgbClr val="DCDCDC"/>
                </a:solidFill>
                <a:latin typeface="Consolas"/>
                <a:ea typeface="Consolas"/>
                <a:cs typeface="Consolas"/>
                <a:sym typeface="Consolas"/>
              </a:rPr>
              <a:t>];</a:t>
            </a:r>
            <a:endParaRPr b="1">
              <a:solidFill>
                <a:srgbClr val="DCDCDC"/>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a:solidFill>
                  <a:srgbClr val="D4D4D4"/>
                </a:solidFill>
                <a:latin typeface="Consolas"/>
                <a:ea typeface="Consolas"/>
                <a:cs typeface="Consolas"/>
                <a:sym typeface="Consolas"/>
              </a:rPr>
              <a:t>  </a:t>
            </a:r>
            <a:br>
              <a:rPr b="1" lang="en">
                <a:solidFill>
                  <a:srgbClr val="D4D4D4"/>
                </a:solidFill>
                <a:latin typeface="Consolas"/>
                <a:ea typeface="Consolas"/>
                <a:cs typeface="Consolas"/>
                <a:sym typeface="Consolas"/>
              </a:rPr>
            </a:br>
            <a:r>
              <a:rPr b="1" lang="en">
                <a:solidFill>
                  <a:srgbClr val="D4D4D4"/>
                </a:solidFill>
                <a:latin typeface="Consolas"/>
                <a:ea typeface="Consolas"/>
                <a:cs typeface="Consolas"/>
                <a:sym typeface="Consolas"/>
              </a:rPr>
              <a:t>&lt;</a:t>
            </a:r>
            <a:r>
              <a:rPr b="1" lang="en">
                <a:solidFill>
                  <a:srgbClr val="00D5D5"/>
                </a:solidFill>
                <a:latin typeface="Consolas"/>
                <a:ea typeface="Consolas"/>
                <a:cs typeface="Consolas"/>
                <a:sym typeface="Consolas"/>
              </a:rPr>
              <a:t>p</a:t>
            </a:r>
            <a:r>
              <a:rPr b="1" lang="en">
                <a:solidFill>
                  <a:srgbClr val="D4D4D4"/>
                </a:solidFill>
                <a:latin typeface="Consolas"/>
                <a:ea typeface="Consolas"/>
                <a:cs typeface="Consolas"/>
                <a:sym typeface="Consolas"/>
              </a:rPr>
              <a:t>&gt;</a:t>
            </a:r>
            <a:r>
              <a:rPr b="1" lang="en">
                <a:solidFill>
                  <a:srgbClr val="CE9178"/>
                </a:solidFill>
                <a:latin typeface="Consolas"/>
                <a:ea typeface="Consolas"/>
                <a:cs typeface="Consolas"/>
                <a:sym typeface="Consolas"/>
              </a:rPr>
              <a:t>I’m made up of</a:t>
            </a:r>
            <a:r>
              <a:rPr b="1" lang="en">
                <a:solidFill>
                  <a:srgbClr val="D4D4D4"/>
                </a:solidFill>
                <a:latin typeface="Consolas"/>
                <a:ea typeface="Consolas"/>
                <a:cs typeface="Consolas"/>
                <a:sym typeface="Consolas"/>
              </a:rPr>
              <a:t> </a:t>
            </a:r>
            <a:r>
              <a:rPr b="1" lang="en">
                <a:solidFill>
                  <a:schemeClr val="dk1"/>
                </a:solidFill>
                <a:latin typeface="Consolas"/>
                <a:ea typeface="Consolas"/>
                <a:cs typeface="Consolas"/>
                <a:sym typeface="Consolas"/>
              </a:rPr>
              <a:t>{</a:t>
            </a:r>
            <a:r>
              <a:rPr b="1" lang="en">
                <a:solidFill>
                  <a:srgbClr val="F3F3F3"/>
                </a:solidFill>
                <a:latin typeface="Consolas"/>
                <a:ea typeface="Consolas"/>
                <a:cs typeface="Consolas"/>
                <a:sym typeface="Consolas"/>
              </a:rPr>
              <a:t>myLanguages</a:t>
            </a:r>
            <a:r>
              <a:rPr b="1" lang="en">
                <a:solidFill>
                  <a:schemeClr val="dk1"/>
                </a:solidFill>
                <a:latin typeface="Consolas"/>
                <a:ea typeface="Consolas"/>
                <a:cs typeface="Consolas"/>
                <a:sym typeface="Consolas"/>
              </a:rPr>
              <a:t>.</a:t>
            </a:r>
            <a:r>
              <a:rPr b="1" lang="en">
                <a:solidFill>
                  <a:srgbClr val="F3F3F3"/>
                </a:solidFill>
                <a:latin typeface="Consolas"/>
                <a:ea typeface="Consolas"/>
                <a:cs typeface="Consolas"/>
                <a:sym typeface="Consolas"/>
              </a:rPr>
              <a:t>join</a:t>
            </a:r>
            <a:r>
              <a:rPr b="1" lang="en">
                <a:solidFill>
                  <a:srgbClr val="D4D4D4"/>
                </a:solidFill>
                <a:latin typeface="Consolas"/>
                <a:ea typeface="Consolas"/>
                <a:cs typeface="Consolas"/>
                <a:sym typeface="Consolas"/>
              </a:rPr>
              <a:t>(</a:t>
            </a:r>
            <a:r>
              <a:rPr b="1" lang="en">
                <a:solidFill>
                  <a:srgbClr val="CE9178"/>
                </a:solidFill>
                <a:latin typeface="Consolas"/>
                <a:ea typeface="Consolas"/>
                <a:cs typeface="Consolas"/>
                <a:sym typeface="Consolas"/>
              </a:rPr>
              <a:t>' &amp; '</a:t>
            </a:r>
            <a:r>
              <a:rPr b="1" lang="en">
                <a:solidFill>
                  <a:srgbClr val="D4D4D4"/>
                </a:solidFill>
                <a:latin typeface="Consolas"/>
                <a:ea typeface="Consolas"/>
                <a:cs typeface="Consolas"/>
                <a:sym typeface="Consolas"/>
              </a:rPr>
              <a:t>)</a:t>
            </a:r>
            <a:r>
              <a:rPr b="1" lang="en">
                <a:solidFill>
                  <a:schemeClr val="dk1"/>
                </a:solidFill>
                <a:latin typeface="Consolas"/>
                <a:ea typeface="Consolas"/>
                <a:cs typeface="Consolas"/>
                <a:sym typeface="Consolas"/>
              </a:rPr>
              <a:t>}</a:t>
            </a:r>
            <a:r>
              <a:rPr b="1" lang="en">
                <a:solidFill>
                  <a:srgbClr val="CE9178"/>
                </a:solidFill>
                <a:latin typeface="Consolas"/>
                <a:ea typeface="Consolas"/>
                <a:cs typeface="Consolas"/>
                <a:sym typeface="Consolas"/>
              </a:rPr>
              <a:t>!</a:t>
            </a:r>
            <a:r>
              <a:rPr b="1" lang="en">
                <a:solidFill>
                  <a:srgbClr val="D4D4D4"/>
                </a:solidFill>
                <a:latin typeface="Consolas"/>
                <a:ea typeface="Consolas"/>
                <a:cs typeface="Consolas"/>
                <a:sym typeface="Consolas"/>
              </a:rPr>
              <a:t>&lt;/</a:t>
            </a:r>
            <a:r>
              <a:rPr b="1" lang="en">
                <a:solidFill>
                  <a:srgbClr val="00D5D5"/>
                </a:solidFill>
                <a:latin typeface="Consolas"/>
                <a:ea typeface="Consolas"/>
                <a:cs typeface="Consolas"/>
                <a:sym typeface="Consolas"/>
              </a:rPr>
              <a:t>p</a:t>
            </a:r>
            <a:r>
              <a:rPr b="1" lang="en">
                <a:solidFill>
                  <a:srgbClr val="D4D4D4"/>
                </a:solidFill>
                <a:latin typeface="Consolas"/>
                <a:ea typeface="Consolas"/>
                <a:cs typeface="Consolas"/>
                <a:sym typeface="Consolas"/>
              </a:rPr>
              <a:t>&gt;</a:t>
            </a:r>
            <a:endParaRPr b="1">
              <a:solidFill>
                <a:srgbClr val="DCDCDC"/>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t/>
            </a:r>
            <a:endParaRPr b="1">
              <a:solidFill>
                <a:srgbClr val="DCDCDC"/>
              </a:solidFill>
              <a:latin typeface="Consolas"/>
              <a:ea typeface="Consolas"/>
              <a:cs typeface="Consolas"/>
              <a:sym typeface="Consolas"/>
            </a:endParaRPr>
          </a:p>
        </p:txBody>
      </p:sp>
      <p:pic>
        <p:nvPicPr>
          <p:cNvPr descr="react.png" id="260" name="Google Shape;260;p28"/>
          <p:cNvPicPr preferRelativeResize="0"/>
          <p:nvPr/>
        </p:nvPicPr>
        <p:blipFill>
          <a:blip r:embed="rId3">
            <a:alphaModFix/>
          </a:blip>
          <a:stretch>
            <a:fillRect/>
          </a:stretch>
        </p:blipFill>
        <p:spPr>
          <a:xfrm>
            <a:off x="7633175" y="3757850"/>
            <a:ext cx="971550" cy="866775"/>
          </a:xfrm>
          <a:prstGeom prst="rect">
            <a:avLst/>
          </a:prstGeom>
          <a:noFill/>
          <a:ln>
            <a:noFill/>
          </a:ln>
        </p:spPr>
      </p:pic>
      <p:sp>
        <p:nvSpPr>
          <p:cNvPr id="261" name="Google Shape;261;p28"/>
          <p:cNvSpPr txBox="1"/>
          <p:nvPr/>
        </p:nvSpPr>
        <p:spPr>
          <a:xfrm>
            <a:off x="267825" y="3204250"/>
            <a:ext cx="5978700" cy="918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solidFill>
                  <a:srgbClr val="569CD6"/>
                </a:solidFill>
                <a:latin typeface="Consolas"/>
                <a:ea typeface="Consolas"/>
                <a:cs typeface="Consolas"/>
                <a:sym typeface="Consolas"/>
              </a:rPr>
              <a:t>const</a:t>
            </a:r>
            <a:r>
              <a:rPr b="1" lang="en">
                <a:solidFill>
                  <a:srgbClr val="DCDCDC"/>
                </a:solidFill>
                <a:latin typeface="Consolas"/>
                <a:ea typeface="Consolas"/>
                <a:cs typeface="Consolas"/>
                <a:sym typeface="Consolas"/>
              </a:rPr>
              <a:t> </a:t>
            </a:r>
            <a:r>
              <a:rPr b="1" lang="en">
                <a:solidFill>
                  <a:srgbClr val="F3F3F3"/>
                </a:solidFill>
                <a:latin typeface="Consolas"/>
                <a:ea typeface="Consolas"/>
                <a:cs typeface="Consolas"/>
                <a:sym typeface="Consolas"/>
              </a:rPr>
              <a:t>format</a:t>
            </a:r>
            <a:r>
              <a:rPr b="1" lang="en">
                <a:solidFill>
                  <a:srgbClr val="DCDCDC"/>
                </a:solidFill>
                <a:latin typeface="Consolas"/>
                <a:ea typeface="Consolas"/>
                <a:cs typeface="Consolas"/>
                <a:sym typeface="Consolas"/>
              </a:rPr>
              <a:t> </a:t>
            </a:r>
            <a:r>
              <a:rPr b="1" lang="en">
                <a:solidFill>
                  <a:schemeClr val="dk1"/>
                </a:solidFill>
                <a:latin typeface="Consolas"/>
                <a:ea typeface="Consolas"/>
                <a:cs typeface="Consolas"/>
                <a:sym typeface="Consolas"/>
              </a:rPr>
              <a:t>=</a:t>
            </a:r>
            <a:r>
              <a:rPr b="1" lang="en">
                <a:solidFill>
                  <a:srgbClr val="DCDCDC"/>
                </a:solidFill>
                <a:latin typeface="Consolas"/>
                <a:ea typeface="Consolas"/>
                <a:cs typeface="Consolas"/>
                <a:sym typeface="Consolas"/>
              </a:rPr>
              <a:t> (array) =&gt; array</a:t>
            </a:r>
            <a:r>
              <a:rPr b="1" lang="en">
                <a:solidFill>
                  <a:schemeClr val="dk1"/>
                </a:solidFill>
                <a:latin typeface="Consolas"/>
                <a:ea typeface="Consolas"/>
                <a:cs typeface="Consolas"/>
                <a:sym typeface="Consolas"/>
              </a:rPr>
              <a:t>.</a:t>
            </a:r>
            <a:r>
              <a:rPr b="1" lang="en">
                <a:solidFill>
                  <a:srgbClr val="F3F3F3"/>
                </a:solidFill>
                <a:latin typeface="Consolas"/>
                <a:ea typeface="Consolas"/>
                <a:cs typeface="Consolas"/>
                <a:sym typeface="Consolas"/>
              </a:rPr>
              <a:t>join</a:t>
            </a:r>
            <a:r>
              <a:rPr b="1" lang="en">
                <a:solidFill>
                  <a:srgbClr val="D4D4D4"/>
                </a:solidFill>
                <a:latin typeface="Consolas"/>
                <a:ea typeface="Consolas"/>
                <a:cs typeface="Consolas"/>
                <a:sym typeface="Consolas"/>
              </a:rPr>
              <a:t>(</a:t>
            </a:r>
            <a:r>
              <a:rPr b="1" lang="en">
                <a:solidFill>
                  <a:srgbClr val="CE9178"/>
                </a:solidFill>
                <a:latin typeface="Consolas"/>
                <a:ea typeface="Consolas"/>
                <a:cs typeface="Consolas"/>
                <a:sym typeface="Consolas"/>
              </a:rPr>
              <a:t>' &amp; '</a:t>
            </a:r>
            <a:r>
              <a:rPr b="1" lang="en">
                <a:solidFill>
                  <a:srgbClr val="D4D4D4"/>
                </a:solidFill>
                <a:latin typeface="Consolas"/>
                <a:ea typeface="Consolas"/>
                <a:cs typeface="Consolas"/>
                <a:sym typeface="Consolas"/>
              </a:rPr>
              <a:t>)</a:t>
            </a:r>
            <a:endParaRPr b="1">
              <a:solidFill>
                <a:srgbClr val="DCDCDC"/>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a:solidFill>
                  <a:srgbClr val="D4D4D4"/>
                </a:solidFill>
                <a:latin typeface="Consolas"/>
                <a:ea typeface="Consolas"/>
                <a:cs typeface="Consolas"/>
                <a:sym typeface="Consolas"/>
              </a:rPr>
              <a:t>  </a:t>
            </a:r>
            <a:br>
              <a:rPr b="1" lang="en">
                <a:solidFill>
                  <a:srgbClr val="D4D4D4"/>
                </a:solidFill>
                <a:latin typeface="Consolas"/>
                <a:ea typeface="Consolas"/>
                <a:cs typeface="Consolas"/>
                <a:sym typeface="Consolas"/>
              </a:rPr>
            </a:br>
            <a:r>
              <a:rPr b="1" lang="en">
                <a:solidFill>
                  <a:srgbClr val="D4D4D4"/>
                </a:solidFill>
                <a:latin typeface="Consolas"/>
                <a:ea typeface="Consolas"/>
                <a:cs typeface="Consolas"/>
                <a:sym typeface="Consolas"/>
              </a:rPr>
              <a:t>&lt;</a:t>
            </a:r>
            <a:r>
              <a:rPr b="1" lang="en">
                <a:solidFill>
                  <a:srgbClr val="00D5D5"/>
                </a:solidFill>
                <a:latin typeface="Consolas"/>
                <a:ea typeface="Consolas"/>
                <a:cs typeface="Consolas"/>
                <a:sym typeface="Consolas"/>
              </a:rPr>
              <a:t>p</a:t>
            </a:r>
            <a:r>
              <a:rPr b="1" lang="en">
                <a:solidFill>
                  <a:srgbClr val="D4D4D4"/>
                </a:solidFill>
                <a:latin typeface="Consolas"/>
                <a:ea typeface="Consolas"/>
                <a:cs typeface="Consolas"/>
                <a:sym typeface="Consolas"/>
              </a:rPr>
              <a:t>&gt;</a:t>
            </a:r>
            <a:r>
              <a:rPr b="1" lang="en">
                <a:solidFill>
                  <a:srgbClr val="CE9178"/>
                </a:solidFill>
                <a:latin typeface="Consolas"/>
                <a:ea typeface="Consolas"/>
                <a:cs typeface="Consolas"/>
                <a:sym typeface="Consolas"/>
              </a:rPr>
              <a:t>I’m made up of</a:t>
            </a:r>
            <a:r>
              <a:rPr b="1" lang="en">
                <a:solidFill>
                  <a:srgbClr val="D4D4D4"/>
                </a:solidFill>
                <a:latin typeface="Consolas"/>
                <a:ea typeface="Consolas"/>
                <a:cs typeface="Consolas"/>
                <a:sym typeface="Consolas"/>
              </a:rPr>
              <a:t> </a:t>
            </a:r>
            <a:r>
              <a:rPr b="1" lang="en">
                <a:solidFill>
                  <a:schemeClr val="dk1"/>
                </a:solidFill>
                <a:latin typeface="Consolas"/>
                <a:ea typeface="Consolas"/>
                <a:cs typeface="Consolas"/>
                <a:sym typeface="Consolas"/>
              </a:rPr>
              <a:t>{</a:t>
            </a:r>
            <a:r>
              <a:rPr b="1" lang="en">
                <a:solidFill>
                  <a:srgbClr val="F3F3F3"/>
                </a:solidFill>
                <a:latin typeface="Consolas"/>
                <a:ea typeface="Consolas"/>
                <a:cs typeface="Consolas"/>
                <a:sym typeface="Consolas"/>
              </a:rPr>
              <a:t>format</a:t>
            </a:r>
            <a:r>
              <a:rPr b="1" lang="en">
                <a:solidFill>
                  <a:srgbClr val="DCDCDC"/>
                </a:solidFill>
                <a:latin typeface="Consolas"/>
                <a:ea typeface="Consolas"/>
                <a:cs typeface="Consolas"/>
                <a:sym typeface="Consolas"/>
              </a:rPr>
              <a:t>(myLanguages)</a:t>
            </a:r>
            <a:r>
              <a:rPr b="1" lang="en">
                <a:solidFill>
                  <a:schemeClr val="dk1"/>
                </a:solidFill>
                <a:latin typeface="Consolas"/>
                <a:ea typeface="Consolas"/>
                <a:cs typeface="Consolas"/>
                <a:sym typeface="Consolas"/>
              </a:rPr>
              <a:t>}</a:t>
            </a:r>
            <a:r>
              <a:rPr b="1" lang="en">
                <a:solidFill>
                  <a:srgbClr val="CE9178"/>
                </a:solidFill>
                <a:latin typeface="Consolas"/>
                <a:ea typeface="Consolas"/>
                <a:cs typeface="Consolas"/>
                <a:sym typeface="Consolas"/>
              </a:rPr>
              <a:t>!</a:t>
            </a:r>
            <a:r>
              <a:rPr b="1" lang="en">
                <a:solidFill>
                  <a:srgbClr val="D4D4D4"/>
                </a:solidFill>
                <a:latin typeface="Consolas"/>
                <a:ea typeface="Consolas"/>
                <a:cs typeface="Consolas"/>
                <a:sym typeface="Consolas"/>
              </a:rPr>
              <a:t>&lt;/</a:t>
            </a:r>
            <a:r>
              <a:rPr b="1" lang="en">
                <a:solidFill>
                  <a:srgbClr val="00D5D5"/>
                </a:solidFill>
                <a:latin typeface="Consolas"/>
                <a:ea typeface="Consolas"/>
                <a:cs typeface="Consolas"/>
                <a:sym typeface="Consolas"/>
              </a:rPr>
              <a:t>p</a:t>
            </a:r>
            <a:r>
              <a:rPr b="1" lang="en">
                <a:solidFill>
                  <a:srgbClr val="D4D4D4"/>
                </a:solidFill>
                <a:latin typeface="Consolas"/>
                <a:ea typeface="Consolas"/>
                <a:cs typeface="Consolas"/>
                <a:sym typeface="Consolas"/>
              </a:rPr>
              <a:t>&gt;</a:t>
            </a:r>
            <a:endParaRPr b="1">
              <a:solidFill>
                <a:srgbClr val="DCDCDC"/>
              </a:solidFill>
              <a:latin typeface="Consolas"/>
              <a:ea typeface="Consolas"/>
              <a:cs typeface="Consolas"/>
              <a:sym typeface="Consolas"/>
            </a:endParaRPr>
          </a:p>
        </p:txBody>
      </p:sp>
      <p:sp>
        <p:nvSpPr>
          <p:cNvPr id="262" name="Google Shape;262;p28"/>
          <p:cNvSpPr txBox="1"/>
          <p:nvPr/>
        </p:nvSpPr>
        <p:spPr>
          <a:xfrm>
            <a:off x="248050" y="4571400"/>
            <a:ext cx="7240500" cy="421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solidFill>
                  <a:srgbClr val="D4D4D4"/>
                </a:solidFill>
                <a:latin typeface="Consolas"/>
                <a:ea typeface="Consolas"/>
                <a:cs typeface="Consolas"/>
                <a:sym typeface="Consolas"/>
              </a:rPr>
              <a:t>&lt;</a:t>
            </a:r>
            <a:r>
              <a:rPr b="1" lang="en">
                <a:solidFill>
                  <a:srgbClr val="00D5D5"/>
                </a:solidFill>
                <a:latin typeface="Consolas"/>
                <a:ea typeface="Consolas"/>
                <a:cs typeface="Consolas"/>
                <a:sym typeface="Consolas"/>
              </a:rPr>
              <a:t>p</a:t>
            </a:r>
            <a:r>
              <a:rPr b="1" lang="en">
                <a:solidFill>
                  <a:srgbClr val="D4D4D4"/>
                </a:solidFill>
                <a:latin typeface="Consolas"/>
                <a:ea typeface="Consolas"/>
                <a:cs typeface="Consolas"/>
                <a:sym typeface="Consolas"/>
              </a:rPr>
              <a:t>&gt;</a:t>
            </a:r>
            <a:r>
              <a:rPr b="1" lang="en">
                <a:solidFill>
                  <a:srgbClr val="CE9178"/>
                </a:solidFill>
                <a:latin typeface="Consolas"/>
                <a:ea typeface="Consolas"/>
                <a:cs typeface="Consolas"/>
                <a:sym typeface="Consolas"/>
              </a:rPr>
              <a:t>I’m made up of</a:t>
            </a:r>
            <a:r>
              <a:rPr b="1" lang="en">
                <a:solidFill>
                  <a:srgbClr val="D4D4D4"/>
                </a:solidFill>
                <a:latin typeface="Consolas"/>
                <a:ea typeface="Consolas"/>
                <a:cs typeface="Consolas"/>
                <a:sym typeface="Consolas"/>
              </a:rPr>
              <a:t> </a:t>
            </a:r>
            <a:r>
              <a:rPr b="1" lang="en">
                <a:solidFill>
                  <a:schemeClr val="dk1"/>
                </a:solidFill>
                <a:latin typeface="Consolas"/>
                <a:ea typeface="Consolas"/>
                <a:cs typeface="Consolas"/>
                <a:sym typeface="Consolas"/>
              </a:rPr>
              <a:t>{</a:t>
            </a:r>
            <a:r>
              <a:rPr b="1" lang="en">
                <a:solidFill>
                  <a:srgbClr val="F3F3F3"/>
                </a:solidFill>
                <a:latin typeface="Consolas"/>
                <a:ea typeface="Consolas"/>
                <a:cs typeface="Consolas"/>
                <a:sym typeface="Consolas"/>
              </a:rPr>
              <a:t>myLanguages ? f</a:t>
            </a:r>
            <a:r>
              <a:rPr b="1" lang="en">
                <a:solidFill>
                  <a:srgbClr val="F3F3F3"/>
                </a:solidFill>
                <a:latin typeface="Consolas"/>
                <a:ea typeface="Consolas"/>
                <a:cs typeface="Consolas"/>
                <a:sym typeface="Consolas"/>
              </a:rPr>
              <a:t>ormat</a:t>
            </a:r>
            <a:r>
              <a:rPr b="1" lang="en">
                <a:solidFill>
                  <a:srgbClr val="DCDCDC"/>
                </a:solidFill>
                <a:latin typeface="Consolas"/>
                <a:ea typeface="Consolas"/>
                <a:cs typeface="Consolas"/>
                <a:sym typeface="Consolas"/>
              </a:rPr>
              <a:t>(myLanguages) : </a:t>
            </a:r>
            <a:r>
              <a:rPr b="1" lang="en">
                <a:solidFill>
                  <a:srgbClr val="CE9178"/>
                </a:solidFill>
                <a:latin typeface="Consolas"/>
                <a:ea typeface="Consolas"/>
                <a:cs typeface="Consolas"/>
                <a:sym typeface="Consolas"/>
              </a:rPr>
              <a:t>‘code’ </a:t>
            </a:r>
            <a:r>
              <a:rPr b="1" lang="en">
                <a:solidFill>
                  <a:schemeClr val="dk1"/>
                </a:solidFill>
                <a:latin typeface="Consolas"/>
                <a:ea typeface="Consolas"/>
                <a:cs typeface="Consolas"/>
                <a:sym typeface="Consolas"/>
              </a:rPr>
              <a:t>}</a:t>
            </a:r>
            <a:r>
              <a:rPr b="1" lang="en">
                <a:solidFill>
                  <a:srgbClr val="CE9178"/>
                </a:solidFill>
                <a:latin typeface="Consolas"/>
                <a:ea typeface="Consolas"/>
                <a:cs typeface="Consolas"/>
                <a:sym typeface="Consolas"/>
              </a:rPr>
              <a:t>!</a:t>
            </a:r>
            <a:r>
              <a:rPr b="1" lang="en">
                <a:solidFill>
                  <a:srgbClr val="D4D4D4"/>
                </a:solidFill>
                <a:latin typeface="Consolas"/>
                <a:ea typeface="Consolas"/>
                <a:cs typeface="Consolas"/>
                <a:sym typeface="Consolas"/>
              </a:rPr>
              <a:t>&lt;/</a:t>
            </a:r>
            <a:r>
              <a:rPr b="1" lang="en">
                <a:solidFill>
                  <a:srgbClr val="00D5D5"/>
                </a:solidFill>
                <a:latin typeface="Consolas"/>
                <a:ea typeface="Consolas"/>
                <a:cs typeface="Consolas"/>
                <a:sym typeface="Consolas"/>
              </a:rPr>
              <a:t>p </a:t>
            </a:r>
            <a:r>
              <a:rPr b="1" lang="en">
                <a:solidFill>
                  <a:srgbClr val="D4D4D4"/>
                </a:solidFill>
                <a:latin typeface="Consolas"/>
                <a:ea typeface="Consolas"/>
                <a:cs typeface="Consolas"/>
                <a:sym typeface="Consolas"/>
              </a:rPr>
              <a:t>&gt;</a:t>
            </a:r>
            <a:endParaRPr b="1">
              <a:solidFill>
                <a:srgbClr val="DCDCDC"/>
              </a:solidFill>
              <a:latin typeface="Consolas"/>
              <a:ea typeface="Consolas"/>
              <a:cs typeface="Consolas"/>
              <a:sym typeface="Consolas"/>
            </a:endParaRPr>
          </a:p>
        </p:txBody>
      </p:sp>
      <p:sp>
        <p:nvSpPr>
          <p:cNvPr id="263" name="Google Shape;263;p28"/>
          <p:cNvSpPr txBox="1"/>
          <p:nvPr/>
        </p:nvSpPr>
        <p:spPr>
          <a:xfrm>
            <a:off x="248050" y="1490050"/>
            <a:ext cx="13200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Variables:</a:t>
            </a:r>
            <a:endParaRPr>
              <a:latin typeface="Lato"/>
              <a:ea typeface="Lato"/>
              <a:cs typeface="Lato"/>
              <a:sym typeface="Lato"/>
            </a:endParaRPr>
          </a:p>
        </p:txBody>
      </p:sp>
      <p:sp>
        <p:nvSpPr>
          <p:cNvPr id="264" name="Google Shape;264;p28"/>
          <p:cNvSpPr txBox="1"/>
          <p:nvPr/>
        </p:nvSpPr>
        <p:spPr>
          <a:xfrm>
            <a:off x="248050" y="2802525"/>
            <a:ext cx="13200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Function calls:</a:t>
            </a:r>
            <a:endParaRPr>
              <a:latin typeface="Lato"/>
              <a:ea typeface="Lato"/>
              <a:cs typeface="Lato"/>
              <a:sym typeface="Lato"/>
            </a:endParaRPr>
          </a:p>
        </p:txBody>
      </p:sp>
      <p:sp>
        <p:nvSpPr>
          <p:cNvPr id="265" name="Google Shape;265;p28"/>
          <p:cNvSpPr txBox="1"/>
          <p:nvPr/>
        </p:nvSpPr>
        <p:spPr>
          <a:xfrm>
            <a:off x="248050" y="4169675"/>
            <a:ext cx="13200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Terneray:</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Components in React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4294967295" type="title"/>
          </p:nvPr>
        </p:nvSpPr>
        <p:spPr>
          <a:xfrm>
            <a:off x="535775" y="4268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What is React Composed of? </a:t>
            </a:r>
            <a:endParaRPr sz="2400"/>
          </a:p>
        </p:txBody>
      </p:sp>
      <p:pic>
        <p:nvPicPr>
          <p:cNvPr descr="react.png" id="74" name="Google Shape;74;p15"/>
          <p:cNvPicPr preferRelativeResize="0"/>
          <p:nvPr/>
        </p:nvPicPr>
        <p:blipFill>
          <a:blip r:embed="rId3">
            <a:alphaModFix/>
          </a:blip>
          <a:stretch>
            <a:fillRect/>
          </a:stretch>
        </p:blipFill>
        <p:spPr>
          <a:xfrm>
            <a:off x="7633175" y="3757850"/>
            <a:ext cx="971550" cy="866775"/>
          </a:xfrm>
          <a:prstGeom prst="rect">
            <a:avLst/>
          </a:prstGeom>
          <a:noFill/>
          <a:ln>
            <a:noFill/>
          </a:ln>
        </p:spPr>
      </p:pic>
      <p:sp>
        <p:nvSpPr>
          <p:cNvPr id="75" name="Google Shape;75;p15"/>
          <p:cNvSpPr txBox="1"/>
          <p:nvPr>
            <p:ph idx="4294967295" type="title"/>
          </p:nvPr>
        </p:nvSpPr>
        <p:spPr>
          <a:xfrm>
            <a:off x="535775" y="1194875"/>
            <a:ext cx="58230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Components</a:t>
            </a:r>
            <a:endParaRPr b="0" sz="1800">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b="0" lang="en" sz="1800">
                <a:latin typeface="Lato"/>
                <a:ea typeface="Lato"/>
                <a:cs typeface="Lato"/>
                <a:sym typeface="Lato"/>
              </a:rPr>
              <a:t>Building blocks of the UI</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Small, independent, and reusable</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Contain rendering instructions for the virtual DOM (usually written in JSX)</a:t>
            </a:r>
            <a:endParaRPr b="0" sz="1800">
              <a:latin typeface="Lato"/>
              <a:ea typeface="Lato"/>
              <a:cs typeface="Lato"/>
              <a:sym typeface="Lato"/>
            </a:endParaRPr>
          </a:p>
        </p:txBody>
      </p:sp>
      <p:pic>
        <p:nvPicPr>
          <p:cNvPr descr="react.png" id="76" name="Google Shape;76;p15"/>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77" name="Google Shape;77;p15"/>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78" name="Google Shape;78;p15"/>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79" name="Google Shape;79;p15"/>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80" name="Google Shape;80;p15"/>
          <p:cNvPicPr preferRelativeResize="0"/>
          <p:nvPr/>
        </p:nvPicPr>
        <p:blipFill>
          <a:blip r:embed="rId3">
            <a:alphaModFix/>
          </a:blip>
          <a:stretch>
            <a:fillRect/>
          </a:stretch>
        </p:blipFill>
        <p:spPr>
          <a:xfrm>
            <a:off x="7633175" y="3757850"/>
            <a:ext cx="971550" cy="866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4294967295" type="title"/>
          </p:nvPr>
        </p:nvSpPr>
        <p:spPr>
          <a:xfrm>
            <a:off x="535775" y="4268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What is Component? </a:t>
            </a:r>
            <a:endParaRPr sz="2400"/>
          </a:p>
        </p:txBody>
      </p:sp>
      <p:pic>
        <p:nvPicPr>
          <p:cNvPr descr="react.png" id="86" name="Google Shape;86;p16"/>
          <p:cNvPicPr preferRelativeResize="0"/>
          <p:nvPr/>
        </p:nvPicPr>
        <p:blipFill>
          <a:blip r:embed="rId3">
            <a:alphaModFix/>
          </a:blip>
          <a:stretch>
            <a:fillRect/>
          </a:stretch>
        </p:blipFill>
        <p:spPr>
          <a:xfrm>
            <a:off x="7633175" y="3757850"/>
            <a:ext cx="971550" cy="866775"/>
          </a:xfrm>
          <a:prstGeom prst="rect">
            <a:avLst/>
          </a:prstGeom>
          <a:noFill/>
          <a:ln>
            <a:noFill/>
          </a:ln>
        </p:spPr>
      </p:pic>
      <p:sp>
        <p:nvSpPr>
          <p:cNvPr id="87" name="Google Shape;87;p16"/>
          <p:cNvSpPr txBox="1"/>
          <p:nvPr>
            <p:ph idx="4294967295" type="title"/>
          </p:nvPr>
        </p:nvSpPr>
        <p:spPr>
          <a:xfrm>
            <a:off x="535775" y="1194875"/>
            <a:ext cx="58230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202124"/>
                </a:solidFill>
                <a:highlight>
                  <a:srgbClr val="FFFFFF"/>
                </a:highlight>
                <a:latin typeface="Lato"/>
                <a:ea typeface="Lato"/>
                <a:cs typeface="Lato"/>
                <a:sym typeface="Lato"/>
              </a:rPr>
              <a:t>Components are </a:t>
            </a:r>
            <a:r>
              <a:rPr b="1" lang="en" sz="1800">
                <a:solidFill>
                  <a:srgbClr val="202124"/>
                </a:solidFill>
                <a:highlight>
                  <a:srgbClr val="FFFFFF"/>
                </a:highlight>
                <a:latin typeface="Lato"/>
                <a:ea typeface="Lato"/>
                <a:cs typeface="Lato"/>
                <a:sym typeface="Lato"/>
              </a:rPr>
              <a:t>independent and reusable bits of code</a:t>
            </a:r>
            <a:r>
              <a:rPr lang="en" sz="1800">
                <a:solidFill>
                  <a:srgbClr val="202124"/>
                </a:solidFill>
                <a:highlight>
                  <a:srgbClr val="FFFFFF"/>
                </a:highlight>
                <a:latin typeface="Lato"/>
                <a:ea typeface="Lato"/>
                <a:cs typeface="Lato"/>
                <a:sym typeface="Lato"/>
              </a:rPr>
              <a:t>. They serve the same purpose as JavaScript functions, but work in isolation and return HTML. Components come in two types, Class components and Function components, in this tutorial we will concentrate on Function components</a:t>
            </a:r>
            <a:endParaRPr sz="1800">
              <a:latin typeface="Lato"/>
              <a:ea typeface="Lato"/>
              <a:cs typeface="Lato"/>
              <a:sym typeface="Lato"/>
            </a:endParaRPr>
          </a:p>
        </p:txBody>
      </p:sp>
      <p:pic>
        <p:nvPicPr>
          <p:cNvPr descr="react.png" id="88" name="Google Shape;88;p16"/>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89" name="Google Shape;89;p16"/>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90" name="Google Shape;90;p16"/>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91" name="Google Shape;91;p16"/>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92" name="Google Shape;92;p16"/>
          <p:cNvPicPr preferRelativeResize="0"/>
          <p:nvPr/>
        </p:nvPicPr>
        <p:blipFill>
          <a:blip r:embed="rId3">
            <a:alphaModFix/>
          </a:blip>
          <a:stretch>
            <a:fillRect/>
          </a:stretch>
        </p:blipFill>
        <p:spPr>
          <a:xfrm>
            <a:off x="7633175" y="3757850"/>
            <a:ext cx="971550" cy="866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Functional </a:t>
            </a:r>
            <a:r>
              <a:rPr lang="en" sz="3600">
                <a:solidFill>
                  <a:schemeClr val="dk1"/>
                </a:solidFill>
              </a:rPr>
              <a:t>Component </a:t>
            </a:r>
            <a:endParaRPr sz="2400"/>
          </a:p>
        </p:txBody>
      </p:sp>
      <p:pic>
        <p:nvPicPr>
          <p:cNvPr descr="react.png" id="98" name="Google Shape;98;p17"/>
          <p:cNvPicPr preferRelativeResize="0"/>
          <p:nvPr/>
        </p:nvPicPr>
        <p:blipFill>
          <a:blip r:embed="rId3">
            <a:alphaModFix/>
          </a:blip>
          <a:stretch>
            <a:fillRect/>
          </a:stretch>
        </p:blipFill>
        <p:spPr>
          <a:xfrm>
            <a:off x="7633175" y="3757850"/>
            <a:ext cx="971550" cy="866775"/>
          </a:xfrm>
          <a:prstGeom prst="rect">
            <a:avLst/>
          </a:prstGeom>
          <a:noFill/>
          <a:ln>
            <a:noFill/>
          </a:ln>
        </p:spPr>
      </p:pic>
      <p:sp>
        <p:nvSpPr>
          <p:cNvPr id="99" name="Google Shape;99;p17"/>
          <p:cNvSpPr txBox="1"/>
          <p:nvPr/>
        </p:nvSpPr>
        <p:spPr>
          <a:xfrm>
            <a:off x="642400" y="1431100"/>
            <a:ext cx="5464800" cy="31359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1"/>
                </a:solidFill>
                <a:latin typeface="Consolas"/>
                <a:ea typeface="Consolas"/>
                <a:cs typeface="Consolas"/>
                <a:sym typeface="Consolas"/>
              </a:rPr>
              <a:t>import </a:t>
            </a:r>
            <a:r>
              <a:rPr b="1" lang="en" sz="1300">
                <a:solidFill>
                  <a:srgbClr val="DCDCDC"/>
                </a:solidFill>
                <a:latin typeface="Consolas"/>
                <a:ea typeface="Consolas"/>
                <a:cs typeface="Consolas"/>
                <a:sym typeface="Consolas"/>
              </a:rPr>
              <a:t>React </a:t>
            </a:r>
            <a:r>
              <a:rPr b="1" lang="en" sz="1300">
                <a:solidFill>
                  <a:schemeClr val="dk1"/>
                </a:solidFill>
                <a:latin typeface="Consolas"/>
                <a:ea typeface="Consolas"/>
                <a:cs typeface="Consolas"/>
                <a:sym typeface="Consolas"/>
              </a:rPr>
              <a:t>from </a:t>
            </a:r>
            <a:r>
              <a:rPr b="1" lang="en" sz="1300">
                <a:solidFill>
                  <a:srgbClr val="CE9178"/>
                </a:solidFill>
                <a:latin typeface="Consolas"/>
                <a:ea typeface="Consolas"/>
                <a:cs typeface="Consolas"/>
                <a:sym typeface="Consolas"/>
              </a:rPr>
              <a:t>"react"</a:t>
            </a:r>
            <a:endParaRPr b="1" sz="1300">
              <a:solidFill>
                <a:srgbClr val="CE9178"/>
              </a:solidFill>
              <a:latin typeface="Consolas"/>
              <a:ea typeface="Consolas"/>
              <a:cs typeface="Consolas"/>
              <a:sym typeface="Consolas"/>
            </a:endParaRPr>
          </a:p>
          <a:p>
            <a:pPr indent="0" lvl="0" marL="0" rtl="0" algn="l">
              <a:lnSpc>
                <a:spcPct val="115000"/>
              </a:lnSpc>
              <a:spcBef>
                <a:spcPts val="0"/>
              </a:spcBef>
              <a:spcAft>
                <a:spcPts val="0"/>
              </a:spcAft>
              <a:buNone/>
            </a:pPr>
            <a:r>
              <a:t/>
            </a:r>
            <a:endParaRPr b="1" sz="1300">
              <a:solidFill>
                <a:srgbClr val="CE9178"/>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569CD6"/>
                </a:solidFill>
                <a:latin typeface="Consolas"/>
                <a:ea typeface="Consolas"/>
                <a:cs typeface="Consolas"/>
                <a:sym typeface="Consolas"/>
              </a:rPr>
              <a:t>function</a:t>
            </a:r>
            <a:r>
              <a:rPr b="1" lang="en" sz="1300">
                <a:solidFill>
                  <a:srgbClr val="D4D4D4"/>
                </a:solidFill>
                <a:latin typeface="Consolas"/>
                <a:ea typeface="Consolas"/>
                <a:cs typeface="Consolas"/>
                <a:sym typeface="Consolas"/>
              </a:rPr>
              <a:t> </a:t>
            </a:r>
            <a:r>
              <a:rPr b="1" i="1" lang="en" sz="1300">
                <a:solidFill>
                  <a:srgbClr val="7EC85E"/>
                </a:solidFill>
                <a:latin typeface="Consolas"/>
                <a:ea typeface="Consolas"/>
                <a:cs typeface="Consolas"/>
                <a:sym typeface="Consolas"/>
              </a:rPr>
              <a:t>Welcome</a:t>
            </a:r>
            <a:r>
              <a:rPr b="1" lang="en" sz="1300">
                <a:solidFill>
                  <a:srgbClr val="D4D4D4"/>
                </a:solidFill>
                <a:latin typeface="Consolas"/>
                <a:ea typeface="Consolas"/>
                <a:cs typeface="Consolas"/>
                <a:sym typeface="Consolas"/>
              </a:rPr>
              <a:t>() </a:t>
            </a:r>
            <a:r>
              <a:rPr b="1" lang="en" sz="1300">
                <a:solidFill>
                  <a:srgbClr val="D4D4D4"/>
                </a:solidFill>
                <a:latin typeface="Consolas"/>
                <a:ea typeface="Consolas"/>
                <a:cs typeface="Consolas"/>
                <a:sym typeface="Consolas"/>
              </a:rPr>
              <a:t>{</a:t>
            </a:r>
            <a:endParaRPr b="1" sz="1300">
              <a:solidFill>
                <a:srgbClr val="D4D4D4"/>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D4D4D4"/>
                </a:solidFill>
                <a:latin typeface="Consolas"/>
                <a:ea typeface="Consolas"/>
                <a:cs typeface="Consolas"/>
                <a:sym typeface="Consolas"/>
              </a:rPr>
              <a:t>  </a:t>
            </a:r>
            <a:r>
              <a:rPr b="1" lang="en" sz="1300">
                <a:solidFill>
                  <a:schemeClr val="dk1"/>
                </a:solidFill>
                <a:latin typeface="Consolas"/>
                <a:ea typeface="Consolas"/>
                <a:cs typeface="Consolas"/>
                <a:sym typeface="Consolas"/>
              </a:rPr>
              <a:t>return</a:t>
            </a:r>
            <a:r>
              <a:rPr b="1" lang="en" sz="1300">
                <a:solidFill>
                  <a:srgbClr val="D4D4D4"/>
                </a:solidFill>
                <a:latin typeface="Consolas"/>
                <a:ea typeface="Consolas"/>
                <a:cs typeface="Consolas"/>
                <a:sym typeface="Consolas"/>
              </a:rPr>
              <a:t> </a:t>
            </a:r>
            <a:r>
              <a:rPr b="1" lang="en" sz="1300">
                <a:solidFill>
                  <a:srgbClr val="DCDCDC"/>
                </a:solidFill>
                <a:latin typeface="Consolas"/>
                <a:ea typeface="Consolas"/>
                <a:cs typeface="Consolas"/>
                <a:sym typeface="Consolas"/>
              </a:rPr>
              <a:t>(</a:t>
            </a:r>
            <a:endParaRPr b="1" sz="1300">
              <a:solidFill>
                <a:srgbClr val="D4D4D4"/>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D4D4D4"/>
                </a:solidFill>
                <a:latin typeface="Consolas"/>
                <a:ea typeface="Consolas"/>
                <a:cs typeface="Consolas"/>
                <a:sym typeface="Consolas"/>
              </a:rPr>
              <a:t>    </a:t>
            </a:r>
            <a:r>
              <a:rPr b="1" lang="en" sz="1300">
                <a:solidFill>
                  <a:srgbClr val="DCDCDC"/>
                </a:solidFill>
                <a:latin typeface="Consolas"/>
                <a:ea typeface="Consolas"/>
                <a:cs typeface="Consolas"/>
                <a:sym typeface="Consolas"/>
              </a:rPr>
              <a:t>&lt;</a:t>
            </a:r>
            <a:r>
              <a:rPr b="1" lang="en" sz="1300">
                <a:solidFill>
                  <a:srgbClr val="00D5D5"/>
                </a:solidFill>
                <a:latin typeface="Consolas"/>
                <a:ea typeface="Consolas"/>
                <a:cs typeface="Consolas"/>
                <a:sym typeface="Consolas"/>
              </a:rPr>
              <a:t>div</a:t>
            </a:r>
            <a:r>
              <a:rPr b="1" lang="en" sz="1300">
                <a:solidFill>
                  <a:srgbClr val="D4D4D4"/>
                </a:solidFill>
                <a:latin typeface="Consolas"/>
                <a:ea typeface="Consolas"/>
                <a:cs typeface="Consolas"/>
                <a:sym typeface="Consolas"/>
              </a:rPr>
              <a:t> </a:t>
            </a:r>
            <a:r>
              <a:rPr b="1" lang="en" sz="1300">
                <a:solidFill>
                  <a:srgbClr val="F1C232"/>
                </a:solidFill>
                <a:latin typeface="Consolas"/>
                <a:ea typeface="Consolas"/>
                <a:cs typeface="Consolas"/>
                <a:sym typeface="Consolas"/>
              </a:rPr>
              <a:t>className</a:t>
            </a:r>
            <a:r>
              <a:rPr b="1" lang="en" sz="1300">
                <a:solidFill>
                  <a:schemeClr val="dk1"/>
                </a:solidFill>
                <a:latin typeface="Consolas"/>
                <a:ea typeface="Consolas"/>
                <a:cs typeface="Consolas"/>
                <a:sym typeface="Consolas"/>
              </a:rPr>
              <a:t>=</a:t>
            </a:r>
            <a:r>
              <a:rPr b="1" lang="en" sz="1300">
                <a:solidFill>
                  <a:srgbClr val="CE9178"/>
                </a:solidFill>
                <a:latin typeface="Consolas"/>
                <a:ea typeface="Consolas"/>
                <a:cs typeface="Consolas"/>
                <a:sym typeface="Consolas"/>
              </a:rPr>
              <a:t>"Welcome"</a:t>
            </a:r>
            <a:r>
              <a:rPr b="1" lang="en" sz="1300">
                <a:solidFill>
                  <a:srgbClr val="DCDCDC"/>
                </a:solidFill>
                <a:latin typeface="Consolas"/>
                <a:ea typeface="Consolas"/>
                <a:cs typeface="Consolas"/>
                <a:sym typeface="Consolas"/>
              </a:rPr>
              <a:t>&gt;</a:t>
            </a:r>
            <a:endParaRPr b="1" sz="1300">
              <a:solidFill>
                <a:srgbClr val="DCDCDC"/>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sz="1300">
                <a:solidFill>
                  <a:srgbClr val="DCDCDC"/>
                </a:solidFill>
                <a:latin typeface="Consolas"/>
                <a:ea typeface="Consolas"/>
                <a:cs typeface="Consolas"/>
                <a:sym typeface="Consolas"/>
              </a:rPr>
              <a:t>      &lt;</a:t>
            </a:r>
            <a:r>
              <a:rPr b="1" lang="en" sz="1300">
                <a:solidFill>
                  <a:srgbClr val="00D5D5"/>
                </a:solidFill>
                <a:latin typeface="Consolas"/>
                <a:ea typeface="Consolas"/>
                <a:cs typeface="Consolas"/>
                <a:sym typeface="Consolas"/>
              </a:rPr>
              <a:t>img</a:t>
            </a:r>
            <a:r>
              <a:rPr b="1" lang="en" sz="1300">
                <a:solidFill>
                  <a:srgbClr val="D4D4D4"/>
                </a:solidFill>
                <a:latin typeface="Consolas"/>
                <a:ea typeface="Consolas"/>
                <a:cs typeface="Consolas"/>
                <a:sym typeface="Consolas"/>
              </a:rPr>
              <a:t> </a:t>
            </a:r>
            <a:r>
              <a:rPr b="1" lang="en" sz="1300">
                <a:solidFill>
                  <a:srgbClr val="F1C232"/>
                </a:solidFill>
                <a:latin typeface="Consolas"/>
                <a:ea typeface="Consolas"/>
                <a:cs typeface="Consolas"/>
                <a:sym typeface="Consolas"/>
              </a:rPr>
              <a:t>src</a:t>
            </a:r>
            <a:r>
              <a:rPr b="1" lang="en" sz="1300">
                <a:solidFill>
                  <a:schemeClr val="dk1"/>
                </a:solidFill>
                <a:latin typeface="Consolas"/>
                <a:ea typeface="Consolas"/>
                <a:cs typeface="Consolas"/>
                <a:sym typeface="Consolas"/>
              </a:rPr>
              <a:t>=</a:t>
            </a:r>
            <a:r>
              <a:rPr b="1" lang="en" sz="1300">
                <a:solidFill>
                  <a:srgbClr val="CE9178"/>
                </a:solidFill>
                <a:latin typeface="Consolas"/>
                <a:ea typeface="Consolas"/>
                <a:cs typeface="Consolas"/>
                <a:sym typeface="Consolas"/>
              </a:rPr>
              <a:t>"https://tinyurl.com/GDISFbanner"</a:t>
            </a:r>
            <a:r>
              <a:rPr b="1" lang="en" sz="1300">
                <a:solidFill>
                  <a:srgbClr val="DCDCDC"/>
                </a:solidFill>
                <a:latin typeface="Consolas"/>
                <a:ea typeface="Consolas"/>
                <a:cs typeface="Consolas"/>
                <a:sym typeface="Consolas"/>
              </a:rPr>
              <a:t>/&gt;</a:t>
            </a:r>
            <a:endParaRPr b="1" sz="1300">
              <a:solidFill>
                <a:srgbClr val="DCDCDC"/>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sz="1300">
                <a:solidFill>
                  <a:srgbClr val="D4D4D4"/>
                </a:solidFill>
                <a:latin typeface="Consolas"/>
                <a:ea typeface="Consolas"/>
                <a:cs typeface="Consolas"/>
                <a:sym typeface="Consolas"/>
              </a:rPr>
              <a:t>      </a:t>
            </a:r>
            <a:r>
              <a:rPr b="1" lang="en" sz="1300">
                <a:solidFill>
                  <a:srgbClr val="DCDCDC"/>
                </a:solidFill>
                <a:latin typeface="Consolas"/>
                <a:ea typeface="Consolas"/>
                <a:cs typeface="Consolas"/>
                <a:sym typeface="Consolas"/>
              </a:rPr>
              <a:t>&lt;</a:t>
            </a:r>
            <a:r>
              <a:rPr b="1" lang="en" sz="1300">
                <a:solidFill>
                  <a:srgbClr val="00D5D5"/>
                </a:solidFill>
                <a:latin typeface="Consolas"/>
                <a:ea typeface="Consolas"/>
                <a:cs typeface="Consolas"/>
                <a:sym typeface="Consolas"/>
              </a:rPr>
              <a:t>h1</a:t>
            </a:r>
            <a:r>
              <a:rPr b="1" lang="en" sz="1300">
                <a:solidFill>
                  <a:srgbClr val="DCDCDC"/>
                </a:solidFill>
                <a:latin typeface="Consolas"/>
                <a:ea typeface="Consolas"/>
                <a:cs typeface="Consolas"/>
                <a:sym typeface="Consolas"/>
              </a:rPr>
              <a:t>&gt;</a:t>
            </a:r>
            <a:r>
              <a:rPr b="1" lang="en" sz="1300">
                <a:solidFill>
                  <a:srgbClr val="F3F3F3"/>
                </a:solidFill>
                <a:latin typeface="Consolas"/>
                <a:ea typeface="Consolas"/>
                <a:cs typeface="Consolas"/>
                <a:sym typeface="Consolas"/>
              </a:rPr>
              <a:t>Hello, React GDI!</a:t>
            </a:r>
            <a:r>
              <a:rPr b="1" lang="en" sz="1300">
                <a:solidFill>
                  <a:srgbClr val="DCDCDC"/>
                </a:solidFill>
                <a:latin typeface="Consolas"/>
                <a:ea typeface="Consolas"/>
                <a:cs typeface="Consolas"/>
                <a:sym typeface="Consolas"/>
              </a:rPr>
              <a:t>&lt;</a:t>
            </a:r>
            <a:r>
              <a:rPr b="1" lang="en" sz="1300">
                <a:solidFill>
                  <a:srgbClr val="D4D4D4"/>
                </a:solidFill>
                <a:latin typeface="Consolas"/>
                <a:ea typeface="Consolas"/>
                <a:cs typeface="Consolas"/>
                <a:sym typeface="Consolas"/>
              </a:rPr>
              <a:t>/</a:t>
            </a:r>
            <a:r>
              <a:rPr b="1" lang="en" sz="1300">
                <a:solidFill>
                  <a:srgbClr val="00D5D5"/>
                </a:solidFill>
                <a:latin typeface="Consolas"/>
                <a:ea typeface="Consolas"/>
                <a:cs typeface="Consolas"/>
                <a:sym typeface="Consolas"/>
              </a:rPr>
              <a:t>h1</a:t>
            </a:r>
            <a:r>
              <a:rPr b="1" lang="en" sz="1300">
                <a:solidFill>
                  <a:srgbClr val="D4D4D4"/>
                </a:solidFill>
                <a:latin typeface="Consolas"/>
                <a:ea typeface="Consolas"/>
                <a:cs typeface="Consolas"/>
                <a:sym typeface="Consolas"/>
              </a:rPr>
              <a:t>&gt;</a:t>
            </a:r>
            <a:endParaRPr b="1" sz="1300">
              <a:solidFill>
                <a:srgbClr val="D4D4D4"/>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sz="1300">
                <a:solidFill>
                  <a:srgbClr val="D4D4D4"/>
                </a:solidFill>
                <a:latin typeface="Consolas"/>
                <a:ea typeface="Consolas"/>
                <a:cs typeface="Consolas"/>
                <a:sym typeface="Consolas"/>
              </a:rPr>
              <a:t>    </a:t>
            </a:r>
            <a:r>
              <a:rPr b="1" lang="en" sz="1300">
                <a:solidFill>
                  <a:srgbClr val="DCDCDC"/>
                </a:solidFill>
                <a:latin typeface="Consolas"/>
                <a:ea typeface="Consolas"/>
                <a:cs typeface="Consolas"/>
                <a:sym typeface="Consolas"/>
              </a:rPr>
              <a:t>&lt;</a:t>
            </a:r>
            <a:r>
              <a:rPr b="1" lang="en" sz="1300">
                <a:solidFill>
                  <a:srgbClr val="D4D4D4"/>
                </a:solidFill>
                <a:latin typeface="Consolas"/>
                <a:ea typeface="Consolas"/>
                <a:cs typeface="Consolas"/>
                <a:sym typeface="Consolas"/>
              </a:rPr>
              <a:t>/</a:t>
            </a:r>
            <a:r>
              <a:rPr b="1" lang="en" sz="1300">
                <a:solidFill>
                  <a:srgbClr val="00D5D5"/>
                </a:solidFill>
                <a:latin typeface="Consolas"/>
                <a:ea typeface="Consolas"/>
                <a:cs typeface="Consolas"/>
                <a:sym typeface="Consolas"/>
              </a:rPr>
              <a:t>div</a:t>
            </a:r>
            <a:r>
              <a:rPr b="1" lang="en" sz="1300">
                <a:solidFill>
                  <a:srgbClr val="D4D4D4"/>
                </a:solidFill>
                <a:latin typeface="Consolas"/>
                <a:ea typeface="Consolas"/>
                <a:cs typeface="Consolas"/>
                <a:sym typeface="Consolas"/>
              </a:rPr>
              <a:t>&gt;</a:t>
            </a:r>
            <a:endParaRPr b="1" sz="1300">
              <a:solidFill>
                <a:srgbClr val="569CD6"/>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DCDCDC"/>
                </a:solidFill>
                <a:latin typeface="Consolas"/>
                <a:ea typeface="Consolas"/>
                <a:cs typeface="Consolas"/>
                <a:sym typeface="Consolas"/>
              </a:rPr>
              <a:t>  )</a:t>
            </a:r>
            <a:endParaRPr b="1" sz="1300">
              <a:solidFill>
                <a:srgbClr val="DCDCDC"/>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DCDCDC"/>
                </a:solidFill>
                <a:latin typeface="Consolas"/>
                <a:ea typeface="Consolas"/>
                <a:cs typeface="Consolas"/>
                <a:sym typeface="Consolas"/>
              </a:rPr>
              <a:t>}</a:t>
            </a:r>
            <a:endParaRPr b="1" sz="1300">
              <a:solidFill>
                <a:srgbClr val="D4D4D4"/>
              </a:solidFill>
              <a:latin typeface="Consolas"/>
              <a:ea typeface="Consolas"/>
              <a:cs typeface="Consolas"/>
              <a:sym typeface="Consolas"/>
            </a:endParaRPr>
          </a:p>
        </p:txBody>
      </p:sp>
      <p:grpSp>
        <p:nvGrpSpPr>
          <p:cNvPr id="100" name="Google Shape;100;p17"/>
          <p:cNvGrpSpPr/>
          <p:nvPr/>
        </p:nvGrpSpPr>
        <p:grpSpPr>
          <a:xfrm>
            <a:off x="3983425" y="3413550"/>
            <a:ext cx="1749600" cy="847025"/>
            <a:chOff x="4734925" y="3757875"/>
            <a:chExt cx="1749600" cy="847025"/>
          </a:xfrm>
        </p:grpSpPr>
        <p:pic>
          <p:nvPicPr>
            <p:cNvPr id="101" name="Google Shape;101;p17"/>
            <p:cNvPicPr preferRelativeResize="0"/>
            <p:nvPr/>
          </p:nvPicPr>
          <p:blipFill rotWithShape="1">
            <a:blip r:embed="rId4">
              <a:alphaModFix/>
            </a:blip>
            <a:srcRect b="34426" l="0" r="0" t="0"/>
            <a:stretch/>
          </p:blipFill>
          <p:spPr>
            <a:xfrm>
              <a:off x="4734975" y="3757875"/>
              <a:ext cx="1749501" cy="629700"/>
            </a:xfrm>
            <a:prstGeom prst="rect">
              <a:avLst/>
            </a:prstGeom>
            <a:noFill/>
            <a:ln>
              <a:noFill/>
            </a:ln>
          </p:spPr>
        </p:pic>
        <p:sp>
          <p:nvSpPr>
            <p:cNvPr id="102" name="Google Shape;102;p17"/>
            <p:cNvSpPr/>
            <p:nvPr/>
          </p:nvSpPr>
          <p:spPr>
            <a:xfrm>
              <a:off x="4734925" y="4189400"/>
              <a:ext cx="1749600" cy="41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Hello, React GDI!</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descr="react.png" id="107" name="Google Shape;107;p18"/>
          <p:cNvPicPr preferRelativeResize="0"/>
          <p:nvPr/>
        </p:nvPicPr>
        <p:blipFill>
          <a:blip r:embed="rId3">
            <a:alphaModFix/>
          </a:blip>
          <a:stretch>
            <a:fillRect/>
          </a:stretch>
        </p:blipFill>
        <p:spPr>
          <a:xfrm>
            <a:off x="7633175" y="3757850"/>
            <a:ext cx="971550" cy="866775"/>
          </a:xfrm>
          <a:prstGeom prst="rect">
            <a:avLst/>
          </a:prstGeom>
          <a:noFill/>
          <a:ln>
            <a:noFill/>
          </a:ln>
        </p:spPr>
      </p:pic>
      <p:sp>
        <p:nvSpPr>
          <p:cNvPr id="108" name="Google Shape;108;p18"/>
          <p:cNvSpPr txBox="1"/>
          <p:nvPr>
            <p:ph idx="4294967295" type="title"/>
          </p:nvPr>
        </p:nvSpPr>
        <p:spPr>
          <a:xfrm>
            <a:off x="535775" y="407350"/>
            <a:ext cx="5948700" cy="66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Functional Components</a:t>
            </a:r>
            <a:endParaRPr sz="2400"/>
          </a:p>
        </p:txBody>
      </p:sp>
      <p:pic>
        <p:nvPicPr>
          <p:cNvPr descr="react.png" id="109" name="Google Shape;109;p18"/>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110" name="Google Shape;110;p18"/>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111" name="Google Shape;111;p18"/>
          <p:cNvPicPr preferRelativeResize="0"/>
          <p:nvPr/>
        </p:nvPicPr>
        <p:blipFill>
          <a:blip r:embed="rId3">
            <a:alphaModFix/>
          </a:blip>
          <a:stretch>
            <a:fillRect/>
          </a:stretch>
        </p:blipFill>
        <p:spPr>
          <a:xfrm>
            <a:off x="7633175" y="3757850"/>
            <a:ext cx="971550" cy="866775"/>
          </a:xfrm>
          <a:prstGeom prst="rect">
            <a:avLst/>
          </a:prstGeom>
          <a:noFill/>
          <a:ln>
            <a:noFill/>
          </a:ln>
        </p:spPr>
      </p:pic>
      <p:sp>
        <p:nvSpPr>
          <p:cNvPr id="112" name="Google Shape;112;p18"/>
          <p:cNvSpPr txBox="1"/>
          <p:nvPr/>
        </p:nvSpPr>
        <p:spPr>
          <a:xfrm>
            <a:off x="80525" y="1168075"/>
            <a:ext cx="5464800" cy="31359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1"/>
                </a:solidFill>
                <a:latin typeface="Consolas"/>
                <a:ea typeface="Consolas"/>
                <a:cs typeface="Consolas"/>
                <a:sym typeface="Consolas"/>
              </a:rPr>
              <a:t>import </a:t>
            </a:r>
            <a:r>
              <a:rPr b="1" lang="en" sz="1300">
                <a:solidFill>
                  <a:srgbClr val="DCDCDC"/>
                </a:solidFill>
                <a:latin typeface="Consolas"/>
                <a:ea typeface="Consolas"/>
                <a:cs typeface="Consolas"/>
                <a:sym typeface="Consolas"/>
              </a:rPr>
              <a:t>React </a:t>
            </a:r>
            <a:r>
              <a:rPr b="1" lang="en" sz="1300">
                <a:solidFill>
                  <a:schemeClr val="dk1"/>
                </a:solidFill>
                <a:latin typeface="Consolas"/>
                <a:ea typeface="Consolas"/>
                <a:cs typeface="Consolas"/>
                <a:sym typeface="Consolas"/>
              </a:rPr>
              <a:t>from </a:t>
            </a:r>
            <a:r>
              <a:rPr b="1" lang="en" sz="1300">
                <a:solidFill>
                  <a:srgbClr val="CE9178"/>
                </a:solidFill>
                <a:latin typeface="Consolas"/>
                <a:ea typeface="Consolas"/>
                <a:cs typeface="Consolas"/>
                <a:sym typeface="Consolas"/>
              </a:rPr>
              <a:t>"react"</a:t>
            </a:r>
            <a:endParaRPr b="1" sz="1300">
              <a:solidFill>
                <a:srgbClr val="CE9178"/>
              </a:solidFill>
              <a:latin typeface="Consolas"/>
              <a:ea typeface="Consolas"/>
              <a:cs typeface="Consolas"/>
              <a:sym typeface="Consolas"/>
            </a:endParaRPr>
          </a:p>
          <a:p>
            <a:pPr indent="0" lvl="0" marL="0" rtl="0" algn="l">
              <a:lnSpc>
                <a:spcPct val="115000"/>
              </a:lnSpc>
              <a:spcBef>
                <a:spcPts val="0"/>
              </a:spcBef>
              <a:spcAft>
                <a:spcPts val="0"/>
              </a:spcAft>
              <a:buNone/>
            </a:pPr>
            <a:r>
              <a:t/>
            </a:r>
            <a:endParaRPr b="1" sz="1300">
              <a:solidFill>
                <a:srgbClr val="CE9178"/>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569CD6"/>
                </a:solidFill>
                <a:latin typeface="Consolas"/>
                <a:ea typeface="Consolas"/>
                <a:cs typeface="Consolas"/>
                <a:sym typeface="Consolas"/>
              </a:rPr>
              <a:t>function</a:t>
            </a:r>
            <a:r>
              <a:rPr b="1" lang="en" sz="1300">
                <a:solidFill>
                  <a:srgbClr val="D4D4D4"/>
                </a:solidFill>
                <a:latin typeface="Consolas"/>
                <a:ea typeface="Consolas"/>
                <a:cs typeface="Consolas"/>
                <a:sym typeface="Consolas"/>
              </a:rPr>
              <a:t> </a:t>
            </a:r>
            <a:r>
              <a:rPr b="1" i="1" lang="en" sz="1300">
                <a:solidFill>
                  <a:srgbClr val="7EC85E"/>
                </a:solidFill>
                <a:latin typeface="Consolas"/>
                <a:ea typeface="Consolas"/>
                <a:cs typeface="Consolas"/>
                <a:sym typeface="Consolas"/>
              </a:rPr>
              <a:t>Welcome</a:t>
            </a:r>
            <a:r>
              <a:rPr b="1" lang="en" sz="1300">
                <a:solidFill>
                  <a:srgbClr val="D4D4D4"/>
                </a:solidFill>
                <a:latin typeface="Consolas"/>
                <a:ea typeface="Consolas"/>
                <a:cs typeface="Consolas"/>
                <a:sym typeface="Consolas"/>
              </a:rPr>
              <a:t>() {</a:t>
            </a:r>
            <a:endParaRPr b="1" sz="1300">
              <a:solidFill>
                <a:srgbClr val="D4D4D4"/>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D4D4D4"/>
                </a:solidFill>
                <a:latin typeface="Consolas"/>
                <a:ea typeface="Consolas"/>
                <a:cs typeface="Consolas"/>
                <a:sym typeface="Consolas"/>
              </a:rPr>
              <a:t>  </a:t>
            </a:r>
            <a:r>
              <a:rPr b="1" lang="en" sz="1300">
                <a:solidFill>
                  <a:schemeClr val="dk1"/>
                </a:solidFill>
                <a:latin typeface="Consolas"/>
                <a:ea typeface="Consolas"/>
                <a:cs typeface="Consolas"/>
                <a:sym typeface="Consolas"/>
              </a:rPr>
              <a:t>return</a:t>
            </a:r>
            <a:r>
              <a:rPr b="1" lang="en" sz="1300">
                <a:solidFill>
                  <a:srgbClr val="D4D4D4"/>
                </a:solidFill>
                <a:latin typeface="Consolas"/>
                <a:ea typeface="Consolas"/>
                <a:cs typeface="Consolas"/>
                <a:sym typeface="Consolas"/>
              </a:rPr>
              <a:t> </a:t>
            </a:r>
            <a:r>
              <a:rPr b="1" lang="en" sz="1300">
                <a:solidFill>
                  <a:srgbClr val="DCDCDC"/>
                </a:solidFill>
                <a:latin typeface="Consolas"/>
                <a:ea typeface="Consolas"/>
                <a:cs typeface="Consolas"/>
                <a:sym typeface="Consolas"/>
              </a:rPr>
              <a:t>(</a:t>
            </a:r>
            <a:endParaRPr b="1" sz="1300">
              <a:solidFill>
                <a:srgbClr val="D4D4D4"/>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D4D4D4"/>
                </a:solidFill>
                <a:latin typeface="Consolas"/>
                <a:ea typeface="Consolas"/>
                <a:cs typeface="Consolas"/>
                <a:sym typeface="Consolas"/>
              </a:rPr>
              <a:t>    </a:t>
            </a:r>
            <a:r>
              <a:rPr b="1" lang="en" sz="1300">
                <a:solidFill>
                  <a:srgbClr val="DCDCDC"/>
                </a:solidFill>
                <a:latin typeface="Consolas"/>
                <a:ea typeface="Consolas"/>
                <a:cs typeface="Consolas"/>
                <a:sym typeface="Consolas"/>
              </a:rPr>
              <a:t>&lt;</a:t>
            </a:r>
            <a:r>
              <a:rPr b="1" lang="en" sz="1300">
                <a:solidFill>
                  <a:srgbClr val="00D5D5"/>
                </a:solidFill>
                <a:latin typeface="Consolas"/>
                <a:ea typeface="Consolas"/>
                <a:cs typeface="Consolas"/>
                <a:sym typeface="Consolas"/>
              </a:rPr>
              <a:t>div</a:t>
            </a:r>
            <a:r>
              <a:rPr b="1" lang="en" sz="1300">
                <a:solidFill>
                  <a:srgbClr val="D4D4D4"/>
                </a:solidFill>
                <a:latin typeface="Consolas"/>
                <a:ea typeface="Consolas"/>
                <a:cs typeface="Consolas"/>
                <a:sym typeface="Consolas"/>
              </a:rPr>
              <a:t> </a:t>
            </a:r>
            <a:r>
              <a:rPr b="1" lang="en" sz="1300">
                <a:solidFill>
                  <a:srgbClr val="F1C232"/>
                </a:solidFill>
                <a:latin typeface="Consolas"/>
                <a:ea typeface="Consolas"/>
                <a:cs typeface="Consolas"/>
                <a:sym typeface="Consolas"/>
              </a:rPr>
              <a:t>className</a:t>
            </a:r>
            <a:r>
              <a:rPr b="1" lang="en" sz="1300">
                <a:solidFill>
                  <a:schemeClr val="dk1"/>
                </a:solidFill>
                <a:latin typeface="Consolas"/>
                <a:ea typeface="Consolas"/>
                <a:cs typeface="Consolas"/>
                <a:sym typeface="Consolas"/>
              </a:rPr>
              <a:t>=</a:t>
            </a:r>
            <a:r>
              <a:rPr b="1" lang="en" sz="1300">
                <a:solidFill>
                  <a:srgbClr val="CE9178"/>
                </a:solidFill>
                <a:latin typeface="Consolas"/>
                <a:ea typeface="Consolas"/>
                <a:cs typeface="Consolas"/>
                <a:sym typeface="Consolas"/>
              </a:rPr>
              <a:t>"Welcome"</a:t>
            </a:r>
            <a:r>
              <a:rPr b="1" lang="en" sz="1300">
                <a:solidFill>
                  <a:srgbClr val="DCDCDC"/>
                </a:solidFill>
                <a:latin typeface="Consolas"/>
                <a:ea typeface="Consolas"/>
                <a:cs typeface="Consolas"/>
                <a:sym typeface="Consolas"/>
              </a:rPr>
              <a:t>&gt;</a:t>
            </a:r>
            <a:endParaRPr b="1" sz="1300">
              <a:solidFill>
                <a:srgbClr val="DCDCDC"/>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DCDCDC"/>
                </a:solidFill>
                <a:latin typeface="Consolas"/>
                <a:ea typeface="Consolas"/>
                <a:cs typeface="Consolas"/>
                <a:sym typeface="Consolas"/>
              </a:rPr>
              <a:t>      &lt;</a:t>
            </a:r>
            <a:r>
              <a:rPr b="1" lang="en" sz="1300">
                <a:solidFill>
                  <a:srgbClr val="00D5D5"/>
                </a:solidFill>
                <a:latin typeface="Consolas"/>
                <a:ea typeface="Consolas"/>
                <a:cs typeface="Consolas"/>
                <a:sym typeface="Consolas"/>
              </a:rPr>
              <a:t>img</a:t>
            </a:r>
            <a:r>
              <a:rPr b="1" lang="en" sz="1300">
                <a:solidFill>
                  <a:srgbClr val="D4D4D4"/>
                </a:solidFill>
                <a:latin typeface="Consolas"/>
                <a:ea typeface="Consolas"/>
                <a:cs typeface="Consolas"/>
                <a:sym typeface="Consolas"/>
              </a:rPr>
              <a:t> </a:t>
            </a:r>
            <a:r>
              <a:rPr b="1" lang="en" sz="1300">
                <a:solidFill>
                  <a:srgbClr val="F1C232"/>
                </a:solidFill>
                <a:latin typeface="Consolas"/>
                <a:ea typeface="Consolas"/>
                <a:cs typeface="Consolas"/>
                <a:sym typeface="Consolas"/>
              </a:rPr>
              <a:t>src</a:t>
            </a:r>
            <a:r>
              <a:rPr b="1" lang="en" sz="1300">
                <a:solidFill>
                  <a:schemeClr val="dk1"/>
                </a:solidFill>
                <a:latin typeface="Consolas"/>
                <a:ea typeface="Consolas"/>
                <a:cs typeface="Consolas"/>
                <a:sym typeface="Consolas"/>
              </a:rPr>
              <a:t>=</a:t>
            </a:r>
            <a:r>
              <a:rPr b="1" lang="en" sz="1300">
                <a:solidFill>
                  <a:srgbClr val="CE9178"/>
                </a:solidFill>
                <a:latin typeface="Consolas"/>
                <a:ea typeface="Consolas"/>
                <a:cs typeface="Consolas"/>
                <a:sym typeface="Consolas"/>
              </a:rPr>
              <a:t>"https://tinyurl.com/GDISFbanner"</a:t>
            </a:r>
            <a:r>
              <a:rPr b="1" lang="en" sz="1300">
                <a:solidFill>
                  <a:srgbClr val="DCDCDC"/>
                </a:solidFill>
                <a:latin typeface="Consolas"/>
                <a:ea typeface="Consolas"/>
                <a:cs typeface="Consolas"/>
                <a:sym typeface="Consolas"/>
              </a:rPr>
              <a:t>/&gt;</a:t>
            </a:r>
            <a:endParaRPr b="1" sz="1300">
              <a:solidFill>
                <a:srgbClr val="DCDCDC"/>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D4D4D4"/>
                </a:solidFill>
                <a:latin typeface="Consolas"/>
                <a:ea typeface="Consolas"/>
                <a:cs typeface="Consolas"/>
                <a:sym typeface="Consolas"/>
              </a:rPr>
              <a:t>      </a:t>
            </a:r>
            <a:r>
              <a:rPr b="1" lang="en" sz="1300">
                <a:solidFill>
                  <a:srgbClr val="DCDCDC"/>
                </a:solidFill>
                <a:latin typeface="Consolas"/>
                <a:ea typeface="Consolas"/>
                <a:cs typeface="Consolas"/>
                <a:sym typeface="Consolas"/>
              </a:rPr>
              <a:t>&lt;</a:t>
            </a:r>
            <a:r>
              <a:rPr b="1" lang="en" sz="1300">
                <a:solidFill>
                  <a:srgbClr val="00D5D5"/>
                </a:solidFill>
                <a:latin typeface="Consolas"/>
                <a:ea typeface="Consolas"/>
                <a:cs typeface="Consolas"/>
                <a:sym typeface="Consolas"/>
              </a:rPr>
              <a:t>h1</a:t>
            </a:r>
            <a:r>
              <a:rPr b="1" lang="en" sz="1300">
                <a:solidFill>
                  <a:srgbClr val="DCDCDC"/>
                </a:solidFill>
                <a:latin typeface="Consolas"/>
                <a:ea typeface="Consolas"/>
                <a:cs typeface="Consolas"/>
                <a:sym typeface="Consolas"/>
              </a:rPr>
              <a:t>&gt;</a:t>
            </a:r>
            <a:r>
              <a:rPr b="1" lang="en" sz="1300">
                <a:solidFill>
                  <a:srgbClr val="F3F3F3"/>
                </a:solidFill>
                <a:latin typeface="Consolas"/>
                <a:ea typeface="Consolas"/>
                <a:cs typeface="Consolas"/>
                <a:sym typeface="Consolas"/>
              </a:rPr>
              <a:t>Hello, React GDI!</a:t>
            </a:r>
            <a:r>
              <a:rPr b="1" lang="en" sz="1300">
                <a:solidFill>
                  <a:srgbClr val="DCDCDC"/>
                </a:solidFill>
                <a:latin typeface="Consolas"/>
                <a:ea typeface="Consolas"/>
                <a:cs typeface="Consolas"/>
                <a:sym typeface="Consolas"/>
              </a:rPr>
              <a:t>&lt;</a:t>
            </a:r>
            <a:r>
              <a:rPr b="1" lang="en" sz="1300">
                <a:solidFill>
                  <a:srgbClr val="D4D4D4"/>
                </a:solidFill>
                <a:latin typeface="Consolas"/>
                <a:ea typeface="Consolas"/>
                <a:cs typeface="Consolas"/>
                <a:sym typeface="Consolas"/>
              </a:rPr>
              <a:t>/</a:t>
            </a:r>
            <a:r>
              <a:rPr b="1" lang="en" sz="1300">
                <a:solidFill>
                  <a:srgbClr val="00D5D5"/>
                </a:solidFill>
                <a:latin typeface="Consolas"/>
                <a:ea typeface="Consolas"/>
                <a:cs typeface="Consolas"/>
                <a:sym typeface="Consolas"/>
              </a:rPr>
              <a:t>h1</a:t>
            </a:r>
            <a:r>
              <a:rPr b="1" lang="en" sz="1300">
                <a:solidFill>
                  <a:srgbClr val="D4D4D4"/>
                </a:solidFill>
                <a:latin typeface="Consolas"/>
                <a:ea typeface="Consolas"/>
                <a:cs typeface="Consolas"/>
                <a:sym typeface="Consolas"/>
              </a:rPr>
              <a:t>&gt;</a:t>
            </a:r>
            <a:endParaRPr b="1" sz="1300">
              <a:solidFill>
                <a:srgbClr val="D4D4D4"/>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D4D4D4"/>
                </a:solidFill>
                <a:latin typeface="Consolas"/>
                <a:ea typeface="Consolas"/>
                <a:cs typeface="Consolas"/>
                <a:sym typeface="Consolas"/>
              </a:rPr>
              <a:t>    </a:t>
            </a:r>
            <a:r>
              <a:rPr b="1" lang="en" sz="1300">
                <a:solidFill>
                  <a:srgbClr val="DCDCDC"/>
                </a:solidFill>
                <a:latin typeface="Consolas"/>
                <a:ea typeface="Consolas"/>
                <a:cs typeface="Consolas"/>
                <a:sym typeface="Consolas"/>
              </a:rPr>
              <a:t>&lt;</a:t>
            </a:r>
            <a:r>
              <a:rPr b="1" lang="en" sz="1300">
                <a:solidFill>
                  <a:srgbClr val="D4D4D4"/>
                </a:solidFill>
                <a:latin typeface="Consolas"/>
                <a:ea typeface="Consolas"/>
                <a:cs typeface="Consolas"/>
                <a:sym typeface="Consolas"/>
              </a:rPr>
              <a:t>/</a:t>
            </a:r>
            <a:r>
              <a:rPr b="1" lang="en" sz="1300">
                <a:solidFill>
                  <a:srgbClr val="00D5D5"/>
                </a:solidFill>
                <a:latin typeface="Consolas"/>
                <a:ea typeface="Consolas"/>
                <a:cs typeface="Consolas"/>
                <a:sym typeface="Consolas"/>
              </a:rPr>
              <a:t>div</a:t>
            </a:r>
            <a:r>
              <a:rPr b="1" lang="en" sz="1300">
                <a:solidFill>
                  <a:srgbClr val="D4D4D4"/>
                </a:solidFill>
                <a:latin typeface="Consolas"/>
                <a:ea typeface="Consolas"/>
                <a:cs typeface="Consolas"/>
                <a:sym typeface="Consolas"/>
              </a:rPr>
              <a:t>&gt;</a:t>
            </a:r>
            <a:endParaRPr b="1" sz="1300">
              <a:solidFill>
                <a:srgbClr val="D4D4D4"/>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DCDCDC"/>
                </a:solidFill>
                <a:latin typeface="Consolas"/>
                <a:ea typeface="Consolas"/>
                <a:cs typeface="Consolas"/>
                <a:sym typeface="Consolas"/>
              </a:rPr>
              <a:t>  )</a:t>
            </a:r>
            <a:endParaRPr b="1" sz="1300">
              <a:solidFill>
                <a:srgbClr val="DCDCDC"/>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DCDCDC"/>
                </a:solidFill>
                <a:latin typeface="Consolas"/>
                <a:ea typeface="Consolas"/>
                <a:cs typeface="Consolas"/>
                <a:sym typeface="Consolas"/>
              </a:rPr>
              <a:t>}</a:t>
            </a:r>
            <a:endParaRPr b="1" sz="1300">
              <a:solidFill>
                <a:srgbClr val="D4D4D4"/>
              </a:solidFill>
              <a:latin typeface="Consolas"/>
              <a:ea typeface="Consolas"/>
              <a:cs typeface="Consolas"/>
              <a:sym typeface="Consolas"/>
            </a:endParaRPr>
          </a:p>
          <a:p>
            <a:pPr indent="0" lvl="0" marL="0" rtl="0" algn="l">
              <a:lnSpc>
                <a:spcPct val="115000"/>
              </a:lnSpc>
              <a:spcBef>
                <a:spcPts val="0"/>
              </a:spcBef>
              <a:spcAft>
                <a:spcPts val="0"/>
              </a:spcAft>
              <a:buNone/>
            </a:pPr>
            <a:r>
              <a:t/>
            </a:r>
            <a:endParaRPr b="1" sz="1200">
              <a:solidFill>
                <a:schemeClr val="dk1"/>
              </a:solidFill>
              <a:latin typeface="Consolas"/>
              <a:ea typeface="Consolas"/>
              <a:cs typeface="Consolas"/>
              <a:sym typeface="Consolas"/>
            </a:endParaRPr>
          </a:p>
        </p:txBody>
      </p:sp>
      <p:sp>
        <p:nvSpPr>
          <p:cNvPr id="113" name="Google Shape;113;p18"/>
          <p:cNvSpPr txBox="1"/>
          <p:nvPr/>
        </p:nvSpPr>
        <p:spPr>
          <a:xfrm>
            <a:off x="5608200" y="494225"/>
            <a:ext cx="35358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Need to import React at the top of the file</a:t>
            </a:r>
            <a:endParaRPr/>
          </a:p>
        </p:txBody>
      </p:sp>
      <p:sp>
        <p:nvSpPr>
          <p:cNvPr id="114" name="Google Shape;114;p18"/>
          <p:cNvSpPr txBox="1"/>
          <p:nvPr/>
        </p:nvSpPr>
        <p:spPr>
          <a:xfrm>
            <a:off x="5608200" y="1008325"/>
            <a:ext cx="3535800" cy="7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Unlike regular JS functions, component names begin with a capital letter</a:t>
            </a:r>
            <a:endParaRPr/>
          </a:p>
        </p:txBody>
      </p:sp>
      <p:sp>
        <p:nvSpPr>
          <p:cNvPr id="115" name="Google Shape;115;p18"/>
          <p:cNvSpPr txBox="1"/>
          <p:nvPr/>
        </p:nvSpPr>
        <p:spPr>
          <a:xfrm>
            <a:off x="5608200" y="1830375"/>
            <a:ext cx="3535800" cy="7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Functional components always contain a return statement with HTML</a:t>
            </a:r>
            <a:endParaRPr/>
          </a:p>
        </p:txBody>
      </p:sp>
      <p:sp>
        <p:nvSpPr>
          <p:cNvPr id="116" name="Google Shape;116;p18"/>
          <p:cNvSpPr txBox="1"/>
          <p:nvPr/>
        </p:nvSpPr>
        <p:spPr>
          <a:xfrm>
            <a:off x="5608200" y="2500825"/>
            <a:ext cx="3535800" cy="7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Other elements may be nested inside, but there is always one top level HTML element</a:t>
            </a:r>
            <a:endParaRPr/>
          </a:p>
          <a:p>
            <a:pPr indent="0" lvl="0" marL="0" rtl="0" algn="l">
              <a:spcBef>
                <a:spcPts val="0"/>
              </a:spcBef>
              <a:spcAft>
                <a:spcPts val="0"/>
              </a:spcAft>
              <a:buNone/>
            </a:pPr>
            <a:r>
              <a:t/>
            </a:r>
            <a:endParaRPr/>
          </a:p>
        </p:txBody>
      </p:sp>
      <p:cxnSp>
        <p:nvCxnSpPr>
          <p:cNvPr id="117" name="Google Shape;117;p18"/>
          <p:cNvCxnSpPr>
            <a:stCxn id="113" idx="1"/>
          </p:cNvCxnSpPr>
          <p:nvPr/>
        </p:nvCxnSpPr>
        <p:spPr>
          <a:xfrm flipH="1">
            <a:off x="2412900" y="692675"/>
            <a:ext cx="3195300" cy="629700"/>
          </a:xfrm>
          <a:prstGeom prst="straightConnector1">
            <a:avLst/>
          </a:prstGeom>
          <a:noFill/>
          <a:ln cap="flat" cmpd="sng" w="28575">
            <a:solidFill>
              <a:schemeClr val="dk1"/>
            </a:solidFill>
            <a:prstDash val="solid"/>
            <a:round/>
            <a:headEnd len="med" w="med" type="none"/>
            <a:tailEnd len="med" w="med" type="triangle"/>
          </a:ln>
        </p:spPr>
      </p:cxnSp>
      <p:cxnSp>
        <p:nvCxnSpPr>
          <p:cNvPr id="118" name="Google Shape;118;p18"/>
          <p:cNvCxnSpPr>
            <a:stCxn id="114" idx="1"/>
          </p:cNvCxnSpPr>
          <p:nvPr/>
        </p:nvCxnSpPr>
        <p:spPr>
          <a:xfrm flipH="1">
            <a:off x="1085700" y="1401025"/>
            <a:ext cx="4522500" cy="328500"/>
          </a:xfrm>
          <a:prstGeom prst="straightConnector1">
            <a:avLst/>
          </a:prstGeom>
          <a:noFill/>
          <a:ln cap="flat" cmpd="sng" w="28575">
            <a:solidFill>
              <a:schemeClr val="dk1"/>
            </a:solidFill>
            <a:prstDash val="solid"/>
            <a:round/>
            <a:headEnd len="med" w="med" type="none"/>
            <a:tailEnd len="med" w="med" type="triangle"/>
          </a:ln>
        </p:spPr>
      </p:cxnSp>
      <p:cxnSp>
        <p:nvCxnSpPr>
          <p:cNvPr id="119" name="Google Shape;119;p18"/>
          <p:cNvCxnSpPr/>
          <p:nvPr/>
        </p:nvCxnSpPr>
        <p:spPr>
          <a:xfrm flipH="1">
            <a:off x="1264125" y="2026475"/>
            <a:ext cx="4386000" cy="2700"/>
          </a:xfrm>
          <a:prstGeom prst="straightConnector1">
            <a:avLst/>
          </a:prstGeom>
          <a:noFill/>
          <a:ln cap="flat" cmpd="sng" w="28575">
            <a:solidFill>
              <a:schemeClr val="dk1"/>
            </a:solidFill>
            <a:prstDash val="solid"/>
            <a:round/>
            <a:headEnd len="med" w="med" type="none"/>
            <a:tailEnd len="med" w="med" type="triangle"/>
          </a:ln>
        </p:spPr>
      </p:cxnSp>
      <p:cxnSp>
        <p:nvCxnSpPr>
          <p:cNvPr id="120" name="Google Shape;120;p18"/>
          <p:cNvCxnSpPr/>
          <p:nvPr/>
        </p:nvCxnSpPr>
        <p:spPr>
          <a:xfrm rot="10800000">
            <a:off x="2831100" y="2314563"/>
            <a:ext cx="2777100" cy="415500"/>
          </a:xfrm>
          <a:prstGeom prst="straightConnector1">
            <a:avLst/>
          </a:prstGeom>
          <a:noFill/>
          <a:ln cap="flat" cmpd="sng" w="28575">
            <a:solidFill>
              <a:schemeClr val="dk1"/>
            </a:solidFill>
            <a:prstDash val="solid"/>
            <a:round/>
            <a:headEnd len="med" w="med" type="none"/>
            <a:tailEnd len="med" w="med" type="triangle"/>
          </a:ln>
        </p:spPr>
      </p:cxnSp>
      <p:grpSp>
        <p:nvGrpSpPr>
          <p:cNvPr id="121" name="Google Shape;121;p18"/>
          <p:cNvGrpSpPr/>
          <p:nvPr/>
        </p:nvGrpSpPr>
        <p:grpSpPr>
          <a:xfrm>
            <a:off x="3520450" y="3183975"/>
            <a:ext cx="1749600" cy="847025"/>
            <a:chOff x="4734925" y="3757875"/>
            <a:chExt cx="1749600" cy="847025"/>
          </a:xfrm>
        </p:grpSpPr>
        <p:pic>
          <p:nvPicPr>
            <p:cNvPr id="122" name="Google Shape;122;p18"/>
            <p:cNvPicPr preferRelativeResize="0"/>
            <p:nvPr/>
          </p:nvPicPr>
          <p:blipFill rotWithShape="1">
            <a:blip r:embed="rId4">
              <a:alphaModFix/>
            </a:blip>
            <a:srcRect b="34426" l="0" r="0" t="0"/>
            <a:stretch/>
          </p:blipFill>
          <p:spPr>
            <a:xfrm>
              <a:off x="4734975" y="3757875"/>
              <a:ext cx="1749501" cy="629700"/>
            </a:xfrm>
            <a:prstGeom prst="rect">
              <a:avLst/>
            </a:prstGeom>
            <a:noFill/>
            <a:ln>
              <a:noFill/>
            </a:ln>
          </p:spPr>
        </p:pic>
        <p:sp>
          <p:nvSpPr>
            <p:cNvPr id="123" name="Google Shape;123;p18"/>
            <p:cNvSpPr/>
            <p:nvPr/>
          </p:nvSpPr>
          <p:spPr>
            <a:xfrm>
              <a:off x="4734925" y="4189400"/>
              <a:ext cx="1749600" cy="41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Hello, React GDI!</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react.png" id="128" name="Google Shape;128;p19"/>
          <p:cNvPicPr preferRelativeResize="0"/>
          <p:nvPr/>
        </p:nvPicPr>
        <p:blipFill>
          <a:blip r:embed="rId3">
            <a:alphaModFix/>
          </a:blip>
          <a:stretch>
            <a:fillRect/>
          </a:stretch>
        </p:blipFill>
        <p:spPr>
          <a:xfrm>
            <a:off x="7633175" y="3757850"/>
            <a:ext cx="971550" cy="866775"/>
          </a:xfrm>
          <a:prstGeom prst="rect">
            <a:avLst/>
          </a:prstGeom>
          <a:noFill/>
          <a:ln>
            <a:noFill/>
          </a:ln>
        </p:spPr>
      </p:pic>
      <p:sp>
        <p:nvSpPr>
          <p:cNvPr id="129" name="Google Shape;129;p19"/>
          <p:cNvSpPr txBox="1"/>
          <p:nvPr>
            <p:ph idx="4294967295" type="title"/>
          </p:nvPr>
        </p:nvSpPr>
        <p:spPr>
          <a:xfrm>
            <a:off x="512025" y="185800"/>
            <a:ext cx="5948700" cy="6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Class</a:t>
            </a:r>
            <a:r>
              <a:rPr lang="en" sz="3600">
                <a:solidFill>
                  <a:schemeClr val="dk1"/>
                </a:solidFill>
              </a:rPr>
              <a:t> Components</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pic>
        <p:nvPicPr>
          <p:cNvPr descr="react.png" id="130" name="Google Shape;130;p19"/>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131" name="Google Shape;131;p19"/>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132" name="Google Shape;132;p19"/>
          <p:cNvPicPr preferRelativeResize="0"/>
          <p:nvPr/>
        </p:nvPicPr>
        <p:blipFill>
          <a:blip r:embed="rId3">
            <a:alphaModFix/>
          </a:blip>
          <a:stretch>
            <a:fillRect/>
          </a:stretch>
        </p:blipFill>
        <p:spPr>
          <a:xfrm>
            <a:off x="7633175" y="3757850"/>
            <a:ext cx="971550" cy="866775"/>
          </a:xfrm>
          <a:prstGeom prst="rect">
            <a:avLst/>
          </a:prstGeom>
          <a:noFill/>
          <a:ln>
            <a:noFill/>
          </a:ln>
        </p:spPr>
      </p:pic>
      <p:sp>
        <p:nvSpPr>
          <p:cNvPr id="133" name="Google Shape;133;p19"/>
          <p:cNvSpPr txBox="1"/>
          <p:nvPr/>
        </p:nvSpPr>
        <p:spPr>
          <a:xfrm>
            <a:off x="1789725" y="1021075"/>
            <a:ext cx="5464800" cy="35487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1"/>
                </a:solidFill>
                <a:latin typeface="Consolas"/>
                <a:ea typeface="Consolas"/>
                <a:cs typeface="Consolas"/>
                <a:sym typeface="Consolas"/>
              </a:rPr>
              <a:t>import </a:t>
            </a:r>
            <a:r>
              <a:rPr b="1" lang="en" sz="1300">
                <a:solidFill>
                  <a:srgbClr val="DCDCDC"/>
                </a:solidFill>
                <a:latin typeface="Consolas"/>
                <a:ea typeface="Consolas"/>
                <a:cs typeface="Consolas"/>
                <a:sym typeface="Consolas"/>
              </a:rPr>
              <a:t>React </a:t>
            </a:r>
            <a:r>
              <a:rPr b="1" lang="en" sz="1300">
                <a:solidFill>
                  <a:schemeClr val="dk1"/>
                </a:solidFill>
                <a:latin typeface="Consolas"/>
                <a:ea typeface="Consolas"/>
                <a:cs typeface="Consolas"/>
                <a:sym typeface="Consolas"/>
              </a:rPr>
              <a:t>from </a:t>
            </a:r>
            <a:r>
              <a:rPr b="1" lang="en" sz="1300">
                <a:solidFill>
                  <a:srgbClr val="CE9178"/>
                </a:solidFill>
                <a:latin typeface="Consolas"/>
                <a:ea typeface="Consolas"/>
                <a:cs typeface="Consolas"/>
                <a:sym typeface="Consolas"/>
              </a:rPr>
              <a:t>"react"</a:t>
            </a:r>
            <a:endParaRPr sz="1050">
              <a:solidFill>
                <a:srgbClr val="C5A5C5"/>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50">
              <a:solidFill>
                <a:srgbClr val="C5A5C5"/>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50">
              <a:solidFill>
                <a:srgbClr val="C5A5C5"/>
              </a:solidFill>
              <a:latin typeface="Consolas"/>
              <a:ea typeface="Consolas"/>
              <a:cs typeface="Consolas"/>
              <a:sym typeface="Consolas"/>
            </a:endParaRPr>
          </a:p>
          <a:p>
            <a:pPr indent="0" lvl="0" marL="0" rtl="0" algn="l">
              <a:lnSpc>
                <a:spcPct val="115000"/>
              </a:lnSpc>
              <a:spcBef>
                <a:spcPts val="0"/>
              </a:spcBef>
              <a:spcAft>
                <a:spcPts val="0"/>
              </a:spcAft>
              <a:buNone/>
            </a:pPr>
            <a:r>
              <a:rPr lang="en" sz="1300">
                <a:solidFill>
                  <a:srgbClr val="C5A5C5"/>
                </a:solidFill>
                <a:latin typeface="Consolas"/>
                <a:ea typeface="Consolas"/>
                <a:cs typeface="Consolas"/>
                <a:sym typeface="Consolas"/>
              </a:rPr>
              <a:t>class</a:t>
            </a:r>
            <a:r>
              <a:rPr lang="en" sz="1300">
                <a:solidFill>
                  <a:srgbClr val="FFFFFF"/>
                </a:solidFill>
                <a:latin typeface="Consolas"/>
                <a:ea typeface="Consolas"/>
                <a:cs typeface="Consolas"/>
                <a:sym typeface="Consolas"/>
              </a:rPr>
              <a:t> </a:t>
            </a:r>
            <a:r>
              <a:rPr lang="en" sz="1300">
                <a:solidFill>
                  <a:srgbClr val="FAC863"/>
                </a:solidFill>
                <a:latin typeface="Consolas"/>
                <a:ea typeface="Consolas"/>
                <a:cs typeface="Consolas"/>
                <a:sym typeface="Consolas"/>
              </a:rPr>
              <a:t>TodoApp</a:t>
            </a:r>
            <a:r>
              <a:rPr lang="en" sz="1300">
                <a:solidFill>
                  <a:srgbClr val="FFFFFF"/>
                </a:solidFill>
                <a:latin typeface="Consolas"/>
                <a:ea typeface="Consolas"/>
                <a:cs typeface="Consolas"/>
                <a:sym typeface="Consolas"/>
              </a:rPr>
              <a:t> </a:t>
            </a:r>
            <a:r>
              <a:rPr lang="en" sz="1300">
                <a:solidFill>
                  <a:srgbClr val="C5A5C5"/>
                </a:solidFill>
                <a:latin typeface="Consolas"/>
                <a:ea typeface="Consolas"/>
                <a:cs typeface="Consolas"/>
                <a:sym typeface="Consolas"/>
              </a:rPr>
              <a:t>extends</a:t>
            </a:r>
            <a:r>
              <a:rPr lang="en" sz="1300">
                <a:solidFill>
                  <a:srgbClr val="FFFFFF"/>
                </a:solidFill>
                <a:latin typeface="Consolas"/>
                <a:ea typeface="Consolas"/>
                <a:cs typeface="Consolas"/>
                <a:sym typeface="Consolas"/>
              </a:rPr>
              <a:t> </a:t>
            </a:r>
            <a:r>
              <a:rPr lang="en" sz="1300">
                <a:solidFill>
                  <a:srgbClr val="FAC863"/>
                </a:solidFill>
                <a:latin typeface="Consolas"/>
                <a:ea typeface="Consolas"/>
                <a:cs typeface="Consolas"/>
                <a:sym typeface="Consolas"/>
              </a:rPr>
              <a:t>React</a:t>
            </a:r>
            <a:r>
              <a:rPr lang="en" sz="1300">
                <a:solidFill>
                  <a:srgbClr val="88C6BE"/>
                </a:solidFill>
                <a:latin typeface="Consolas"/>
                <a:ea typeface="Consolas"/>
                <a:cs typeface="Consolas"/>
                <a:sym typeface="Consolas"/>
              </a:rPr>
              <a:t>.</a:t>
            </a:r>
            <a:r>
              <a:rPr lang="en" sz="1300">
                <a:solidFill>
                  <a:srgbClr val="FAC863"/>
                </a:solidFill>
                <a:latin typeface="Consolas"/>
                <a:ea typeface="Consolas"/>
                <a:cs typeface="Consolas"/>
                <a:sym typeface="Consolas"/>
              </a:rPr>
              <a:t>Component</a:t>
            </a:r>
            <a:r>
              <a:rPr lang="en" sz="1300">
                <a:solidFill>
                  <a:srgbClr val="FFFFFF"/>
                </a:solidFill>
                <a:latin typeface="Consolas"/>
                <a:ea typeface="Consolas"/>
                <a:cs typeface="Consolas"/>
                <a:sym typeface="Consolas"/>
              </a:rPr>
              <a:t> </a:t>
            </a:r>
            <a:r>
              <a:rPr lang="en" sz="1300">
                <a:solidFill>
                  <a:srgbClr val="88C6BE"/>
                </a:solidFill>
                <a:latin typeface="Consolas"/>
                <a:ea typeface="Consolas"/>
                <a:cs typeface="Consolas"/>
                <a:sym typeface="Consolas"/>
              </a:rPr>
              <a:t>{</a:t>
            </a:r>
            <a:endParaRPr sz="13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79B6F2"/>
                </a:solidFill>
                <a:latin typeface="Consolas"/>
                <a:ea typeface="Consolas"/>
                <a:cs typeface="Consolas"/>
                <a:sym typeface="Consolas"/>
              </a:rPr>
              <a:t>render</a:t>
            </a:r>
            <a:r>
              <a:rPr lang="en" sz="1300">
                <a:solidFill>
                  <a:srgbClr val="88C6BE"/>
                </a:solidFill>
                <a:latin typeface="Consolas"/>
                <a:ea typeface="Consolas"/>
                <a:cs typeface="Consolas"/>
                <a:sym typeface="Consolas"/>
              </a:rPr>
              <a:t>()</a:t>
            </a:r>
            <a:r>
              <a:rPr lang="en" sz="1300">
                <a:solidFill>
                  <a:srgbClr val="FFFFFF"/>
                </a:solidFill>
                <a:latin typeface="Consolas"/>
                <a:ea typeface="Consolas"/>
                <a:cs typeface="Consolas"/>
                <a:sym typeface="Consolas"/>
              </a:rPr>
              <a:t> </a:t>
            </a:r>
            <a:r>
              <a:rPr lang="en" sz="1300">
                <a:solidFill>
                  <a:srgbClr val="88C6BE"/>
                </a:solidFill>
                <a:latin typeface="Consolas"/>
                <a:ea typeface="Consolas"/>
                <a:cs typeface="Consolas"/>
                <a:sym typeface="Consolas"/>
              </a:rPr>
              <a:t>{</a:t>
            </a:r>
            <a:endParaRPr sz="13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C5A5C5"/>
                </a:solidFill>
                <a:latin typeface="Consolas"/>
                <a:ea typeface="Consolas"/>
                <a:cs typeface="Consolas"/>
                <a:sym typeface="Consolas"/>
              </a:rPr>
              <a:t>return</a:t>
            </a:r>
            <a:r>
              <a:rPr lang="en" sz="1300">
                <a:solidFill>
                  <a:srgbClr val="FFFFFF"/>
                </a:solidFill>
                <a:latin typeface="Consolas"/>
                <a:ea typeface="Consolas"/>
                <a:cs typeface="Consolas"/>
                <a:sym typeface="Consolas"/>
              </a:rPr>
              <a:t> </a:t>
            </a:r>
            <a:r>
              <a:rPr lang="en" sz="1300">
                <a:solidFill>
                  <a:srgbClr val="88C6BE"/>
                </a:solidFill>
                <a:latin typeface="Consolas"/>
                <a:ea typeface="Consolas"/>
                <a:cs typeface="Consolas"/>
                <a:sym typeface="Consolas"/>
              </a:rPr>
              <a:t>(</a:t>
            </a:r>
            <a:endParaRPr sz="13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88C6BE"/>
                </a:solidFill>
                <a:latin typeface="Consolas"/>
                <a:ea typeface="Consolas"/>
                <a:cs typeface="Consolas"/>
                <a:sym typeface="Consolas"/>
              </a:rPr>
              <a:t>&lt;</a:t>
            </a:r>
            <a:r>
              <a:rPr lang="en" sz="1300">
                <a:solidFill>
                  <a:srgbClr val="FC929E"/>
                </a:solidFill>
                <a:latin typeface="Consolas"/>
                <a:ea typeface="Consolas"/>
                <a:cs typeface="Consolas"/>
                <a:sym typeface="Consolas"/>
              </a:rPr>
              <a:t>div</a:t>
            </a:r>
            <a:r>
              <a:rPr lang="en" sz="1300">
                <a:solidFill>
                  <a:srgbClr val="88C6BE"/>
                </a:solidFill>
                <a:latin typeface="Consolas"/>
                <a:ea typeface="Consolas"/>
                <a:cs typeface="Consolas"/>
                <a:sym typeface="Consolas"/>
              </a:rPr>
              <a:t>&gt;</a:t>
            </a:r>
            <a:endParaRPr sz="13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88C6BE"/>
                </a:solidFill>
                <a:latin typeface="Consolas"/>
                <a:ea typeface="Consolas"/>
                <a:cs typeface="Consolas"/>
                <a:sym typeface="Consolas"/>
              </a:rPr>
              <a:t>&lt;</a:t>
            </a:r>
            <a:r>
              <a:rPr lang="en" sz="1300">
                <a:solidFill>
                  <a:srgbClr val="FC929E"/>
                </a:solidFill>
                <a:latin typeface="Consolas"/>
                <a:ea typeface="Consolas"/>
                <a:cs typeface="Consolas"/>
                <a:sym typeface="Consolas"/>
              </a:rPr>
              <a:t>h3</a:t>
            </a:r>
            <a:r>
              <a:rPr lang="en" sz="1300">
                <a:solidFill>
                  <a:srgbClr val="88C6BE"/>
                </a:solidFill>
                <a:latin typeface="Consolas"/>
                <a:ea typeface="Consolas"/>
                <a:cs typeface="Consolas"/>
                <a:sym typeface="Consolas"/>
              </a:rPr>
              <a:t>&gt;</a:t>
            </a:r>
            <a:r>
              <a:rPr lang="en" sz="1300">
                <a:solidFill>
                  <a:srgbClr val="FFFFFF"/>
                </a:solidFill>
                <a:latin typeface="Consolas"/>
                <a:ea typeface="Consolas"/>
                <a:cs typeface="Consolas"/>
                <a:sym typeface="Consolas"/>
              </a:rPr>
              <a:t>Class</a:t>
            </a:r>
            <a:r>
              <a:rPr lang="en" sz="1300">
                <a:solidFill>
                  <a:srgbClr val="88C6BE"/>
                </a:solidFill>
                <a:latin typeface="Consolas"/>
                <a:ea typeface="Consolas"/>
                <a:cs typeface="Consolas"/>
                <a:sym typeface="Consolas"/>
              </a:rPr>
              <a:t>&lt;/</a:t>
            </a:r>
            <a:r>
              <a:rPr lang="en" sz="1300">
                <a:solidFill>
                  <a:srgbClr val="FC929E"/>
                </a:solidFill>
                <a:latin typeface="Consolas"/>
                <a:ea typeface="Consolas"/>
                <a:cs typeface="Consolas"/>
                <a:sym typeface="Consolas"/>
              </a:rPr>
              <a:t>h3</a:t>
            </a:r>
            <a:r>
              <a:rPr lang="en" sz="1300">
                <a:solidFill>
                  <a:srgbClr val="88C6BE"/>
                </a:solidFill>
                <a:latin typeface="Consolas"/>
                <a:ea typeface="Consolas"/>
                <a:cs typeface="Consolas"/>
                <a:sym typeface="Consolas"/>
              </a:rPr>
              <a:t>&gt;</a:t>
            </a:r>
            <a:r>
              <a:rPr lang="en" sz="1300">
                <a:solidFill>
                  <a:srgbClr val="FFFFFF"/>
                </a:solidFill>
                <a:latin typeface="Consolas"/>
                <a:ea typeface="Consolas"/>
                <a:cs typeface="Consolas"/>
                <a:sym typeface="Consolas"/>
              </a:rPr>
              <a:t> </a:t>
            </a:r>
            <a:endParaRPr sz="13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88C6BE"/>
                </a:solidFill>
                <a:latin typeface="Consolas"/>
                <a:ea typeface="Consolas"/>
                <a:cs typeface="Consolas"/>
                <a:sym typeface="Consolas"/>
              </a:rPr>
              <a:t>&lt;/</a:t>
            </a:r>
            <a:r>
              <a:rPr lang="en" sz="1300">
                <a:solidFill>
                  <a:srgbClr val="FC929E"/>
                </a:solidFill>
                <a:latin typeface="Consolas"/>
                <a:ea typeface="Consolas"/>
                <a:cs typeface="Consolas"/>
                <a:sym typeface="Consolas"/>
              </a:rPr>
              <a:t>div</a:t>
            </a:r>
            <a:r>
              <a:rPr lang="en" sz="1300">
                <a:solidFill>
                  <a:srgbClr val="88C6BE"/>
                </a:solidFill>
                <a:latin typeface="Consolas"/>
                <a:ea typeface="Consolas"/>
                <a:cs typeface="Consolas"/>
                <a:sym typeface="Consolas"/>
              </a:rPr>
              <a:t>&gt;</a:t>
            </a:r>
            <a:endParaRPr sz="13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88C6BE"/>
                </a:solidFill>
                <a:latin typeface="Consolas"/>
                <a:ea typeface="Consolas"/>
                <a:cs typeface="Consolas"/>
                <a:sym typeface="Consolas"/>
              </a:rPr>
              <a:t>);</a:t>
            </a:r>
            <a:endParaRPr sz="13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88C6BE"/>
                </a:solidFill>
                <a:latin typeface="Consolas"/>
                <a:ea typeface="Consolas"/>
                <a:cs typeface="Consolas"/>
                <a:sym typeface="Consolas"/>
              </a:rPr>
              <a:t>}</a:t>
            </a:r>
            <a:endParaRPr sz="13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sz="1300">
                <a:solidFill>
                  <a:srgbClr val="88C6BE"/>
                </a:solidFill>
                <a:latin typeface="Consolas"/>
                <a:ea typeface="Consolas"/>
                <a:cs typeface="Consolas"/>
                <a:sym typeface="Consolas"/>
              </a:rPr>
              <a:t>}</a:t>
            </a:r>
            <a:endParaRPr sz="130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88C6BE"/>
              </a:solidFill>
            </a:endParaRPr>
          </a:p>
          <a:p>
            <a:pPr indent="0" lvl="0" marL="0" rtl="0" algn="l">
              <a:lnSpc>
                <a:spcPct val="115000"/>
              </a:lnSpc>
              <a:spcBef>
                <a:spcPts val="0"/>
              </a:spcBef>
              <a:spcAft>
                <a:spcPts val="0"/>
              </a:spcAft>
              <a:buNone/>
            </a:pPr>
            <a:r>
              <a:t/>
            </a:r>
            <a:endParaRPr b="1" sz="1300">
              <a:solidFill>
                <a:schemeClr val="dk1"/>
              </a:solidFill>
              <a:latin typeface="Consolas"/>
              <a:ea typeface="Consolas"/>
              <a:cs typeface="Consolas"/>
              <a:sym typeface="Consolas"/>
            </a:endParaRPr>
          </a:p>
        </p:txBody>
      </p:sp>
      <p:grpSp>
        <p:nvGrpSpPr>
          <p:cNvPr id="134" name="Google Shape;134;p19"/>
          <p:cNvGrpSpPr/>
          <p:nvPr/>
        </p:nvGrpSpPr>
        <p:grpSpPr>
          <a:xfrm>
            <a:off x="5016025" y="3089000"/>
            <a:ext cx="1749600" cy="902425"/>
            <a:chOff x="6230500" y="3662900"/>
            <a:chExt cx="1749600" cy="902425"/>
          </a:xfrm>
        </p:grpSpPr>
        <p:pic>
          <p:nvPicPr>
            <p:cNvPr id="135" name="Google Shape;135;p19"/>
            <p:cNvPicPr preferRelativeResize="0"/>
            <p:nvPr/>
          </p:nvPicPr>
          <p:blipFill rotWithShape="1">
            <a:blip r:embed="rId4">
              <a:alphaModFix/>
            </a:blip>
            <a:srcRect b="34426" l="0" r="0" t="0"/>
            <a:stretch/>
          </p:blipFill>
          <p:spPr>
            <a:xfrm>
              <a:off x="6230550" y="3662900"/>
              <a:ext cx="1749501" cy="629700"/>
            </a:xfrm>
            <a:prstGeom prst="rect">
              <a:avLst/>
            </a:prstGeom>
            <a:noFill/>
            <a:ln>
              <a:noFill/>
            </a:ln>
          </p:spPr>
        </p:pic>
        <p:sp>
          <p:nvSpPr>
            <p:cNvPr id="136" name="Google Shape;136;p19"/>
            <p:cNvSpPr/>
            <p:nvPr/>
          </p:nvSpPr>
          <p:spPr>
            <a:xfrm>
              <a:off x="6230500" y="4149825"/>
              <a:ext cx="1749600" cy="41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Hello, React GDI!</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idx="4294967295" type="title"/>
          </p:nvPr>
        </p:nvSpPr>
        <p:spPr>
          <a:xfrm>
            <a:off x="392688" y="648875"/>
            <a:ext cx="8751300" cy="1122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Composition of components refers to nesting components inside one another</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N</a:t>
            </a:r>
            <a:r>
              <a:rPr lang="en" sz="1800">
                <a:latin typeface="Lato"/>
                <a:ea typeface="Lato"/>
                <a:cs typeface="Lato"/>
                <a:sym typeface="Lato"/>
              </a:rPr>
              <a:t>est default HTML elements like </a:t>
            </a:r>
            <a:r>
              <a:rPr lang="en" sz="1800">
                <a:latin typeface="Courier New"/>
                <a:ea typeface="Courier New"/>
                <a:cs typeface="Courier New"/>
                <a:sym typeface="Courier New"/>
              </a:rPr>
              <a:t>&lt;div /&gt;</a:t>
            </a:r>
            <a:r>
              <a:rPr lang="en" sz="1800">
                <a:latin typeface="Lato"/>
                <a:ea typeface="Lato"/>
                <a:cs typeface="Lato"/>
                <a:sym typeface="Lato"/>
              </a:rPr>
              <a:t>,  and/or your own React components</a:t>
            </a:r>
            <a:endParaRPr sz="1800">
              <a:latin typeface="Lato"/>
              <a:ea typeface="Lato"/>
              <a:cs typeface="Lato"/>
              <a:sym typeface="Lato"/>
            </a:endParaRPr>
          </a:p>
        </p:txBody>
      </p:sp>
      <p:pic>
        <p:nvPicPr>
          <p:cNvPr descr="react.png" id="142" name="Google Shape;142;p20"/>
          <p:cNvPicPr preferRelativeResize="0"/>
          <p:nvPr/>
        </p:nvPicPr>
        <p:blipFill>
          <a:blip r:embed="rId3">
            <a:alphaModFix/>
          </a:blip>
          <a:stretch>
            <a:fillRect/>
          </a:stretch>
        </p:blipFill>
        <p:spPr>
          <a:xfrm>
            <a:off x="7633175" y="3757850"/>
            <a:ext cx="971550" cy="866775"/>
          </a:xfrm>
          <a:prstGeom prst="rect">
            <a:avLst/>
          </a:prstGeom>
          <a:noFill/>
          <a:ln>
            <a:noFill/>
          </a:ln>
        </p:spPr>
      </p:pic>
      <p:sp>
        <p:nvSpPr>
          <p:cNvPr id="143" name="Google Shape;143;p20"/>
          <p:cNvSpPr txBox="1"/>
          <p:nvPr>
            <p:ph idx="4294967295" type="title"/>
          </p:nvPr>
        </p:nvSpPr>
        <p:spPr>
          <a:xfrm>
            <a:off x="485350" y="63875"/>
            <a:ext cx="5948700" cy="66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Component Composition</a:t>
            </a:r>
            <a:endParaRPr sz="2400"/>
          </a:p>
        </p:txBody>
      </p:sp>
      <p:pic>
        <p:nvPicPr>
          <p:cNvPr descr="react.png" id="144" name="Google Shape;144;p20"/>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145" name="Google Shape;145;p20"/>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146" name="Google Shape;146;p20"/>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147" name="Google Shape;147;p20"/>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148" name="Google Shape;148;p20"/>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149" name="Google Shape;149;p20"/>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150" name="Google Shape;150;p20"/>
          <p:cNvPicPr preferRelativeResize="0"/>
          <p:nvPr/>
        </p:nvPicPr>
        <p:blipFill>
          <a:blip r:embed="rId3">
            <a:alphaModFix/>
          </a:blip>
          <a:stretch>
            <a:fillRect/>
          </a:stretch>
        </p:blipFill>
        <p:spPr>
          <a:xfrm>
            <a:off x="7633175" y="3757850"/>
            <a:ext cx="971550" cy="866775"/>
          </a:xfrm>
          <a:prstGeom prst="rect">
            <a:avLst/>
          </a:prstGeom>
          <a:noFill/>
          <a:ln>
            <a:noFill/>
          </a:ln>
        </p:spPr>
      </p:pic>
      <p:pic>
        <p:nvPicPr>
          <p:cNvPr descr="react.png" id="151" name="Google Shape;151;p20"/>
          <p:cNvPicPr preferRelativeResize="0"/>
          <p:nvPr/>
        </p:nvPicPr>
        <p:blipFill>
          <a:blip r:embed="rId3">
            <a:alphaModFix/>
          </a:blip>
          <a:stretch>
            <a:fillRect/>
          </a:stretch>
        </p:blipFill>
        <p:spPr>
          <a:xfrm>
            <a:off x="7633175" y="3757850"/>
            <a:ext cx="971550" cy="866775"/>
          </a:xfrm>
          <a:prstGeom prst="rect">
            <a:avLst/>
          </a:prstGeom>
          <a:noFill/>
          <a:ln>
            <a:noFill/>
          </a:ln>
        </p:spPr>
      </p:pic>
      <p:sp>
        <p:nvSpPr>
          <p:cNvPr id="152" name="Google Shape;152;p20"/>
          <p:cNvSpPr txBox="1"/>
          <p:nvPr/>
        </p:nvSpPr>
        <p:spPr>
          <a:xfrm>
            <a:off x="86100" y="2801350"/>
            <a:ext cx="1725900" cy="11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Same component as before, but </a:t>
            </a:r>
            <a:r>
              <a:rPr lang="en"/>
              <a:t>now with nesting!</a:t>
            </a:r>
            <a:endParaRPr/>
          </a:p>
        </p:txBody>
      </p:sp>
      <p:sp>
        <p:nvSpPr>
          <p:cNvPr id="153" name="Google Shape;153;p20"/>
          <p:cNvSpPr txBox="1"/>
          <p:nvPr/>
        </p:nvSpPr>
        <p:spPr>
          <a:xfrm>
            <a:off x="2311950" y="1435200"/>
            <a:ext cx="5368500" cy="37083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300">
                <a:solidFill>
                  <a:srgbClr val="569CD6"/>
                </a:solidFill>
                <a:latin typeface="Consolas"/>
                <a:ea typeface="Consolas"/>
                <a:cs typeface="Consolas"/>
                <a:sym typeface="Consolas"/>
              </a:rPr>
              <a:t>function</a:t>
            </a:r>
            <a:r>
              <a:rPr b="1" lang="en" sz="1300">
                <a:solidFill>
                  <a:srgbClr val="D4D4D4"/>
                </a:solidFill>
                <a:latin typeface="Consolas"/>
                <a:ea typeface="Consolas"/>
                <a:cs typeface="Consolas"/>
                <a:sym typeface="Consolas"/>
              </a:rPr>
              <a:t> </a:t>
            </a:r>
            <a:r>
              <a:rPr b="1" i="1" lang="en" sz="1300">
                <a:solidFill>
                  <a:srgbClr val="7EC85E"/>
                </a:solidFill>
                <a:latin typeface="Consolas"/>
                <a:ea typeface="Consolas"/>
                <a:cs typeface="Consolas"/>
                <a:sym typeface="Consolas"/>
              </a:rPr>
              <a:t>Welcome</a:t>
            </a:r>
            <a:r>
              <a:rPr b="1" lang="en" sz="1300">
                <a:solidFill>
                  <a:srgbClr val="D4D4D4"/>
                </a:solidFill>
                <a:latin typeface="Consolas"/>
                <a:ea typeface="Consolas"/>
                <a:cs typeface="Consolas"/>
                <a:sym typeface="Consolas"/>
              </a:rPr>
              <a:t>() {</a:t>
            </a:r>
            <a:endParaRPr b="1" sz="1300">
              <a:solidFill>
                <a:srgbClr val="D4D4D4"/>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sz="1300">
                <a:solidFill>
                  <a:srgbClr val="D4D4D4"/>
                </a:solidFill>
                <a:latin typeface="Consolas"/>
                <a:ea typeface="Consolas"/>
                <a:cs typeface="Consolas"/>
                <a:sym typeface="Consolas"/>
              </a:rPr>
              <a:t>  </a:t>
            </a:r>
            <a:r>
              <a:rPr b="1" lang="en" sz="1300">
                <a:solidFill>
                  <a:schemeClr val="dk1"/>
                </a:solidFill>
                <a:latin typeface="Consolas"/>
                <a:ea typeface="Consolas"/>
                <a:cs typeface="Consolas"/>
                <a:sym typeface="Consolas"/>
              </a:rPr>
              <a:t>return</a:t>
            </a:r>
            <a:r>
              <a:rPr b="1" lang="en" sz="1300">
                <a:solidFill>
                  <a:srgbClr val="D4D4D4"/>
                </a:solidFill>
                <a:latin typeface="Consolas"/>
                <a:ea typeface="Consolas"/>
                <a:cs typeface="Consolas"/>
                <a:sym typeface="Consolas"/>
              </a:rPr>
              <a:t> </a:t>
            </a:r>
            <a:r>
              <a:rPr b="1" lang="en" sz="1300">
                <a:solidFill>
                  <a:srgbClr val="DCDCDC"/>
                </a:solidFill>
                <a:latin typeface="Consolas"/>
                <a:ea typeface="Consolas"/>
                <a:cs typeface="Consolas"/>
                <a:sym typeface="Consolas"/>
              </a:rPr>
              <a:t>(</a:t>
            </a:r>
            <a:endParaRPr b="1" sz="1300">
              <a:solidFill>
                <a:srgbClr val="D4D4D4"/>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sz="1300">
                <a:solidFill>
                  <a:srgbClr val="D4D4D4"/>
                </a:solidFill>
                <a:latin typeface="Consolas"/>
                <a:ea typeface="Consolas"/>
                <a:cs typeface="Consolas"/>
                <a:sym typeface="Consolas"/>
              </a:rPr>
              <a:t>    </a:t>
            </a:r>
            <a:r>
              <a:rPr b="1" lang="en" sz="1300">
                <a:solidFill>
                  <a:srgbClr val="DCDCDC"/>
                </a:solidFill>
                <a:latin typeface="Consolas"/>
                <a:ea typeface="Consolas"/>
                <a:cs typeface="Consolas"/>
                <a:sym typeface="Consolas"/>
              </a:rPr>
              <a:t>&lt;</a:t>
            </a:r>
            <a:r>
              <a:rPr b="1" lang="en" sz="1300">
                <a:solidFill>
                  <a:srgbClr val="00D5D5"/>
                </a:solidFill>
                <a:latin typeface="Consolas"/>
                <a:ea typeface="Consolas"/>
                <a:cs typeface="Consolas"/>
                <a:sym typeface="Consolas"/>
              </a:rPr>
              <a:t>div</a:t>
            </a:r>
            <a:r>
              <a:rPr b="1" lang="en" sz="1300">
                <a:solidFill>
                  <a:srgbClr val="D4D4D4"/>
                </a:solidFill>
                <a:latin typeface="Consolas"/>
                <a:ea typeface="Consolas"/>
                <a:cs typeface="Consolas"/>
                <a:sym typeface="Consolas"/>
              </a:rPr>
              <a:t> </a:t>
            </a:r>
            <a:r>
              <a:rPr b="1" lang="en" sz="1300">
                <a:solidFill>
                  <a:srgbClr val="F1C232"/>
                </a:solidFill>
                <a:latin typeface="Consolas"/>
                <a:ea typeface="Consolas"/>
                <a:cs typeface="Consolas"/>
                <a:sym typeface="Consolas"/>
              </a:rPr>
              <a:t>className</a:t>
            </a:r>
            <a:r>
              <a:rPr b="1" lang="en" sz="1300">
                <a:solidFill>
                  <a:schemeClr val="dk1"/>
                </a:solidFill>
                <a:latin typeface="Consolas"/>
                <a:ea typeface="Consolas"/>
                <a:cs typeface="Consolas"/>
                <a:sym typeface="Consolas"/>
              </a:rPr>
              <a:t>=</a:t>
            </a:r>
            <a:r>
              <a:rPr b="1" lang="en" sz="1300">
                <a:solidFill>
                  <a:srgbClr val="CE9178"/>
                </a:solidFill>
                <a:latin typeface="Consolas"/>
                <a:ea typeface="Consolas"/>
                <a:cs typeface="Consolas"/>
                <a:sym typeface="Consolas"/>
              </a:rPr>
              <a:t>"Welcome"</a:t>
            </a:r>
            <a:r>
              <a:rPr b="1" lang="en" sz="1300">
                <a:solidFill>
                  <a:srgbClr val="DCDCDC"/>
                </a:solidFill>
                <a:latin typeface="Consolas"/>
                <a:ea typeface="Consolas"/>
                <a:cs typeface="Consolas"/>
                <a:sym typeface="Consolas"/>
              </a:rPr>
              <a:t>&gt;</a:t>
            </a:r>
            <a:endParaRPr b="1" sz="1300">
              <a:solidFill>
                <a:srgbClr val="DCDCDC"/>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sz="1300">
                <a:solidFill>
                  <a:srgbClr val="DCDCDC"/>
                </a:solidFill>
                <a:latin typeface="Consolas"/>
                <a:ea typeface="Consolas"/>
                <a:cs typeface="Consolas"/>
                <a:sym typeface="Consolas"/>
              </a:rPr>
              <a:t>      &lt;</a:t>
            </a:r>
            <a:r>
              <a:rPr b="1" lang="en" sz="1300">
                <a:solidFill>
                  <a:srgbClr val="00D5D5"/>
                </a:solidFill>
                <a:latin typeface="Consolas"/>
                <a:ea typeface="Consolas"/>
                <a:cs typeface="Consolas"/>
                <a:sym typeface="Consolas"/>
              </a:rPr>
              <a:t>img</a:t>
            </a:r>
            <a:r>
              <a:rPr b="1" lang="en" sz="1300">
                <a:solidFill>
                  <a:srgbClr val="D4D4D4"/>
                </a:solidFill>
                <a:latin typeface="Consolas"/>
                <a:ea typeface="Consolas"/>
                <a:cs typeface="Consolas"/>
                <a:sym typeface="Consolas"/>
              </a:rPr>
              <a:t> </a:t>
            </a:r>
            <a:r>
              <a:rPr b="1" lang="en" sz="1300">
                <a:solidFill>
                  <a:srgbClr val="F1C232"/>
                </a:solidFill>
                <a:latin typeface="Consolas"/>
                <a:ea typeface="Consolas"/>
                <a:cs typeface="Consolas"/>
                <a:sym typeface="Consolas"/>
              </a:rPr>
              <a:t>src</a:t>
            </a:r>
            <a:r>
              <a:rPr b="1" lang="en" sz="1300">
                <a:solidFill>
                  <a:schemeClr val="dk1"/>
                </a:solidFill>
                <a:latin typeface="Consolas"/>
                <a:ea typeface="Consolas"/>
                <a:cs typeface="Consolas"/>
                <a:sym typeface="Consolas"/>
              </a:rPr>
              <a:t>=</a:t>
            </a:r>
            <a:r>
              <a:rPr b="1" lang="en" sz="1300">
                <a:solidFill>
                  <a:srgbClr val="CE9178"/>
                </a:solidFill>
                <a:latin typeface="Consolas"/>
                <a:ea typeface="Consolas"/>
                <a:cs typeface="Consolas"/>
                <a:sym typeface="Consolas"/>
              </a:rPr>
              <a:t>"https://tinyurl.com/GDISFbanner"</a:t>
            </a:r>
            <a:r>
              <a:rPr b="1" lang="en" sz="1300">
                <a:solidFill>
                  <a:srgbClr val="DCDCDC"/>
                </a:solidFill>
                <a:latin typeface="Consolas"/>
                <a:ea typeface="Consolas"/>
                <a:cs typeface="Consolas"/>
                <a:sym typeface="Consolas"/>
              </a:rPr>
              <a:t>/&gt;</a:t>
            </a:r>
            <a:endParaRPr b="1" sz="1300">
              <a:solidFill>
                <a:srgbClr val="DCDCDC"/>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sz="1300">
                <a:solidFill>
                  <a:srgbClr val="D4D4D4"/>
                </a:solidFill>
                <a:latin typeface="Consolas"/>
                <a:ea typeface="Consolas"/>
                <a:cs typeface="Consolas"/>
                <a:sym typeface="Consolas"/>
              </a:rPr>
              <a:t>      </a:t>
            </a:r>
            <a:r>
              <a:rPr b="1" lang="en" sz="1300">
                <a:solidFill>
                  <a:srgbClr val="DCDCDC"/>
                </a:solidFill>
                <a:latin typeface="Consolas"/>
                <a:ea typeface="Consolas"/>
                <a:cs typeface="Consolas"/>
                <a:sym typeface="Consolas"/>
              </a:rPr>
              <a:t>&lt;</a:t>
            </a:r>
            <a:r>
              <a:rPr b="1" lang="en" sz="1300">
                <a:solidFill>
                  <a:srgbClr val="00D5D5"/>
                </a:solidFill>
                <a:latin typeface="Consolas"/>
                <a:ea typeface="Consolas"/>
                <a:cs typeface="Consolas"/>
                <a:sym typeface="Consolas"/>
              </a:rPr>
              <a:t>Greeting</a:t>
            </a:r>
            <a:r>
              <a:rPr b="1" lang="en" sz="1300">
                <a:solidFill>
                  <a:schemeClr val="dk1"/>
                </a:solidFill>
                <a:latin typeface="Consolas"/>
                <a:ea typeface="Consolas"/>
                <a:cs typeface="Consolas"/>
                <a:sym typeface="Consolas"/>
              </a:rPr>
              <a:t> </a:t>
            </a:r>
            <a:r>
              <a:rPr b="1" lang="en" sz="1300">
                <a:solidFill>
                  <a:srgbClr val="D4D4D4"/>
                </a:solidFill>
                <a:latin typeface="Consolas"/>
                <a:ea typeface="Consolas"/>
                <a:cs typeface="Consolas"/>
                <a:sym typeface="Consolas"/>
              </a:rPr>
              <a:t>/&gt;</a:t>
            </a:r>
            <a:endParaRPr b="1" sz="1300">
              <a:solidFill>
                <a:srgbClr val="D4D4D4"/>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sz="1300">
                <a:solidFill>
                  <a:srgbClr val="D4D4D4"/>
                </a:solidFill>
                <a:latin typeface="Consolas"/>
                <a:ea typeface="Consolas"/>
                <a:cs typeface="Consolas"/>
                <a:sym typeface="Consolas"/>
              </a:rPr>
              <a:t>    </a:t>
            </a:r>
            <a:r>
              <a:rPr b="1" lang="en" sz="1300">
                <a:solidFill>
                  <a:srgbClr val="DCDCDC"/>
                </a:solidFill>
                <a:latin typeface="Consolas"/>
                <a:ea typeface="Consolas"/>
                <a:cs typeface="Consolas"/>
                <a:sym typeface="Consolas"/>
              </a:rPr>
              <a:t>&lt;</a:t>
            </a:r>
            <a:r>
              <a:rPr b="1" lang="en" sz="1300">
                <a:solidFill>
                  <a:srgbClr val="D4D4D4"/>
                </a:solidFill>
                <a:latin typeface="Consolas"/>
                <a:ea typeface="Consolas"/>
                <a:cs typeface="Consolas"/>
                <a:sym typeface="Consolas"/>
              </a:rPr>
              <a:t>/</a:t>
            </a:r>
            <a:r>
              <a:rPr b="1" lang="en" sz="1300">
                <a:solidFill>
                  <a:srgbClr val="00D5D5"/>
                </a:solidFill>
                <a:latin typeface="Consolas"/>
                <a:ea typeface="Consolas"/>
                <a:cs typeface="Consolas"/>
                <a:sym typeface="Consolas"/>
              </a:rPr>
              <a:t>div</a:t>
            </a:r>
            <a:r>
              <a:rPr b="1" lang="en" sz="1300">
                <a:solidFill>
                  <a:srgbClr val="D4D4D4"/>
                </a:solidFill>
                <a:latin typeface="Consolas"/>
                <a:ea typeface="Consolas"/>
                <a:cs typeface="Consolas"/>
                <a:sym typeface="Consolas"/>
              </a:rPr>
              <a:t>&gt;</a:t>
            </a:r>
            <a:endParaRPr b="1" sz="1300">
              <a:solidFill>
                <a:srgbClr val="569CD6"/>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b="1" lang="en" sz="1300">
                <a:solidFill>
                  <a:srgbClr val="DCDCDC"/>
                </a:solidFill>
                <a:latin typeface="Consolas"/>
                <a:ea typeface="Consolas"/>
                <a:cs typeface="Consolas"/>
                <a:sym typeface="Consolas"/>
              </a:rPr>
              <a:t>  )</a:t>
            </a:r>
            <a:endParaRPr b="1" sz="1300">
              <a:solidFill>
                <a:srgbClr val="DCDCDC"/>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DCDCDC"/>
                </a:solidFill>
                <a:latin typeface="Consolas"/>
                <a:ea typeface="Consolas"/>
                <a:cs typeface="Consolas"/>
                <a:sym typeface="Consolas"/>
              </a:rPr>
              <a:t>}</a:t>
            </a:r>
            <a:endParaRPr b="1" sz="1300">
              <a:solidFill>
                <a:srgbClr val="DCDCDC"/>
              </a:solidFill>
              <a:latin typeface="Consolas"/>
              <a:ea typeface="Consolas"/>
              <a:cs typeface="Consolas"/>
              <a:sym typeface="Consolas"/>
            </a:endParaRPr>
          </a:p>
          <a:p>
            <a:pPr indent="0" lvl="0" marL="0" rtl="0" algn="l">
              <a:lnSpc>
                <a:spcPct val="115000"/>
              </a:lnSpc>
              <a:spcBef>
                <a:spcPts val="0"/>
              </a:spcBef>
              <a:spcAft>
                <a:spcPts val="0"/>
              </a:spcAft>
              <a:buNone/>
            </a:pPr>
            <a:r>
              <a:t/>
            </a:r>
            <a:endParaRPr b="1" sz="1300">
              <a:solidFill>
                <a:srgbClr val="DCDCDC"/>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569CD6"/>
                </a:solidFill>
                <a:latin typeface="Consolas"/>
                <a:ea typeface="Consolas"/>
                <a:cs typeface="Consolas"/>
                <a:sym typeface="Consolas"/>
              </a:rPr>
              <a:t>function</a:t>
            </a:r>
            <a:r>
              <a:rPr b="1" lang="en" sz="1300">
                <a:solidFill>
                  <a:srgbClr val="D4D4D4"/>
                </a:solidFill>
                <a:latin typeface="Consolas"/>
                <a:ea typeface="Consolas"/>
                <a:cs typeface="Consolas"/>
                <a:sym typeface="Consolas"/>
              </a:rPr>
              <a:t> </a:t>
            </a:r>
            <a:r>
              <a:rPr b="1" i="1" lang="en" sz="1300">
                <a:solidFill>
                  <a:srgbClr val="7EC85E"/>
                </a:solidFill>
                <a:latin typeface="Consolas"/>
                <a:ea typeface="Consolas"/>
                <a:cs typeface="Consolas"/>
                <a:sym typeface="Consolas"/>
              </a:rPr>
              <a:t>Greeting</a:t>
            </a:r>
            <a:r>
              <a:rPr b="1" lang="en" sz="1300">
                <a:solidFill>
                  <a:srgbClr val="D4D4D4"/>
                </a:solidFill>
                <a:latin typeface="Consolas"/>
                <a:ea typeface="Consolas"/>
                <a:cs typeface="Consolas"/>
                <a:sym typeface="Consolas"/>
              </a:rPr>
              <a:t>() {</a:t>
            </a:r>
            <a:endParaRPr b="1" sz="1300">
              <a:solidFill>
                <a:srgbClr val="D4D4D4"/>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D4D4D4"/>
                </a:solidFill>
                <a:latin typeface="Consolas"/>
                <a:ea typeface="Consolas"/>
                <a:cs typeface="Consolas"/>
                <a:sym typeface="Consolas"/>
              </a:rPr>
              <a:t>  </a:t>
            </a:r>
            <a:r>
              <a:rPr b="1" lang="en" sz="1300">
                <a:solidFill>
                  <a:schemeClr val="dk1"/>
                </a:solidFill>
                <a:latin typeface="Consolas"/>
                <a:ea typeface="Consolas"/>
                <a:cs typeface="Consolas"/>
                <a:sym typeface="Consolas"/>
              </a:rPr>
              <a:t>return</a:t>
            </a:r>
            <a:r>
              <a:rPr b="1" lang="en" sz="1300">
                <a:solidFill>
                  <a:srgbClr val="D4D4D4"/>
                </a:solidFill>
                <a:latin typeface="Consolas"/>
                <a:ea typeface="Consolas"/>
                <a:cs typeface="Consolas"/>
                <a:sym typeface="Consolas"/>
              </a:rPr>
              <a:t> </a:t>
            </a:r>
            <a:r>
              <a:rPr b="1" lang="en" sz="1300">
                <a:solidFill>
                  <a:srgbClr val="DCDCDC"/>
                </a:solidFill>
                <a:latin typeface="Consolas"/>
                <a:ea typeface="Consolas"/>
                <a:cs typeface="Consolas"/>
                <a:sym typeface="Consolas"/>
              </a:rPr>
              <a:t>(</a:t>
            </a:r>
            <a:endParaRPr b="1" sz="1300">
              <a:solidFill>
                <a:srgbClr val="D4D4D4"/>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D4D4D4"/>
                </a:solidFill>
                <a:latin typeface="Consolas"/>
                <a:ea typeface="Consolas"/>
                <a:cs typeface="Consolas"/>
                <a:sym typeface="Consolas"/>
              </a:rPr>
              <a:t>    </a:t>
            </a:r>
            <a:r>
              <a:rPr b="1" lang="en" sz="1300">
                <a:solidFill>
                  <a:srgbClr val="DCDCDC"/>
                </a:solidFill>
                <a:latin typeface="Consolas"/>
                <a:ea typeface="Consolas"/>
                <a:cs typeface="Consolas"/>
                <a:sym typeface="Consolas"/>
              </a:rPr>
              <a:t>&lt;</a:t>
            </a:r>
            <a:r>
              <a:rPr b="1" lang="en" sz="1300">
                <a:solidFill>
                  <a:srgbClr val="00D5D5"/>
                </a:solidFill>
                <a:latin typeface="Consolas"/>
                <a:ea typeface="Consolas"/>
                <a:cs typeface="Consolas"/>
                <a:sym typeface="Consolas"/>
              </a:rPr>
              <a:t>h1</a:t>
            </a:r>
            <a:r>
              <a:rPr b="1" lang="en" sz="1300">
                <a:solidFill>
                  <a:srgbClr val="DCDCDC"/>
                </a:solidFill>
                <a:latin typeface="Consolas"/>
                <a:ea typeface="Consolas"/>
                <a:cs typeface="Consolas"/>
                <a:sym typeface="Consolas"/>
              </a:rPr>
              <a:t>&gt;</a:t>
            </a:r>
            <a:r>
              <a:rPr b="1" lang="en" sz="1300">
                <a:solidFill>
                  <a:srgbClr val="F3F3F3"/>
                </a:solidFill>
                <a:latin typeface="Consolas"/>
                <a:ea typeface="Consolas"/>
                <a:cs typeface="Consolas"/>
                <a:sym typeface="Consolas"/>
              </a:rPr>
              <a:t>Hello, React GDI!</a:t>
            </a:r>
            <a:r>
              <a:rPr b="1" lang="en" sz="1300">
                <a:solidFill>
                  <a:srgbClr val="DCDCDC"/>
                </a:solidFill>
                <a:latin typeface="Consolas"/>
                <a:ea typeface="Consolas"/>
                <a:cs typeface="Consolas"/>
                <a:sym typeface="Consolas"/>
              </a:rPr>
              <a:t>&lt;</a:t>
            </a:r>
            <a:r>
              <a:rPr b="1" lang="en" sz="1300">
                <a:solidFill>
                  <a:srgbClr val="D4D4D4"/>
                </a:solidFill>
                <a:latin typeface="Consolas"/>
                <a:ea typeface="Consolas"/>
                <a:cs typeface="Consolas"/>
                <a:sym typeface="Consolas"/>
              </a:rPr>
              <a:t>/</a:t>
            </a:r>
            <a:r>
              <a:rPr b="1" lang="en" sz="1300">
                <a:solidFill>
                  <a:srgbClr val="00D5D5"/>
                </a:solidFill>
                <a:latin typeface="Consolas"/>
                <a:ea typeface="Consolas"/>
                <a:cs typeface="Consolas"/>
                <a:sym typeface="Consolas"/>
              </a:rPr>
              <a:t>h1</a:t>
            </a:r>
            <a:r>
              <a:rPr b="1" lang="en" sz="1300">
                <a:solidFill>
                  <a:srgbClr val="D4D4D4"/>
                </a:solidFill>
                <a:latin typeface="Consolas"/>
                <a:ea typeface="Consolas"/>
                <a:cs typeface="Consolas"/>
                <a:sym typeface="Consolas"/>
              </a:rPr>
              <a:t>&gt;</a:t>
            </a:r>
            <a:endParaRPr b="1" sz="1300">
              <a:solidFill>
                <a:srgbClr val="569CD6"/>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DCDCDC"/>
                </a:solidFill>
                <a:latin typeface="Consolas"/>
                <a:ea typeface="Consolas"/>
                <a:cs typeface="Consolas"/>
                <a:sym typeface="Consolas"/>
              </a:rPr>
              <a:t>  )</a:t>
            </a:r>
            <a:endParaRPr b="1" sz="1300">
              <a:solidFill>
                <a:srgbClr val="DCDCDC"/>
              </a:solidFill>
              <a:latin typeface="Consolas"/>
              <a:ea typeface="Consolas"/>
              <a:cs typeface="Consolas"/>
              <a:sym typeface="Consolas"/>
            </a:endParaRPr>
          </a:p>
          <a:p>
            <a:pPr indent="0" lvl="0" marL="0" rtl="0" algn="l">
              <a:lnSpc>
                <a:spcPct val="115000"/>
              </a:lnSpc>
              <a:spcBef>
                <a:spcPts val="0"/>
              </a:spcBef>
              <a:spcAft>
                <a:spcPts val="0"/>
              </a:spcAft>
              <a:buNone/>
            </a:pPr>
            <a:r>
              <a:rPr b="1" lang="en" sz="1300">
                <a:solidFill>
                  <a:srgbClr val="DCDCDC"/>
                </a:solidFill>
                <a:latin typeface="Consolas"/>
                <a:ea typeface="Consolas"/>
                <a:cs typeface="Consolas"/>
                <a:sym typeface="Consolas"/>
              </a:rPr>
              <a:t>}</a:t>
            </a:r>
            <a:endParaRPr b="1" sz="1300">
              <a:solidFill>
                <a:srgbClr val="569CD6"/>
              </a:solidFill>
              <a:latin typeface="Consolas"/>
              <a:ea typeface="Consolas"/>
              <a:cs typeface="Consolas"/>
              <a:sym typeface="Consolas"/>
            </a:endParaRPr>
          </a:p>
          <a:p>
            <a:pPr indent="0" lvl="0" marL="0" rtl="0" algn="l">
              <a:lnSpc>
                <a:spcPct val="115000"/>
              </a:lnSpc>
              <a:spcBef>
                <a:spcPts val="0"/>
              </a:spcBef>
              <a:spcAft>
                <a:spcPts val="0"/>
              </a:spcAft>
              <a:buNone/>
            </a:pPr>
            <a:r>
              <a:t/>
            </a:r>
            <a:endParaRPr b="1" sz="1350">
              <a:solidFill>
                <a:srgbClr val="D4D4D4"/>
              </a:solidFill>
              <a:latin typeface="Consolas"/>
              <a:ea typeface="Consolas"/>
              <a:cs typeface="Consolas"/>
              <a:sym typeface="Consolas"/>
            </a:endParaRPr>
          </a:p>
        </p:txBody>
      </p:sp>
      <p:sp>
        <p:nvSpPr>
          <p:cNvPr id="154" name="Google Shape;154;p20"/>
          <p:cNvSpPr/>
          <p:nvPr/>
        </p:nvSpPr>
        <p:spPr>
          <a:xfrm>
            <a:off x="1789583" y="2538841"/>
            <a:ext cx="1108575" cy="1153175"/>
          </a:xfrm>
          <a:custGeom>
            <a:rect b="b" l="l" r="r" t="t"/>
            <a:pathLst>
              <a:path extrusionOk="0" h="46127" w="44343">
                <a:moveTo>
                  <a:pt x="44343" y="599"/>
                </a:moveTo>
                <a:cubicBezTo>
                  <a:pt x="35288" y="599"/>
                  <a:pt x="26143" y="-680"/>
                  <a:pt x="17179" y="599"/>
                </a:cubicBezTo>
                <a:cubicBezTo>
                  <a:pt x="10304" y="1580"/>
                  <a:pt x="5363" y="8926"/>
                  <a:pt x="2258" y="15137"/>
                </a:cubicBezTo>
                <a:cubicBezTo>
                  <a:pt x="-1243" y="22141"/>
                  <a:pt x="-601" y="32938"/>
                  <a:pt x="4936" y="38475"/>
                </a:cubicBezTo>
                <a:cubicBezTo>
                  <a:pt x="9459" y="42998"/>
                  <a:pt x="16138" y="46127"/>
                  <a:pt x="22535" y="46127"/>
                </a:cubicBezTo>
              </a:path>
            </a:pathLst>
          </a:custGeom>
          <a:noFill/>
          <a:ln cap="flat" cmpd="sng" w="28575">
            <a:solidFill>
              <a:schemeClr val="dk1"/>
            </a:solidFill>
            <a:prstDash val="solid"/>
            <a:round/>
            <a:headEnd len="med" w="med" type="stealth"/>
            <a:tailEnd len="med" w="med" type="stealth"/>
          </a:ln>
        </p:spPr>
      </p:sp>
      <p:grpSp>
        <p:nvGrpSpPr>
          <p:cNvPr id="155" name="Google Shape;155;p20"/>
          <p:cNvGrpSpPr/>
          <p:nvPr/>
        </p:nvGrpSpPr>
        <p:grpSpPr>
          <a:xfrm>
            <a:off x="5735750" y="4159600"/>
            <a:ext cx="1749600" cy="847025"/>
            <a:chOff x="4734925" y="3757875"/>
            <a:chExt cx="1749600" cy="847025"/>
          </a:xfrm>
        </p:grpSpPr>
        <p:pic>
          <p:nvPicPr>
            <p:cNvPr id="156" name="Google Shape;156;p20"/>
            <p:cNvPicPr preferRelativeResize="0"/>
            <p:nvPr/>
          </p:nvPicPr>
          <p:blipFill rotWithShape="1">
            <a:blip r:embed="rId4">
              <a:alphaModFix/>
            </a:blip>
            <a:srcRect b="34426" l="0" r="0" t="0"/>
            <a:stretch/>
          </p:blipFill>
          <p:spPr>
            <a:xfrm>
              <a:off x="4734975" y="3757875"/>
              <a:ext cx="1749501" cy="629700"/>
            </a:xfrm>
            <a:prstGeom prst="rect">
              <a:avLst/>
            </a:prstGeom>
            <a:noFill/>
            <a:ln>
              <a:noFill/>
            </a:ln>
          </p:spPr>
        </p:pic>
        <p:sp>
          <p:nvSpPr>
            <p:cNvPr id="157" name="Google Shape;157;p20"/>
            <p:cNvSpPr/>
            <p:nvPr/>
          </p:nvSpPr>
          <p:spPr>
            <a:xfrm>
              <a:off x="4734925" y="4189400"/>
              <a:ext cx="1749600" cy="41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Hello, React GDI!</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idx="4294967295" type="title"/>
          </p:nvPr>
        </p:nvSpPr>
        <p:spPr>
          <a:xfrm>
            <a:off x="427400" y="181325"/>
            <a:ext cx="7091700" cy="7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Exercise: How would you design Twitter?</a:t>
            </a:r>
            <a:endParaRPr sz="2400"/>
          </a:p>
        </p:txBody>
      </p:sp>
      <p:pic>
        <p:nvPicPr>
          <p:cNvPr descr="react.png" id="163" name="Google Shape;163;p21"/>
          <p:cNvPicPr preferRelativeResize="0"/>
          <p:nvPr/>
        </p:nvPicPr>
        <p:blipFill>
          <a:blip r:embed="rId3">
            <a:alphaModFix/>
          </a:blip>
          <a:stretch>
            <a:fillRect/>
          </a:stretch>
        </p:blipFill>
        <p:spPr>
          <a:xfrm>
            <a:off x="7633175" y="3757850"/>
            <a:ext cx="971550" cy="866775"/>
          </a:xfrm>
          <a:prstGeom prst="rect">
            <a:avLst/>
          </a:prstGeom>
          <a:noFill/>
          <a:ln>
            <a:noFill/>
          </a:ln>
        </p:spPr>
      </p:pic>
      <p:sp>
        <p:nvSpPr>
          <p:cNvPr id="164" name="Google Shape;164;p21"/>
          <p:cNvSpPr txBox="1"/>
          <p:nvPr>
            <p:ph idx="4294967295" type="title"/>
          </p:nvPr>
        </p:nvSpPr>
        <p:spPr>
          <a:xfrm>
            <a:off x="427400" y="880700"/>
            <a:ext cx="8418000" cy="134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400">
                <a:latin typeface="Lato"/>
                <a:ea typeface="Lato"/>
                <a:cs typeface="Lato"/>
                <a:sym typeface="Lato"/>
              </a:rPr>
              <a:t>If you were to build Twitter in React, what would it look like?</a:t>
            </a:r>
            <a:r>
              <a:rPr lang="en" sz="1400">
                <a:latin typeface="Lato"/>
                <a:ea typeface="Lato"/>
                <a:cs typeface="Lato"/>
                <a:sym typeface="Lato"/>
              </a:rPr>
              <a:t> </a:t>
            </a:r>
            <a:r>
              <a:rPr b="0" lang="en" sz="1400">
                <a:latin typeface="Lato"/>
                <a:ea typeface="Lato"/>
                <a:cs typeface="Lato"/>
                <a:sym typeface="Lato"/>
              </a:rPr>
              <a:t>Can you name the components you</a:t>
            </a:r>
            <a:r>
              <a:rPr lang="en" sz="1400">
                <a:latin typeface="Lato"/>
                <a:ea typeface="Lato"/>
                <a:cs typeface="Lato"/>
                <a:sym typeface="Lato"/>
              </a:rPr>
              <a:t>’</a:t>
            </a:r>
            <a:r>
              <a:rPr b="0" lang="en" sz="1400">
                <a:latin typeface="Lato"/>
                <a:ea typeface="Lato"/>
                <a:cs typeface="Lato"/>
                <a:sym typeface="Lato"/>
              </a:rPr>
              <a:t>d choose?</a:t>
            </a:r>
            <a:endParaRPr b="0" sz="1400">
              <a:latin typeface="Lato"/>
              <a:ea typeface="Lato"/>
              <a:cs typeface="Lato"/>
              <a:sym typeface="Lato"/>
            </a:endParaRPr>
          </a:p>
        </p:txBody>
      </p:sp>
      <p:pic>
        <p:nvPicPr>
          <p:cNvPr descr="Screen Shot 2017-07-20 at 6.57.16 PM.png" id="165" name="Google Shape;165;p21"/>
          <p:cNvPicPr preferRelativeResize="0"/>
          <p:nvPr/>
        </p:nvPicPr>
        <p:blipFill rotWithShape="1">
          <a:blip r:embed="rId4">
            <a:alphaModFix/>
          </a:blip>
          <a:srcRect b="0" l="0" r="645" t="7808"/>
          <a:stretch/>
        </p:blipFill>
        <p:spPr>
          <a:xfrm>
            <a:off x="507575" y="1402750"/>
            <a:ext cx="6479628" cy="3519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