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83F8AE-63D7-476A-9DA0-A30554A1F530}">
  <a:tblStyle styleId="{7E83F8AE-63D7-476A-9DA0-A30554A1F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251038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251038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the difference between count++ and count + 1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9b34e1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9b34e1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props like function arguments, and state like variables locally scoped to a function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can’t change what gets passed into a function from within the function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the function’s locally scoped variables, but by default nothing outside of that function will have any knowledge of those variables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4206e08_4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a4206e08_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b49ec8e4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b49ec8e4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b49ec8e4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b49ec8e4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b49ec8e4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cb49ec8e4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b49ec8e4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cb49ec8e4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cb49ec8e4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cb49ec8e4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b49ec8e4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b49ec8e4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b49ec8e4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b49ec8e4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094263c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094263c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b49ec8e4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b49ec8e4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b49ec8e4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b49ec8e4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cb49ec8e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cb49ec8e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table, use these as guidance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 is visible only if all input fields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 displays three options:  “About”, “Blog”, and “Contact”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page has a button that allows you to like / unlike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for a button changes when user clicks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can be bookmarked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text in the footer of 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9bbb5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9bbb5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4206e08_4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a4206e08_4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CODE DEMO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Pass in functions, not strings: https://reactjs.org/docs/handling-events.html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React passes a </a:t>
            </a:r>
            <a:r>
              <a:rPr b="1" lang="en" sz="1400">
                <a:latin typeface="Lato"/>
                <a:ea typeface="Lato"/>
                <a:cs typeface="Lato"/>
                <a:sym typeface="Lato"/>
              </a:rPr>
              <a:t>synthetic event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into the functions called by the event handlers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defines these synthetic events according to the W3C spec, so you can expect them to behave as you would the events you’re used 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bea710d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bea710d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TRANSITION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094263c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094263c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a4206e08_4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a4206e08_4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is data that components manage internally.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</a:t>
            </a:r>
            <a:r>
              <a:rPr b="1" lang="en"/>
              <a:t>is</a:t>
            </a:r>
            <a:r>
              <a:rPr lang="en"/>
              <a:t> mutable but never change assign state directly (this.state.something = somethingElse) React won’t know to re-render!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If you imagine a component tree as a waterfall of props, each component’s state is like an additional water source that joins it at an arbitrary point but also flows down.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4206e08_4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a4206e08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Parent component has internal state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Attribute of state passed as prop to child component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Attribute in parent component’s state changes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Parent component render method is called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Rerenders child component, passing it the prop from state (which is a new value!)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Child component receives a new prop, triggering child component’s render method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4206e08_4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a4206e08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this.setState will add the new state attributes to the previous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state directly will mutate it, and since it seems like the same object, the component won’t rerender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setState makes a clean copy of the current state, adds the new attributes, and reassigns this new object to local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we want to change the display name of the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this.state.displayCourseName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handleClick() this.setState({ displayCourseName: !this.state.displayCourseName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nameToDisplay = this.state.displayCourseName ? 'React.js' : 'GDISF';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courseInfo={{ name: nameToDisplay…}}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href="#" onClick={this.handleClick}&gt;Click to toggle name&lt;/a&gt;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251038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251038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we want to change the display name of the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this.state.displayCourseName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handleClick() this.setState({ displayCourseName: !this.state.displayCourseName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nameToDisplay = this.state.displayCourseName ? 'React.js' : 'GDISF';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courseInfo={{ name: nameToDisplay…}}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href="#" onClick={this.handleClick}&gt;Click to toggle name&lt;/a&gt;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forms/d/e/1FAIpQLSdfceBKZxbat2mOVJrpKm3UPrTlmVfqZwwNwQqyjTxTzaXBLg/viewfo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&amp; STATE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SHALOM MATHEW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535775" y="135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State is Immutable</a:t>
            </a:r>
            <a:endParaRPr sz="2400"/>
          </a:p>
        </p:txBody>
      </p:sp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535775" y="1157375"/>
            <a:ext cx="7998300" cy="26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Immutability means that value of actual variable, in this case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clickCount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should never be reassigned or changed directly.  ie: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21675" y="2270100"/>
            <a:ext cx="5435100" cy="101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setCount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useState(</a:t>
            </a:r>
            <a:r>
              <a:rPr b="1" i="1"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 somewhere later in your component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1 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 NO!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4294967295" type="title"/>
          </p:nvPr>
        </p:nvSpPr>
        <p:spPr>
          <a:xfrm>
            <a:off x="535775" y="355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vs State 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pic>
        <p:nvPicPr>
          <p:cNvPr descr="react.png"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3"/>
          <p:cNvGraphicFramePr/>
          <p:nvPr/>
        </p:nvGraphicFramePr>
        <p:xfrm>
          <a:off x="535775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264875"/>
                <a:gridCol w="3264875"/>
              </a:tblGrid>
              <a:tr h="7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b="1"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Immutable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Can change state [use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setState()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]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Passed from parent to child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Data is initialized within the component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39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Changes trigger a re-render of the component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135" name="Google Shape;135;p23"/>
          <p:cNvSpPr txBox="1"/>
          <p:nvPr/>
        </p:nvSpPr>
        <p:spPr>
          <a:xfrm>
            <a:off x="4377600" y="-20625"/>
            <a:ext cx="45318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4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5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6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6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7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8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9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0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options={[“Save”, “Cancel”]}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30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1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options={[“Save”, “Cancel”]}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2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options={[“Save”, “Cancel”]}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liked: 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32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3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options={[“Save”, “Cancel”]}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liked: 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3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4"/>
          <p:cNvGraphicFramePr/>
          <p:nvPr/>
        </p:nvGraphicFramePr>
        <p:xfrm>
          <a:off x="619750" y="11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{7E83F8AE-63D7-476A-9DA0-A30554A1F530}</a:tableStyleId>
              </a:tblPr>
              <a:tblGrid>
                <a:gridCol w="3191975"/>
                <a:gridCol w="1006225"/>
                <a:gridCol w="2747025"/>
              </a:tblGrid>
              <a:tr h="6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Twitter input field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userInput: “this is my tweet”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Submit button that is only visible if all fields are clear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fieldsClear: 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Menu displaying two options:</a:t>
                      </a:r>
                      <a:b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“Save” and “Cancel”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options={[“Save”, “Cancel”]}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Facebook “like” button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liked: 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Website header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Props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header={{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title: “Intro to React”,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subtitle: “A GDISF Course” }}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34"/>
          <p:cNvSpPr txBox="1"/>
          <p:nvPr>
            <p:ph idx="4294967295" type="title"/>
          </p:nvPr>
        </p:nvSpPr>
        <p:spPr>
          <a:xfrm>
            <a:off x="525275" y="32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Props or State?</a:t>
            </a:r>
            <a:endParaRPr sz="2400"/>
          </a:p>
        </p:txBody>
      </p:sp>
      <p:pic>
        <p:nvPicPr>
          <p:cNvPr descr="react.png"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Class Survey!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ct.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463900" y="320250"/>
            <a:ext cx="74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Event Handling - Can I Get Your Input?</a:t>
            </a: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463900" y="4042200"/>
            <a:ext cx="6981000" cy="7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Syntactic differences: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Lato"/>
              <a:buChar char="▸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vent property names are camelCased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instead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▸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pass in functions, not strings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3900" y="3488475"/>
            <a:ext cx="567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Very similar to handling events on DOM elements!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317475" y="1343000"/>
            <a:ext cx="1732500" cy="20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onClick()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onChange()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onSubmit()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53900" y="1349375"/>
            <a:ext cx="6653400" cy="2011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 sz="1300">
                <a:solidFill>
                  <a:srgbClr val="7EC85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13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3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"How many teeny kittens is too much cuteness?"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{(</a:t>
            </a:r>
            <a:r>
              <a:rPr b="1" i="1" lang="en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1" i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value)} /&gt;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 b="1" sz="13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553900" y="1349375"/>
            <a:ext cx="6653400" cy="2011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 sz="1300">
                <a:solidFill>
                  <a:srgbClr val="7EC85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3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"How many teeny kittens is too much cuteness?"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3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{(</a:t>
            </a:r>
            <a:r>
              <a:rPr b="1" i="1" lang="en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b="1" i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value)} /&gt;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 b="1" sz="13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react.png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463900" y="320250"/>
            <a:ext cx="827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Do We Change the UI Given User Input?</a:t>
            </a:r>
            <a:endParaRPr sz="2400"/>
          </a:p>
        </p:txBody>
      </p:sp>
      <p:sp>
        <p:nvSpPr>
          <p:cNvPr id="86" name="Google Shape;86;p16"/>
          <p:cNvSpPr txBox="1"/>
          <p:nvPr/>
        </p:nvSpPr>
        <p:spPr>
          <a:xfrm>
            <a:off x="463900" y="3608850"/>
            <a:ext cx="76962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if we want to render different things based on the user’s answers?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do we know so far that can we use to trigger a rerender of a component (and possibly its child components)?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441300" y="365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State?</a:t>
            </a:r>
            <a:endParaRPr sz="2400"/>
          </a:p>
        </p:txBody>
      </p:sp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441300" y="1060200"/>
            <a:ext cx="86175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State is an object that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allows us to create dynamic and interactive components!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ato"/>
              <a:buChar char="▸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State is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pr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ivate” to a component, and is fully controlled by its component.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▸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tate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represents dynamic data that changes with user interaction or over time.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▸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When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local s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tate is changed, the component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’s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UI is re-rendered.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▸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will use React Hooks to help us create and manage a component’s state.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464075" y="712150"/>
            <a:ext cx="8469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Re-rendering Components</a:t>
            </a:r>
            <a:endParaRPr sz="2400"/>
          </a:p>
        </p:txBody>
      </p:sp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535775" y="1480150"/>
            <a:ext cx="7250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When data in the component changes, the component’s render method will be called again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state changes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if props change, then the render method is called.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act.png"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Do We Use</a:t>
            </a:r>
            <a:r>
              <a:rPr lang="en" sz="3600">
                <a:solidFill>
                  <a:schemeClr val="dk1"/>
                </a:solidFill>
              </a:rPr>
              <a:t> State? </a:t>
            </a:r>
            <a:endParaRPr sz="2400"/>
          </a:p>
        </p:txBody>
      </p:sp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535775" y="1480150"/>
            <a:ext cx="7998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You will need to import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hook from the React library at the top of your file.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latin typeface="Lato"/>
                <a:ea typeface="Lato"/>
                <a:cs typeface="Lato"/>
                <a:sym typeface="Lato"/>
              </a:rPr>
              <a:t>Functional components with state 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hould have an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nitial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tate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set with a hook at the top of the component.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state will start with this default value, and may be changed over time.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https://reactjs.org/docs/hooks-state.html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21675" y="3376550"/>
            <a:ext cx="5435100" cy="38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setIsShowKitten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useState(</a:t>
            </a:r>
            <a:r>
              <a:rPr b="1" i="1"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21675" y="2196875"/>
            <a:ext cx="5435100" cy="38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React, {useState}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"react"</a:t>
            </a:r>
            <a:endParaRPr b="1"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ct.png"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75" y="3757850"/>
            <a:ext cx="971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08925" y="52400"/>
            <a:ext cx="6891300" cy="502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React, {useState}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"react"</a:t>
            </a:r>
            <a:endParaRPr b="1"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 sz="1200">
                <a:solidFill>
                  <a:srgbClr val="7EC85E"/>
                </a:solidFill>
                <a:latin typeface="Consolas"/>
                <a:ea typeface="Consolas"/>
                <a:cs typeface="Consolas"/>
                <a:sym typeface="Consolas"/>
              </a:rPr>
              <a:t>InteractiveBox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1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B485FF"/>
                </a:solidFill>
                <a:latin typeface="Consolas"/>
                <a:ea typeface="Consolas"/>
                <a:cs typeface="Consolas"/>
                <a:sym typeface="Consolas"/>
              </a:rPr>
              <a:t>setIsShowKitten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useState(</a:t>
            </a:r>
            <a:r>
              <a:rPr b="1" i="1"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handleButtonClick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() =&gt; {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setIsShowKitten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isShowKitten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 sz="12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2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b="1"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handleButtonClick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}&gt;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     Can you handle the cuteness?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b="1" lang="en" sz="12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  { isShowKitten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2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1"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"./kittyimage.jpg"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1" lang="en" sz="1200">
                <a:solidFill>
                  <a:srgbClr val="00D5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b="1"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4927625" y="52400"/>
            <a:ext cx="4117800" cy="586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How Do We Use State? 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