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Ubuntu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  <p:embeddedFont>
      <p:font typeface="Source Code Pro"/>
      <p:regular r:id="rId19"/>
      <p:bold r:id="rId20"/>
      <p:italic r:id="rId21"/>
      <p:boldItalic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font" Target="fonts/Ubuntu-regular.fntdata"/><Relationship Id="rId22" Type="http://schemas.openxmlformats.org/officeDocument/2006/relationships/font" Target="fonts/SourceCodePro-boldItalic.fntdata"/><Relationship Id="rId10" Type="http://schemas.openxmlformats.org/officeDocument/2006/relationships/slide" Target="slides/slide6.xml"/><Relationship Id="rId21" Type="http://schemas.openxmlformats.org/officeDocument/2006/relationships/font" Target="fonts/SourceCodePro-italic.fntdata"/><Relationship Id="rId13" Type="http://schemas.openxmlformats.org/officeDocument/2006/relationships/font" Target="fonts/Ubuntu-italic.fntdata"/><Relationship Id="rId24" Type="http://schemas.openxmlformats.org/officeDocument/2006/relationships/font" Target="fonts/Oswald-bold.fntdata"/><Relationship Id="rId12" Type="http://schemas.openxmlformats.org/officeDocument/2006/relationships/font" Target="fonts/Ubuntu-bold.fntdata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Ubuntu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ReactTraining/react-router/issues" TargetMode="External"/><Relationship Id="rId3" Type="http://schemas.openxmlformats.org/officeDocument/2006/relationships/hyperlink" Target="https://github.com/ReactTraining/react-router/pulls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acttraining.com/react-router/web/example/basic" TargetMode="External"/><Relationship Id="rId3" Type="http://schemas.openxmlformats.org/officeDocument/2006/relationships/hyperlink" Target="https://reacttraining.com/core/api/Router" TargetMode="External"/><Relationship Id="rId4" Type="http://schemas.openxmlformats.org/officeDocument/2006/relationships/hyperlink" Target="https://reacttraining.com/web/api/location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acttraining.com/react-router/web/example/basic" TargetMode="External"/><Relationship Id="rId3" Type="http://schemas.openxmlformats.org/officeDocument/2006/relationships/hyperlink" Target="https://reacttraining.com/core/api/Router" TargetMode="External"/><Relationship Id="rId4" Type="http://schemas.openxmlformats.org/officeDocument/2006/relationships/hyperlink" Target="https://reacttraining.com/web/api/location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facebook.github.io/react/docs/thinking-in-react.html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4094263cb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4094263cb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9b34e1d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49b34e1d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1016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highlight>
                  <a:srgbClr val="FFFFFF"/>
                </a:highlight>
              </a:rPr>
              <a:t>111,382</a:t>
            </a:r>
            <a:r>
              <a:rPr lang="en" sz="1200">
                <a:highlight>
                  <a:srgbClr val="FFFFFF"/>
                </a:highlight>
              </a:rPr>
              <a:t> downloads in the last day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marR="1016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highlight>
                  <a:srgbClr val="FFFFFF"/>
                </a:highlight>
              </a:rPr>
              <a:t>588,193</a:t>
            </a:r>
            <a:r>
              <a:rPr lang="en" sz="1200">
                <a:highlight>
                  <a:srgbClr val="FFFFFF"/>
                </a:highlight>
              </a:rPr>
              <a:t> downloads in the last week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marR="1016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highlight>
                  <a:srgbClr val="FFFFFF"/>
                </a:highlight>
              </a:rPr>
              <a:t>2,297,472</a:t>
            </a:r>
            <a:r>
              <a:rPr lang="en" sz="1200">
                <a:highlight>
                  <a:srgbClr val="FFFFFF"/>
                </a:highlight>
              </a:rPr>
              <a:t> downloads in the last month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marR="1016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rgbClr val="CB3837"/>
                </a:solidFill>
                <a:highlight>
                  <a:srgbClr val="FFFFFF"/>
                </a:highlight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22 open issues</a:t>
            </a:r>
            <a:r>
              <a:rPr lang="en" sz="1200">
                <a:highlight>
                  <a:srgbClr val="FFFFFF"/>
                </a:highlight>
              </a:rPr>
              <a:t> on GitHub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marR="1016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rgbClr val="CB3837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19 open pull requests</a:t>
            </a:r>
            <a:r>
              <a:rPr lang="en" sz="1200">
                <a:highlight>
                  <a:srgbClr val="FFFFFF"/>
                </a:highlight>
              </a:rPr>
              <a:t> on GitHub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9b34e1dd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9b34e1dd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https://reacttraining.com/react-router/web/example/basic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 through the file.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pass in a path name and a component to each Route “component” and we wrap these Route components in a Router (here, BrowserRouter)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BrowserRouter: </a:t>
            </a:r>
            <a:r>
              <a:rPr lang="en" sz="950">
                <a:latin typeface="Ubuntu"/>
                <a:ea typeface="Ubuntu"/>
                <a:cs typeface="Ubuntu"/>
                <a:sym typeface="Ubuntu"/>
              </a:rPr>
              <a:t>A </a:t>
            </a:r>
            <a:r>
              <a:rPr lang="en" sz="900" u="sng">
                <a:latin typeface="Verdana"/>
                <a:ea typeface="Verdana"/>
                <a:cs typeface="Verdana"/>
                <a:sym typeface="Verdana"/>
                <a:hlinkClick r:id="rId3"/>
              </a:rPr>
              <a:t>&lt;Router&gt;</a:t>
            </a:r>
            <a:r>
              <a:rPr lang="en" sz="950">
                <a:latin typeface="Ubuntu"/>
                <a:ea typeface="Ubuntu"/>
                <a:cs typeface="Ubuntu"/>
                <a:sym typeface="Ubuntu"/>
              </a:rPr>
              <a:t> that uses the HTML5 history API (</a:t>
            </a: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pushState</a:t>
            </a:r>
            <a:r>
              <a:rPr lang="en" sz="950">
                <a:latin typeface="Ubuntu"/>
                <a:ea typeface="Ubuntu"/>
                <a:cs typeface="Ubuntu"/>
                <a:sym typeface="Ubuntu"/>
              </a:rPr>
              <a:t>, </a:t>
            </a: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replaceState</a:t>
            </a:r>
            <a:r>
              <a:rPr lang="en" sz="950">
                <a:latin typeface="Ubuntu"/>
                <a:ea typeface="Ubuntu"/>
                <a:cs typeface="Ubuntu"/>
                <a:sym typeface="Ubuntu"/>
              </a:rPr>
              <a:t>and the </a:t>
            </a: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popstate</a:t>
            </a:r>
            <a:r>
              <a:rPr lang="en" sz="950">
                <a:latin typeface="Ubuntu"/>
                <a:ea typeface="Ubuntu"/>
                <a:cs typeface="Ubuntu"/>
                <a:sym typeface="Ubuntu"/>
              </a:rPr>
              <a:t> event) to keep your UI in sync with the URL.</a:t>
            </a:r>
            <a:endParaRPr sz="95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latin typeface="Ubuntu"/>
                <a:ea typeface="Ubuntu"/>
                <a:cs typeface="Ubuntu"/>
                <a:sym typeface="Ubuntu"/>
              </a:rPr>
              <a:t>Can take a number of optional arguments </a:t>
            </a:r>
            <a:endParaRPr sz="95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latin typeface="Ubuntu"/>
                <a:ea typeface="Ubuntu"/>
                <a:cs typeface="Ubuntu"/>
                <a:sym typeface="Ubuntu"/>
              </a:rPr>
              <a:t>Route: The Route component is perhaps the most important component in React Router to understand and learn to use well. Its most basic responsibility is to render some UI when a </a:t>
            </a:r>
            <a:r>
              <a:rPr lang="en" sz="950" u="sng">
                <a:latin typeface="Ubuntu"/>
                <a:ea typeface="Ubuntu"/>
                <a:cs typeface="Ubuntu"/>
                <a:sym typeface="Ubuntu"/>
                <a:hlinkClick r:id="rId4"/>
              </a:rPr>
              <a:t>location</a:t>
            </a:r>
            <a:r>
              <a:rPr lang="en" sz="950">
                <a:latin typeface="Ubuntu"/>
                <a:ea typeface="Ubuntu"/>
                <a:cs typeface="Ubuntu"/>
                <a:sym typeface="Ubuntu"/>
              </a:rPr>
              <a:t> matches the route’s </a:t>
            </a: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path</a:t>
            </a:r>
            <a:r>
              <a:rPr lang="en" sz="950">
                <a:latin typeface="Ubuntu"/>
                <a:ea typeface="Ubuntu"/>
                <a:cs typeface="Ubuntu"/>
                <a:sym typeface="Ubuntu"/>
              </a:rPr>
              <a:t>.</a:t>
            </a:r>
            <a:endParaRPr sz="95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a4206e08_4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ea4206e08_4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https://reacttraining.com/react-router/web/example/basic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pass in a path name and a component to each Route “component” and we wrap these Route components in a Router (here, BrowserRouter)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BrowserRouter: </a:t>
            </a:r>
            <a:r>
              <a:rPr lang="en" sz="950">
                <a:latin typeface="Ubuntu"/>
                <a:ea typeface="Ubuntu"/>
                <a:cs typeface="Ubuntu"/>
                <a:sym typeface="Ubuntu"/>
              </a:rPr>
              <a:t>A </a:t>
            </a:r>
            <a:r>
              <a:rPr lang="en" sz="900" u="sng">
                <a:latin typeface="Verdana"/>
                <a:ea typeface="Verdana"/>
                <a:cs typeface="Verdana"/>
                <a:sym typeface="Verdana"/>
                <a:hlinkClick r:id="rId3"/>
              </a:rPr>
              <a:t>&lt;Router&gt;</a:t>
            </a:r>
            <a:r>
              <a:rPr lang="en" sz="950">
                <a:latin typeface="Ubuntu"/>
                <a:ea typeface="Ubuntu"/>
                <a:cs typeface="Ubuntu"/>
                <a:sym typeface="Ubuntu"/>
              </a:rPr>
              <a:t> that uses the HTML5 history API (</a:t>
            </a: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pushState</a:t>
            </a:r>
            <a:r>
              <a:rPr lang="en" sz="950">
                <a:latin typeface="Ubuntu"/>
                <a:ea typeface="Ubuntu"/>
                <a:cs typeface="Ubuntu"/>
                <a:sym typeface="Ubuntu"/>
              </a:rPr>
              <a:t>, </a:t>
            </a: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replaceState</a:t>
            </a:r>
            <a:r>
              <a:rPr lang="en" sz="950">
                <a:latin typeface="Ubuntu"/>
                <a:ea typeface="Ubuntu"/>
                <a:cs typeface="Ubuntu"/>
                <a:sym typeface="Ubuntu"/>
              </a:rPr>
              <a:t>and the </a:t>
            </a: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popstate</a:t>
            </a:r>
            <a:r>
              <a:rPr lang="en" sz="950">
                <a:latin typeface="Ubuntu"/>
                <a:ea typeface="Ubuntu"/>
                <a:cs typeface="Ubuntu"/>
                <a:sym typeface="Ubuntu"/>
              </a:rPr>
              <a:t> event) to keep your UI in sync with the URL.</a:t>
            </a:r>
            <a:endParaRPr sz="95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latin typeface="Ubuntu"/>
                <a:ea typeface="Ubuntu"/>
                <a:cs typeface="Ubuntu"/>
                <a:sym typeface="Ubuntu"/>
              </a:rPr>
              <a:t>Can take a number of optional arguments </a:t>
            </a:r>
            <a:endParaRPr sz="95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latin typeface="Ubuntu"/>
                <a:ea typeface="Ubuntu"/>
                <a:cs typeface="Ubuntu"/>
                <a:sym typeface="Ubuntu"/>
              </a:rPr>
              <a:t>Route: The Route component is perhaps the most important component in React Router to understand and learn to use well. Its most basic responsibility is to render some UI when a </a:t>
            </a:r>
            <a:r>
              <a:rPr lang="en" sz="950" u="sng">
                <a:latin typeface="Ubuntu"/>
                <a:ea typeface="Ubuntu"/>
                <a:cs typeface="Ubuntu"/>
                <a:sym typeface="Ubuntu"/>
                <a:hlinkClick r:id="rId4"/>
              </a:rPr>
              <a:t>location</a:t>
            </a:r>
            <a:r>
              <a:rPr lang="en" sz="950">
                <a:latin typeface="Ubuntu"/>
                <a:ea typeface="Ubuntu"/>
                <a:cs typeface="Ubuntu"/>
                <a:sym typeface="Ubuntu"/>
              </a:rPr>
              <a:t> matches the route’s </a:t>
            </a: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path</a:t>
            </a:r>
            <a:r>
              <a:rPr lang="en" sz="950">
                <a:latin typeface="Ubuntu"/>
                <a:ea typeface="Ubuntu"/>
                <a:cs typeface="Ubuntu"/>
                <a:sym typeface="Ubuntu"/>
              </a:rPr>
              <a:t>.</a:t>
            </a:r>
            <a:endParaRPr sz="95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a4206e08_4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ea4206e08_4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https://facebook.github.io/react/docs/thinking-in-react.html</a:t>
            </a:r>
            <a:r>
              <a:rPr lang="en"/>
              <a:t> is an excellent source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e9bbb58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e9bbb58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forms.gle/dndbdezDpxhch1CP6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Router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React Router</a:t>
            </a:r>
            <a:endParaRPr sz="2400"/>
          </a:p>
        </p:txBody>
      </p:sp>
      <p:sp>
        <p:nvSpPr>
          <p:cNvPr id="68" name="Google Shape;68;p14"/>
          <p:cNvSpPr txBox="1"/>
          <p:nvPr>
            <p:ph idx="4294967295" type="title"/>
          </p:nvPr>
        </p:nvSpPr>
        <p:spPr>
          <a:xfrm>
            <a:off x="535775" y="1480150"/>
            <a:ext cx="8148000" cy="17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We need to go from one page to another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: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React Router lets us add paths!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It looks an awful lot like a component: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&lt;Router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react.png"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3175" y="3757850"/>
            <a:ext cx="97155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4294967295" type="title"/>
          </p:nvPr>
        </p:nvSpPr>
        <p:spPr>
          <a:xfrm>
            <a:off x="535775" y="3266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React Router</a:t>
            </a:r>
            <a:endParaRPr sz="2400"/>
          </a:p>
        </p:txBody>
      </p:sp>
      <p:pic>
        <p:nvPicPr>
          <p:cNvPr descr="react.png"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3175" y="3757850"/>
            <a:ext cx="97155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1300400" y="1324700"/>
            <a:ext cx="5238900" cy="260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A5C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0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React</a:t>
            </a:r>
            <a:r>
              <a:rPr lang="en" sz="1050">
                <a:solidFill>
                  <a:srgbClr val="88C6BE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050">
                <a:solidFill>
                  <a:srgbClr val="C5A5C5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0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8DC891"/>
                </a:solidFill>
                <a:latin typeface="Consolas"/>
                <a:ea typeface="Consolas"/>
                <a:cs typeface="Consolas"/>
                <a:sym typeface="Consolas"/>
              </a:rPr>
              <a:t>'react'</a:t>
            </a:r>
            <a:r>
              <a:rPr lang="en" sz="1050">
                <a:solidFill>
                  <a:srgbClr val="88C6B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A5C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0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88C6BE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0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BrowserRouter </a:t>
            </a:r>
            <a:r>
              <a:rPr lang="en" sz="1050">
                <a:solidFill>
                  <a:srgbClr val="C5A5C5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10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Router</a:t>
            </a:r>
            <a:r>
              <a:rPr lang="en" sz="1050">
                <a:solidFill>
                  <a:srgbClr val="88C6BE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0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Routes</a:t>
            </a:r>
            <a:r>
              <a:rPr lang="en" sz="1050">
                <a:solidFill>
                  <a:srgbClr val="88C6BE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0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Route </a:t>
            </a:r>
            <a:r>
              <a:rPr lang="en" sz="1050">
                <a:solidFill>
                  <a:srgbClr val="88C6B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0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5A5C5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0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8DC891"/>
                </a:solidFill>
                <a:latin typeface="Consolas"/>
                <a:ea typeface="Consolas"/>
                <a:cs typeface="Consolas"/>
                <a:sym typeface="Consolas"/>
              </a:rPr>
              <a:t>'react-router-dom'</a:t>
            </a:r>
            <a:r>
              <a:rPr lang="en" sz="1050">
                <a:solidFill>
                  <a:srgbClr val="88C6B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A5C5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0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79B6F2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" sz="10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7DEEA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88C6BE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0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7DEEA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0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88C6B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0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&lt;Router&gt;</a:t>
            </a:r>
            <a:endParaRPr sz="10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88C6BE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50">
                <a:solidFill>
                  <a:srgbClr val="FAC863"/>
                </a:solidFill>
                <a:latin typeface="Consolas"/>
                <a:ea typeface="Consolas"/>
                <a:cs typeface="Consolas"/>
                <a:sym typeface="Consolas"/>
              </a:rPr>
              <a:t>Suspense</a:t>
            </a:r>
            <a:r>
              <a:rPr lang="en" sz="1050">
                <a:solidFill>
                  <a:srgbClr val="FC929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5A5C5"/>
                </a:solidFill>
                <a:latin typeface="Consolas"/>
                <a:ea typeface="Consolas"/>
                <a:cs typeface="Consolas"/>
                <a:sym typeface="Consolas"/>
              </a:rPr>
              <a:t>fallback</a:t>
            </a:r>
            <a:r>
              <a:rPr lang="en" sz="1050">
                <a:solidFill>
                  <a:srgbClr val="88C6BE"/>
                </a:solidFill>
                <a:latin typeface="Consolas"/>
                <a:ea typeface="Consolas"/>
                <a:cs typeface="Consolas"/>
                <a:sym typeface="Consolas"/>
              </a:rPr>
              <a:t>={&lt;</a:t>
            </a:r>
            <a:r>
              <a:rPr lang="en" sz="1050">
                <a:solidFill>
                  <a:srgbClr val="FC929E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 sz="1050">
                <a:solidFill>
                  <a:srgbClr val="88C6BE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050">
                <a:solidFill>
                  <a:srgbClr val="FC929E"/>
                </a:solidFill>
                <a:latin typeface="Consolas"/>
                <a:ea typeface="Consolas"/>
                <a:cs typeface="Consolas"/>
                <a:sym typeface="Consolas"/>
              </a:rPr>
              <a:t>Loading...</a:t>
            </a:r>
            <a:r>
              <a:rPr lang="en" sz="1050">
                <a:solidFill>
                  <a:srgbClr val="88C6BE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050">
                <a:solidFill>
                  <a:srgbClr val="FC929E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 sz="1050">
                <a:solidFill>
                  <a:srgbClr val="88C6BE"/>
                </a:solidFill>
                <a:latin typeface="Consolas"/>
                <a:ea typeface="Consolas"/>
                <a:cs typeface="Consolas"/>
                <a:sym typeface="Consolas"/>
              </a:rPr>
              <a:t>&gt;}&gt;</a:t>
            </a:r>
            <a:endParaRPr sz="10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050">
                <a:solidFill>
                  <a:srgbClr val="88C6BE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50">
                <a:solidFill>
                  <a:srgbClr val="FAC863"/>
                </a:solidFill>
                <a:latin typeface="Consolas"/>
                <a:ea typeface="Consolas"/>
                <a:cs typeface="Consolas"/>
                <a:sym typeface="Consolas"/>
              </a:rPr>
              <a:t>Routes</a:t>
            </a:r>
            <a:r>
              <a:rPr lang="en" sz="1050">
                <a:solidFill>
                  <a:srgbClr val="88C6BE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88C6BE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50">
                <a:solidFill>
                  <a:srgbClr val="FAC863"/>
                </a:solidFill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lang="en" sz="1050">
                <a:solidFill>
                  <a:srgbClr val="FC929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5A5C5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" sz="1050">
                <a:solidFill>
                  <a:srgbClr val="88C6BE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" sz="1050">
                <a:solidFill>
                  <a:srgbClr val="8DC89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050">
                <a:solidFill>
                  <a:srgbClr val="88C6BE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50">
                <a:solidFill>
                  <a:srgbClr val="FC929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5A5C5"/>
                </a:solidFill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lang="en" sz="1050">
                <a:solidFill>
                  <a:srgbClr val="88C6BE"/>
                </a:solidFill>
                <a:latin typeface="Consolas"/>
                <a:ea typeface="Consolas"/>
                <a:cs typeface="Consolas"/>
                <a:sym typeface="Consolas"/>
              </a:rPr>
              <a:t>={&lt;</a:t>
            </a:r>
            <a:r>
              <a:rPr lang="en" sz="1050">
                <a:solidFill>
                  <a:srgbClr val="FAC863"/>
                </a:solidFill>
                <a:latin typeface="Consolas"/>
                <a:ea typeface="Consolas"/>
                <a:cs typeface="Consolas"/>
                <a:sym typeface="Consolas"/>
              </a:rPr>
              <a:t>Home</a:t>
            </a:r>
            <a:r>
              <a:rPr lang="en" sz="1050">
                <a:solidFill>
                  <a:srgbClr val="FC929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88C6BE"/>
                </a:solidFill>
                <a:latin typeface="Consolas"/>
                <a:ea typeface="Consolas"/>
                <a:cs typeface="Consolas"/>
                <a:sym typeface="Consolas"/>
              </a:rPr>
              <a:t>/&gt;}</a:t>
            </a:r>
            <a:r>
              <a:rPr lang="en" sz="1050">
                <a:solidFill>
                  <a:srgbClr val="FC929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88C6BE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0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88C6BE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50">
                <a:solidFill>
                  <a:srgbClr val="FAC863"/>
                </a:solidFill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lang="en" sz="1050">
                <a:solidFill>
                  <a:srgbClr val="FC929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5A5C5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" sz="1050">
                <a:solidFill>
                  <a:srgbClr val="88C6BE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" sz="1050">
                <a:solidFill>
                  <a:srgbClr val="8DC891"/>
                </a:solidFill>
                <a:latin typeface="Consolas"/>
                <a:ea typeface="Consolas"/>
                <a:cs typeface="Consolas"/>
                <a:sym typeface="Consolas"/>
              </a:rPr>
              <a:t>/about</a:t>
            </a:r>
            <a:r>
              <a:rPr lang="en" sz="1050">
                <a:solidFill>
                  <a:srgbClr val="88C6BE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50">
                <a:solidFill>
                  <a:srgbClr val="FC929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5A5C5"/>
                </a:solidFill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lang="en" sz="1050">
                <a:solidFill>
                  <a:srgbClr val="88C6BE"/>
                </a:solidFill>
                <a:latin typeface="Consolas"/>
                <a:ea typeface="Consolas"/>
                <a:cs typeface="Consolas"/>
                <a:sym typeface="Consolas"/>
              </a:rPr>
              <a:t>={&lt;</a:t>
            </a:r>
            <a:r>
              <a:rPr lang="en" sz="1050">
                <a:solidFill>
                  <a:srgbClr val="FAC863"/>
                </a:solidFill>
                <a:latin typeface="Consolas"/>
                <a:ea typeface="Consolas"/>
                <a:cs typeface="Consolas"/>
                <a:sym typeface="Consolas"/>
              </a:rPr>
              <a:t>About</a:t>
            </a:r>
            <a:r>
              <a:rPr lang="en" sz="1050">
                <a:solidFill>
                  <a:srgbClr val="FC929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88C6BE"/>
                </a:solidFill>
                <a:latin typeface="Consolas"/>
                <a:ea typeface="Consolas"/>
                <a:cs typeface="Consolas"/>
                <a:sym typeface="Consolas"/>
              </a:rPr>
              <a:t>/&gt;}</a:t>
            </a:r>
            <a:r>
              <a:rPr lang="en" sz="1050">
                <a:solidFill>
                  <a:srgbClr val="FC929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88C6BE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0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050">
                <a:solidFill>
                  <a:srgbClr val="88C6BE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050">
                <a:solidFill>
                  <a:srgbClr val="FAC863"/>
                </a:solidFill>
                <a:latin typeface="Consolas"/>
                <a:ea typeface="Consolas"/>
                <a:cs typeface="Consolas"/>
                <a:sym typeface="Consolas"/>
              </a:rPr>
              <a:t>Routes</a:t>
            </a:r>
            <a:r>
              <a:rPr lang="en" sz="1050">
                <a:solidFill>
                  <a:srgbClr val="88C6BE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88C6BE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050">
                <a:solidFill>
                  <a:srgbClr val="FAC863"/>
                </a:solidFill>
                <a:latin typeface="Consolas"/>
                <a:ea typeface="Consolas"/>
                <a:cs typeface="Consolas"/>
                <a:sym typeface="Consolas"/>
              </a:rPr>
              <a:t>Suspense</a:t>
            </a:r>
            <a:r>
              <a:rPr lang="en" sz="1050">
                <a:solidFill>
                  <a:srgbClr val="88C6BE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>
                <a:solidFill>
                  <a:srgbClr val="88C6BE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050">
                <a:solidFill>
                  <a:srgbClr val="FAC863"/>
                </a:solidFill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n" sz="1050">
                <a:solidFill>
                  <a:srgbClr val="88C6BE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8C6B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88C6B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4294967295" type="title"/>
          </p:nvPr>
        </p:nvSpPr>
        <p:spPr>
          <a:xfrm>
            <a:off x="535775" y="3266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React Router</a:t>
            </a:r>
            <a:endParaRPr sz="2400"/>
          </a:p>
        </p:txBody>
      </p:sp>
      <p:pic>
        <p:nvPicPr>
          <p:cNvPr descr="react.png"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3175" y="3757850"/>
            <a:ext cx="97155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7-23 at 9.37.14 AM.png"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225" y="1266075"/>
            <a:ext cx="4549859" cy="335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4294967295" type="title"/>
          </p:nvPr>
        </p:nvSpPr>
        <p:spPr>
          <a:xfrm>
            <a:off x="547720" y="714725"/>
            <a:ext cx="81297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Catstagram Recap - </a:t>
            </a:r>
            <a:r>
              <a:rPr lang="en" sz="3600">
                <a:solidFill>
                  <a:schemeClr val="dk1"/>
                </a:solidFill>
              </a:rPr>
              <a:t>Thinking in React</a:t>
            </a:r>
            <a:endParaRPr sz="2400"/>
          </a:p>
        </p:txBody>
      </p:sp>
      <p:pic>
        <p:nvPicPr>
          <p:cNvPr descr="react.png"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3175" y="3757850"/>
            <a:ext cx="97155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>
            <p:ph idx="4294967295" type="title"/>
          </p:nvPr>
        </p:nvSpPr>
        <p:spPr>
          <a:xfrm>
            <a:off x="559300" y="1436125"/>
            <a:ext cx="7197600" cy="30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steps did we follow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to build this app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in two days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?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Break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t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he UI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i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nto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a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c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omponent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h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ierarchy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Build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a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s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tatic (non-interactive)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v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ersion in React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Identify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t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he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m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inimal (but complete)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r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epresentation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o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f UI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s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tate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Identify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w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here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y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our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s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tate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s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hould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l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ive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Incorporate state to make app interactive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React Class Survey!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https://forms.gle/dndbdezDpxhch1CP6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