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73" r:id="rId2"/>
    <p:sldId id="265" r:id="rId3"/>
    <p:sldId id="274" r:id="rId4"/>
    <p:sldId id="275" r:id="rId5"/>
    <p:sldId id="295" r:id="rId6"/>
    <p:sldId id="276" r:id="rId7"/>
    <p:sldId id="267" r:id="rId8"/>
    <p:sldId id="296" r:id="rId9"/>
    <p:sldId id="289" r:id="rId10"/>
    <p:sldId id="277" r:id="rId11"/>
    <p:sldId id="278" r:id="rId12"/>
    <p:sldId id="279" r:id="rId13"/>
    <p:sldId id="290" r:id="rId14"/>
    <p:sldId id="280" r:id="rId15"/>
    <p:sldId id="281" r:id="rId16"/>
    <p:sldId id="291" r:id="rId17"/>
    <p:sldId id="292" r:id="rId18"/>
    <p:sldId id="282" r:id="rId19"/>
    <p:sldId id="293" r:id="rId20"/>
    <p:sldId id="283" r:id="rId21"/>
    <p:sldId id="284" r:id="rId22"/>
    <p:sldId id="294" r:id="rId23"/>
    <p:sldId id="270" r:id="rId24"/>
    <p:sldId id="285" r:id="rId25"/>
    <p:sldId id="286" r:id="rId26"/>
    <p:sldId id="287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11865"/>
    <a:srgbClr val="011893"/>
    <a:srgbClr val="0432FF"/>
    <a:srgbClr val="011863"/>
    <a:srgbClr val="FF40FF"/>
    <a:srgbClr val="FFFBFF"/>
    <a:srgbClr val="EBEBEB"/>
    <a:srgbClr val="FFFFFF"/>
    <a:srgbClr val="010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/>
    <p:restoredTop sz="76528"/>
  </p:normalViewPr>
  <p:slideViewPr>
    <p:cSldViewPr snapToGrid="0" snapToObjects="1">
      <p:cViewPr varScale="1">
        <p:scale>
          <a:sx n="87" d="100"/>
          <a:sy n="87" d="100"/>
        </p:scale>
        <p:origin x="31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70" d="100"/>
        <a:sy n="1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18:23:05.464"/>
    </inkml:context>
    <inkml:brush xml:id="br0">
      <inkml:brushProperty name="width" value="0.1" units="cm"/>
      <inkml:brushProperty name="height" value="0.6" units="cm"/>
      <inkml:brushProperty name="color" value="#FF0066"/>
      <inkml:brushProperty name="inkEffects" value="pencil"/>
    </inkml:brush>
  </inkml:definitions>
  <inkml:trace contextRef="#ctx0" brushRef="#br0">0 1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18:24:17.788"/>
    </inkml:context>
    <inkml:brush xml:id="br0">
      <inkml:brushProperty name="width" value="0.1" units="cm"/>
      <inkml:brushProperty name="height" value="0.6" units="cm"/>
      <inkml:brushProperty name="color" value="#FF0066"/>
      <inkml:brushProperty name="inkEffects" value="pencil"/>
    </inkml:brush>
  </inkml:definitions>
  <inkml:trace contextRef="#ctx0" brushRef="#br0">0 1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0T18:24:30.626"/>
    </inkml:context>
    <inkml:brush xml:id="br0">
      <inkml:brushProperty name="width" value="0.1" units="cm"/>
      <inkml:brushProperty name="height" value="0.6" units="cm"/>
      <inkml:brushProperty name="color" value="#FF0066"/>
      <inkml:brushProperty name="inkEffects" value="pencil"/>
    </inkml:brush>
  </inkml:definitions>
  <inkml:trace contextRef="#ctx0" brushRef="#br0">1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6B490-D7CB-B24D-A5B9-4092FC4E4653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65143-1FD5-9447-84BF-6D5C3A02D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65143-1FD5-9447-84BF-6D5C3A02D3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70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Turn the list of “what makes you stand out” on it’s head</a:t>
            </a:r>
          </a:p>
          <a:p>
            <a:r>
              <a:rPr lang="en-US" dirty="0"/>
              <a:t>Ask questions about how THEY do those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65143-1FD5-9447-84BF-6D5C3A02D3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6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65143-1FD5-9447-84BF-6D5C3A02D3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82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65143-1FD5-9447-84BF-6D5C3A02D3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72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65143-1FD5-9447-84BF-6D5C3A02D3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65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Alone &amp; discuss details in next stage interview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Paired remotely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Monitored, perhaps Google docs or </a:t>
            </a:r>
            <a:r>
              <a:rPr lang="en-US" sz="1600" dirty="0" err="1"/>
              <a:t>Collabedit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Using an online tool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Your examples of work </a:t>
            </a:r>
            <a:r>
              <a:rPr lang="en-US" sz="1600" dirty="0" err="1"/>
              <a:t>eg</a:t>
            </a:r>
            <a:r>
              <a:rPr lang="en-US" sz="1600" dirty="0"/>
              <a:t> in GitHub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65143-1FD5-9447-84BF-6D5C3A02D3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26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Assigned task then left alone to do it, then discuss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Paired, might be write code, might be observe other code, look at existing, refactor, bug spot, speed &amp;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some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Whiteboard many small challenges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65143-1FD5-9447-84BF-6D5C3A02D3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66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65143-1FD5-9447-84BF-6D5C3A02D3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9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dirty="0"/>
              <a:t>Writing on a board in front of folk is hard the first few times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Writing code on one…in an interview environment…is event harder!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PRACTISE! PRACTISE! PRACTISE!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65143-1FD5-9447-84BF-6D5C3A02D3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96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000" dirty="0"/>
              <a:t>Use of 3</a:t>
            </a:r>
            <a:r>
              <a:rPr lang="en-US" sz="2000" baseline="30000" dirty="0"/>
              <a:t>rd</a:t>
            </a:r>
            <a:r>
              <a:rPr lang="en-US" sz="2000" dirty="0"/>
              <a:t> party libs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Coding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65143-1FD5-9447-84BF-6D5C3A02D3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87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Acknowledge awareness of an error</a:t>
            </a:r>
          </a:p>
          <a:p>
            <a:r>
              <a:rPr lang="en-US" dirty="0"/>
              <a:t>Suggest things you’d change ‘next time’</a:t>
            </a:r>
          </a:p>
          <a:p>
            <a:r>
              <a:rPr lang="en-US" dirty="0"/>
              <a:t>Highlight what you might do in ‘real life’</a:t>
            </a:r>
          </a:p>
          <a:p>
            <a:r>
              <a:rPr lang="en-US" dirty="0"/>
              <a:t>Accept critique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65143-1FD5-9447-84BF-6D5C3A02D3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53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Acknowledge awareness of an error</a:t>
            </a:r>
          </a:p>
          <a:p>
            <a:r>
              <a:rPr lang="en-US" dirty="0"/>
              <a:t>Suggest things you’d change ‘next time’</a:t>
            </a:r>
          </a:p>
          <a:p>
            <a:r>
              <a:rPr lang="en-US" dirty="0"/>
              <a:t>Highlight what you might do in ‘real life’</a:t>
            </a:r>
          </a:p>
          <a:p>
            <a:r>
              <a:rPr lang="en-US" dirty="0"/>
              <a:t>Accept critique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65143-1FD5-9447-84BF-6D5C3A02D3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waste the opportunity</a:t>
            </a:r>
          </a:p>
          <a:p>
            <a:r>
              <a:rPr lang="en-US" dirty="0"/>
              <a:t>Reference any </a:t>
            </a:r>
            <a:r>
              <a:rPr lang="en-US" dirty="0" err="1"/>
              <a:t>nontech</a:t>
            </a:r>
            <a:r>
              <a:rPr lang="en-US" dirty="0"/>
              <a:t> questions if you are unsure on how to cover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65143-1FD5-9447-84BF-6D5C3A02D3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1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C246-AFD3-8246-AA31-C44785B53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26A05-D5FE-A64C-B73D-0D2F6F23C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DB3BB-4FFB-E444-A393-80BF61B8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BF633-2726-C94E-A62D-0596582CF8F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4C32E-641E-7F4C-9BFF-62B3606B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7FBC-17C0-1D4F-A50F-F62DE416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DFEE0B-CB18-404B-81A2-920D3273C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9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6F78-91CE-DD40-A9E2-0DCCDB95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A4F57-64A0-0441-9F7F-229953923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F802-24E5-7747-92AA-046721BC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BF633-2726-C94E-A62D-0596582CF8F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5BE5D-0D1F-2A4A-A969-898A4BDA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8DE1E-ECD0-1740-AF1E-1DD3F721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DFEE0B-CB18-404B-81A2-920D3273C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9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38D46-B5F6-A34D-AC48-B3DE2C944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1C04B-6C69-B248-9D9C-8B1AFE308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E052E-BAE7-2042-A8D2-69E27484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BF633-2726-C94E-A62D-0596582CF8F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D9CD8-3DDE-E64A-A3A2-DEEF04CD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F00FF-B331-8F45-B833-61F064BC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DFEE0B-CB18-404B-81A2-920D3273C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C49F-E426-6F4A-9808-428130DD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365125"/>
            <a:ext cx="897636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3F267-A9DA-D049-9889-2A88BD199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40" y="1825625"/>
            <a:ext cx="897636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844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C6F60-7A4A-B047-B2AC-DDC9AEDD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BF633-2726-C94E-A62D-0596582CF8F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9C93-49DD-7344-8AC6-0521168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D31BE-3FD7-C14D-845E-2E7B569F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DFEE0B-CB18-404B-81A2-920D3273C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3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9787-A812-1B40-A746-8BA445C6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7D038-6680-7141-A161-53A2A3BB6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6623D-1E8A-9347-8BCD-8B59097E0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57103-B503-6B4E-8BCD-07444CE4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BF633-2726-C94E-A62D-0596582CF8F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24964-DD92-D04F-9B61-D0647C4B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5B468-FD80-6545-943F-71BD37D5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DFEE0B-CB18-404B-81A2-920D3273C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C499-D918-A740-8EED-1F858DB1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63B3F-2479-E140-B97C-8A3078BD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3F379-CB4F-0F4B-BC93-A3B8B6EB9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B81D9-503C-E048-B2D9-399A6AE31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A6A84-3356-6741-9C55-B465C3FF3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58471-1D54-884E-9C8E-C26594FC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BF633-2726-C94E-A62D-0596582CF8F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73365-4CA2-544D-91EB-78E10BD6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9916A-E42B-C944-BB65-24FD07B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DFEE0B-CB18-404B-81A2-920D3273C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9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538E-7A86-8C42-96CC-AFAAEA71B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D5629-5DDA-204D-AFA2-5EAE0F1A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BF633-2726-C94E-A62D-0596582CF8F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CA943-D71A-B046-B269-881EE2F7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BCE93-1DE0-6746-B2BF-45908F6B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DFEE0B-CB18-404B-81A2-920D3273C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5EDED-EEB2-2A4D-8883-EBEC2A2F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BF633-2726-C94E-A62D-0596582CF8F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A7ABF-E2EE-DC4B-9530-CA83A037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993F9-4941-F44F-B1F7-B98C1CA2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DFEE0B-CB18-404B-81A2-920D3273C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0D32-DAF2-3747-888C-6F463979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5DC98-94C3-F140-BC9A-998A05E58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5C0E3-FD0E-B04F-92B7-6C39E3565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6AFB5-9C3F-9940-A472-E123C915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BF633-2726-C94E-A62D-0596582CF8F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C8BA7-43DA-9343-8593-68A54308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A0B67-9EAD-4D4D-B0D1-C2D29E6D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DFEE0B-CB18-404B-81A2-920D3273C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6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F882-2F6A-4641-A7B1-CC5CA22E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CA9EF-B619-5443-9B6B-78298C09D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DD2A3-1766-EB49-845B-0D9722A13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6D6B5-3CB5-C845-8DAC-5122E05C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5BF633-2726-C94E-A62D-0596582CF8F4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9BE51-365F-F142-BF96-2FBA79A7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FDB51-D909-F144-97FE-3C85AB10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DFEE0B-CB18-404B-81A2-920D3273C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6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1EB9A7-EF65-7840-9012-4456DD0C17A0}"/>
              </a:ext>
            </a:extLst>
          </p:cNvPr>
          <p:cNvSpPr/>
          <p:nvPr userDrawn="1"/>
        </p:nvSpPr>
        <p:spPr>
          <a:xfrm>
            <a:off x="0" y="0"/>
            <a:ext cx="2185988" cy="6858000"/>
          </a:xfrm>
          <a:prstGeom prst="rect">
            <a:avLst/>
          </a:prstGeom>
          <a:solidFill>
            <a:srgbClr val="011865"/>
          </a:solidFill>
          <a:ln>
            <a:solidFill>
              <a:srgbClr val="011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E00D61-F588-FE41-A768-950502DC49A5}"/>
              </a:ext>
            </a:extLst>
          </p:cNvPr>
          <p:cNvGrpSpPr/>
          <p:nvPr userDrawn="1"/>
        </p:nvGrpSpPr>
        <p:grpSpPr>
          <a:xfrm>
            <a:off x="508726" y="6507234"/>
            <a:ext cx="1168536" cy="187325"/>
            <a:chOff x="2275271" y="5579186"/>
            <a:chExt cx="1168536" cy="18732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F640926-DAA8-5147-B16C-3701057E5543}"/>
                </a:ext>
              </a:extLst>
            </p:cNvPr>
            <p:cNvCxnSpPr>
              <a:cxnSpLocks/>
            </p:cNvCxnSpPr>
            <p:nvPr/>
          </p:nvCxnSpPr>
          <p:spPr>
            <a:xfrm>
              <a:off x="2275272" y="5579186"/>
              <a:ext cx="1168535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E163AD-E2B8-3D47-8AC8-5CF8080B9EE3}"/>
                </a:ext>
              </a:extLst>
            </p:cNvPr>
            <p:cNvSpPr/>
            <p:nvPr/>
          </p:nvSpPr>
          <p:spPr>
            <a:xfrm>
              <a:off x="2279650" y="5616575"/>
              <a:ext cx="115183" cy="115183"/>
            </a:xfrm>
            <a:prstGeom prst="rect">
              <a:avLst/>
            </a:prstGeom>
            <a:solidFill>
              <a:srgbClr val="D41F00"/>
            </a:solidFill>
            <a:ln>
              <a:solidFill>
                <a:srgbClr val="D41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5EDE94-0B25-A642-95D1-93350FA9497F}"/>
                </a:ext>
              </a:extLst>
            </p:cNvPr>
            <p:cNvSpPr/>
            <p:nvPr/>
          </p:nvSpPr>
          <p:spPr>
            <a:xfrm>
              <a:off x="2429050" y="5616575"/>
              <a:ext cx="115183" cy="115183"/>
            </a:xfrm>
            <a:prstGeom prst="rect">
              <a:avLst/>
            </a:prstGeom>
            <a:solidFill>
              <a:srgbClr val="F79621"/>
            </a:solidFill>
            <a:ln>
              <a:solidFill>
                <a:srgbClr val="F7962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890FA9-478A-BF4E-89F6-AC4EE62CC78C}"/>
                </a:ext>
              </a:extLst>
            </p:cNvPr>
            <p:cNvSpPr/>
            <p:nvPr/>
          </p:nvSpPr>
          <p:spPr>
            <a:xfrm>
              <a:off x="2578450" y="5616575"/>
              <a:ext cx="115183" cy="115183"/>
            </a:xfrm>
            <a:prstGeom prst="rect">
              <a:avLst/>
            </a:prstGeom>
            <a:solidFill>
              <a:srgbClr val="DCBB09"/>
            </a:solidFill>
            <a:ln>
              <a:solidFill>
                <a:srgbClr val="DCBB0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1E4200-4CE1-4B4C-8BF2-3481C419065B}"/>
                </a:ext>
              </a:extLst>
            </p:cNvPr>
            <p:cNvSpPr/>
            <p:nvPr/>
          </p:nvSpPr>
          <p:spPr>
            <a:xfrm>
              <a:off x="2727850" y="5616575"/>
              <a:ext cx="115183" cy="115183"/>
            </a:xfrm>
            <a:prstGeom prst="rect">
              <a:avLst/>
            </a:prstGeom>
            <a:solidFill>
              <a:srgbClr val="00741E"/>
            </a:solidFill>
            <a:ln>
              <a:solidFill>
                <a:srgbClr val="00741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EBFC95-546B-0E40-9CE3-5915E916C1EC}"/>
                </a:ext>
              </a:extLst>
            </p:cNvPr>
            <p:cNvSpPr/>
            <p:nvPr/>
          </p:nvSpPr>
          <p:spPr>
            <a:xfrm>
              <a:off x="2877250" y="5616575"/>
              <a:ext cx="115183" cy="115183"/>
            </a:xfrm>
            <a:prstGeom prst="rect">
              <a:avLst/>
            </a:prstGeom>
            <a:solidFill>
              <a:srgbClr val="3A8061"/>
            </a:solidFill>
            <a:ln>
              <a:solidFill>
                <a:srgbClr val="3A806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D49FAE-7F25-E741-BF73-57BC384529CC}"/>
                </a:ext>
              </a:extLst>
            </p:cNvPr>
            <p:cNvSpPr/>
            <p:nvPr/>
          </p:nvSpPr>
          <p:spPr>
            <a:xfrm>
              <a:off x="3026650" y="5616575"/>
              <a:ext cx="115183" cy="115183"/>
            </a:xfrm>
            <a:prstGeom prst="rect">
              <a:avLst/>
            </a:prstGeom>
            <a:solidFill>
              <a:srgbClr val="338DAF"/>
            </a:solidFill>
            <a:ln>
              <a:solidFill>
                <a:srgbClr val="338DA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239ADF-7606-0B41-99B2-9D510F537D48}"/>
                </a:ext>
              </a:extLst>
            </p:cNvPr>
            <p:cNvSpPr/>
            <p:nvPr/>
          </p:nvSpPr>
          <p:spPr>
            <a:xfrm>
              <a:off x="3176050" y="5616575"/>
              <a:ext cx="115183" cy="115183"/>
            </a:xfrm>
            <a:prstGeom prst="rect">
              <a:avLst/>
            </a:prstGeom>
            <a:solidFill>
              <a:srgbClr val="2A68B8"/>
            </a:solidFill>
            <a:ln>
              <a:solidFill>
                <a:srgbClr val="2A68B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BEEC94D-0A43-5E4D-B127-6C1220568B39}"/>
                </a:ext>
              </a:extLst>
            </p:cNvPr>
            <p:cNvSpPr/>
            <p:nvPr/>
          </p:nvSpPr>
          <p:spPr>
            <a:xfrm>
              <a:off x="3325449" y="5616575"/>
              <a:ext cx="115183" cy="115183"/>
            </a:xfrm>
            <a:prstGeom prst="rect">
              <a:avLst/>
            </a:prstGeom>
            <a:solidFill>
              <a:srgbClr val="6536CD"/>
            </a:solidFill>
            <a:ln>
              <a:solidFill>
                <a:srgbClr val="6536C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A5813FC-9B5F-E74D-ABE3-29D3B8BA3C3D}"/>
                </a:ext>
              </a:extLst>
            </p:cNvPr>
            <p:cNvCxnSpPr>
              <a:cxnSpLocks/>
            </p:cNvCxnSpPr>
            <p:nvPr/>
          </p:nvCxnSpPr>
          <p:spPr>
            <a:xfrm>
              <a:off x="2275271" y="5766511"/>
              <a:ext cx="1168535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F25BCD5-1386-7E41-A0AB-8D4432C0841C}"/>
              </a:ext>
            </a:extLst>
          </p:cNvPr>
          <p:cNvSpPr txBox="1"/>
          <p:nvPr userDrawn="1"/>
        </p:nvSpPr>
        <p:spPr>
          <a:xfrm>
            <a:off x="316051" y="5804630"/>
            <a:ext cx="1553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STOCHASTIC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SOLUTIONS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0DBEBC-18F3-9049-A516-5CDE05D22AEA}"/>
              </a:ext>
            </a:extLst>
          </p:cNvPr>
          <p:cNvSpPr txBox="1"/>
          <p:nvPr userDrawn="1"/>
        </p:nvSpPr>
        <p:spPr>
          <a:xfrm>
            <a:off x="10138967" y="6458227"/>
            <a:ext cx="165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GirlGeekScot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7793E-F429-B04C-9ECC-CEB046F6533D}"/>
              </a:ext>
            </a:extLst>
          </p:cNvPr>
          <p:cNvSpPr txBox="1"/>
          <p:nvPr userDrawn="1"/>
        </p:nvSpPr>
        <p:spPr>
          <a:xfrm>
            <a:off x="2606426" y="645822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StochasticSolns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1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3.xml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B5F0E9-A727-3A48-BB09-B131AAEF7DAB}"/>
              </a:ext>
            </a:extLst>
          </p:cNvPr>
          <p:cNvSpPr txBox="1"/>
          <p:nvPr/>
        </p:nvSpPr>
        <p:spPr>
          <a:xfrm>
            <a:off x="3504134" y="2883878"/>
            <a:ext cx="7923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+mj-lt"/>
                <a:ea typeface="Ayuthaya" pitchFamily="2" charset="-34"/>
                <a:cs typeface="Ayuthaya" pitchFamily="2" charset="-34"/>
              </a:rPr>
              <a:t>TECHNICAL INTERVIEWS…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921F2-200C-0449-AA4D-50DAC22E9E75}"/>
              </a:ext>
            </a:extLst>
          </p:cNvPr>
          <p:cNvSpPr txBox="1"/>
          <p:nvPr/>
        </p:nvSpPr>
        <p:spPr>
          <a:xfrm rot="20679828">
            <a:off x="2504656" y="1539606"/>
            <a:ext cx="60580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C00000"/>
                </a:solidFill>
                <a:latin typeface="Bradley Hand" pitchFamily="2" charset="77"/>
              </a:rPr>
              <a:t>the hell that is…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04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51"/>
    </mc:Choice>
    <mc:Fallback xmlns="">
      <p:transition spd="slow" advTm="46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F81430-0B40-574F-8F54-E9AE89BEC989}"/>
              </a:ext>
            </a:extLst>
          </p:cNvPr>
          <p:cNvSpPr txBox="1"/>
          <p:nvPr/>
        </p:nvSpPr>
        <p:spPr>
          <a:xfrm>
            <a:off x="2180492" y="323557"/>
            <a:ext cx="1001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+mj-lt"/>
              </a:rPr>
              <a:t>Topics to consider…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806886-80A1-8B41-A471-51A80409CC50}"/>
              </a:ext>
            </a:extLst>
          </p:cNvPr>
          <p:cNvSpPr txBox="1"/>
          <p:nvPr/>
        </p:nvSpPr>
        <p:spPr>
          <a:xfrm>
            <a:off x="2582780" y="1792319"/>
            <a:ext cx="389401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11863"/>
                </a:solidFill>
                <a:latin typeface="+mj-lt"/>
              </a:rPr>
              <a:t>Data Structures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11863"/>
                </a:solidFill>
                <a:latin typeface="+mj-lt"/>
              </a:rPr>
              <a:t>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11863"/>
                </a:solidFill>
                <a:latin typeface="+mj-lt"/>
              </a:rPr>
              <a:t>Lists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11863"/>
                </a:solidFill>
                <a:latin typeface="+mj-lt"/>
              </a:rPr>
              <a:t>Stack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11863"/>
                </a:solidFill>
                <a:latin typeface="+mj-lt"/>
              </a:rPr>
              <a:t>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11863"/>
              </a:solidFill>
              <a:latin typeface="+mj-lt"/>
            </a:endParaRPr>
          </a:p>
          <a:p>
            <a:endParaRPr lang="en-US" sz="36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73542-A999-E241-952C-959A86203CE9}"/>
              </a:ext>
            </a:extLst>
          </p:cNvPr>
          <p:cNvSpPr txBox="1"/>
          <p:nvPr/>
        </p:nvSpPr>
        <p:spPr>
          <a:xfrm>
            <a:off x="7379368" y="1792319"/>
            <a:ext cx="375615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3600">
                <a:latin typeface="+mj-lt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 sz="3600">
                <a:latin typeface="+mj-lt"/>
              </a:defRPr>
            </a:lvl2pPr>
          </a:lstStyle>
          <a:p>
            <a:r>
              <a:rPr lang="en-US" dirty="0">
                <a:solidFill>
                  <a:srgbClr val="011863"/>
                </a:solidFill>
              </a:rPr>
              <a:t>Algorithms</a:t>
            </a:r>
          </a:p>
          <a:p>
            <a:pPr lvl="1"/>
            <a:r>
              <a:rPr lang="en-US" dirty="0">
                <a:solidFill>
                  <a:srgbClr val="011863"/>
                </a:solidFill>
              </a:rPr>
              <a:t>Sort</a:t>
            </a:r>
          </a:p>
          <a:p>
            <a:pPr lvl="1"/>
            <a:r>
              <a:rPr lang="en-US" dirty="0">
                <a:solidFill>
                  <a:srgbClr val="011863"/>
                </a:solidFill>
              </a:rPr>
              <a:t>search</a:t>
            </a:r>
          </a:p>
          <a:p>
            <a:endParaRPr lang="en-US" dirty="0">
              <a:solidFill>
                <a:srgbClr val="011863"/>
              </a:solidFill>
            </a:endParaRPr>
          </a:p>
          <a:p>
            <a:r>
              <a:rPr lang="en-US" dirty="0">
                <a:solidFill>
                  <a:srgbClr val="011863"/>
                </a:solidFill>
              </a:rPr>
              <a:t>Complexity</a:t>
            </a:r>
          </a:p>
          <a:p>
            <a:pPr lvl="1"/>
            <a:r>
              <a:rPr lang="en-US" dirty="0" err="1">
                <a:solidFill>
                  <a:srgbClr val="011863"/>
                </a:solidFill>
              </a:rPr>
              <a:t>Optimisation</a:t>
            </a:r>
            <a:endParaRPr lang="en-US" dirty="0">
              <a:solidFill>
                <a:srgbClr val="011863"/>
              </a:solidFill>
            </a:endParaRPr>
          </a:p>
          <a:p>
            <a:pPr lvl="1"/>
            <a:r>
              <a:rPr lang="en-US" dirty="0">
                <a:solidFill>
                  <a:srgbClr val="011863"/>
                </a:solidFill>
              </a:rPr>
              <a:t>Speed</a:t>
            </a:r>
          </a:p>
          <a:p>
            <a:pPr lvl="1"/>
            <a:r>
              <a:rPr lang="en-US" dirty="0">
                <a:solidFill>
                  <a:srgbClr val="011863"/>
                </a:solidFill>
              </a:rPr>
              <a:t>Memory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1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502D12-1B79-694C-BB4F-D0405E868ABF}"/>
              </a:ext>
            </a:extLst>
          </p:cNvPr>
          <p:cNvSpPr txBox="1"/>
          <p:nvPr/>
        </p:nvSpPr>
        <p:spPr>
          <a:xfrm>
            <a:off x="2180492" y="323557"/>
            <a:ext cx="1001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+mj-lt"/>
              </a:rPr>
              <a:t>Communicate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A9F9B-62ED-CA48-861B-7ED4207194E7}"/>
              </a:ext>
            </a:extLst>
          </p:cNvPr>
          <p:cNvSpPr txBox="1"/>
          <p:nvPr/>
        </p:nvSpPr>
        <p:spPr>
          <a:xfrm>
            <a:off x="2970628" y="1591994"/>
            <a:ext cx="241837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00FF"/>
                </a:solidFill>
                <a:latin typeface="+mj-lt"/>
              </a:rPr>
              <a:t>Clear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Simple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Analytical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Brief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A9F9B-62ED-CA48-861B-7ED4207194E7}"/>
              </a:ext>
            </a:extLst>
          </p:cNvPr>
          <p:cNvSpPr txBox="1"/>
          <p:nvPr/>
        </p:nvSpPr>
        <p:spPr>
          <a:xfrm>
            <a:off x="8088728" y="1591994"/>
            <a:ext cx="24844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Interesting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Aware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Think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Ask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66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502D12-1B79-694C-BB4F-D0405E868ABF}"/>
              </a:ext>
            </a:extLst>
          </p:cNvPr>
          <p:cNvSpPr txBox="1"/>
          <p:nvPr/>
        </p:nvSpPr>
        <p:spPr>
          <a:xfrm>
            <a:off x="2180492" y="323557"/>
            <a:ext cx="1001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+mj-lt"/>
              </a:rPr>
              <a:t>If it’s going wrong…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8BCCF-270A-1A41-B3C4-2A5E1E56C36C}"/>
              </a:ext>
            </a:extLst>
          </p:cNvPr>
          <p:cNvSpPr txBox="1"/>
          <p:nvPr/>
        </p:nvSpPr>
        <p:spPr>
          <a:xfrm>
            <a:off x="3736960" y="1704031"/>
            <a:ext cx="615905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0432FF"/>
                </a:solidFill>
                <a:latin typeface="+mj-lt"/>
              </a:rPr>
              <a:t>Keep calm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Take a moment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Talk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Bounce Ideas</a:t>
            </a:r>
          </a:p>
          <a:p>
            <a:endParaRPr lang="en-US" sz="5400" i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022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502D12-1B79-694C-BB4F-D0405E868ABF}"/>
              </a:ext>
            </a:extLst>
          </p:cNvPr>
          <p:cNvSpPr txBox="1"/>
          <p:nvPr/>
        </p:nvSpPr>
        <p:spPr>
          <a:xfrm>
            <a:off x="2180492" y="323557"/>
            <a:ext cx="1001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+mj-lt"/>
              </a:rPr>
              <a:t>If it’s already gone wrong…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81A31-5A15-FE47-A1A4-C42426D43F31}"/>
              </a:ext>
            </a:extLst>
          </p:cNvPr>
          <p:cNvSpPr txBox="1"/>
          <p:nvPr/>
        </p:nvSpPr>
        <p:spPr>
          <a:xfrm>
            <a:off x="5317588" y="400929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8BCCF-270A-1A41-B3C4-2A5E1E56C36C}"/>
              </a:ext>
            </a:extLst>
          </p:cNvPr>
          <p:cNvSpPr txBox="1"/>
          <p:nvPr/>
        </p:nvSpPr>
        <p:spPr>
          <a:xfrm>
            <a:off x="4362602" y="1623820"/>
            <a:ext cx="5051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>
                <a:solidFill>
                  <a:srgbClr val="0432FF"/>
                </a:solidFill>
                <a:latin typeface="+mj-lt"/>
              </a:rPr>
              <a:t>Fail graciously!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0A699-49F4-B34F-8E4C-A141ED5C8105}"/>
              </a:ext>
            </a:extLst>
          </p:cNvPr>
          <p:cNvSpPr txBox="1"/>
          <p:nvPr/>
        </p:nvSpPr>
        <p:spPr>
          <a:xfrm>
            <a:off x="3973874" y="3214805"/>
            <a:ext cx="3504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“That’s what I meant”</a:t>
            </a:r>
          </a:p>
          <a:p>
            <a:endParaRPr lang="en-US" dirty="0"/>
          </a:p>
          <a:p>
            <a:r>
              <a:rPr lang="en-US" dirty="0"/>
              <a:t>“No, you’re not right because…”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ACAAD-B848-2D4F-98BA-99DE26771F0D}"/>
              </a:ext>
            </a:extLst>
          </p:cNvPr>
          <p:cNvSpPr txBox="1"/>
          <p:nvPr/>
        </p:nvSpPr>
        <p:spPr>
          <a:xfrm>
            <a:off x="3973874" y="4550115"/>
            <a:ext cx="68051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“Ah, ok, I see now how that might be a good way to approach it”</a:t>
            </a:r>
          </a:p>
          <a:p>
            <a:endParaRPr lang="en-US" dirty="0"/>
          </a:p>
          <a:p>
            <a:r>
              <a:rPr lang="en-US" dirty="0"/>
              <a:t>“Oh, I didn’t know that, thanks for explaining”</a:t>
            </a:r>
          </a:p>
          <a:p>
            <a:endParaRPr lang="en-US" dirty="0"/>
          </a:p>
          <a:p>
            <a:r>
              <a:rPr lang="en-US" dirty="0"/>
              <a:t>“OK, I must go and read more about that, thank you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D766B9F-7010-0D4C-AEAA-95E6C8AB1D22}"/>
              </a:ext>
            </a:extLst>
          </p:cNvPr>
          <p:cNvSpPr/>
          <p:nvPr/>
        </p:nvSpPr>
        <p:spPr>
          <a:xfrm>
            <a:off x="2735730" y="4875421"/>
            <a:ext cx="815926" cy="826715"/>
          </a:xfrm>
          <a:custGeom>
            <a:avLst/>
            <a:gdLst>
              <a:gd name="connsiteX0" fmla="*/ 0 w 1533378"/>
              <a:gd name="connsiteY0" fmla="*/ 801859 h 1353023"/>
              <a:gd name="connsiteX1" fmla="*/ 534572 w 1533378"/>
              <a:gd name="connsiteY1" fmla="*/ 1322363 h 1353023"/>
              <a:gd name="connsiteX2" fmla="*/ 1533378 w 1533378"/>
              <a:gd name="connsiteY2" fmla="*/ 0 h 1353023"/>
              <a:gd name="connsiteX3" fmla="*/ 1533378 w 1533378"/>
              <a:gd name="connsiteY3" fmla="*/ 0 h 135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3378" h="1353023">
                <a:moveTo>
                  <a:pt x="0" y="801859"/>
                </a:moveTo>
                <a:cubicBezTo>
                  <a:pt x="139504" y="1128932"/>
                  <a:pt x="279009" y="1456006"/>
                  <a:pt x="534572" y="1322363"/>
                </a:cubicBezTo>
                <a:cubicBezTo>
                  <a:pt x="790135" y="1188720"/>
                  <a:pt x="1533378" y="0"/>
                  <a:pt x="1533378" y="0"/>
                </a:cubicBezTo>
                <a:lnTo>
                  <a:pt x="1533378" y="0"/>
                </a:lnTo>
              </a:path>
            </a:pathLst>
          </a:custGeom>
          <a:noFill/>
          <a:ln w="38100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180D2E-8936-DF4A-B89C-A8EC2BDA04B4}"/>
              </a:ext>
            </a:extLst>
          </p:cNvPr>
          <p:cNvGrpSpPr/>
          <p:nvPr/>
        </p:nvGrpSpPr>
        <p:grpSpPr>
          <a:xfrm>
            <a:off x="2770595" y="3231661"/>
            <a:ext cx="781061" cy="826715"/>
            <a:chOff x="8792308" y="2644726"/>
            <a:chExt cx="1041009" cy="1146963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A784482-F948-B448-BFBF-5F9F73665FC1}"/>
                </a:ext>
              </a:extLst>
            </p:cNvPr>
            <p:cNvSpPr/>
            <p:nvPr/>
          </p:nvSpPr>
          <p:spPr>
            <a:xfrm>
              <a:off x="8792308" y="2644726"/>
              <a:ext cx="1026941" cy="1041009"/>
            </a:xfrm>
            <a:custGeom>
              <a:avLst/>
              <a:gdLst>
                <a:gd name="connsiteX0" fmla="*/ 0 w 1026941"/>
                <a:gd name="connsiteY0" fmla="*/ 0 h 1041009"/>
                <a:gd name="connsiteX1" fmla="*/ 393895 w 1026941"/>
                <a:gd name="connsiteY1" fmla="*/ 590843 h 1041009"/>
                <a:gd name="connsiteX2" fmla="*/ 1026941 w 1026941"/>
                <a:gd name="connsiteY2" fmla="*/ 1041009 h 1041009"/>
                <a:gd name="connsiteX3" fmla="*/ 1026941 w 1026941"/>
                <a:gd name="connsiteY3" fmla="*/ 1041009 h 104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6941" h="1041009">
                  <a:moveTo>
                    <a:pt x="0" y="0"/>
                  </a:moveTo>
                  <a:cubicBezTo>
                    <a:pt x="111369" y="208671"/>
                    <a:pt x="222738" y="417342"/>
                    <a:pt x="393895" y="590843"/>
                  </a:cubicBezTo>
                  <a:cubicBezTo>
                    <a:pt x="565052" y="764344"/>
                    <a:pt x="1026941" y="1041009"/>
                    <a:pt x="1026941" y="1041009"/>
                  </a:cubicBezTo>
                  <a:lnTo>
                    <a:pt x="1026941" y="1041009"/>
                  </a:lnTo>
                </a:path>
              </a:pathLst>
            </a:custGeom>
            <a:noFill/>
            <a:ln w="3810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B3B83AF-0C9F-554E-8811-0AC1F7CEB7BB}"/>
                </a:ext>
              </a:extLst>
            </p:cNvPr>
            <p:cNvSpPr/>
            <p:nvPr/>
          </p:nvSpPr>
          <p:spPr>
            <a:xfrm rot="5400000">
              <a:off x="8799342" y="2757714"/>
              <a:ext cx="1026941" cy="1041009"/>
            </a:xfrm>
            <a:custGeom>
              <a:avLst/>
              <a:gdLst>
                <a:gd name="connsiteX0" fmla="*/ 0 w 1026941"/>
                <a:gd name="connsiteY0" fmla="*/ 0 h 1041009"/>
                <a:gd name="connsiteX1" fmla="*/ 393895 w 1026941"/>
                <a:gd name="connsiteY1" fmla="*/ 590843 h 1041009"/>
                <a:gd name="connsiteX2" fmla="*/ 1026941 w 1026941"/>
                <a:gd name="connsiteY2" fmla="*/ 1041009 h 1041009"/>
                <a:gd name="connsiteX3" fmla="*/ 1026941 w 1026941"/>
                <a:gd name="connsiteY3" fmla="*/ 1041009 h 104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6941" h="1041009">
                  <a:moveTo>
                    <a:pt x="0" y="0"/>
                  </a:moveTo>
                  <a:cubicBezTo>
                    <a:pt x="111369" y="208671"/>
                    <a:pt x="222738" y="417342"/>
                    <a:pt x="393895" y="590843"/>
                  </a:cubicBezTo>
                  <a:cubicBezTo>
                    <a:pt x="565052" y="764344"/>
                    <a:pt x="1026941" y="1041009"/>
                    <a:pt x="1026941" y="1041009"/>
                  </a:cubicBezTo>
                  <a:lnTo>
                    <a:pt x="1026941" y="1041009"/>
                  </a:lnTo>
                </a:path>
              </a:pathLst>
            </a:custGeom>
            <a:noFill/>
            <a:ln w="3810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72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23419-2B27-3343-8ED8-7306E359982B}"/>
              </a:ext>
            </a:extLst>
          </p:cNvPr>
          <p:cNvSpPr txBox="1"/>
          <p:nvPr/>
        </p:nvSpPr>
        <p:spPr>
          <a:xfrm>
            <a:off x="2526014" y="1811736"/>
            <a:ext cx="932046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11863"/>
                </a:solidFill>
                <a:latin typeface="+mj-lt"/>
              </a:rPr>
              <a:t>Coding </a:t>
            </a:r>
          </a:p>
          <a:p>
            <a:pPr algn="ctr"/>
            <a:r>
              <a:rPr lang="en-US" sz="4400" dirty="0">
                <a:solidFill>
                  <a:srgbClr val="011863"/>
                </a:solidFill>
                <a:latin typeface="+mj-lt"/>
              </a:rPr>
              <a:t>is only part of what</a:t>
            </a:r>
          </a:p>
          <a:p>
            <a:pPr algn="ctr"/>
            <a:r>
              <a:rPr lang="en-US" sz="4400" dirty="0">
                <a:solidFill>
                  <a:srgbClr val="011863"/>
                </a:solidFill>
                <a:latin typeface="+mj-lt"/>
              </a:rPr>
              <a:t>makes you a</a:t>
            </a:r>
          </a:p>
          <a:p>
            <a:pPr algn="ctr"/>
            <a:r>
              <a:rPr lang="en-US" sz="4400" dirty="0">
                <a:latin typeface="+mj-lt"/>
              </a:rPr>
              <a:t> </a:t>
            </a:r>
          </a:p>
          <a:p>
            <a:pPr algn="ctr"/>
            <a:r>
              <a:rPr lang="en-US" sz="6000" b="1" i="1" dirty="0">
                <a:solidFill>
                  <a:srgbClr val="0432FF"/>
                </a:solidFill>
                <a:latin typeface="+mj-lt"/>
              </a:rPr>
              <a:t>good software 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52DD4-32AD-4A40-BD04-DE125E8C710A}"/>
              </a:ext>
            </a:extLst>
          </p:cNvPr>
          <p:cNvSpPr txBox="1"/>
          <p:nvPr/>
        </p:nvSpPr>
        <p:spPr>
          <a:xfrm>
            <a:off x="2180492" y="323557"/>
            <a:ext cx="1001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+mj-lt"/>
              </a:rPr>
              <a:t>What makes you stand out </a:t>
            </a:r>
            <a:r>
              <a:rPr lang="en-US" sz="5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1726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502D12-1B79-694C-BB4F-D0405E868ABF}"/>
              </a:ext>
            </a:extLst>
          </p:cNvPr>
          <p:cNvSpPr txBox="1"/>
          <p:nvPr/>
        </p:nvSpPr>
        <p:spPr>
          <a:xfrm>
            <a:off x="2180492" y="323557"/>
            <a:ext cx="1001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+mj-lt"/>
              </a:rPr>
              <a:t>What makes you stand out </a:t>
            </a:r>
            <a:r>
              <a:rPr lang="en-US" sz="5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A214B-539E-7E47-8602-E21C16241472}"/>
              </a:ext>
            </a:extLst>
          </p:cNvPr>
          <p:cNvSpPr txBox="1"/>
          <p:nvPr/>
        </p:nvSpPr>
        <p:spPr>
          <a:xfrm>
            <a:off x="2339618" y="1041986"/>
            <a:ext cx="4687502" cy="5457713"/>
          </a:xfrm>
          <a:prstGeom prst="rect">
            <a:avLst/>
          </a:prstGeom>
          <a:noFill/>
          <a:ln w="104775"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rgbClr val="002060"/>
                </a:solidFill>
                <a:latin typeface="+mj-lt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432FF"/>
                </a:solidFill>
              </a:rPr>
              <a:t>TESTING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METHODOLOGIES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USABILITY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SECURITY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PRIVACY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D27C2-BAFF-7C4F-B03C-330D0F7412F6}"/>
              </a:ext>
            </a:extLst>
          </p:cNvPr>
          <p:cNvSpPr txBox="1"/>
          <p:nvPr/>
        </p:nvSpPr>
        <p:spPr>
          <a:xfrm>
            <a:off x="7821216" y="1041986"/>
            <a:ext cx="4062331" cy="4349717"/>
          </a:xfrm>
          <a:prstGeom prst="rect">
            <a:avLst/>
          </a:prstGeom>
          <a:ln w="104775"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rgbClr val="002060"/>
                </a:solidFill>
                <a:latin typeface="+mj-lt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LEGAL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GOVERNANCE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DOCS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ETHICS</a:t>
            </a:r>
          </a:p>
        </p:txBody>
      </p:sp>
    </p:spTree>
    <p:extLst>
      <p:ext uri="{BB962C8B-B14F-4D97-AF65-F5344CB8AC3E}">
        <p14:creationId xmlns:p14="http://schemas.microsoft.com/office/powerpoint/2010/main" val="403175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FAF8CB-30B4-7D40-AC82-9F0B71A60772}"/>
              </a:ext>
            </a:extLst>
          </p:cNvPr>
          <p:cNvSpPr txBox="1"/>
          <p:nvPr/>
        </p:nvSpPr>
        <p:spPr>
          <a:xfrm>
            <a:off x="2180492" y="323557"/>
            <a:ext cx="1001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+mj-lt"/>
              </a:rPr>
              <a:t>Have you any questions…</a:t>
            </a:r>
            <a:endParaRPr lang="en-US" sz="5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8023B-4D24-E24D-97ED-D30549DDE276}"/>
              </a:ext>
            </a:extLst>
          </p:cNvPr>
          <p:cNvSpPr txBox="1"/>
          <p:nvPr/>
        </p:nvSpPr>
        <p:spPr>
          <a:xfrm>
            <a:off x="4427621" y="3044279"/>
            <a:ext cx="48447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Ask the techies </a:t>
            </a:r>
          </a:p>
          <a:p>
            <a:r>
              <a:rPr lang="en-US" sz="4400" dirty="0">
                <a:latin typeface="+mj-lt"/>
              </a:rPr>
              <a:t>tech questions…</a:t>
            </a:r>
          </a:p>
        </p:txBody>
      </p:sp>
    </p:spTree>
    <p:extLst>
      <p:ext uri="{BB962C8B-B14F-4D97-AF65-F5344CB8AC3E}">
        <p14:creationId xmlns:p14="http://schemas.microsoft.com/office/powerpoint/2010/main" val="1425322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FAF8CB-30B4-7D40-AC82-9F0B71A60772}"/>
              </a:ext>
            </a:extLst>
          </p:cNvPr>
          <p:cNvSpPr txBox="1"/>
          <p:nvPr/>
        </p:nvSpPr>
        <p:spPr>
          <a:xfrm>
            <a:off x="2180492" y="323557"/>
            <a:ext cx="1001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+mj-lt"/>
              </a:rPr>
              <a:t>Have you any questions…</a:t>
            </a:r>
            <a:endParaRPr lang="en-US" sz="5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8023B-4D24-E24D-97ED-D30549DDE276}"/>
              </a:ext>
            </a:extLst>
          </p:cNvPr>
          <p:cNvSpPr txBox="1"/>
          <p:nvPr/>
        </p:nvSpPr>
        <p:spPr>
          <a:xfrm>
            <a:off x="2337786" y="1482169"/>
            <a:ext cx="946920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432FF"/>
                </a:solidFill>
                <a:latin typeface="+mj-lt"/>
              </a:rPr>
              <a:t>Test framework</a:t>
            </a:r>
          </a:p>
          <a:p>
            <a:pPr marL="1371600" lvl="2" indent="-457200">
              <a:buFont typeface="System Font Regular"/>
              <a:buChar char="?"/>
            </a:pPr>
            <a:r>
              <a:rPr lang="en-US" sz="2400" dirty="0">
                <a:solidFill>
                  <a:srgbClr val="0432FF"/>
                </a:solidFill>
                <a:latin typeface="+mj-lt"/>
              </a:rPr>
              <a:t>what do you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Continuous builds</a:t>
            </a:r>
          </a:p>
          <a:p>
            <a:pPr marL="1371600" lvl="2" indent="-457200">
              <a:buFont typeface="System Font Regular"/>
              <a:buChar char="?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what tools are they implement in</a:t>
            </a:r>
          </a:p>
          <a:p>
            <a:pPr marL="1371600" lvl="2" indent="-457200">
              <a:buFont typeface="System Font Regular"/>
              <a:buChar char="?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How long does it take to build &amp; deploy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How do you manage your bugs?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What roles do you have in your project/agile teams?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Do you use open source tools/purchased tools/combo?</a:t>
            </a:r>
          </a:p>
        </p:txBody>
      </p:sp>
    </p:spTree>
    <p:extLst>
      <p:ext uri="{BB962C8B-B14F-4D97-AF65-F5344CB8AC3E}">
        <p14:creationId xmlns:p14="http://schemas.microsoft.com/office/powerpoint/2010/main" val="296144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502D12-1B79-694C-BB4F-D0405E868ABF}"/>
              </a:ext>
            </a:extLst>
          </p:cNvPr>
          <p:cNvSpPr txBox="1"/>
          <p:nvPr/>
        </p:nvSpPr>
        <p:spPr>
          <a:xfrm>
            <a:off x="2180492" y="323557"/>
            <a:ext cx="1001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002060"/>
                </a:solidFill>
                <a:latin typeface="+mj-lt"/>
              </a:rPr>
              <a:t>Follow Up</a:t>
            </a:r>
            <a:endParaRPr lang="en-US" sz="5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5ACCF-F904-1E45-B22C-ED87EEA0F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855" y="1514626"/>
            <a:ext cx="4966703" cy="493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66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502D12-1B79-694C-BB4F-D0405E868ABF}"/>
              </a:ext>
            </a:extLst>
          </p:cNvPr>
          <p:cNvSpPr txBox="1"/>
          <p:nvPr/>
        </p:nvSpPr>
        <p:spPr>
          <a:xfrm>
            <a:off x="2180492" y="323557"/>
            <a:ext cx="1001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002060"/>
                </a:solidFill>
                <a:latin typeface="+mj-lt"/>
              </a:rPr>
              <a:t>Follow Up</a:t>
            </a:r>
            <a:endParaRPr lang="en-US" sz="5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027C20-0CA8-C74F-8848-8DC4B55CB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794" y="1398003"/>
            <a:ext cx="6345321" cy="45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6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9EECC8-F5FA-104D-9668-365EF2374861}"/>
              </a:ext>
            </a:extLst>
          </p:cNvPr>
          <p:cNvSpPr txBox="1"/>
          <p:nvPr/>
        </p:nvSpPr>
        <p:spPr>
          <a:xfrm>
            <a:off x="9422952" y="4078794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endParaRPr lang="en-US" sz="20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11C75-0DD3-5E45-BFDF-4F2B478A1BD1}"/>
              </a:ext>
            </a:extLst>
          </p:cNvPr>
          <p:cNvSpPr txBox="1"/>
          <p:nvPr/>
        </p:nvSpPr>
        <p:spPr>
          <a:xfrm>
            <a:off x="3009153" y="622557"/>
            <a:ext cx="8351965" cy="5078313"/>
          </a:xfrm>
          <a:prstGeom prst="rect">
            <a:avLst/>
          </a:prstGeom>
          <a:ln w="1047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+mj-lt"/>
              </a:rPr>
              <a:t>Sam Rhynas</a:t>
            </a:r>
          </a:p>
          <a:p>
            <a:pPr algn="ctr"/>
            <a:r>
              <a:rPr lang="en-US" sz="3600" b="1" dirty="0">
                <a:solidFill>
                  <a:srgbClr val="002060"/>
                </a:solidFill>
                <a:latin typeface="+mj-lt"/>
              </a:rPr>
              <a:t>Software Engineer 20+ years </a:t>
            </a:r>
          </a:p>
          <a:p>
            <a:pPr algn="ctr"/>
            <a:endParaRPr lang="en-US" sz="3600" b="1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600" dirty="0">
                <a:solidFill>
                  <a:srgbClr val="002060"/>
                </a:solidFill>
                <a:latin typeface="+mj-lt"/>
              </a:rPr>
              <a:t>Head of Operations</a:t>
            </a:r>
          </a:p>
          <a:p>
            <a:pPr algn="ctr"/>
            <a:r>
              <a:rPr lang="en-US" sz="3600" dirty="0">
                <a:solidFill>
                  <a:srgbClr val="002060"/>
                </a:solidFill>
                <a:latin typeface="+mj-lt"/>
              </a:rPr>
              <a:t>Stochastic Solutions</a:t>
            </a:r>
          </a:p>
          <a:p>
            <a:pPr algn="ctr"/>
            <a:endParaRPr lang="en-US" sz="3600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3600" dirty="0">
                <a:solidFill>
                  <a:srgbClr val="002060"/>
                </a:solidFill>
                <a:latin typeface="+mj-lt"/>
              </a:rPr>
              <a:t>Girl Geek Scotland Leadership Team</a:t>
            </a:r>
          </a:p>
          <a:p>
            <a:pPr algn="ctr"/>
            <a:r>
              <a:rPr lang="en-US" sz="3600" dirty="0" err="1">
                <a:solidFill>
                  <a:srgbClr val="002060"/>
                </a:solidFill>
                <a:latin typeface="+mj-lt"/>
              </a:rPr>
              <a:t>PyData</a:t>
            </a:r>
            <a:r>
              <a:rPr lang="en-US" sz="3600" dirty="0">
                <a:solidFill>
                  <a:srgbClr val="002060"/>
                </a:solidFill>
                <a:latin typeface="+mj-lt"/>
              </a:rPr>
              <a:t> Meetup </a:t>
            </a:r>
            <a:r>
              <a:rPr lang="en-US" sz="3600" dirty="0" err="1">
                <a:solidFill>
                  <a:srgbClr val="002060"/>
                </a:solidFill>
                <a:latin typeface="+mj-lt"/>
              </a:rPr>
              <a:t>Organiser</a:t>
            </a:r>
            <a:endParaRPr lang="en-US" sz="3600" dirty="0">
              <a:solidFill>
                <a:srgbClr val="002060"/>
              </a:solidFill>
              <a:latin typeface="+mj-lt"/>
            </a:endParaRPr>
          </a:p>
          <a:p>
            <a:pPr algn="ctr"/>
            <a:endParaRPr lang="en-US" sz="36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08DC76-95D1-434D-83BA-D77FC10A68F0}"/>
              </a:ext>
            </a:extLst>
          </p:cNvPr>
          <p:cNvSpPr txBox="1"/>
          <p:nvPr/>
        </p:nvSpPr>
        <p:spPr>
          <a:xfrm>
            <a:off x="8792308" y="70338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61"/>
    </mc:Choice>
    <mc:Fallback xmlns="">
      <p:transition spd="slow" advTm="5596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502D12-1B79-694C-BB4F-D0405E868ABF}"/>
              </a:ext>
            </a:extLst>
          </p:cNvPr>
          <p:cNvSpPr txBox="1"/>
          <p:nvPr/>
        </p:nvSpPr>
        <p:spPr>
          <a:xfrm>
            <a:off x="2180492" y="323557"/>
            <a:ext cx="1001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002060"/>
                </a:solidFill>
                <a:latin typeface="+mj-lt"/>
              </a:rPr>
              <a:t>Follow Up</a:t>
            </a:r>
            <a:endParaRPr lang="en-US" sz="5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DCBD9-D587-8E46-BA59-FF64F73B2A2E}"/>
              </a:ext>
            </a:extLst>
          </p:cNvPr>
          <p:cNvSpPr txBox="1"/>
          <p:nvPr/>
        </p:nvSpPr>
        <p:spPr>
          <a:xfrm>
            <a:off x="3863928" y="1254141"/>
            <a:ext cx="7540282" cy="4349717"/>
          </a:xfrm>
          <a:prstGeom prst="rect">
            <a:avLst/>
          </a:prstGeom>
          <a:noFill/>
          <a:ln w="104775"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rgbClr val="002060"/>
                </a:solidFill>
                <a:latin typeface="+mj-lt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432FF"/>
                </a:solidFill>
              </a:rPr>
              <a:t>ASK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PERSONAL RETROSPECTIVE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LEARN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ASK A 3</a:t>
            </a:r>
            <a:r>
              <a:rPr lang="en-US" b="0" baseline="30000" dirty="0">
                <a:solidFill>
                  <a:schemeClr val="bg1">
                    <a:lumMod val="75000"/>
                  </a:schemeClr>
                </a:solidFill>
              </a:rPr>
              <a:t>rd</a:t>
            </a: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 PARTY</a:t>
            </a:r>
          </a:p>
        </p:txBody>
      </p:sp>
    </p:spTree>
    <p:extLst>
      <p:ext uri="{BB962C8B-B14F-4D97-AF65-F5344CB8AC3E}">
        <p14:creationId xmlns:p14="http://schemas.microsoft.com/office/powerpoint/2010/main" val="122290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502D12-1B79-694C-BB4F-D0405E868ABF}"/>
              </a:ext>
            </a:extLst>
          </p:cNvPr>
          <p:cNvSpPr txBox="1"/>
          <p:nvPr/>
        </p:nvSpPr>
        <p:spPr>
          <a:xfrm>
            <a:off x="2180492" y="323557"/>
            <a:ext cx="1001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+mj-lt"/>
              </a:rPr>
              <a:t>Takeaways</a:t>
            </a:r>
            <a:endParaRPr lang="en-US" sz="5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DCBD9-D587-8E46-BA59-FF64F73B2A2E}"/>
              </a:ext>
            </a:extLst>
          </p:cNvPr>
          <p:cNvSpPr txBox="1"/>
          <p:nvPr/>
        </p:nvSpPr>
        <p:spPr>
          <a:xfrm>
            <a:off x="2325859" y="1069302"/>
            <a:ext cx="7540282" cy="818301"/>
          </a:xfrm>
          <a:prstGeom prst="rect">
            <a:avLst/>
          </a:prstGeom>
          <a:noFill/>
          <a:ln w="104775"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rgbClr val="002060"/>
                </a:solidFill>
                <a:latin typeface="+mj-lt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bg1">
                    <a:lumMod val="85000"/>
                  </a:schemeClr>
                </a:solidFill>
              </a:rPr>
              <a:t>ASK QUESTIONS BEFOREHAND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05CA66-F032-0448-981B-7AA931B6A7A0}"/>
              </a:ext>
            </a:extLst>
          </p:cNvPr>
          <p:cNvSpPr txBox="1"/>
          <p:nvPr/>
        </p:nvSpPr>
        <p:spPr>
          <a:xfrm>
            <a:off x="2861243" y="1973934"/>
            <a:ext cx="2241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PRACTISE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0C18B5-4657-8745-BEA7-8CDE49745ECC}"/>
              </a:ext>
            </a:extLst>
          </p:cNvPr>
          <p:cNvSpPr txBox="1"/>
          <p:nvPr/>
        </p:nvSpPr>
        <p:spPr>
          <a:xfrm>
            <a:off x="3329199" y="2583485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KEEP CALM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C3962-864A-8C44-88EB-C561C76403D9}"/>
              </a:ext>
            </a:extLst>
          </p:cNvPr>
          <p:cNvSpPr txBox="1"/>
          <p:nvPr/>
        </p:nvSpPr>
        <p:spPr>
          <a:xfrm>
            <a:off x="3789161" y="3193036"/>
            <a:ext cx="3397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COMMUNICATE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7A096-08DD-4A46-8651-FB4A29046FE8}"/>
              </a:ext>
            </a:extLst>
          </p:cNvPr>
          <p:cNvSpPr txBox="1"/>
          <p:nvPr/>
        </p:nvSpPr>
        <p:spPr>
          <a:xfrm>
            <a:off x="4326582" y="3802587"/>
            <a:ext cx="370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FAIL GRACIOUSLY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DEA08-C9F3-5049-A613-CC5EC9853A32}"/>
              </a:ext>
            </a:extLst>
          </p:cNvPr>
          <p:cNvSpPr txBox="1"/>
          <p:nvPr/>
        </p:nvSpPr>
        <p:spPr>
          <a:xfrm>
            <a:off x="4761340" y="4412138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FOLLOW 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95C3AB-ED68-3E4D-B971-A47EDBFA2EB6}"/>
              </a:ext>
            </a:extLst>
          </p:cNvPr>
          <p:cNvSpPr txBox="1"/>
          <p:nvPr/>
        </p:nvSpPr>
        <p:spPr>
          <a:xfrm>
            <a:off x="5218997" y="5021689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LEARN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F8F8D-50FC-994C-9B3F-1DFE87E0C6E3}"/>
              </a:ext>
            </a:extLst>
          </p:cNvPr>
          <p:cNvSpPr txBox="1"/>
          <p:nvPr/>
        </p:nvSpPr>
        <p:spPr>
          <a:xfrm>
            <a:off x="5725551" y="5631242"/>
            <a:ext cx="4293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ENJOY THE NEW JOB!</a:t>
            </a:r>
          </a:p>
        </p:txBody>
      </p:sp>
    </p:spTree>
    <p:extLst>
      <p:ext uri="{BB962C8B-B14F-4D97-AF65-F5344CB8AC3E}">
        <p14:creationId xmlns:p14="http://schemas.microsoft.com/office/powerpoint/2010/main" val="330406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3" presetClass="emph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3" presetClass="emph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3" presetClass="emph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3" presetClass="emph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3" presetClass="emph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" presetID="3" presetClass="emph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0"/>
                            </p:stCondLst>
                            <p:childTnLst>
                              <p:par>
                                <p:cTn id="26" presetID="3" presetClass="emph" presetSubtype="2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008DC76-95D1-434D-83BA-D77FC10A68F0}"/>
              </a:ext>
            </a:extLst>
          </p:cNvPr>
          <p:cNvSpPr txBox="1"/>
          <p:nvPr/>
        </p:nvSpPr>
        <p:spPr>
          <a:xfrm>
            <a:off x="8792308" y="70338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83854E-314C-3F42-8C56-BE9E81633A70}"/>
              </a:ext>
            </a:extLst>
          </p:cNvPr>
          <p:cNvSpPr txBox="1"/>
          <p:nvPr/>
        </p:nvSpPr>
        <p:spPr>
          <a:xfrm>
            <a:off x="2749775" y="2459504"/>
            <a:ext cx="88729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11865"/>
                </a:solidFill>
                <a:latin typeface="+mj-lt"/>
              </a:rPr>
              <a:t>If all else fails, it </a:t>
            </a:r>
          </a:p>
          <a:p>
            <a:r>
              <a:rPr lang="en-US" sz="4000" dirty="0">
                <a:solidFill>
                  <a:srgbClr val="011865"/>
                </a:solidFill>
                <a:latin typeface="+mj-lt"/>
              </a:rPr>
              <a:t>     might make a good blog post…</a:t>
            </a:r>
          </a:p>
          <a:p>
            <a:endParaRPr lang="en-US" sz="4000" dirty="0">
              <a:solidFill>
                <a:srgbClr val="01186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9319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4BD4D6-7634-E64B-B91A-D8CA83FB2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753" y="154746"/>
            <a:ext cx="9760612" cy="57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84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063FCF1-DE52-8140-AF2D-9C6C79CA6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26" y="1705022"/>
            <a:ext cx="9063565" cy="260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79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7D191F2-1AFF-D14E-9755-3804D87BD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52" y="3284528"/>
            <a:ext cx="6242097" cy="30732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3D5DBE-459B-D248-A527-D03135413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253" y="-21110"/>
            <a:ext cx="6242098" cy="3313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C6520-E431-F84C-BDDC-CFFD06FA8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250" y="1244986"/>
            <a:ext cx="8866739" cy="407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5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204A938-41ED-5D4F-82A6-9D830C87428F}"/>
              </a:ext>
            </a:extLst>
          </p:cNvPr>
          <p:cNvSpPr/>
          <p:nvPr/>
        </p:nvSpPr>
        <p:spPr>
          <a:xfrm>
            <a:off x="2194560" y="0"/>
            <a:ext cx="9983372" cy="6858000"/>
          </a:xfrm>
          <a:prstGeom prst="rect">
            <a:avLst/>
          </a:prstGeom>
          <a:solidFill>
            <a:srgbClr val="010C41"/>
          </a:solidFill>
          <a:ln>
            <a:solidFill>
              <a:srgbClr val="0118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EECC8-F5FA-104D-9668-365EF2374861}"/>
              </a:ext>
            </a:extLst>
          </p:cNvPr>
          <p:cNvSpPr txBox="1"/>
          <p:nvPr/>
        </p:nvSpPr>
        <p:spPr>
          <a:xfrm>
            <a:off x="9422952" y="4078794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11C75-0DD3-5E45-BFDF-4F2B478A1BD1}"/>
              </a:ext>
            </a:extLst>
          </p:cNvPr>
          <p:cNvSpPr txBox="1"/>
          <p:nvPr/>
        </p:nvSpPr>
        <p:spPr>
          <a:xfrm>
            <a:off x="2876059" y="348455"/>
            <a:ext cx="2892138" cy="1200329"/>
          </a:xfrm>
          <a:prstGeom prst="rect">
            <a:avLst/>
          </a:prstGeom>
          <a:noFill/>
          <a:ln w="1047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Sam Rhynas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</a:rPr>
              <a:t>@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lilacpatsy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08DC76-95D1-434D-83BA-D77FC10A68F0}"/>
              </a:ext>
            </a:extLst>
          </p:cNvPr>
          <p:cNvSpPr txBox="1"/>
          <p:nvPr/>
        </p:nvSpPr>
        <p:spPr>
          <a:xfrm>
            <a:off x="8792308" y="70338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D548D-1E4B-9246-8636-EC41F25B84BB}"/>
              </a:ext>
            </a:extLst>
          </p:cNvPr>
          <p:cNvSpPr txBox="1"/>
          <p:nvPr/>
        </p:nvSpPr>
        <p:spPr>
          <a:xfrm>
            <a:off x="2428026" y="3219234"/>
            <a:ext cx="4541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Girl Geek Scotland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</a:rPr>
              <a:t>@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GirlGeekScotland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FC6BC0-FED9-9148-B587-5A2CB93C3453}"/>
              </a:ext>
            </a:extLst>
          </p:cNvPr>
          <p:cNvSpPr txBox="1"/>
          <p:nvPr/>
        </p:nvSpPr>
        <p:spPr>
          <a:xfrm>
            <a:off x="7385760" y="4623578"/>
            <a:ext cx="45015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+mj-lt"/>
              </a:rPr>
              <a:t>PyData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Edinburgh</a:t>
            </a:r>
          </a:p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@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PyDataEdinburgh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3C838-B578-3846-922B-22B49B580026}"/>
              </a:ext>
            </a:extLst>
          </p:cNvPr>
          <p:cNvSpPr txBox="1"/>
          <p:nvPr/>
        </p:nvSpPr>
        <p:spPr>
          <a:xfrm>
            <a:off x="7328052" y="1495758"/>
            <a:ext cx="4559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Stochastic Solutions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</a:rPr>
              <a:t>@</a:t>
            </a:r>
            <a:r>
              <a:rPr lang="en-US" sz="3600" dirty="0" err="1">
                <a:solidFill>
                  <a:schemeClr val="bg1"/>
                </a:solidFill>
                <a:latin typeface="+mj-lt"/>
              </a:rPr>
              <a:t>StochasticSolns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804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7CA0A0-23C0-344C-B224-122167C6E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661" y="272715"/>
            <a:ext cx="8273812" cy="590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0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9EECC8-F5FA-104D-9668-365EF2374861}"/>
              </a:ext>
            </a:extLst>
          </p:cNvPr>
          <p:cNvSpPr txBox="1"/>
          <p:nvPr/>
        </p:nvSpPr>
        <p:spPr>
          <a:xfrm>
            <a:off x="9422952" y="4078794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endParaRPr lang="en-US" sz="20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27513D-607A-3647-B617-5E6DEB55F416}"/>
              </a:ext>
            </a:extLst>
          </p:cNvPr>
          <p:cNvSpPr txBox="1"/>
          <p:nvPr/>
        </p:nvSpPr>
        <p:spPr>
          <a:xfrm>
            <a:off x="3800075" y="306460"/>
            <a:ext cx="6253635" cy="5802229"/>
          </a:xfrm>
          <a:prstGeom prst="rect">
            <a:avLst/>
          </a:prstGeom>
          <a:ln w="104775"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rgbClr val="002060"/>
                </a:solidFill>
                <a:latin typeface="+mj-lt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Software Engineer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Senior Software Engineer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QA Manager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Release Manager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Operations Manager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Director of Operations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Head of Operations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08DC76-95D1-434D-83BA-D77FC10A68F0}"/>
              </a:ext>
            </a:extLst>
          </p:cNvPr>
          <p:cNvSpPr txBox="1"/>
          <p:nvPr/>
        </p:nvSpPr>
        <p:spPr>
          <a:xfrm>
            <a:off x="8792308" y="70338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7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9EECC8-F5FA-104D-9668-365EF2374861}"/>
              </a:ext>
            </a:extLst>
          </p:cNvPr>
          <p:cNvSpPr txBox="1"/>
          <p:nvPr/>
        </p:nvSpPr>
        <p:spPr>
          <a:xfrm>
            <a:off x="9422952" y="4078794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cs typeface="Baghdad" pitchFamily="2" charset="-78"/>
            </a:endParaRP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08DC76-95D1-434D-83BA-D77FC10A68F0}"/>
              </a:ext>
            </a:extLst>
          </p:cNvPr>
          <p:cNvSpPr txBox="1"/>
          <p:nvPr/>
        </p:nvSpPr>
        <p:spPr>
          <a:xfrm>
            <a:off x="8792308" y="70338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6F624-9ED9-E04B-9BDD-01028F716BE8}"/>
              </a:ext>
            </a:extLst>
          </p:cNvPr>
          <p:cNvSpPr txBox="1"/>
          <p:nvPr/>
        </p:nvSpPr>
        <p:spPr>
          <a:xfrm>
            <a:off x="4408818" y="1434904"/>
            <a:ext cx="171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D883FF"/>
                </a:solidFill>
                <a:latin typeface="Baghdad" pitchFamily="2" charset="-78"/>
                <a:cs typeface="Baghdad" pitchFamily="2" charset="-78"/>
              </a:rPr>
              <a:t>Scrum Master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1A81C-DF78-B749-A44B-5435E6B51A6A}"/>
              </a:ext>
            </a:extLst>
          </p:cNvPr>
          <p:cNvSpPr txBox="1"/>
          <p:nvPr/>
        </p:nvSpPr>
        <p:spPr>
          <a:xfrm>
            <a:off x="8271803" y="3573194"/>
            <a:ext cx="1596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latin typeface="Baghdad" pitchFamily="2" charset="-78"/>
                <a:cs typeface="Baghdad" pitchFamily="2" charset="-78"/>
              </a:defRPr>
            </a:lvl1pPr>
          </a:lstStyle>
          <a:p>
            <a:r>
              <a:rPr lang="en-US" dirty="0">
                <a:solidFill>
                  <a:srgbClr val="FF40FF"/>
                </a:solidFill>
              </a:rPr>
              <a:t>People Manager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69EC8-99A5-354A-8855-16503ADD565B}"/>
              </a:ext>
            </a:extLst>
          </p:cNvPr>
          <p:cNvSpPr txBox="1"/>
          <p:nvPr/>
        </p:nvSpPr>
        <p:spPr>
          <a:xfrm>
            <a:off x="7453487" y="4584245"/>
            <a:ext cx="1158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cs typeface="Baghdad" pitchFamily="2" charset="-78"/>
              </a:rPr>
              <a:t>Team Lead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AF3EA-37D1-B740-9E9D-07764D715B6B}"/>
              </a:ext>
            </a:extLst>
          </p:cNvPr>
          <p:cNvSpPr txBox="1"/>
          <p:nvPr/>
        </p:nvSpPr>
        <p:spPr>
          <a:xfrm>
            <a:off x="5725551" y="886265"/>
            <a:ext cx="1965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40FF"/>
                </a:solidFill>
                <a:latin typeface="Baghdad" pitchFamily="2" charset="-78"/>
                <a:cs typeface="Baghdad" pitchFamily="2" charset="-78"/>
              </a:rPr>
              <a:t>Data </a:t>
            </a:r>
            <a:r>
              <a:rPr lang="en-US" sz="2000" dirty="0" err="1">
                <a:solidFill>
                  <a:srgbClr val="FF40FF"/>
                </a:solidFill>
                <a:latin typeface="Baghdad" pitchFamily="2" charset="-78"/>
                <a:cs typeface="Baghdad" pitchFamily="2" charset="-78"/>
              </a:rPr>
              <a:t>StoryTeller</a:t>
            </a:r>
            <a:endParaRPr lang="en-US" sz="2000" dirty="0">
              <a:solidFill>
                <a:srgbClr val="FF40FF"/>
              </a:solidFill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323BB-0670-1741-9BFF-9C6B8E520DAF}"/>
              </a:ext>
            </a:extLst>
          </p:cNvPr>
          <p:cNvSpPr txBox="1"/>
          <p:nvPr/>
        </p:nvSpPr>
        <p:spPr>
          <a:xfrm>
            <a:off x="3554063" y="3713724"/>
            <a:ext cx="1815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Baghdad" pitchFamily="2" charset="-78"/>
                <a:cs typeface="Baghdad" pitchFamily="2" charset="-78"/>
              </a:rPr>
              <a:t>Installation Engineer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10669D-E009-EF4E-8E92-3B39D9286CE8}"/>
              </a:ext>
            </a:extLst>
          </p:cNvPr>
          <p:cNvSpPr txBox="1"/>
          <p:nvPr/>
        </p:nvSpPr>
        <p:spPr>
          <a:xfrm>
            <a:off x="9706708" y="562708"/>
            <a:ext cx="1710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Baghdad" pitchFamily="2" charset="-78"/>
                <a:cs typeface="Baghdad" pitchFamily="2" charset="-78"/>
              </a:rPr>
              <a:t>Technical Author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7193B-3BCF-FB48-A2CB-65887C1ED1BD}"/>
              </a:ext>
            </a:extLst>
          </p:cNvPr>
          <p:cNvSpPr txBox="1"/>
          <p:nvPr/>
        </p:nvSpPr>
        <p:spPr>
          <a:xfrm>
            <a:off x="3566566" y="899676"/>
            <a:ext cx="2051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2F92"/>
                </a:solidFill>
                <a:latin typeface="Baghdad" pitchFamily="2" charset="-78"/>
                <a:cs typeface="Baghdad" pitchFamily="2" charset="-78"/>
              </a:rPr>
              <a:t>Data Governance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D5B36-474D-0240-8E25-AE71328F5A64}"/>
              </a:ext>
            </a:extLst>
          </p:cNvPr>
          <p:cNvSpPr txBox="1"/>
          <p:nvPr/>
        </p:nvSpPr>
        <p:spPr>
          <a:xfrm>
            <a:off x="4572000" y="5641145"/>
            <a:ext cx="823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Baghdad" pitchFamily="2" charset="-78"/>
                <a:cs typeface="Baghdad" pitchFamily="2" charset="-78"/>
              </a:rPr>
              <a:t>Knitter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88B872-51D6-C045-8DA2-EA6CFC18E389}"/>
              </a:ext>
            </a:extLst>
          </p:cNvPr>
          <p:cNvSpPr txBox="1"/>
          <p:nvPr/>
        </p:nvSpPr>
        <p:spPr>
          <a:xfrm>
            <a:off x="2586054" y="3198167"/>
            <a:ext cx="2255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2F92"/>
                </a:solidFill>
                <a:latin typeface="Baghdad" pitchFamily="2" charset="-78"/>
                <a:cs typeface="Baghdad" pitchFamily="2" charset="-78"/>
              </a:rPr>
              <a:t>Unix Sys Admin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BE48D-FE73-5347-BC4C-760D21EA62CC}"/>
              </a:ext>
            </a:extLst>
          </p:cNvPr>
          <p:cNvSpPr txBox="1"/>
          <p:nvPr/>
        </p:nvSpPr>
        <p:spPr>
          <a:xfrm>
            <a:off x="5646023" y="5882921"/>
            <a:ext cx="4017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Baghdad" pitchFamily="2" charset="-78"/>
                <a:cs typeface="Baghdad" pitchFamily="2" charset="-78"/>
              </a:rPr>
              <a:t>Client Management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F7D8D-7D4C-CA4C-9996-C3AB81B8E9C8}"/>
              </a:ext>
            </a:extLst>
          </p:cNvPr>
          <p:cNvSpPr txBox="1"/>
          <p:nvPr/>
        </p:nvSpPr>
        <p:spPr>
          <a:xfrm>
            <a:off x="2753090" y="4398423"/>
            <a:ext cx="722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Baghdad" pitchFamily="2" charset="-78"/>
                <a:cs typeface="Baghdad" pitchFamily="2" charset="-78"/>
              </a:rPr>
              <a:t>QA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89A808-2C88-564A-A9FF-1B1FEC4DFCE0}"/>
              </a:ext>
            </a:extLst>
          </p:cNvPr>
          <p:cNvSpPr txBox="1"/>
          <p:nvPr/>
        </p:nvSpPr>
        <p:spPr>
          <a:xfrm>
            <a:off x="8053593" y="2210723"/>
            <a:ext cx="639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Baghdad" pitchFamily="2" charset="-78"/>
                <a:cs typeface="Baghdad" pitchFamily="2" charset="-78"/>
              </a:rPr>
              <a:t>QC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8D799E-6A76-4647-8E13-D6E65657D45F}"/>
              </a:ext>
            </a:extLst>
          </p:cNvPr>
          <p:cNvSpPr txBox="1"/>
          <p:nvPr/>
        </p:nvSpPr>
        <p:spPr>
          <a:xfrm>
            <a:off x="4058967" y="4827004"/>
            <a:ext cx="2037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40FF"/>
                </a:solidFill>
                <a:latin typeface="Baghdad" pitchFamily="2" charset="-78"/>
                <a:cs typeface="Baghdad" pitchFamily="2" charset="-78"/>
              </a:rPr>
              <a:t>DevOps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9F0E5E-5CF1-D349-A098-2298C5939023}"/>
              </a:ext>
            </a:extLst>
          </p:cNvPr>
          <p:cNvSpPr txBox="1"/>
          <p:nvPr/>
        </p:nvSpPr>
        <p:spPr>
          <a:xfrm>
            <a:off x="9230463" y="4455886"/>
            <a:ext cx="1523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2F92"/>
                </a:solidFill>
                <a:latin typeface="Baghdad" pitchFamily="2" charset="-78"/>
                <a:cs typeface="Baghdad" pitchFamily="2" charset="-78"/>
              </a:rPr>
              <a:t>Product Owner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F0BC29-841B-E547-92F4-8575EF02FE0F}"/>
              </a:ext>
            </a:extLst>
          </p:cNvPr>
          <p:cNvSpPr txBox="1"/>
          <p:nvPr/>
        </p:nvSpPr>
        <p:spPr>
          <a:xfrm>
            <a:off x="8678730" y="900078"/>
            <a:ext cx="1987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2F92"/>
                </a:solidFill>
                <a:latin typeface="Baghdad" pitchFamily="2" charset="-78"/>
                <a:cs typeface="Baghdad" pitchFamily="2" charset="-78"/>
              </a:rPr>
              <a:t>Project Manager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59226F-62A2-8E47-8D2D-C396E5B4D583}"/>
              </a:ext>
            </a:extLst>
          </p:cNvPr>
          <p:cNvSpPr txBox="1"/>
          <p:nvPr/>
        </p:nvSpPr>
        <p:spPr>
          <a:xfrm>
            <a:off x="2982351" y="5458265"/>
            <a:ext cx="1150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Baghdad" pitchFamily="2" charset="-78"/>
                <a:cs typeface="Baghdad" pitchFamily="2" charset="-78"/>
              </a:rPr>
              <a:t>Mentor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922D62-6BE8-D248-AD6F-7857C743826C}"/>
              </a:ext>
            </a:extLst>
          </p:cNvPr>
          <p:cNvSpPr txBox="1"/>
          <p:nvPr/>
        </p:nvSpPr>
        <p:spPr>
          <a:xfrm>
            <a:off x="8460226" y="4821618"/>
            <a:ext cx="2604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97E452"/>
                </a:solidFill>
                <a:latin typeface="Baghdad" pitchFamily="2" charset="-78"/>
                <a:cs typeface="Baghdad" pitchFamily="2" charset="-78"/>
              </a:rPr>
              <a:t>Operations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78049-0850-DA43-B41A-A46204B60718}"/>
              </a:ext>
            </a:extLst>
          </p:cNvPr>
          <p:cNvSpPr txBox="1"/>
          <p:nvPr/>
        </p:nvSpPr>
        <p:spPr>
          <a:xfrm>
            <a:off x="3137095" y="2757268"/>
            <a:ext cx="1792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Baghdad" pitchFamily="2" charset="-78"/>
                <a:cs typeface="Baghdad" pitchFamily="2" charset="-78"/>
              </a:rPr>
              <a:t>Software Trainer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7DC70D-93AF-8948-8924-7D4C133C9AD0}"/>
              </a:ext>
            </a:extLst>
          </p:cNvPr>
          <p:cNvSpPr txBox="1"/>
          <p:nvPr/>
        </p:nvSpPr>
        <p:spPr>
          <a:xfrm>
            <a:off x="7249450" y="391070"/>
            <a:ext cx="172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7E79"/>
                </a:solidFill>
                <a:latin typeface="Baghdad" pitchFamily="2" charset="-78"/>
                <a:cs typeface="Baghdad" pitchFamily="2" charset="-78"/>
              </a:rPr>
              <a:t>Agony Aunt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3AB4A6-0A3B-4043-9C06-2A70B629F435}"/>
              </a:ext>
            </a:extLst>
          </p:cNvPr>
          <p:cNvSpPr txBox="1"/>
          <p:nvPr/>
        </p:nvSpPr>
        <p:spPr>
          <a:xfrm>
            <a:off x="2775859" y="1584762"/>
            <a:ext cx="104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cs typeface="Baghdad" pitchFamily="2" charset="-78"/>
              </a:rPr>
              <a:t>Gardener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A89377-F541-D14F-B309-03DA0C5DA96B}"/>
              </a:ext>
            </a:extLst>
          </p:cNvPr>
          <p:cNvSpPr txBox="1"/>
          <p:nvPr/>
        </p:nvSpPr>
        <p:spPr>
          <a:xfrm>
            <a:off x="4841223" y="2096086"/>
            <a:ext cx="2929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aghdad" pitchFamily="2" charset="-78"/>
                <a:cs typeface="Baghdad" pitchFamily="2" charset="-78"/>
              </a:rPr>
              <a:t>Sports &amp; Social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Baghdad" pitchFamily="2" charset="-78"/>
                <a:cs typeface="Baghdad" pitchFamily="2" charset="-78"/>
              </a:rPr>
              <a:t>Organiser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4511C9-53B8-E94D-91BE-D42A591E5408}"/>
              </a:ext>
            </a:extLst>
          </p:cNvPr>
          <p:cNvSpPr txBox="1"/>
          <p:nvPr/>
        </p:nvSpPr>
        <p:spPr>
          <a:xfrm>
            <a:off x="5609296" y="3412380"/>
            <a:ext cx="148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40FF"/>
                </a:solidFill>
                <a:latin typeface="Baghdad" pitchFamily="2" charset="-78"/>
                <a:cs typeface="Baghdad" pitchFamily="2" charset="-78"/>
              </a:rPr>
              <a:t>Dogsbody</a:t>
            </a:r>
            <a:endParaRPr lang="en-US" sz="2400" dirty="0">
              <a:solidFill>
                <a:srgbClr val="FF40FF"/>
              </a:solidFill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2CECC3-11D1-9D48-925B-C46872C9A6BD}"/>
              </a:ext>
            </a:extLst>
          </p:cNvPr>
          <p:cNvSpPr txBox="1"/>
          <p:nvPr/>
        </p:nvSpPr>
        <p:spPr>
          <a:xfrm>
            <a:off x="6096000" y="3954770"/>
            <a:ext cx="1975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latin typeface="Baghdad" pitchFamily="2" charset="-78"/>
                <a:cs typeface="Baghdad" pitchFamily="2" charset="-78"/>
              </a:defRPr>
            </a:lvl1pPr>
          </a:lstStyle>
          <a:p>
            <a:r>
              <a:rPr lang="en-US" dirty="0">
                <a:solidFill>
                  <a:srgbClr val="97E452"/>
                </a:solidFill>
              </a:rPr>
              <a:t>Facilitator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6FEE5C-4787-D149-B7FC-87FB721C95F1}"/>
              </a:ext>
            </a:extLst>
          </p:cNvPr>
          <p:cNvSpPr txBox="1"/>
          <p:nvPr/>
        </p:nvSpPr>
        <p:spPr>
          <a:xfrm>
            <a:off x="8929773" y="2137307"/>
            <a:ext cx="1355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aghdad" pitchFamily="2" charset="-78"/>
                <a:cs typeface="Baghdad" pitchFamily="2" charset="-78"/>
              </a:rPr>
              <a:t>Negotiator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8274AC-2AD2-014F-8E65-8A0E861F6A60}"/>
              </a:ext>
            </a:extLst>
          </p:cNvPr>
          <p:cNvSpPr txBox="1"/>
          <p:nvPr/>
        </p:nvSpPr>
        <p:spPr>
          <a:xfrm>
            <a:off x="6619842" y="1292814"/>
            <a:ext cx="4651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Baghdad" pitchFamily="2" charset="-78"/>
                <a:cs typeface="Baghdad" pitchFamily="2" charset="-78"/>
              </a:rPr>
              <a:t>Software Engineer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BA333E-68FC-1E47-A5FA-DB037605EEBF}"/>
              </a:ext>
            </a:extLst>
          </p:cNvPr>
          <p:cNvSpPr txBox="1"/>
          <p:nvPr/>
        </p:nvSpPr>
        <p:spPr>
          <a:xfrm>
            <a:off x="8440599" y="3035551"/>
            <a:ext cx="196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ghdad" pitchFamily="2" charset="-78"/>
                <a:cs typeface="Baghdad" pitchFamily="2" charset="-78"/>
              </a:rPr>
              <a:t>Test Manager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B39067-B7E9-544E-961F-BD1434704162}"/>
              </a:ext>
            </a:extLst>
          </p:cNvPr>
          <p:cNvSpPr txBox="1"/>
          <p:nvPr/>
        </p:nvSpPr>
        <p:spPr>
          <a:xfrm>
            <a:off x="10285593" y="2535897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D883FF"/>
                </a:solidFill>
                <a:latin typeface="Baghdad" pitchFamily="2" charset="-78"/>
                <a:cs typeface="Baghdad" pitchFamily="2" charset="-78"/>
              </a:rPr>
              <a:t>UX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ghdad" pitchFamily="2" charset="-78"/>
                <a:cs typeface="Baghdad" pitchFamily="2" charset="-78"/>
              </a:rPr>
              <a:t> </a:t>
            </a:r>
            <a:r>
              <a:rPr lang="en-US" sz="2400" dirty="0">
                <a:solidFill>
                  <a:srgbClr val="D883FF"/>
                </a:solidFill>
                <a:latin typeface="Baghdad" pitchFamily="2" charset="-78"/>
                <a:cs typeface="Baghdad" pitchFamily="2" charset="-78"/>
              </a:rPr>
              <a:t>design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217B17-FF0F-714D-A62E-3A7983F03F32}"/>
              </a:ext>
            </a:extLst>
          </p:cNvPr>
          <p:cNvSpPr txBox="1"/>
          <p:nvPr/>
        </p:nvSpPr>
        <p:spPr>
          <a:xfrm>
            <a:off x="6296582" y="5268798"/>
            <a:ext cx="2101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D883FF"/>
                </a:solidFill>
                <a:latin typeface="Baghdad" pitchFamily="2" charset="-78"/>
                <a:cs typeface="Baghdad" pitchFamily="2" charset="-78"/>
              </a:rPr>
              <a:t>Account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53564B-DA48-8341-AEC2-1CB107C5D3B7}"/>
              </a:ext>
            </a:extLst>
          </p:cNvPr>
          <p:cNvSpPr txBox="1"/>
          <p:nvPr/>
        </p:nvSpPr>
        <p:spPr>
          <a:xfrm>
            <a:off x="10079990" y="5581841"/>
            <a:ext cx="1347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Baghdad" pitchFamily="2" charset="-78"/>
                <a:cs typeface="Baghdad" pitchFamily="2" charset="-78"/>
              </a:rPr>
              <a:t>Client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Baghdad" pitchFamily="2" charset="-78"/>
                <a:cs typeface="Baghdad" pitchFamily="2" charset="-78"/>
              </a:rPr>
              <a:t>Liason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Baghdad" pitchFamily="2" charset="-78"/>
              <a:cs typeface="Baghdad" pitchFamily="2" charset="-7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6615FD-528D-C74A-8900-865B9BDFEA1F}"/>
              </a:ext>
            </a:extLst>
          </p:cNvPr>
          <p:cNvSpPr txBox="1"/>
          <p:nvPr/>
        </p:nvSpPr>
        <p:spPr>
          <a:xfrm>
            <a:off x="3984149" y="271160"/>
            <a:ext cx="3000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7E452"/>
                </a:solidFill>
                <a:latin typeface="Baghdad" pitchFamily="2" charset="-78"/>
                <a:cs typeface="Baghdad" pitchFamily="2" charset="-78"/>
              </a:rPr>
              <a:t>Customer Support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35A5D2-FDE6-7C41-9DB8-0F260CA6F13F}"/>
              </a:ext>
            </a:extLst>
          </p:cNvPr>
          <p:cNvSpPr txBox="1"/>
          <p:nvPr/>
        </p:nvSpPr>
        <p:spPr>
          <a:xfrm>
            <a:off x="2560320" y="2096086"/>
            <a:ext cx="836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latin typeface="Baghdad" pitchFamily="2" charset="-78"/>
                <a:cs typeface="Baghdad" pitchFamily="2" charset="-78"/>
              </a:defRPr>
            </a:lvl1pPr>
          </a:lstStyle>
          <a:p>
            <a:r>
              <a:rPr lang="en-US" dirty="0">
                <a:solidFill>
                  <a:srgbClr val="D883FF"/>
                </a:solidFill>
              </a:rPr>
              <a:t>Mentor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A9BFB-FDFD-2147-B1DF-9AA1AC8E2AC3}"/>
              </a:ext>
            </a:extLst>
          </p:cNvPr>
          <p:cNvSpPr txBox="1"/>
          <p:nvPr/>
        </p:nvSpPr>
        <p:spPr>
          <a:xfrm>
            <a:off x="4983843" y="2657007"/>
            <a:ext cx="3280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2F92"/>
                </a:solidFill>
              </a:rPr>
              <a:t>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45111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25"/>
    </mc:Choice>
    <mc:Fallback xmlns="">
      <p:transition spd="slow" advTm="10832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008DC76-95D1-434D-83BA-D77FC10A68F0}"/>
              </a:ext>
            </a:extLst>
          </p:cNvPr>
          <p:cNvSpPr txBox="1"/>
          <p:nvPr/>
        </p:nvSpPr>
        <p:spPr>
          <a:xfrm>
            <a:off x="8792308" y="70338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83854E-314C-3F42-8C56-BE9E81633A70}"/>
              </a:ext>
            </a:extLst>
          </p:cNvPr>
          <p:cNvSpPr txBox="1"/>
          <p:nvPr/>
        </p:nvSpPr>
        <p:spPr>
          <a:xfrm>
            <a:off x="2179752" y="1593229"/>
            <a:ext cx="99833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11863"/>
                </a:solidFill>
                <a:latin typeface="+mj-lt"/>
                <a:ea typeface="Ayuthaya" pitchFamily="2" charset="-34"/>
                <a:cs typeface="Ayuthaya" pitchFamily="2" charset="-34"/>
              </a:rPr>
              <a:t>What is </a:t>
            </a:r>
          </a:p>
          <a:p>
            <a:pPr algn="ctr"/>
            <a:r>
              <a:rPr lang="en-US" sz="4800" dirty="0">
                <a:solidFill>
                  <a:srgbClr val="011863"/>
                </a:solidFill>
                <a:latin typeface="+mj-lt"/>
                <a:ea typeface="Ayuthaya" pitchFamily="2" charset="-34"/>
                <a:cs typeface="Ayuthaya" pitchFamily="2" charset="-34"/>
              </a:rPr>
              <a:t>a </a:t>
            </a:r>
          </a:p>
          <a:p>
            <a:pPr algn="ctr"/>
            <a:r>
              <a:rPr lang="en-US" sz="4800" dirty="0">
                <a:solidFill>
                  <a:srgbClr val="011863"/>
                </a:solidFill>
                <a:latin typeface="+mj-lt"/>
                <a:ea typeface="Ayuthaya" pitchFamily="2" charset="-34"/>
                <a:cs typeface="Ayuthaya" pitchFamily="2" charset="-34"/>
              </a:rPr>
              <a:t>technical interview?</a:t>
            </a:r>
          </a:p>
          <a:p>
            <a:pPr algn="ctr"/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41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78"/>
    </mc:Choice>
    <mc:Fallback xmlns="">
      <p:transition spd="slow" advTm="1717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5DB270-C45D-DA40-A304-BE4559EE243F}"/>
              </a:ext>
            </a:extLst>
          </p:cNvPr>
          <p:cNvSpPr txBox="1"/>
          <p:nvPr/>
        </p:nvSpPr>
        <p:spPr>
          <a:xfrm>
            <a:off x="2180492" y="323557"/>
            <a:ext cx="1001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+mj-lt"/>
              </a:rPr>
              <a:t>In your own space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06DFDF-2992-7A4C-9F4F-0503C0FE6F95}"/>
              </a:ext>
            </a:extLst>
          </p:cNvPr>
          <p:cNvSpPr txBox="1"/>
          <p:nvPr/>
        </p:nvSpPr>
        <p:spPr>
          <a:xfrm>
            <a:off x="4599129" y="1389511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5A9FAB-7E59-3F43-928C-BF465EE27E56}"/>
              </a:ext>
            </a:extLst>
          </p:cNvPr>
          <p:cNvGrpSpPr/>
          <p:nvPr/>
        </p:nvGrpSpPr>
        <p:grpSpPr>
          <a:xfrm>
            <a:off x="1073181" y="609526"/>
            <a:ext cx="3044441" cy="3094892"/>
            <a:chOff x="3227998" y="1314338"/>
            <a:chExt cx="3044441" cy="309489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C1FE6-E4A5-BE41-BA79-3BF10AB20A8D}"/>
                </a:ext>
              </a:extLst>
            </p:cNvPr>
            <p:cNvSpPr/>
            <p:nvPr/>
          </p:nvSpPr>
          <p:spPr>
            <a:xfrm>
              <a:off x="3227998" y="1314338"/>
              <a:ext cx="3044441" cy="3094892"/>
            </a:xfrm>
            <a:prstGeom prst="ellipse">
              <a:avLst/>
            </a:prstGeom>
            <a:solidFill>
              <a:srgbClr val="FFFBFF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A251A2A-5F71-3440-B41C-50DE85FA9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5576" y="1952825"/>
              <a:ext cx="1460500" cy="18923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C606CC-11C4-B74E-B3BD-3494AD958BD3}"/>
              </a:ext>
            </a:extLst>
          </p:cNvPr>
          <p:cNvGrpSpPr/>
          <p:nvPr/>
        </p:nvGrpSpPr>
        <p:grpSpPr>
          <a:xfrm>
            <a:off x="6300864" y="1246887"/>
            <a:ext cx="2975350" cy="2852304"/>
            <a:chOff x="7054189" y="3704418"/>
            <a:chExt cx="2975350" cy="285230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1FED16-AB14-5744-BCC1-C2C485553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8239" y="3816120"/>
              <a:ext cx="2781300" cy="2628900"/>
            </a:xfrm>
            <a:prstGeom prst="rect">
              <a:avLst/>
            </a:prstGeom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ED49420-C93C-7C47-98C1-9A918F4E8D5C}"/>
                </a:ext>
              </a:extLst>
            </p:cNvPr>
            <p:cNvSpPr/>
            <p:nvPr/>
          </p:nvSpPr>
          <p:spPr>
            <a:xfrm>
              <a:off x="7054189" y="3704418"/>
              <a:ext cx="2855600" cy="2852304"/>
            </a:xfrm>
            <a:prstGeom prst="ellipse">
              <a:avLst/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8A4F27-06E5-0E48-A9D4-2096D570AF53}"/>
              </a:ext>
            </a:extLst>
          </p:cNvPr>
          <p:cNvGrpSpPr/>
          <p:nvPr/>
        </p:nvGrpSpPr>
        <p:grpSpPr>
          <a:xfrm>
            <a:off x="8819415" y="3308545"/>
            <a:ext cx="2997946" cy="2964845"/>
            <a:chOff x="6750661" y="3207877"/>
            <a:chExt cx="2997946" cy="296484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D192905-CFD9-2B4E-AEFE-A14E086C9DE6}"/>
                </a:ext>
              </a:extLst>
            </p:cNvPr>
            <p:cNvSpPr/>
            <p:nvPr/>
          </p:nvSpPr>
          <p:spPr>
            <a:xfrm>
              <a:off x="6750661" y="3207877"/>
              <a:ext cx="2997946" cy="2964845"/>
            </a:xfrm>
            <a:prstGeom prst="ellipse">
              <a:avLst/>
            </a:prstGeom>
            <a:solidFill>
              <a:srgbClr val="FFFBFF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59C4436-9F5C-864C-B1F8-FC0A7432C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011" y="3846660"/>
              <a:ext cx="2018666" cy="1857887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D9D9656-927C-964A-8110-12343DB2F31F}"/>
              </a:ext>
            </a:extLst>
          </p:cNvPr>
          <p:cNvGrpSpPr/>
          <p:nvPr/>
        </p:nvGrpSpPr>
        <p:grpSpPr>
          <a:xfrm>
            <a:off x="3573775" y="3429000"/>
            <a:ext cx="2855599" cy="2852304"/>
            <a:chOff x="3573775" y="3429000"/>
            <a:chExt cx="2855599" cy="285230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C8AA01A-7769-614D-831D-2F170846922B}"/>
                </a:ext>
              </a:extLst>
            </p:cNvPr>
            <p:cNvSpPr/>
            <p:nvPr/>
          </p:nvSpPr>
          <p:spPr>
            <a:xfrm>
              <a:off x="3573775" y="3429000"/>
              <a:ext cx="2855599" cy="2852304"/>
            </a:xfrm>
            <a:prstGeom prst="ellipse">
              <a:avLst/>
            </a:prstGeom>
            <a:solidFill>
              <a:srgbClr val="FFFBFF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0B64D08-F86A-AD49-9ED4-F260D6D46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07930" y="3992008"/>
              <a:ext cx="2156270" cy="159792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EAD379-6007-9548-B5F1-EB1B14C8670B}"/>
              </a:ext>
            </a:extLst>
          </p:cNvPr>
          <p:cNvGrpSpPr/>
          <p:nvPr/>
        </p:nvGrpSpPr>
        <p:grpSpPr>
          <a:xfrm>
            <a:off x="10846547" y="3316234"/>
            <a:ext cx="676227" cy="675774"/>
            <a:chOff x="11272911" y="2753226"/>
            <a:chExt cx="676227" cy="675774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A1A8B3E-ECDC-F44B-ACBD-51DF77DC5F5C}"/>
                </a:ext>
              </a:extLst>
            </p:cNvPr>
            <p:cNvSpPr/>
            <p:nvPr/>
          </p:nvSpPr>
          <p:spPr>
            <a:xfrm>
              <a:off x="11272911" y="2753226"/>
              <a:ext cx="676227" cy="675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F813BE2-81DA-6342-AECD-9388D3BAB4D2}"/>
                </a:ext>
              </a:extLst>
            </p:cNvPr>
            <p:cNvGrpSpPr/>
            <p:nvPr/>
          </p:nvGrpSpPr>
          <p:grpSpPr>
            <a:xfrm>
              <a:off x="11272911" y="2753226"/>
              <a:ext cx="676227" cy="675774"/>
              <a:chOff x="10244138" y="1758843"/>
              <a:chExt cx="1109293" cy="1098657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8" name="Donut 27">
                <a:extLst>
                  <a:ext uri="{FF2B5EF4-FFF2-40B4-BE49-F238E27FC236}">
                    <a16:creationId xmlns:a16="http://schemas.microsoft.com/office/drawing/2014/main" id="{424B7034-18CD-C146-8667-9A42C18A65EA}"/>
                  </a:ext>
                </a:extLst>
              </p:cNvPr>
              <p:cNvSpPr/>
              <p:nvPr/>
            </p:nvSpPr>
            <p:spPr>
              <a:xfrm>
                <a:off x="10244138" y="1758843"/>
                <a:ext cx="1109293" cy="1098657"/>
              </a:xfrm>
              <a:prstGeom prst="donut">
                <a:avLst>
                  <a:gd name="adj" fmla="val 6716"/>
                </a:avLst>
              </a:prstGeom>
              <a:grp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75B18F8-34F2-3C44-AD8A-FC2D73ED32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36236" y="2145904"/>
                <a:ext cx="362548" cy="16226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2FE9847-7AA2-8549-9A69-5FAB4D537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98784" y="2194163"/>
                <a:ext cx="431191" cy="11400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2130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192"/>
    </mc:Choice>
    <mc:Fallback xmlns="">
      <p:transition spd="slow" advTm="1771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5DB270-C45D-DA40-A304-BE4559EE243F}"/>
              </a:ext>
            </a:extLst>
          </p:cNvPr>
          <p:cNvSpPr txBox="1"/>
          <p:nvPr/>
        </p:nvSpPr>
        <p:spPr>
          <a:xfrm>
            <a:off x="2180492" y="478931"/>
            <a:ext cx="1001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+mj-lt"/>
              </a:rPr>
              <a:t>In the office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7465B5-83D7-D948-9A8C-CCFBF1386D05}"/>
              </a:ext>
            </a:extLst>
          </p:cNvPr>
          <p:cNvGrpSpPr/>
          <p:nvPr/>
        </p:nvGrpSpPr>
        <p:grpSpPr>
          <a:xfrm>
            <a:off x="9053373" y="651762"/>
            <a:ext cx="2997946" cy="2964845"/>
            <a:chOff x="6750661" y="3207877"/>
            <a:chExt cx="2997946" cy="296484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14A5AFC-81A1-0344-A690-E16F3B5A6688}"/>
                </a:ext>
              </a:extLst>
            </p:cNvPr>
            <p:cNvSpPr/>
            <p:nvPr/>
          </p:nvSpPr>
          <p:spPr>
            <a:xfrm>
              <a:off x="6750661" y="3207877"/>
              <a:ext cx="2997946" cy="2964845"/>
            </a:xfrm>
            <a:prstGeom prst="ellipse">
              <a:avLst/>
            </a:prstGeom>
            <a:solidFill>
              <a:srgbClr val="FFFBFF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D4D004E-240F-8346-81A3-29A0858D1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6011" y="3846660"/>
              <a:ext cx="2018666" cy="1857887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E583AA6-7D1A-A142-BFBE-043EA08397D4}"/>
              </a:ext>
            </a:extLst>
          </p:cNvPr>
          <p:cNvGrpSpPr/>
          <p:nvPr/>
        </p:nvGrpSpPr>
        <p:grpSpPr>
          <a:xfrm>
            <a:off x="2448963" y="3616607"/>
            <a:ext cx="2614230" cy="2551630"/>
            <a:chOff x="3144988" y="3509232"/>
            <a:chExt cx="3242660" cy="314803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431D97A-7F8F-9243-965A-394031AD7A49}"/>
                </a:ext>
              </a:extLst>
            </p:cNvPr>
            <p:cNvSpPr/>
            <p:nvPr/>
          </p:nvSpPr>
          <p:spPr>
            <a:xfrm>
              <a:off x="3150342" y="3512715"/>
              <a:ext cx="3237306" cy="313357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BB1D9FC-0D0F-5940-8591-66586868FBC5}"/>
                </a:ext>
              </a:extLst>
            </p:cNvPr>
            <p:cNvGrpSpPr/>
            <p:nvPr/>
          </p:nvGrpSpPr>
          <p:grpSpPr>
            <a:xfrm>
              <a:off x="3144988" y="3509232"/>
              <a:ext cx="3240217" cy="3148037"/>
              <a:chOff x="2959755" y="3676054"/>
              <a:chExt cx="3240217" cy="3148037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0A94C47-150A-2441-8BFB-EEFDFA988E2F}"/>
                  </a:ext>
                </a:extLst>
              </p:cNvPr>
              <p:cNvSpPr/>
              <p:nvPr/>
            </p:nvSpPr>
            <p:spPr>
              <a:xfrm>
                <a:off x="2962666" y="3676054"/>
                <a:ext cx="3237306" cy="3133578"/>
              </a:xfrm>
              <a:prstGeom prst="ellipse">
                <a:avLst/>
              </a:prstGeom>
              <a:solidFill>
                <a:srgbClr val="FFFBFF"/>
              </a:solidFill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0C88EDE-0D85-104D-BCE3-20AF36AEF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4411" y="4305343"/>
                <a:ext cx="2713817" cy="2235912"/>
              </a:xfrm>
              <a:prstGeom prst="rect">
                <a:avLst/>
              </a:prstGeom>
            </p:spPr>
          </p:pic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C0A401E-D639-D84C-B08B-37A739488E7A}"/>
                  </a:ext>
                </a:extLst>
              </p:cNvPr>
              <p:cNvSpPr/>
              <p:nvPr/>
            </p:nvSpPr>
            <p:spPr>
              <a:xfrm>
                <a:off x="2959755" y="3690513"/>
                <a:ext cx="3237305" cy="3133578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07BB2E1-69FA-BA49-9283-ED96E723D041}"/>
              </a:ext>
            </a:extLst>
          </p:cNvPr>
          <p:cNvGrpSpPr/>
          <p:nvPr/>
        </p:nvGrpSpPr>
        <p:grpSpPr>
          <a:xfrm>
            <a:off x="1375509" y="334108"/>
            <a:ext cx="3044441" cy="3094892"/>
            <a:chOff x="3227998" y="1314338"/>
            <a:chExt cx="3044441" cy="309489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19A59DD-481B-2F40-9FCB-96E36A4163C5}"/>
                </a:ext>
              </a:extLst>
            </p:cNvPr>
            <p:cNvSpPr/>
            <p:nvPr/>
          </p:nvSpPr>
          <p:spPr>
            <a:xfrm>
              <a:off x="3227998" y="1314338"/>
              <a:ext cx="3044441" cy="3094892"/>
            </a:xfrm>
            <a:prstGeom prst="ellipse">
              <a:avLst/>
            </a:prstGeom>
            <a:solidFill>
              <a:srgbClr val="FFFBFF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83A702C-F831-594A-B69A-EE80CB8CF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85576" y="1952825"/>
              <a:ext cx="1460500" cy="18923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CA4DC5F-D5C6-1346-939F-320945600011}"/>
              </a:ext>
            </a:extLst>
          </p:cNvPr>
          <p:cNvGrpSpPr/>
          <p:nvPr/>
        </p:nvGrpSpPr>
        <p:grpSpPr>
          <a:xfrm>
            <a:off x="5644073" y="2514655"/>
            <a:ext cx="3807655" cy="3826412"/>
            <a:chOff x="8095550" y="2698539"/>
            <a:chExt cx="3807655" cy="382641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787CAB0-629B-CC49-86FE-D921EFCBC19C}"/>
                </a:ext>
              </a:extLst>
            </p:cNvPr>
            <p:cNvSpPr/>
            <p:nvPr/>
          </p:nvSpPr>
          <p:spPr>
            <a:xfrm>
              <a:off x="8095550" y="2698539"/>
              <a:ext cx="3807655" cy="3826412"/>
            </a:xfrm>
            <a:prstGeom prst="ellipse">
              <a:avLst/>
            </a:prstGeom>
            <a:solidFill>
              <a:srgbClr val="FFFBFF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DB87B28-C264-534A-83E2-8733DF4F1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85647" y="3444296"/>
              <a:ext cx="2536678" cy="2398314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8B17AAB-1F6E-604F-96DF-685BDA346D94}"/>
                  </a:ext>
                </a:extLst>
              </p14:cNvPr>
              <p14:cNvContentPartPr/>
              <p14:nvPr/>
            </p14:nvContentPartPr>
            <p14:xfrm>
              <a:off x="3834541" y="4621195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xmlns="" id="{08B17AAB-1F6E-604F-96DF-685BDA346D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16541" y="4513555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8CFECD7-EDD6-7842-9F5D-CFA370A204B9}"/>
                  </a:ext>
                </a:extLst>
              </p14:cNvPr>
              <p14:cNvContentPartPr/>
              <p14:nvPr/>
            </p14:nvContentPartPr>
            <p14:xfrm>
              <a:off x="3907328" y="705352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xmlns="" id="{D8CFECD7-EDD6-7842-9F5D-CFA370A204B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89328" y="59771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5BB7007-9A99-724D-AE13-7F9862DA4D90}"/>
                  </a:ext>
                </a:extLst>
              </p14:cNvPr>
              <p14:cNvContentPartPr/>
              <p14:nvPr/>
            </p14:nvContentPartPr>
            <p14:xfrm>
              <a:off x="6228968" y="-583088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xmlns="" id="{75BB7007-9A99-724D-AE13-7F9862DA4D9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11328" y="-691088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031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7"/>
    </mc:Choice>
    <mc:Fallback xmlns="">
      <p:transition spd="slow" advTm="59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008DC76-95D1-434D-83BA-D77FC10A68F0}"/>
              </a:ext>
            </a:extLst>
          </p:cNvPr>
          <p:cNvSpPr txBox="1"/>
          <p:nvPr/>
        </p:nvSpPr>
        <p:spPr>
          <a:xfrm>
            <a:off x="8792308" y="70338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83854E-314C-3F42-8C56-BE9E81633A70}"/>
              </a:ext>
            </a:extLst>
          </p:cNvPr>
          <p:cNvSpPr txBox="1"/>
          <p:nvPr/>
        </p:nvSpPr>
        <p:spPr>
          <a:xfrm>
            <a:off x="2194561" y="2459504"/>
            <a:ext cx="99833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solidFill>
                  <a:srgbClr val="011863"/>
                </a:solidFill>
                <a:latin typeface="+mj-lt"/>
              </a:rPr>
              <a:t>ASK!</a:t>
            </a:r>
          </a:p>
          <a:p>
            <a:pPr algn="ctr"/>
            <a:endParaRPr lang="en-US" sz="8800" dirty="0">
              <a:solidFill>
                <a:srgbClr val="01186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414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F81430-0B40-574F-8F54-E9AE89BEC989}"/>
              </a:ext>
            </a:extLst>
          </p:cNvPr>
          <p:cNvSpPr txBox="1"/>
          <p:nvPr/>
        </p:nvSpPr>
        <p:spPr>
          <a:xfrm>
            <a:off x="2180492" y="323557"/>
            <a:ext cx="100115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+mj-lt"/>
              </a:rPr>
              <a:t>PRACTISE! PRACTISE! PRACTISE!</a:t>
            </a:r>
          </a:p>
          <a:p>
            <a:pPr algn="ctr"/>
            <a:endParaRPr lang="en-US" sz="5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F622E-C71D-CF44-BD2B-EF36B150F440}"/>
              </a:ext>
            </a:extLst>
          </p:cNvPr>
          <p:cNvSpPr txBox="1"/>
          <p:nvPr/>
        </p:nvSpPr>
        <p:spPr>
          <a:xfrm>
            <a:off x="7093879" y="3768919"/>
            <a:ext cx="184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A58D3A-D489-ED48-9FF3-1B6936116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122" y="2692422"/>
            <a:ext cx="3156143" cy="2983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6778EB-8BCF-9C4F-A2E2-BAED6654DE03}"/>
              </a:ext>
            </a:extLst>
          </p:cNvPr>
          <p:cNvSpPr txBox="1"/>
          <p:nvPr/>
        </p:nvSpPr>
        <p:spPr>
          <a:xfrm>
            <a:off x="7331945" y="2113433"/>
            <a:ext cx="3658374" cy="4141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rgbClr val="011863"/>
                </a:solidFill>
                <a:latin typeface="+mj-lt"/>
              </a:rPr>
              <a:t>Codewars.com</a:t>
            </a:r>
            <a:endParaRPr lang="en-US" sz="3600" dirty="0">
              <a:solidFill>
                <a:srgbClr val="011863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rgbClr val="011863"/>
                </a:solidFill>
                <a:latin typeface="+mj-lt"/>
              </a:rPr>
              <a:t>Hackerrank</a:t>
            </a:r>
            <a:endParaRPr lang="en-US" sz="3600" dirty="0">
              <a:solidFill>
                <a:srgbClr val="011863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rgbClr val="011863"/>
                </a:solidFill>
                <a:latin typeface="+mj-lt"/>
              </a:rPr>
              <a:t>Pramp</a:t>
            </a:r>
            <a:endParaRPr lang="en-US" sz="3600" dirty="0">
              <a:solidFill>
                <a:srgbClr val="011863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rgbClr val="011863"/>
                </a:solidFill>
                <a:latin typeface="+mj-lt"/>
              </a:rPr>
              <a:t>Gainlo</a:t>
            </a:r>
            <a:endParaRPr lang="en-US" sz="3600" dirty="0">
              <a:solidFill>
                <a:srgbClr val="011863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rgbClr val="011863"/>
                </a:solidFill>
                <a:latin typeface="+mj-lt"/>
              </a:rPr>
              <a:t>Alg.expert</a:t>
            </a:r>
            <a:endParaRPr lang="en-US" sz="3600" dirty="0">
              <a:solidFill>
                <a:srgbClr val="01186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37259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10.4|27.6|23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11987</TotalTime>
  <Words>622</Words>
  <Application>Microsoft Macintosh PowerPoint</Application>
  <PresentationFormat>Widescreen</PresentationFormat>
  <Paragraphs>198</Paragraphs>
  <Slides>27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Baghdad</vt:lpstr>
      <vt:lpstr>Bradley Hand</vt:lpstr>
      <vt:lpstr>Calibri</vt:lpstr>
      <vt:lpstr>Century Gothic</vt:lpstr>
      <vt:lpstr>Palatino Linotype</vt:lpstr>
      <vt:lpstr>System Font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rhynas</dc:creator>
  <cp:lastModifiedBy>sam rhynas</cp:lastModifiedBy>
  <cp:revision>89</cp:revision>
  <dcterms:created xsi:type="dcterms:W3CDTF">2019-06-02T19:54:57Z</dcterms:created>
  <dcterms:modified xsi:type="dcterms:W3CDTF">2019-06-11T12:12:18Z</dcterms:modified>
</cp:coreProperties>
</file>