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1" r:id="rId6"/>
    <p:sldId id="270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30D2-792E-A04E-BAFF-4F7C9C36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C9CE8-9D34-5D44-9433-B2A877562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3166-5A9F-754D-8235-56A4C9C7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7F8D-C95C-554D-8DBE-702C29FA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F834-21F7-A040-8291-74BBAE53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194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F705-4536-D444-9169-E1064F0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D687-46D0-184B-8CBE-F316497BA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6F2-1F79-0E4E-9221-4A3C9EB0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0534-05A5-204B-A9AE-75A3738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DCB8-2BAB-5942-B155-1E29DEFB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9421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6606F-98A3-B940-B701-5F73D375D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8BEE-2DB9-D748-84E4-76323C8B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4BF93-7B1C-C247-915C-29E1C063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E6B33-48AC-4D4F-8447-DDD38851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0F23-6626-CE4D-B83E-CD0EE850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5776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F42F-77C7-754F-82E9-FC3F0AF6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0F7-9738-2D42-908E-28DEBD9C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9547-D0BF-3841-AAC7-986C893F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AA7A-FD50-AC40-9850-F6E59800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FF6B-E152-7B4A-A526-B60DA415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5931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A722-F94A-E540-B1FB-8F06EE02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A585-34AD-6844-8D2F-5E6E4C23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9EEB-380C-B349-A13E-4CA3E4CD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7CF2-EB7D-2441-975E-5D025C2F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6068-EB74-5E42-BBA0-A040F351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250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F3E9-7DC6-C547-81C9-8207DEFA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7E94-7270-364B-9A8E-D29B285D5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9117-7755-0B4E-8ABC-33673331E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6AD14-8065-694D-B879-F6972916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07F8-E0F2-5144-9CF5-84421A1C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66B4-1012-7441-A85A-39342AFA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6430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9932-8FBA-0C46-AEBE-2BD6C66E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3F4E-3EB0-E24C-8027-3936A73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F2BB-72D4-8E45-88B3-D50E177F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3861-A705-8D4C-AE34-D986C472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53212-D72F-DC4D-BC8F-447D3A40C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E5D2F-AE8D-FC4C-9B62-0E1C67FB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0F879-F399-B24A-8CF4-771456E6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F613-CC32-5048-85C9-F27A166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0038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37FB-5BDC-E74F-A250-9B461E4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E3F89-99A7-EB4E-8504-8F0D0846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7E433-8315-0345-B555-7C88512D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ADE0B-6A9A-EC47-B8C3-7545E7B6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319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1DDC4-BC5D-3D4D-A392-457104FC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18D9D-BC0D-AD44-B0A1-39FE6A28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02A20-D050-974C-8AFF-22C10F06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59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B9AF-A0F6-354A-988B-A72AE3B9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3EC3-8B2D-D044-837B-931EAB3E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719BB-0D78-F943-8776-6874BBF0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F379B-1265-914D-8CFA-80737814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88D6-5E12-9544-BE3E-B44E35F1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E0CC-9884-8143-B70C-147A75AC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1546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F534-0E0D-4549-BEEA-7E588951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70D55-3717-6D4D-86D1-0C323672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C93DB-0DFB-1A4B-8D54-590AC4AAA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45CE4-A1E1-184D-AEA3-1CC45955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3A19-A13C-2B46-81DE-289C253E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EFC8-8104-3846-A9C9-23C70CD2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3464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E2903-0CCF-DD4C-B90D-CDF2CD72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26BB-4ADB-114F-9974-731EF063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21B8-1D63-0549-AC37-330A669A1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0D0C-425F-8E46-BFCE-DFE653350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C3B0-ED28-E849-A241-B7C9F42C6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625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395E-7E30-F04C-B3A6-517AD4FD9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EA87E-A275-E84B-86F2-667EDD6FC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9679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German 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55049-33E1-A342-83DB-3285EFFA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9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Hong Kong 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0D9BE-0DDA-CB4C-82DF-5BCC75AC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767406" cy="67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6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Netherlands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44DAD-AF90-7841-B316-7A4BB16A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Norway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EE16F-10E2-8F42-A039-8F326D37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67419" cy="68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Portugal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AE652-C56D-B842-99BE-7D27CCB0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767406" cy="67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2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Singapore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5692-AF1B-1647-BBF8-65DF5F20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52281"/>
            <a:ext cx="6677131" cy="66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Spain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02267-C328-9B4E-A4DE-754C98B3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United Kingdom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06967-8B09-BD43-87D5-55118221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8" y="37994"/>
            <a:ext cx="6820006" cy="68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PL" sz="2600">
                <a:solidFill>
                  <a:srgbClr val="FFFFFF"/>
                </a:solidFill>
              </a:rPr>
              <a:t>Part 1 – F</a:t>
            </a:r>
            <a:r>
              <a:rPr lang="en-GB" sz="2600">
                <a:solidFill>
                  <a:srgbClr val="FFFFFF"/>
                </a:solidFill>
              </a:rPr>
              <a:t>e</a:t>
            </a:r>
            <a:r>
              <a:rPr lang="en-PL" sz="2600">
                <a:solidFill>
                  <a:srgbClr val="FFFFFF"/>
                </a:solidFill>
              </a:rPr>
              <a:t>tch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CE4-B9FF-C643-AD71-82A0D5C9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dirty="0"/>
              <a:t>Part-1.py script </a:t>
            </a:r>
            <a:r>
              <a:rPr lang="pl-PL" sz="1800" dirty="0" err="1"/>
              <a:t>reads</a:t>
            </a:r>
            <a:r>
              <a:rPr lang="pl-PL" sz="1800" dirty="0"/>
              <a:t> and </a:t>
            </a:r>
            <a:r>
              <a:rPr lang="pl-PL" sz="1800" dirty="0" err="1"/>
              <a:t>transform</a:t>
            </a:r>
            <a:r>
              <a:rPr lang="pl-PL" sz="1800" dirty="0"/>
              <a:t> data from </a:t>
            </a:r>
            <a:r>
              <a:rPr lang="pl-PL" sz="1800" dirty="0" err="1"/>
              <a:t>json</a:t>
            </a:r>
            <a:r>
              <a:rPr lang="pl-PL" sz="1800" dirty="0"/>
              <a:t> file </a:t>
            </a:r>
            <a:r>
              <a:rPr lang="pl-PL" sz="1800" dirty="0" err="1"/>
              <a:t>into</a:t>
            </a:r>
            <a:r>
              <a:rPr lang="pl-PL" sz="1800" dirty="0"/>
              <a:t> data </a:t>
            </a:r>
            <a:r>
              <a:rPr lang="pl-PL" sz="1800" dirty="0" err="1"/>
              <a:t>frame</a:t>
            </a:r>
            <a:r>
              <a:rPr lang="pl-PL" sz="1800" dirty="0"/>
              <a:t> </a:t>
            </a:r>
            <a:r>
              <a:rPr lang="pl-PL" sz="1800" dirty="0" err="1"/>
              <a:t>which</a:t>
            </a:r>
            <a:r>
              <a:rPr lang="pl-PL" sz="1800" dirty="0"/>
              <a:t>  </a:t>
            </a:r>
            <a:r>
              <a:rPr lang="pl-PL" sz="1800" dirty="0" err="1"/>
              <a:t>will</a:t>
            </a:r>
            <a:r>
              <a:rPr lang="pl-PL" sz="1800" dirty="0"/>
              <a:t> be </a:t>
            </a:r>
            <a:r>
              <a:rPr lang="pl-PL" sz="1800" dirty="0" err="1"/>
              <a:t>used</a:t>
            </a:r>
            <a:r>
              <a:rPr lang="pl-PL" sz="1800" dirty="0"/>
              <a:t> </a:t>
            </a:r>
            <a:r>
              <a:rPr lang="pl-PL" sz="1800" dirty="0" err="1"/>
              <a:t>during</a:t>
            </a:r>
            <a:r>
              <a:rPr lang="pl-PL" sz="1800" dirty="0"/>
              <a:t> </a:t>
            </a:r>
            <a:r>
              <a:rPr lang="pl-PL" sz="1800" dirty="0" err="1"/>
              <a:t>traning</a:t>
            </a:r>
            <a:r>
              <a:rPr lang="pl-PL" sz="1800" dirty="0"/>
              <a:t> and </a:t>
            </a:r>
            <a:r>
              <a:rPr lang="pl-PL" sz="1800" dirty="0" err="1"/>
              <a:t>prediction</a:t>
            </a: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 err="1"/>
              <a:t>Range</a:t>
            </a:r>
            <a:r>
              <a:rPr lang="pl-PL" sz="1800" dirty="0"/>
              <a:t> of </a:t>
            </a:r>
            <a:r>
              <a:rPr lang="pl-PL" sz="1800" dirty="0" err="1"/>
              <a:t>date</a:t>
            </a:r>
            <a:r>
              <a:rPr lang="pl-PL" sz="1800" dirty="0"/>
              <a:t>:</a:t>
            </a:r>
          </a:p>
          <a:p>
            <a:pPr marL="0" indent="0">
              <a:buNone/>
            </a:pPr>
            <a:r>
              <a:rPr lang="en-GB" sz="1800" dirty="0"/>
              <a:t>F</a:t>
            </a:r>
            <a:r>
              <a:rPr lang="en-PL" sz="1800" dirty="0"/>
              <a:t>rom 2017-11-29  to 2019-05-31</a:t>
            </a:r>
          </a:p>
          <a:p>
            <a:pPr marL="0" indent="0">
              <a:buNone/>
            </a:pPr>
            <a:endParaRPr lang="en-PL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93C5427-5FD8-814F-92D6-9B07E510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28834"/>
              </p:ext>
            </p:extLst>
          </p:nvPr>
        </p:nvGraphicFramePr>
        <p:xfrm>
          <a:off x="4851255" y="1313299"/>
          <a:ext cx="5562890" cy="3091152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690025">
                  <a:extLst>
                    <a:ext uri="{9D8B030D-6E8A-4147-A177-3AD203B41FA5}">
                      <a16:colId xmlns:a16="http://schemas.microsoft.com/office/drawing/2014/main" val="1321166655"/>
                    </a:ext>
                  </a:extLst>
                </a:gridCol>
                <a:gridCol w="2872865">
                  <a:extLst>
                    <a:ext uri="{9D8B030D-6E8A-4147-A177-3AD203B41FA5}">
                      <a16:colId xmlns:a16="http://schemas.microsoft.com/office/drawing/2014/main" val="2191084721"/>
                    </a:ext>
                  </a:extLst>
                </a:gridCol>
              </a:tblGrid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D</a:t>
                      </a:r>
                      <a:r>
                        <a:rPr lang="en-GB" sz="1200"/>
                        <a:t>a</a:t>
                      </a:r>
                      <a:r>
                        <a:rPr lang="en-PL" sz="1200"/>
                        <a:t>ta Set Name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Number of records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442331739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Portugal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469899514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United_kingdom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455272791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Hong_kong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305477570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Eire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692310169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Spain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084386713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France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618584818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Singapore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456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905726565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Norway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577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894560613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Germany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2794169370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Netherlands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865572394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All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4947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4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PL" sz="2600">
                <a:solidFill>
                  <a:srgbClr val="FFFFFF"/>
                </a:solidFill>
              </a:rPr>
              <a:t>Part 1 – F</a:t>
            </a:r>
            <a:r>
              <a:rPr lang="en-GB" sz="2600">
                <a:solidFill>
                  <a:srgbClr val="FFFFFF"/>
                </a:solidFill>
              </a:rPr>
              <a:t>e</a:t>
            </a:r>
            <a:r>
              <a:rPr lang="en-PL" sz="2600">
                <a:solidFill>
                  <a:srgbClr val="FFFFFF"/>
                </a:solidFill>
              </a:rPr>
              <a:t>tch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CE4-B9FF-C643-AD71-82A0D5C9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10" y="1487273"/>
            <a:ext cx="3720854" cy="1941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the </a:t>
            </a:r>
            <a:r>
              <a:rPr lang="pl-PL" sz="1800" dirty="0" err="1"/>
              <a:t>table</a:t>
            </a:r>
            <a:r>
              <a:rPr lang="pl-PL" sz="1800" dirty="0"/>
              <a:t> </a:t>
            </a:r>
            <a:r>
              <a:rPr lang="pl-PL" sz="1800" dirty="0" err="1"/>
              <a:t>shows</a:t>
            </a:r>
            <a:r>
              <a:rPr lang="pl-PL" sz="1800" dirty="0"/>
              <a:t> the sum of </a:t>
            </a:r>
            <a:r>
              <a:rPr lang="pl-PL" sz="1800" dirty="0" err="1"/>
              <a:t>revenues</a:t>
            </a:r>
            <a:r>
              <a:rPr lang="pl-PL" sz="1800" dirty="0"/>
              <a:t> for </a:t>
            </a:r>
            <a:r>
              <a:rPr lang="pl-PL" sz="1800" dirty="0" err="1"/>
              <a:t>three</a:t>
            </a:r>
            <a:r>
              <a:rPr lang="pl-PL" sz="1800" dirty="0"/>
              <a:t> </a:t>
            </a:r>
            <a:r>
              <a:rPr lang="pl-PL" sz="1800" dirty="0" err="1"/>
              <a:t>years</a:t>
            </a:r>
            <a:r>
              <a:rPr lang="pl-PL" sz="1800" dirty="0"/>
              <a:t> for </a:t>
            </a:r>
            <a:r>
              <a:rPr lang="pl-PL" sz="1800" dirty="0" err="1"/>
              <a:t>each</a:t>
            </a:r>
            <a:r>
              <a:rPr lang="pl-PL" sz="1800" dirty="0"/>
              <a:t> country</a:t>
            </a:r>
          </a:p>
          <a:p>
            <a:pPr marL="0" indent="0">
              <a:buNone/>
            </a:pPr>
            <a:r>
              <a:rPr lang="pl-PL" sz="1800" dirty="0" err="1"/>
              <a:t>it</a:t>
            </a:r>
            <a:r>
              <a:rPr lang="pl-PL" sz="1800" dirty="0"/>
              <a:t> </a:t>
            </a:r>
            <a:r>
              <a:rPr lang="pl-PL" sz="1800" dirty="0" err="1"/>
              <a:t>should</a:t>
            </a:r>
            <a:r>
              <a:rPr lang="pl-PL" sz="1800" dirty="0"/>
              <a:t> be </a:t>
            </a:r>
            <a:r>
              <a:rPr lang="pl-PL" sz="1800" dirty="0" err="1"/>
              <a:t>noted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the </a:t>
            </a:r>
            <a:r>
              <a:rPr lang="pl-PL" sz="1800" dirty="0" err="1"/>
              <a:t>revenues</a:t>
            </a:r>
            <a:r>
              <a:rPr lang="pl-PL" sz="1800" dirty="0"/>
              <a:t> in the UK 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several</a:t>
            </a:r>
            <a:r>
              <a:rPr lang="pl-PL" sz="1800" dirty="0"/>
              <a:t> </a:t>
            </a:r>
            <a:r>
              <a:rPr lang="pl-PL" sz="1800" dirty="0" err="1"/>
              <a:t>times</a:t>
            </a:r>
            <a:r>
              <a:rPr lang="pl-PL" sz="1800" dirty="0"/>
              <a:t> </a:t>
            </a:r>
            <a:r>
              <a:rPr lang="pl-PL" sz="1800" dirty="0" err="1"/>
              <a:t>higher</a:t>
            </a:r>
            <a:r>
              <a:rPr lang="pl-PL" sz="1800" dirty="0"/>
              <a:t> </a:t>
            </a:r>
            <a:r>
              <a:rPr lang="pl-PL" sz="1800" dirty="0" err="1"/>
              <a:t>than</a:t>
            </a:r>
            <a:r>
              <a:rPr lang="pl-PL" sz="1800" dirty="0"/>
              <a:t> </a:t>
            </a:r>
            <a:r>
              <a:rPr lang="pl-PL" sz="1800" dirty="0" err="1"/>
              <a:t>revenues</a:t>
            </a:r>
            <a:r>
              <a:rPr lang="pl-PL" sz="1800" dirty="0"/>
              <a:t> in </a:t>
            </a:r>
            <a:r>
              <a:rPr lang="pl-PL" sz="1800" dirty="0" err="1"/>
              <a:t>other</a:t>
            </a:r>
            <a:r>
              <a:rPr lang="pl-PL" sz="1800" dirty="0"/>
              <a:t> </a:t>
            </a:r>
            <a:r>
              <a:rPr lang="pl-PL" sz="1800" dirty="0" err="1"/>
              <a:t>countries</a:t>
            </a:r>
            <a:endParaRPr lang="en-PL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6534D-4246-394B-B19D-8BC8CC379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33146"/>
              </p:ext>
            </p:extLst>
          </p:nvPr>
        </p:nvGraphicFramePr>
        <p:xfrm>
          <a:off x="3838464" y="1487272"/>
          <a:ext cx="3777992" cy="416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33">
                  <a:extLst>
                    <a:ext uri="{9D8B030D-6E8A-4147-A177-3AD203B41FA5}">
                      <a16:colId xmlns:a16="http://schemas.microsoft.com/office/drawing/2014/main" val="466496056"/>
                    </a:ext>
                  </a:extLst>
                </a:gridCol>
                <a:gridCol w="2040759">
                  <a:extLst>
                    <a:ext uri="{9D8B030D-6E8A-4147-A177-3AD203B41FA5}">
                      <a16:colId xmlns:a16="http://schemas.microsoft.com/office/drawing/2014/main" val="332630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L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</a:t>
                      </a:r>
                      <a:r>
                        <a:rPr lang="en-PL" dirty="0"/>
                        <a:t>otal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83887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EIRE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104589.400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15518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38985.420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84650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45651.261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50376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14393.130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95371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GB" dirty="0"/>
                        <a:t>Netherlands</a:t>
                      </a:r>
                      <a:endParaRPr lang="en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12296.780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22136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38326.120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2279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Portugal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13327.210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49630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12945.460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12488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15393.360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4169"/>
                  </a:ext>
                </a:extLst>
              </a:tr>
              <a:tr h="426149">
                <a:tc>
                  <a:txBody>
                    <a:bodyPr/>
                    <a:lstStyle/>
                    <a:p>
                      <a:r>
                        <a:rPr lang="en-PL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3343551.644</a:t>
                      </a:r>
                      <a:endParaRPr lang="en-P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4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2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Part 1 – Fetch the data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compare revenues in countries</a:t>
            </a:r>
            <a:endParaRPr lang="en-US" sz="38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84A1D1-E7C2-C447-9153-76C2D7F6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77520"/>
            <a:ext cx="5455917" cy="309623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3A6C50C-43D4-B44B-AAD2-41C4092A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925259"/>
            <a:ext cx="5455917" cy="300075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36D82D-C1C2-F446-9B6B-607CDF9B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477" y="5926013"/>
            <a:ext cx="1898509" cy="4760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800" dirty="0"/>
              <a:t>(*) </a:t>
            </a:r>
            <a:r>
              <a:rPr lang="pl-PL" sz="1800" dirty="0" err="1"/>
              <a:t>Logarythm</a:t>
            </a:r>
            <a:r>
              <a:rPr lang="pl-PL" sz="1800" dirty="0"/>
              <a:t> </a:t>
            </a:r>
            <a:r>
              <a:rPr lang="pl-PL" sz="1800" dirty="0" err="1"/>
              <a:t>scale</a:t>
            </a:r>
            <a:endParaRPr lang="pl-PL" sz="1800" dirty="0"/>
          </a:p>
          <a:p>
            <a:pPr marL="0" indent="0">
              <a:buNone/>
            </a:pPr>
            <a:endParaRPr lang="en-PL" sz="1800" dirty="0"/>
          </a:p>
        </p:txBody>
      </p:sp>
    </p:spTree>
    <p:extLst>
      <p:ext uri="{BB962C8B-B14F-4D97-AF65-F5344CB8AC3E}">
        <p14:creationId xmlns:p14="http://schemas.microsoft.com/office/powerpoint/2010/main" val="208830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PL" sz="2600"/>
              <a:t>Part 2 – Create prediction 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CE4-B9FF-C643-AD71-82A0D5C9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Part-2.py script using </a:t>
            </a:r>
            <a:r>
              <a:rPr lang="pl-PL" sz="2000" dirty="0" err="1">
                <a:solidFill>
                  <a:schemeClr val="bg1"/>
                </a:solidFill>
              </a:rPr>
              <a:t>Random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Forest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Regresion</a:t>
            </a:r>
            <a:r>
              <a:rPr lang="pl-PL" sz="2000" dirty="0">
                <a:solidFill>
                  <a:schemeClr val="bg1"/>
                </a:solidFill>
              </a:rPr>
              <a:t> model for </a:t>
            </a:r>
            <a:r>
              <a:rPr lang="pl-PL" sz="2000" dirty="0" err="1">
                <a:solidFill>
                  <a:schemeClr val="bg1"/>
                </a:solidFill>
              </a:rPr>
              <a:t>all</a:t>
            </a:r>
            <a:r>
              <a:rPr lang="pl-PL" sz="2000" dirty="0">
                <a:solidFill>
                  <a:schemeClr val="bg1"/>
                </a:solidFill>
              </a:rPr>
              <a:t> data </a:t>
            </a:r>
            <a:r>
              <a:rPr lang="pl-PL" sz="2000" dirty="0" err="1">
                <a:solidFill>
                  <a:schemeClr val="bg1"/>
                </a:solidFill>
              </a:rPr>
              <a:t>sets</a:t>
            </a:r>
            <a:endParaRPr lang="en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Models was trained for following data set: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EIRE,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Spain,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Germany,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Netherlands,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France,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Portugal,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United Kingdom,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Hong Kong,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Singapore,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Norway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and for combined data sets.</a:t>
            </a:r>
          </a:p>
        </p:txBody>
      </p:sp>
    </p:spTree>
    <p:extLst>
      <p:ext uri="{BB962C8B-B14F-4D97-AF65-F5344CB8AC3E}">
        <p14:creationId xmlns:p14="http://schemas.microsoft.com/office/powerpoint/2010/main" val="199233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PL" sz="2600">
                <a:solidFill>
                  <a:srgbClr val="FFFFFF"/>
                </a:solidFill>
              </a:rPr>
              <a:t>Part 2.2 – Compare 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CE4-B9FF-C643-AD71-82A0D5C9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18" y="4487916"/>
            <a:ext cx="8198068" cy="2370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Part-2.2.py script using four methods to create prediction model:</a:t>
            </a:r>
            <a:endParaRPr lang="en-PL" sz="1600" dirty="0"/>
          </a:p>
          <a:p>
            <a:r>
              <a:rPr lang="en-GB" sz="1600" dirty="0"/>
              <a:t>SGD Regressor</a:t>
            </a:r>
          </a:p>
          <a:p>
            <a:r>
              <a:rPr lang="en-GB" sz="1600" dirty="0"/>
              <a:t>Random Forest Regressor</a:t>
            </a:r>
          </a:p>
          <a:p>
            <a:r>
              <a:rPr lang="en-GB" sz="1600" dirty="0"/>
              <a:t>Gradient Boosting Regressor</a:t>
            </a:r>
          </a:p>
          <a:p>
            <a:r>
              <a:rPr lang="en-GB" sz="1600" dirty="0"/>
              <a:t>Ada Boost Regressor</a:t>
            </a:r>
          </a:p>
          <a:p>
            <a:pPr marL="0" indent="0">
              <a:buNone/>
            </a:pPr>
            <a:r>
              <a:rPr lang="en-GB" sz="1600" dirty="0"/>
              <a:t>Algorithm selected optimal model with minimal Mean Squared Error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F7D07D-D8CD-4D4C-A3BC-CE6D84A9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74840"/>
              </p:ext>
            </p:extLst>
          </p:nvPr>
        </p:nvGraphicFramePr>
        <p:xfrm>
          <a:off x="4852298" y="1313299"/>
          <a:ext cx="5560804" cy="3091152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2687420">
                  <a:extLst>
                    <a:ext uri="{9D8B030D-6E8A-4147-A177-3AD203B41FA5}">
                      <a16:colId xmlns:a16="http://schemas.microsoft.com/office/drawing/2014/main" val="1321166655"/>
                    </a:ext>
                  </a:extLst>
                </a:gridCol>
                <a:gridCol w="2873384">
                  <a:extLst>
                    <a:ext uri="{9D8B030D-6E8A-4147-A177-3AD203B41FA5}">
                      <a16:colId xmlns:a16="http://schemas.microsoft.com/office/drawing/2014/main" val="2191084721"/>
                    </a:ext>
                  </a:extLst>
                </a:gridCol>
              </a:tblGrid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Seleced model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D</a:t>
                      </a:r>
                      <a:r>
                        <a:rPr lang="en-GB" sz="1200"/>
                        <a:t>a</a:t>
                      </a:r>
                      <a:r>
                        <a:rPr lang="en-PL" sz="1200"/>
                        <a:t>ta Set Name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442331739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Ada Boosting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Portugal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469899514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United_kingdom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455272791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Hong_kong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305477570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Eire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692310169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Spain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084386713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France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618584818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Ada Boosting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Singapore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905726565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Norway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894560613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Germany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2794169370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Netherlands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865572394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All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4947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All 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009F0-9B7B-6D4A-8FBE-03DD87F69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53131" cy="68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EIRE 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1E42-D3D1-794C-80D9-B7F5D788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France 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69E24-E693-EC42-9763-89BF9346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379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Part 1 – Fetch the data</vt:lpstr>
      <vt:lpstr>Part 1 – Fetch the data</vt:lpstr>
      <vt:lpstr>Part 1 – Fetch the data compare revenues in countries</vt:lpstr>
      <vt:lpstr>Part 2 – Create prediction  model</vt:lpstr>
      <vt:lpstr>Part 2.2 – Compare different models</vt:lpstr>
      <vt:lpstr>Part 2.2 – learning curves for All  data</vt:lpstr>
      <vt:lpstr>Part 2.2 – learning curves for EIRE  data</vt:lpstr>
      <vt:lpstr>Part 2.2 – learning curves for France  data</vt:lpstr>
      <vt:lpstr>Part 2.2 – learning curves for German  data</vt:lpstr>
      <vt:lpstr>Part 2.2 – learning curves for Hong Kong  data</vt:lpstr>
      <vt:lpstr>Part 2.2 – learning curves for Netherlands data</vt:lpstr>
      <vt:lpstr>Part 2.2 – learning curves for Norway data</vt:lpstr>
      <vt:lpstr>Part 2.2 – learning curves for Portugal data</vt:lpstr>
      <vt:lpstr>Part 2.2 – learning curves for Singapore data</vt:lpstr>
      <vt:lpstr>Part 2.2 – learning curves for Spain data</vt:lpstr>
      <vt:lpstr>Part 2.2 – learning curves for United Kingdom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Rozmus</dc:creator>
  <cp:lastModifiedBy>Tomasz Rozmus</cp:lastModifiedBy>
  <cp:revision>1</cp:revision>
  <dcterms:created xsi:type="dcterms:W3CDTF">2020-11-22T15:19:09Z</dcterms:created>
  <dcterms:modified xsi:type="dcterms:W3CDTF">2020-11-22T15:25:42Z</dcterms:modified>
</cp:coreProperties>
</file>