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52" r:id="rId3"/>
    <p:sldId id="344" r:id="rId4"/>
    <p:sldId id="353" r:id="rId5"/>
    <p:sldId id="361" r:id="rId6"/>
    <p:sldId id="360" r:id="rId7"/>
    <p:sldId id="370" r:id="rId8"/>
    <p:sldId id="363" r:id="rId9"/>
    <p:sldId id="37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leres" initials="DC" lastIdx="1" clrIdx="0">
    <p:extLst>
      <p:ext uri="{19B8F6BF-5375-455C-9EA6-DF929625EA0E}">
        <p15:presenceInfo xmlns:p15="http://schemas.microsoft.com/office/powerpoint/2012/main" userId="S::david.cleres@epfl.ch::e72f29eb-0d75-482e-94fb-85b0d1878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E2B"/>
    <a:srgbClr val="201E44"/>
    <a:srgbClr val="5D7683"/>
    <a:srgbClr val="4E9799"/>
    <a:srgbClr val="DBDBDB"/>
    <a:srgbClr val="DC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5440"/>
  </p:normalViewPr>
  <p:slideViewPr>
    <p:cSldViewPr snapToGrid="0" snapToObjects="1">
      <p:cViewPr varScale="1">
        <p:scale>
          <a:sx n="103" d="100"/>
          <a:sy n="103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229" d="100"/>
          <a:sy n="229" d="100"/>
        </p:scale>
        <p:origin x="200" y="15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DEB3C-60A0-C148-A4C4-1DED253E20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2973459" cy="66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BA4C-9E81-BD49-9D35-35DE65733C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546" y="0"/>
            <a:ext cx="2973454" cy="66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67F1C-366C-E843-AB28-7B3C63BD44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561D-5559-814C-8E23-F60F92DE7D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1248423"/>
            <a:ext cx="2973459" cy="660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2FAE-8D25-594F-A27C-D3A1ECE44A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546" y="1248423"/>
            <a:ext cx="2973454" cy="660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2164-1B0F-8D4D-9C80-6F6FA65C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22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7804-7303-3E40-AC83-F8FA69D107D9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22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A568A-248A-2842-B036-CF6014FE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H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 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 err="1"/>
              <a:t>Advice</a:t>
            </a:r>
            <a:r>
              <a:rPr lang="fr-CH" dirty="0"/>
              <a:t> on how to </a:t>
            </a:r>
            <a:r>
              <a:rPr lang="fr-CH" dirty="0" err="1"/>
              <a:t>pursue</a:t>
            </a:r>
            <a:r>
              <a:rPr lang="fr-CH" dirty="0"/>
              <a:t> the </a:t>
            </a:r>
            <a:r>
              <a:rPr lang="fr-CH" dirty="0" err="1"/>
              <a:t>project</a:t>
            </a:r>
            <a:r>
              <a:rPr lang="fr-CH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 err="1"/>
              <a:t>Did</a:t>
            </a:r>
            <a:r>
              <a:rPr lang="fr-CH" dirty="0"/>
              <a:t> I </a:t>
            </a:r>
            <a:r>
              <a:rPr lang="fr-CH" dirty="0" err="1"/>
              <a:t>missed</a:t>
            </a:r>
            <a:r>
              <a:rPr lang="fr-CH" dirty="0"/>
              <a:t> </a:t>
            </a:r>
            <a:r>
              <a:rPr lang="fr-CH" dirty="0" err="1"/>
              <a:t>something</a:t>
            </a:r>
            <a:r>
              <a:rPr lang="fr-CH" dirty="0"/>
              <a:t> in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research</a:t>
            </a:r>
            <a:r>
              <a:rPr lang="fr-CH" dirty="0"/>
              <a:t> / </a:t>
            </a:r>
            <a:r>
              <a:rPr lang="fr-CH" dirty="0" err="1"/>
              <a:t>litteture</a:t>
            </a:r>
            <a:r>
              <a:rPr lang="fr-CH" dirty="0"/>
              <a:t> </a:t>
            </a:r>
            <a:r>
              <a:rPr lang="fr-CH" dirty="0" err="1"/>
              <a:t>review</a:t>
            </a:r>
            <a:r>
              <a:rPr lang="fr-CH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Point of contact in case I have </a:t>
            </a:r>
            <a:r>
              <a:rPr lang="fr-CH" dirty="0" err="1"/>
              <a:t>some</a:t>
            </a:r>
            <a:r>
              <a:rPr lang="fr-CH" dirty="0"/>
              <a:t> questions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3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6E1F-185C-FD48-B670-5147B6C5C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0BAA-E293-CB42-ABDD-B299DDA68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E692-362B-C149-9CDC-C3F5C2B7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EB12-4C9C-9145-8994-5577B78E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806E-B856-7845-B6DC-25FC905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D202-214F-804B-996F-406C160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0FC54-7FA2-CF48-A354-B6EE8D8A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2DD0-4885-A541-86CF-231434EA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F850-3890-3445-8C13-F20506A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6B70-22EB-7E46-8263-C2E150D5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0010C-6793-014D-8FA6-C7BDCF577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A0131-8F97-0A4F-80F8-102D5291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1DEA-C0ED-B547-8B2B-A210673A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F799-496D-2E4E-ABF7-E534726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0F57-BDE0-5540-A635-D02B8D65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indoor, wall, computer&#10;&#10;Description automatically generated">
            <a:extLst>
              <a:ext uri="{FF2B5EF4-FFF2-40B4-BE49-F238E27FC236}">
                <a16:creationId xmlns:a16="http://schemas.microsoft.com/office/drawing/2014/main" id="{DED1045F-80F9-4E45-BB10-ED7908C1CA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2" y="0"/>
            <a:ext cx="12185318" cy="8124367"/>
          </a:xfrm>
          <a:prstGeom prst="rect">
            <a:avLst/>
          </a:prstGeom>
        </p:spPr>
      </p:pic>
      <p:sp>
        <p:nvSpPr>
          <p:cNvPr id="11" name="Google Shape;11;p2"/>
          <p:cNvSpPr/>
          <p:nvPr/>
        </p:nvSpPr>
        <p:spPr>
          <a:xfrm>
            <a:off x="772000" y="2560600"/>
            <a:ext cx="72400" cy="15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B08DA-9C97-B848-B67B-AAA5B722F4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Google Shape;10;p2"/>
          <p:cNvSpPr/>
          <p:nvPr/>
        </p:nvSpPr>
        <p:spPr>
          <a:xfrm>
            <a:off x="6682" y="0"/>
            <a:ext cx="12296273" cy="7204979"/>
          </a:xfrm>
          <a:prstGeom prst="rect">
            <a:avLst/>
          </a:prstGeom>
          <a:solidFill>
            <a:srgbClr val="4E9799">
              <a:alpha val="3882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772000" y="2700583"/>
            <a:ext cx="9402842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fr-CH" dirty="0"/>
              <a:t>Mobile App Design</a:t>
            </a:r>
            <a:br>
              <a:rPr lang="fr-CH" dirty="0"/>
            </a:br>
            <a:r>
              <a:rPr lang="fr-CH" sz="2400" dirty="0" err="1">
                <a:solidFill>
                  <a:srgbClr val="F1AE2B"/>
                </a:solidFill>
              </a:rPr>
              <a:t>Wie</a:t>
            </a:r>
            <a:r>
              <a:rPr lang="fr-CH" sz="2400" dirty="0">
                <a:solidFill>
                  <a:srgbClr val="F1AE2B"/>
                </a:solidFill>
              </a:rPr>
              <a:t> </a:t>
            </a:r>
            <a:r>
              <a:rPr lang="fr-CH" sz="2400" dirty="0" err="1">
                <a:solidFill>
                  <a:srgbClr val="F1AE2B"/>
                </a:solidFill>
              </a:rPr>
              <a:t>entstehen</a:t>
            </a:r>
            <a:r>
              <a:rPr lang="fr-CH" sz="2400" dirty="0">
                <a:solidFill>
                  <a:srgbClr val="F1AE2B"/>
                </a:solidFill>
              </a:rPr>
              <a:t> die Apps, die </a:t>
            </a:r>
            <a:r>
              <a:rPr lang="fr-CH" sz="2400" dirty="0" err="1">
                <a:solidFill>
                  <a:srgbClr val="F1AE2B"/>
                </a:solidFill>
              </a:rPr>
              <a:t>wir</a:t>
            </a:r>
            <a:r>
              <a:rPr lang="fr-CH" sz="2400" dirty="0">
                <a:solidFill>
                  <a:srgbClr val="F1AE2B"/>
                </a:solidFill>
              </a:rPr>
              <a:t> </a:t>
            </a:r>
            <a:r>
              <a:rPr lang="fr-CH" sz="2400" dirty="0" err="1">
                <a:solidFill>
                  <a:srgbClr val="F1AE2B"/>
                </a:solidFill>
              </a:rPr>
              <a:t>täglich</a:t>
            </a:r>
            <a:r>
              <a:rPr lang="fr-CH" sz="2400" dirty="0">
                <a:solidFill>
                  <a:srgbClr val="F1AE2B"/>
                </a:solidFill>
              </a:rPr>
              <a:t> </a:t>
            </a:r>
            <a:r>
              <a:rPr lang="fr-CH" sz="2400" dirty="0" err="1">
                <a:solidFill>
                  <a:srgbClr val="F1AE2B"/>
                </a:solidFill>
              </a:rPr>
              <a:t>nutzen</a:t>
            </a:r>
            <a:r>
              <a:rPr lang="fr-CH" sz="2400" dirty="0">
                <a:solidFill>
                  <a:srgbClr val="F1AE2B"/>
                </a:solidFill>
              </a:rPr>
              <a:t>? </a:t>
            </a:r>
            <a:r>
              <a:rPr lang="fr-CH" dirty="0"/>
              <a:t> </a:t>
            </a:r>
            <a:endParaRPr dirty="0"/>
          </a:p>
        </p:txBody>
      </p:sp>
      <p:sp>
        <p:nvSpPr>
          <p:cNvPr id="14" name="Shape 169">
            <a:extLst>
              <a:ext uri="{FF2B5EF4-FFF2-40B4-BE49-F238E27FC236}">
                <a16:creationId xmlns:a16="http://schemas.microsoft.com/office/drawing/2014/main" id="{F94D9889-9E59-B140-A09D-F5A0064AE6C7}"/>
              </a:ext>
            </a:extLst>
          </p:cNvPr>
          <p:cNvSpPr/>
          <p:nvPr userDrawn="1"/>
        </p:nvSpPr>
        <p:spPr>
          <a:xfrm>
            <a:off x="778792" y="4386966"/>
            <a:ext cx="6815807" cy="160944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en-US" sz="32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200" u="none" strike="noStrike" cap="none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Kantonsschule</a:t>
            </a:r>
            <a:r>
              <a:rPr lang="en-US" sz="32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 </a:t>
            </a:r>
            <a:r>
              <a:rPr lang="en-US" sz="3200" u="none" strike="noStrike" cap="none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Hottingen</a:t>
            </a:r>
            <a:r>
              <a:rPr lang="en-US" sz="32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 (KSH)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2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13. April 2022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en-US" sz="32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" charset="0"/>
            </a:endParaRPr>
          </a:p>
          <a:p>
            <a:endParaRPr lang="en-US" sz="2400" b="1" u="none" strike="noStrike" cap="none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" charset="0"/>
              <a:sym typeface="Calibri"/>
            </a:endParaRPr>
          </a:p>
          <a:p>
            <a:endParaRPr sz="2667" b="1" u="none" strike="noStrike" cap="none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36C4B-074F-F84B-91A0-17AAA3289477}"/>
              </a:ext>
            </a:extLst>
          </p:cNvPr>
          <p:cNvSpPr txBox="1"/>
          <p:nvPr userDrawn="1"/>
        </p:nvSpPr>
        <p:spPr>
          <a:xfrm>
            <a:off x="8078216" y="5996407"/>
            <a:ext cx="39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4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GirlsCodeToo | Zürich | 2022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4E3F661-6D49-294B-A61C-221DDF95A6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30398" y="65241"/>
            <a:ext cx="5861602" cy="2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9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2701" y="-127000"/>
            <a:ext cx="12331701" cy="3585000"/>
          </a:xfrm>
          <a:prstGeom prst="rect">
            <a:avLst/>
          </a:prstGeom>
          <a:solidFill>
            <a:srgbClr val="4E97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2CBA16-36BB-F34C-94D3-A61C5B53A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30398" y="65241"/>
            <a:ext cx="5861602" cy="2395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686B29-05F7-D54D-AD67-B8EDE06D7CDC}"/>
              </a:ext>
            </a:extLst>
          </p:cNvPr>
          <p:cNvSpPr txBox="1"/>
          <p:nvPr userDrawn="1"/>
        </p:nvSpPr>
        <p:spPr>
          <a:xfrm>
            <a:off x="-12701" y="6637178"/>
            <a:ext cx="5428300" cy="230832"/>
          </a:xfrm>
          <a:prstGeom prst="rect">
            <a:avLst/>
          </a:prstGeom>
          <a:solidFill>
            <a:srgbClr val="4E9799"/>
          </a:solidFill>
        </p:spPr>
        <p:txBody>
          <a:bodyPr wrap="square" rtlCol="0">
            <a:spAutoFit/>
          </a:bodyPr>
          <a:lstStyle/>
          <a:p>
            <a:r>
              <a:rPr lang="en-US" sz="9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GirlsCodeToo | Zürich | 2022</a:t>
            </a:r>
            <a:endParaRPr lang="en-US" sz="900" b="1" i="0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2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25900" y="2112933"/>
            <a:ext cx="4356400" cy="4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52396" lvl="0" indent="0">
              <a:spcBef>
                <a:spcPts val="800"/>
              </a:spcBef>
              <a:spcAft>
                <a:spcPts val="0"/>
              </a:spcAft>
              <a:buSzPts val="1800"/>
              <a:buNone/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761981" lvl="1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lang="fr-CH"/>
          </a:p>
          <a:p>
            <a:pPr lvl="1"/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5744664" y="2112933"/>
            <a:ext cx="4356400" cy="4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772000" y="772000"/>
            <a:ext cx="72400" cy="900800"/>
          </a:xfrm>
          <a:prstGeom prst="rect">
            <a:avLst/>
          </a:prstGeom>
          <a:solidFill>
            <a:srgbClr val="4E97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/>
          <p:nvPr/>
        </p:nvSpPr>
        <p:spPr>
          <a:xfrm>
            <a:off x="12051745" y="-88900"/>
            <a:ext cx="229155" cy="7048500"/>
          </a:xfrm>
          <a:prstGeom prst="rect">
            <a:avLst/>
          </a:prstGeom>
          <a:solidFill>
            <a:srgbClr val="4E97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41E4-DBD1-7242-8B2A-5708EDF99CED}"/>
              </a:ext>
            </a:extLst>
          </p:cNvPr>
          <p:cNvSpPr txBox="1"/>
          <p:nvPr userDrawn="1"/>
        </p:nvSpPr>
        <p:spPr>
          <a:xfrm>
            <a:off x="-12701" y="6637178"/>
            <a:ext cx="5428300" cy="230832"/>
          </a:xfrm>
          <a:prstGeom prst="rect">
            <a:avLst/>
          </a:prstGeom>
          <a:solidFill>
            <a:srgbClr val="4E9799"/>
          </a:solidFill>
        </p:spPr>
        <p:txBody>
          <a:bodyPr wrap="square" rtlCol="0">
            <a:spAutoFit/>
          </a:bodyPr>
          <a:lstStyle/>
          <a:p>
            <a:r>
              <a:rPr lang="en-US" sz="900" u="none" strike="noStrike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 charset="0"/>
                <a:sym typeface="Calibri"/>
              </a:rPr>
              <a:t>GirlsCodeToo | Zürich | 2022</a:t>
            </a:r>
            <a:endParaRPr lang="en-US" sz="900" b="1" i="0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7E90543-F43A-8444-A19E-C4C77092F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63702" y="-425806"/>
            <a:ext cx="5861602" cy="2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C2B9-717C-8B41-91EF-438D71E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CBF1-E157-7A49-A590-CD763E2B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E463-3DBE-CA4C-A79E-5532BFAA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9655-2496-874B-96B0-B7E9D367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C1B3-E2C9-FC43-BCF2-746895C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5CB-BFE9-A442-A285-F29C95AE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EC12-29D0-1947-88E8-D9A662D7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8044-14A9-914D-A2E9-002F2226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C45A-CD47-3249-ABF0-ABE64E00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2C2-603E-6C40-B386-3777BDF8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2271-DB77-704B-B8C9-56A8F6E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DE39-1C43-FC4B-A2BA-3A018E299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2E35-7AEC-484C-A2CF-64672829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7496-C424-9D49-83ED-FBBA9900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247F-9999-8647-9C86-67A1982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FA9D-CC14-674E-A708-256D6EE5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8D6-721C-D644-8249-1A20877B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EDB9-54F5-4944-AD63-B5F61455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D813-BD8C-CE4A-A91E-A29E230A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546F6-B59E-F346-B326-7DE103A40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15F0-0D57-C742-892B-71A47F2E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ECE06-0BAD-5440-A7ED-3C8C180E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E312C-DE3D-F745-ACFC-1A8F6563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48B1-20FB-0542-B8B8-97BE8E51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08CD-D09F-9F4C-B2E2-508D0A2B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21DA9-635D-5641-978E-DA35571E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09858-75D3-4049-89C5-9E323EBB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87AC-CAB2-7F4A-8C40-E44FF9D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B0D43-2740-294A-90E1-64FECC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38866-4D48-CD4D-9555-63FA08A5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193CC-060F-2A48-A477-BF8A344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CAC9-87DD-E141-8DFE-58AB1BD8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645E-74CC-9448-ADB8-73C7DB1E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>
              <a:defRPr sz="28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2pPr>
            <a:lvl3pPr>
              <a:defRPr sz="24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3pPr>
            <a:lvl4pPr>
              <a:defRPr sz="20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4pPr>
            <a:lvl5pPr>
              <a:defRPr sz="20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572-91FA-1C48-A41E-414FD75C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8E171-80AE-1E49-B4DA-5896A923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388B-822A-8543-80D7-B92CCC1E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927A-6E68-954D-A25A-7927DD4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311-0726-2146-B6FB-91CA2E3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97E2F-C1F8-F345-8459-F8866B513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FAEA-093B-F040-A3B8-EF3A4CFE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FB82-5558-CC40-ACCD-23C7DAB3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9C5E-0506-1A41-8645-C0DF28CF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BF77-5CB6-194D-A3AD-AA982EB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5AA9F-2037-904B-A7D2-4025F652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3AF6-6505-104D-9061-E0B4B34C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897E-A9E0-AA4D-B627-0CF22C93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C125-2532-3641-B876-7455AA778F2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A611-48EC-E345-9B6E-FE7109E62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73C8-FB9E-FC44-B6B6-A059FA6A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D01F-83B9-9C48-84ED-F265EC84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892504" y="2544120"/>
            <a:ext cx="10996435" cy="1587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dirty="0">
                <a:cs typeface="Calibri Light"/>
              </a:rPr>
              <a:t>Scrum und Design Thinking</a:t>
            </a:r>
            <a:br>
              <a:rPr lang="en-US" sz="6600" dirty="0">
                <a:cs typeface="Calibri Light"/>
              </a:rPr>
            </a:br>
            <a:r>
              <a:rPr lang="en-US" sz="4000" dirty="0">
                <a:solidFill>
                  <a:srgbClr val="F1AE2B"/>
                </a:solidFill>
                <a:cs typeface="Calibri Light"/>
              </a:rPr>
              <a:t>Wie </a:t>
            </a:r>
            <a:r>
              <a:rPr lang="en-US" sz="4000" dirty="0" err="1">
                <a:solidFill>
                  <a:srgbClr val="F1AE2B"/>
                </a:solidFill>
                <a:cs typeface="Calibri Light"/>
              </a:rPr>
              <a:t>werden</a:t>
            </a:r>
            <a:r>
              <a:rPr lang="en-US" sz="4000" dirty="0">
                <a:solidFill>
                  <a:srgbClr val="F1AE2B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1AE2B"/>
                </a:solidFill>
                <a:cs typeface="Calibri Light"/>
              </a:rPr>
              <a:t>eigentlich</a:t>
            </a:r>
            <a:r>
              <a:rPr lang="en-US" sz="4000" dirty="0">
                <a:solidFill>
                  <a:srgbClr val="F1AE2B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1AE2B"/>
                </a:solidFill>
                <a:cs typeface="Calibri Light"/>
              </a:rPr>
              <a:t>Informatikprojekte</a:t>
            </a:r>
            <a:r>
              <a:rPr lang="en-US" sz="4000" dirty="0">
                <a:solidFill>
                  <a:srgbClr val="F1AE2B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1AE2B"/>
                </a:solidFill>
                <a:cs typeface="Calibri Light"/>
              </a:rPr>
              <a:t>gestalltet</a:t>
            </a:r>
            <a:r>
              <a:rPr lang="en-US" sz="4000" dirty="0">
                <a:solidFill>
                  <a:srgbClr val="F1AE2B"/>
                </a:solidFill>
                <a:cs typeface="Calibri Light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4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ctrTitle" idx="4294967295"/>
          </p:nvPr>
        </p:nvSpPr>
        <p:spPr>
          <a:xfrm>
            <a:off x="1047067" y="1882600"/>
            <a:ext cx="71524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2800" dirty="0" err="1">
                <a:solidFill>
                  <a:srgbClr val="FFFFFF"/>
                </a:solidFill>
              </a:rPr>
              <a:t>Danke</a:t>
            </a:r>
            <a:r>
              <a:rPr lang="en" sz="12800" dirty="0">
                <a:solidFill>
                  <a:srgbClr val="FFFFFF"/>
                </a:solidFill>
              </a:rPr>
              <a:t> you</a:t>
            </a:r>
            <a:endParaRPr sz="12800" dirty="0">
              <a:solidFill>
                <a:srgbClr val="FFFFFF"/>
              </a:solidFill>
            </a:endParaRPr>
          </a:p>
        </p:txBody>
      </p:sp>
      <p:sp>
        <p:nvSpPr>
          <p:cNvPr id="330" name="Google Shape;330;p39"/>
          <p:cNvSpPr txBox="1">
            <a:spLocks noGrp="1"/>
          </p:cNvSpPr>
          <p:nvPr>
            <p:ph type="subTitle" idx="4294967295"/>
          </p:nvPr>
        </p:nvSpPr>
        <p:spPr>
          <a:xfrm>
            <a:off x="1218597" y="3604335"/>
            <a:ext cx="7127235" cy="299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dirty="0" err="1">
                <a:solidFill>
                  <a:srgbClr val="000000"/>
                </a:solidFill>
              </a:rPr>
              <a:t>Fragen</a:t>
            </a:r>
            <a:r>
              <a:rPr lang="en" sz="4800" dirty="0">
                <a:solidFill>
                  <a:srgbClr val="000000"/>
                </a:solidFill>
              </a:rPr>
              <a:t>?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96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C0-E2D0-E44F-BFCC-E23ED952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60" y="2655800"/>
            <a:ext cx="9402842" cy="1546400"/>
          </a:xfrm>
        </p:spPr>
        <p:txBody>
          <a:bodyPr>
            <a:normAutofit fontScale="90000"/>
          </a:bodyPr>
          <a:lstStyle/>
          <a:p>
            <a:r>
              <a:rPr lang="en-GB" dirty="0"/>
              <a:t>SZENARIO</a:t>
            </a:r>
            <a:r>
              <a:rPr lang="en-CH" dirty="0"/>
              <a:t> 1:</a:t>
            </a:r>
            <a:br>
              <a:rPr lang="en-CH" dirty="0"/>
            </a:br>
            <a:r>
              <a:rPr lang="en-CH" dirty="0">
                <a:solidFill>
                  <a:srgbClr val="F1AE2B"/>
                </a:solidFill>
              </a:rPr>
              <a:t>Wenige Downloads</a:t>
            </a:r>
          </a:p>
        </p:txBody>
      </p:sp>
    </p:spTree>
    <p:extLst>
      <p:ext uri="{BB962C8B-B14F-4D97-AF65-F5344CB8AC3E}">
        <p14:creationId xmlns:p14="http://schemas.microsoft.com/office/powerpoint/2010/main" val="37356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2CD-3DB1-3A49-873D-A39567A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Szenario 1</a:t>
            </a:r>
            <a:br>
              <a:rPr lang="en-CH" dirty="0"/>
            </a:br>
            <a:r>
              <a:rPr lang="en-CH" dirty="0">
                <a:solidFill>
                  <a:srgbClr val="F1AE2B"/>
                </a:solidFill>
              </a:rPr>
              <a:t>Wenige Downloads</a:t>
            </a: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0D66DDB4-B935-F94F-AE2E-F7658DC5EFB8}"/>
              </a:ext>
            </a:extLst>
          </p:cNvPr>
          <p:cNvSpPr/>
          <p:nvPr/>
        </p:nvSpPr>
        <p:spPr>
          <a:xfrm>
            <a:off x="776536" y="1538824"/>
            <a:ext cx="897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99825-3A88-584F-B0D6-7DE9F315BC5E}"/>
              </a:ext>
            </a:extLst>
          </p:cNvPr>
          <p:cNvSpPr txBox="1"/>
          <p:nvPr/>
        </p:nvSpPr>
        <p:spPr>
          <a:xfrm>
            <a:off x="776536" y="2844453"/>
            <a:ext cx="10664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Wenige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Downloads und die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Teammitglieder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sagen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dass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sie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herausgefunden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haben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dass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die App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im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App Store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schwer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finden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ist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Was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könnt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ihr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tun, um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diese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Situation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lösen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?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13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C0-E2D0-E44F-BFCC-E23ED952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60" y="2655800"/>
            <a:ext cx="9402842" cy="1546400"/>
          </a:xfrm>
        </p:spPr>
        <p:txBody>
          <a:bodyPr>
            <a:normAutofit fontScale="90000"/>
          </a:bodyPr>
          <a:lstStyle/>
          <a:p>
            <a:r>
              <a:rPr lang="en-GB" dirty="0"/>
              <a:t>SZENARIO 2</a:t>
            </a:r>
            <a:r>
              <a:rPr lang="en-CH" dirty="0"/>
              <a:t>:</a:t>
            </a:r>
            <a:br>
              <a:rPr lang="en-CH" dirty="0"/>
            </a:br>
            <a:r>
              <a:rPr lang="en-GB" dirty="0" err="1">
                <a:solidFill>
                  <a:srgbClr val="F1AE2B"/>
                </a:solidFill>
              </a:rPr>
              <a:t>Prioritäten</a:t>
            </a:r>
            <a:r>
              <a:rPr lang="en-GB" dirty="0">
                <a:solidFill>
                  <a:srgbClr val="F1AE2B"/>
                </a:solidFill>
              </a:rPr>
              <a:t> </a:t>
            </a:r>
            <a:r>
              <a:rPr lang="en-GB" dirty="0" err="1">
                <a:solidFill>
                  <a:srgbClr val="F1AE2B"/>
                </a:solidFill>
              </a:rPr>
              <a:t>im</a:t>
            </a:r>
            <a:r>
              <a:rPr lang="en-GB" dirty="0">
                <a:solidFill>
                  <a:srgbClr val="F1AE2B"/>
                </a:solidFill>
              </a:rPr>
              <a:t> </a:t>
            </a:r>
            <a:r>
              <a:rPr lang="en-GB" dirty="0" err="1">
                <a:solidFill>
                  <a:srgbClr val="F1AE2B"/>
                </a:solidFill>
              </a:rPr>
              <a:t>Wandel</a:t>
            </a:r>
            <a:endParaRPr lang="en-CH" dirty="0">
              <a:solidFill>
                <a:srgbClr val="F1A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2CD-3DB1-3A49-873D-A39567A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Prioritäten im</a:t>
            </a:r>
            <a:br>
              <a:rPr lang="en-CH" dirty="0"/>
            </a:br>
            <a:r>
              <a:rPr lang="en-GB" dirty="0" err="1">
                <a:solidFill>
                  <a:srgbClr val="F1AE2B"/>
                </a:solidFill>
              </a:rPr>
              <a:t>Wandel</a:t>
            </a:r>
            <a:endParaRPr lang="en-CH" dirty="0">
              <a:solidFill>
                <a:srgbClr val="F1AE2B"/>
              </a:solidFill>
            </a:endParaRP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0D66DDB4-B935-F94F-AE2E-F7658DC5EFB8}"/>
              </a:ext>
            </a:extLst>
          </p:cNvPr>
          <p:cNvSpPr/>
          <p:nvPr/>
        </p:nvSpPr>
        <p:spPr>
          <a:xfrm>
            <a:off x="776536" y="1538824"/>
            <a:ext cx="897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56DAF-7795-954A-8D78-66AA5E0E3094}"/>
              </a:ext>
            </a:extLst>
          </p:cNvPr>
          <p:cNvSpPr txBox="1"/>
          <p:nvPr/>
        </p:nvSpPr>
        <p:spPr>
          <a:xfrm>
            <a:off x="1125900" y="2828835"/>
            <a:ext cx="1040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Die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Prioritäten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im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Management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haben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sich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geändert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Wie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könnt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ihr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die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Ressourcen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anpassen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und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zuweisen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um das Management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zufrieden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stellen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und den POC (Proof-of-Concept)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für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eure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App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fortzusetzen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da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ihr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glaubst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? </a:t>
            </a:r>
          </a:p>
          <a:p>
            <a:endParaRPr lang="en-CH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C0-E2D0-E44F-BFCC-E23ED952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60" y="2655800"/>
            <a:ext cx="9402842" cy="1546400"/>
          </a:xfrm>
        </p:spPr>
        <p:txBody>
          <a:bodyPr>
            <a:normAutofit fontScale="90000"/>
          </a:bodyPr>
          <a:lstStyle/>
          <a:p>
            <a:r>
              <a:rPr lang="en-CH" dirty="0"/>
              <a:t>SZENARIO 3:</a:t>
            </a:r>
            <a:br>
              <a:rPr lang="en-CH" dirty="0"/>
            </a:br>
            <a:r>
              <a:rPr lang="en-GB" dirty="0">
                <a:solidFill>
                  <a:srgbClr val="F1AE2B"/>
                </a:solidFill>
              </a:rPr>
              <a:t>Zu </a:t>
            </a:r>
            <a:r>
              <a:rPr lang="en-GB" dirty="0" err="1">
                <a:solidFill>
                  <a:srgbClr val="F1AE2B"/>
                </a:solidFill>
              </a:rPr>
              <a:t>viele</a:t>
            </a:r>
            <a:r>
              <a:rPr lang="en-GB" dirty="0">
                <a:solidFill>
                  <a:srgbClr val="F1AE2B"/>
                </a:solidFill>
              </a:rPr>
              <a:t> Downloads  </a:t>
            </a:r>
            <a:endParaRPr lang="en-CH" dirty="0">
              <a:solidFill>
                <a:srgbClr val="F1A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2CD-3DB1-3A49-873D-A39567A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Zu viele</a:t>
            </a:r>
            <a:br>
              <a:rPr lang="en-CH" dirty="0"/>
            </a:br>
            <a:r>
              <a:rPr lang="en-CH" dirty="0">
                <a:solidFill>
                  <a:srgbClr val="F1AE2B"/>
                </a:solidFill>
              </a:rPr>
              <a:t>Downloads</a:t>
            </a: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0D66DDB4-B935-F94F-AE2E-F7658DC5EFB8}"/>
              </a:ext>
            </a:extLst>
          </p:cNvPr>
          <p:cNvSpPr/>
          <p:nvPr/>
        </p:nvSpPr>
        <p:spPr>
          <a:xfrm>
            <a:off x="776536" y="1538824"/>
            <a:ext cx="897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84A60-69AB-E14B-B56F-6196F9889AA3}"/>
              </a:ext>
            </a:extLst>
          </p:cNvPr>
          <p:cNvSpPr/>
          <p:nvPr/>
        </p:nvSpPr>
        <p:spPr>
          <a:xfrm>
            <a:off x="776536" y="2828836"/>
            <a:ext cx="1033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Zu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viele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Downloads und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nicht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erwartet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die Server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stürzen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ab. Was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können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Sprint 2 tun, um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diese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unvorhergesehenen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Probleme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lösen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? </a:t>
            </a:r>
            <a:endParaRPr lang="en-GB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2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C0-E2D0-E44F-BFCC-E23ED952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60" y="2655800"/>
            <a:ext cx="9402842" cy="1546400"/>
          </a:xfrm>
        </p:spPr>
        <p:txBody>
          <a:bodyPr>
            <a:normAutofit fontScale="90000"/>
          </a:bodyPr>
          <a:lstStyle/>
          <a:p>
            <a:r>
              <a:rPr lang="en-CH" dirty="0"/>
              <a:t>Szenario 4:</a:t>
            </a:r>
            <a:br>
              <a:rPr lang="en-CH" dirty="0"/>
            </a:br>
            <a:r>
              <a:rPr lang="en-GB" dirty="0">
                <a:solidFill>
                  <a:srgbClr val="F1AE2B"/>
                </a:solidFill>
              </a:rPr>
              <a:t>Zu </a:t>
            </a:r>
            <a:r>
              <a:rPr lang="en-GB" dirty="0" err="1">
                <a:solidFill>
                  <a:srgbClr val="F1AE2B"/>
                </a:solidFill>
              </a:rPr>
              <a:t>Wenige</a:t>
            </a:r>
            <a:r>
              <a:rPr lang="en-GB" dirty="0">
                <a:solidFill>
                  <a:srgbClr val="F1AE2B"/>
                </a:solidFill>
              </a:rPr>
              <a:t> Downloads </a:t>
            </a:r>
            <a:endParaRPr lang="en-CH" dirty="0">
              <a:solidFill>
                <a:srgbClr val="F1A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0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2CD-3DB1-3A49-873D-A39567A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Zu wenig</a:t>
            </a:r>
            <a:br>
              <a:rPr lang="en-CH" dirty="0"/>
            </a:br>
            <a:r>
              <a:rPr lang="en-CH" dirty="0">
                <a:solidFill>
                  <a:srgbClr val="F1AE2B"/>
                </a:solidFill>
              </a:rPr>
              <a:t>Downloads</a:t>
            </a: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0D66DDB4-B935-F94F-AE2E-F7658DC5EFB8}"/>
              </a:ext>
            </a:extLst>
          </p:cNvPr>
          <p:cNvSpPr/>
          <p:nvPr/>
        </p:nvSpPr>
        <p:spPr>
          <a:xfrm>
            <a:off x="776536" y="1538824"/>
            <a:ext cx="897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endParaRPr lang="de-CH" dirty="0"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84A60-69AB-E14B-B56F-6196F9889AA3}"/>
              </a:ext>
            </a:extLst>
          </p:cNvPr>
          <p:cNvSpPr/>
          <p:nvPr/>
        </p:nvSpPr>
        <p:spPr>
          <a:xfrm>
            <a:off x="776536" y="2828836"/>
            <a:ext cx="1033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Eure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App hat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wenige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Downloads Was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können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Sprint 2 tun, um dieses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unvorhergesehene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Problem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zu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lösen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? Wie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könnt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ihr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die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Nutzer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Zahlen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nach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oben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GB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bringen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?</a:t>
            </a:r>
            <a:endParaRPr lang="en-GB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B92C9820D9B4C806C0C266D7D15C8" ma:contentTypeVersion="15" ma:contentTypeDescription="Create a new document." ma:contentTypeScope="" ma:versionID="cd9fa868cdef5fe4f0a5c1ea96d7cc36">
  <xsd:schema xmlns:xsd="http://www.w3.org/2001/XMLSchema" xmlns:xs="http://www.w3.org/2001/XMLSchema" xmlns:p="http://schemas.microsoft.com/office/2006/metadata/properties" xmlns:ns2="83de6ab4-a54b-45b4-b7dc-573c8bf6cdd7" xmlns:ns3="bf8969b1-aed4-4e29-9448-0b377b7b1f68" targetNamespace="http://schemas.microsoft.com/office/2006/metadata/properties" ma:root="true" ma:fieldsID="1fd835792465d27559d84593e565ca82" ns2:_="" ns3:_="">
    <xsd:import namespace="83de6ab4-a54b-45b4-b7dc-573c8bf6cdd7"/>
    <xsd:import namespace="bf8969b1-aed4-4e29-9448-0b377b7b1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e6ab4-a54b-45b4-b7dc-573c8bf6c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aaccb79-1a28-4cb0-bc5b-94bb6d2c2b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969b1-aed4-4e29-9448-0b377b7b1f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023bd7-6ba7-4728-8c61-8fe9dbfa04f3}" ma:internalName="TaxCatchAll" ma:showField="CatchAllData" ma:web="bf8969b1-aed4-4e29-9448-0b377b7b1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de6ab4-a54b-45b4-b7dc-573c8bf6cdd7">
      <Terms xmlns="http://schemas.microsoft.com/office/infopath/2007/PartnerControls"/>
    </lcf76f155ced4ddcb4097134ff3c332f>
    <TaxCatchAll xmlns="bf8969b1-aed4-4e29-9448-0b377b7b1f68" xsi:nil="true"/>
  </documentManagement>
</p:properties>
</file>

<file path=customXml/itemProps1.xml><?xml version="1.0" encoding="utf-8"?>
<ds:datastoreItem xmlns:ds="http://schemas.openxmlformats.org/officeDocument/2006/customXml" ds:itemID="{D28007F8-626C-4E89-991F-3207973F6109}"/>
</file>

<file path=customXml/itemProps2.xml><?xml version="1.0" encoding="utf-8"?>
<ds:datastoreItem xmlns:ds="http://schemas.openxmlformats.org/officeDocument/2006/customXml" ds:itemID="{D67D4934-FD7B-4114-9025-348EA920FD9C}"/>
</file>

<file path=customXml/itemProps3.xml><?xml version="1.0" encoding="utf-8"?>
<ds:datastoreItem xmlns:ds="http://schemas.openxmlformats.org/officeDocument/2006/customXml" ds:itemID="{6B3F2B70-03E3-4D80-A2B0-DC7001A6179C}"/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224</Words>
  <Application>Microsoft Macintosh PowerPoint</Application>
  <PresentationFormat>Widescreen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 Light</vt:lpstr>
      <vt:lpstr>Helvetica Neue Thin</vt:lpstr>
      <vt:lpstr>Office Theme</vt:lpstr>
      <vt:lpstr>Scrum und Design Thinking Wie werden eigentlich Informatikprojekte gestalltet?</vt:lpstr>
      <vt:lpstr>SZENARIO 1: Wenige Downloads</vt:lpstr>
      <vt:lpstr>Szenario 1 Wenige Downloads</vt:lpstr>
      <vt:lpstr>SZENARIO 2: Prioritäten im Wandel</vt:lpstr>
      <vt:lpstr>Prioritäten im Wandel</vt:lpstr>
      <vt:lpstr>SZENARIO 3: Zu viele Downloads  </vt:lpstr>
      <vt:lpstr>Zu viele Downloads</vt:lpstr>
      <vt:lpstr>Szenario 4: Zu Wenige Downloads </vt:lpstr>
      <vt:lpstr>Zu wenig Downloads</vt:lpstr>
      <vt:lpstr>Danke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NFS – Project 3 – Simulation Risk analysis study proposed by the EPFL Safety Competence Center Group 1</dc:title>
  <dc:creator>David Cleres</dc:creator>
  <cp:lastModifiedBy>David Cleres</cp:lastModifiedBy>
  <cp:revision>111</cp:revision>
  <cp:lastPrinted>2018-12-11T09:15:21Z</cp:lastPrinted>
  <dcterms:created xsi:type="dcterms:W3CDTF">2018-12-10T21:04:41Z</dcterms:created>
  <dcterms:modified xsi:type="dcterms:W3CDTF">2022-04-12T08:43:58Z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0x010100472B92C9820D9B4C806C0C266D7D15C8</vt:lpwstr>
  </property>
</Properties>
</file>