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7" r:id="rId5"/>
    <p:sldId id="259" r:id="rId6"/>
    <p:sldId id="360" r:id="rId7"/>
    <p:sldId id="345" r:id="rId8"/>
    <p:sldId id="346" r:id="rId9"/>
    <p:sldId id="348" r:id="rId10"/>
    <p:sldId id="344" r:id="rId11"/>
    <p:sldId id="349" r:id="rId12"/>
    <p:sldId id="347" r:id="rId13"/>
    <p:sldId id="350" r:id="rId14"/>
    <p:sldId id="351" r:id="rId15"/>
    <p:sldId id="362" r:id="rId16"/>
    <p:sldId id="354" r:id="rId17"/>
    <p:sldId id="355" r:id="rId18"/>
    <p:sldId id="356" r:id="rId19"/>
    <p:sldId id="357" r:id="rId20"/>
    <p:sldId id="358" r:id="rId21"/>
    <p:sldId id="359" r:id="rId22"/>
    <p:sldId id="361"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leres" initials="DC" lastIdx="1" clrIdx="0">
    <p:extLst>
      <p:ext uri="{19B8F6BF-5375-455C-9EA6-DF929625EA0E}">
        <p15:presenceInfo xmlns:p15="http://schemas.microsoft.com/office/powerpoint/2012/main" userId="S::david.cleres@epfl.ch::e72f29eb-0d75-482e-94fb-85b0d1878d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250"/>
    <a:srgbClr val="3B5753"/>
    <a:srgbClr val="F1AE2B"/>
    <a:srgbClr val="201E44"/>
    <a:srgbClr val="5D7683"/>
    <a:srgbClr val="4E9799"/>
    <a:srgbClr val="DBDBDB"/>
    <a:srgbClr val="DCDA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E9FCA-1D2E-3140-8BA2-DD222CF3155A}" v="2" dt="2022-04-13T07:24:17.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0"/>
    <p:restoredTop sz="85442"/>
  </p:normalViewPr>
  <p:slideViewPr>
    <p:cSldViewPr snapToGrid="0" snapToObjects="1">
      <p:cViewPr varScale="1">
        <p:scale>
          <a:sx n="70" d="100"/>
          <a:sy n="70" d="100"/>
        </p:scale>
        <p:origin x="1426" y="38"/>
      </p:cViewPr>
      <p:guideLst/>
    </p:cSldViewPr>
  </p:slideViewPr>
  <p:notesTextViewPr>
    <p:cViewPr>
      <p:scale>
        <a:sx n="1" d="1"/>
        <a:sy n="1" d="1"/>
      </p:scale>
      <p:origin x="0" y="0"/>
    </p:cViewPr>
  </p:notesTextViewPr>
  <p:notesViewPr>
    <p:cSldViewPr snapToGrid="0" snapToObjects="1">
      <p:cViewPr varScale="1">
        <p:scale>
          <a:sx n="229" d="100"/>
          <a:sy n="229" d="100"/>
        </p:scale>
        <p:origin x="200" y="15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4DEB3C-60A0-C148-A4C4-1DED253E20D4}"/>
              </a:ext>
            </a:extLst>
          </p:cNvPr>
          <p:cNvSpPr>
            <a:spLocks noGrp="1"/>
          </p:cNvSpPr>
          <p:nvPr>
            <p:ph type="hdr" sz="quarter"/>
          </p:nvPr>
        </p:nvSpPr>
        <p:spPr>
          <a:xfrm>
            <a:off x="3" y="0"/>
            <a:ext cx="2973459" cy="66027"/>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59BA4C-9E81-BD49-9D35-35DE65733C8C}"/>
              </a:ext>
            </a:extLst>
          </p:cNvPr>
          <p:cNvSpPr>
            <a:spLocks noGrp="1"/>
          </p:cNvSpPr>
          <p:nvPr>
            <p:ph type="dt" sz="quarter" idx="1"/>
          </p:nvPr>
        </p:nvSpPr>
        <p:spPr>
          <a:xfrm>
            <a:off x="3884546" y="0"/>
            <a:ext cx="2973454" cy="66027"/>
          </a:xfrm>
          <a:prstGeom prst="rect">
            <a:avLst/>
          </a:prstGeom>
        </p:spPr>
        <p:txBody>
          <a:bodyPr vert="horz" lIns="91440" tIns="45720" rIns="91440" bIns="45720" rtlCol="0"/>
          <a:lstStyle>
            <a:lvl1pPr algn="r">
              <a:defRPr sz="1200"/>
            </a:lvl1pPr>
          </a:lstStyle>
          <a:p>
            <a:fld id="{F9067F1C-366C-E843-AB28-7B3C63BD4423}" type="datetimeFigureOut">
              <a:rPr lang="en-US" smtClean="0"/>
              <a:t>5/13/2025</a:t>
            </a:fld>
            <a:endParaRPr lang="en-US"/>
          </a:p>
        </p:txBody>
      </p:sp>
      <p:sp>
        <p:nvSpPr>
          <p:cNvPr id="4" name="Footer Placeholder 3">
            <a:extLst>
              <a:ext uri="{FF2B5EF4-FFF2-40B4-BE49-F238E27FC236}">
                <a16:creationId xmlns:a16="http://schemas.microsoft.com/office/drawing/2014/main" id="{AC96561D-5559-814C-8E23-F60F92DE7D71}"/>
              </a:ext>
            </a:extLst>
          </p:cNvPr>
          <p:cNvSpPr>
            <a:spLocks noGrp="1"/>
          </p:cNvSpPr>
          <p:nvPr>
            <p:ph type="ftr" sz="quarter" idx="2"/>
          </p:nvPr>
        </p:nvSpPr>
        <p:spPr>
          <a:xfrm>
            <a:off x="3" y="1248423"/>
            <a:ext cx="2973459" cy="6602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A072FAE-8D25-594F-A27C-D3A1ECE44A81}"/>
              </a:ext>
            </a:extLst>
          </p:cNvPr>
          <p:cNvSpPr>
            <a:spLocks noGrp="1"/>
          </p:cNvSpPr>
          <p:nvPr>
            <p:ph type="sldNum" sz="quarter" idx="3"/>
          </p:nvPr>
        </p:nvSpPr>
        <p:spPr>
          <a:xfrm>
            <a:off x="3884546" y="1248423"/>
            <a:ext cx="2973454" cy="66027"/>
          </a:xfrm>
          <a:prstGeom prst="rect">
            <a:avLst/>
          </a:prstGeom>
        </p:spPr>
        <p:txBody>
          <a:bodyPr vert="horz" lIns="91440" tIns="45720" rIns="91440" bIns="45720" rtlCol="0" anchor="b"/>
          <a:lstStyle>
            <a:lvl1pPr algn="r">
              <a:defRPr sz="1200"/>
            </a:lvl1pPr>
          </a:lstStyle>
          <a:p>
            <a:fld id="{9B9C2164-1B0F-8D4D-9C80-6F6FA65C380B}" type="slidenum">
              <a:rPr lang="en-US" smtClean="0"/>
              <a:t>‹#›</a:t>
            </a:fld>
            <a:endParaRPr lang="en-US"/>
          </a:p>
        </p:txBody>
      </p:sp>
    </p:spTree>
    <p:extLst>
      <p:ext uri="{BB962C8B-B14F-4D97-AF65-F5344CB8AC3E}">
        <p14:creationId xmlns:p14="http://schemas.microsoft.com/office/powerpoint/2010/main" val="1394170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22" y="0"/>
            <a:ext cx="2971800" cy="458788"/>
          </a:xfrm>
          <a:prstGeom prst="rect">
            <a:avLst/>
          </a:prstGeom>
        </p:spPr>
        <p:txBody>
          <a:bodyPr vert="horz" lIns="91440" tIns="45720" rIns="91440" bIns="45720" rtlCol="0"/>
          <a:lstStyle>
            <a:lvl1pPr algn="r">
              <a:defRPr sz="1200"/>
            </a:lvl1pPr>
          </a:lstStyle>
          <a:p>
            <a:fld id="{27A87804-7303-3E40-AC83-F8FA69D107D9}"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8" y="8685215"/>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22" y="8685215"/>
            <a:ext cx="2971800" cy="458787"/>
          </a:xfrm>
          <a:prstGeom prst="rect">
            <a:avLst/>
          </a:prstGeom>
        </p:spPr>
        <p:txBody>
          <a:bodyPr vert="horz" lIns="91440" tIns="45720" rIns="91440" bIns="45720" rtlCol="0" anchor="b"/>
          <a:lstStyle>
            <a:lvl1pPr algn="r">
              <a:defRPr sz="1200"/>
            </a:lvl1pPr>
          </a:lstStyle>
          <a:p>
            <a:fld id="{066A568A-248A-2842-B036-CF6014FE7BF6}" type="slidenum">
              <a:rPr lang="en-US" smtClean="0"/>
              <a:t>‹#›</a:t>
            </a:fld>
            <a:endParaRPr lang="en-US"/>
          </a:p>
        </p:txBody>
      </p:sp>
    </p:spTree>
    <p:extLst>
      <p:ext uri="{BB962C8B-B14F-4D97-AF65-F5344CB8AC3E}">
        <p14:creationId xmlns:p14="http://schemas.microsoft.com/office/powerpoint/2010/main" val="386057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H" dirty="0">
              <a:cs typeface="Calibri"/>
            </a:endParaRPr>
          </a:p>
        </p:txBody>
      </p:sp>
    </p:spTree>
    <p:extLst>
      <p:ext uri="{BB962C8B-B14F-4D97-AF65-F5344CB8AC3E}">
        <p14:creationId xmlns:p14="http://schemas.microsoft.com/office/powerpoint/2010/main" val="207168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16</a:t>
            </a:fld>
            <a:endParaRPr lang="en-US"/>
          </a:p>
        </p:txBody>
      </p:sp>
    </p:spTree>
    <p:extLst>
      <p:ext uri="{BB962C8B-B14F-4D97-AF65-F5344CB8AC3E}">
        <p14:creationId xmlns:p14="http://schemas.microsoft.com/office/powerpoint/2010/main" val="4123288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17</a:t>
            </a:fld>
            <a:endParaRPr lang="en-US"/>
          </a:p>
        </p:txBody>
      </p:sp>
    </p:spTree>
    <p:extLst>
      <p:ext uri="{BB962C8B-B14F-4D97-AF65-F5344CB8AC3E}">
        <p14:creationId xmlns:p14="http://schemas.microsoft.com/office/powerpoint/2010/main" val="1704168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18</a:t>
            </a:fld>
            <a:endParaRPr lang="en-US"/>
          </a:p>
        </p:txBody>
      </p:sp>
    </p:spTree>
    <p:extLst>
      <p:ext uri="{BB962C8B-B14F-4D97-AF65-F5344CB8AC3E}">
        <p14:creationId xmlns:p14="http://schemas.microsoft.com/office/powerpoint/2010/main" val="2833333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8E20B-19B0-1203-6362-0C184A13B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6F8BE-C7EE-191D-36FD-1FC9DF9BC8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F780F-AE24-32EC-B35B-0DBECA5B1D8F}"/>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2FF733EC-A0B5-86AD-BFF1-4084271B9B9B}"/>
              </a:ext>
            </a:extLst>
          </p:cNvPr>
          <p:cNvSpPr>
            <a:spLocks noGrp="1"/>
          </p:cNvSpPr>
          <p:nvPr>
            <p:ph type="sldNum" sz="quarter" idx="5"/>
          </p:nvPr>
        </p:nvSpPr>
        <p:spPr/>
        <p:txBody>
          <a:bodyPr/>
          <a:lstStyle/>
          <a:p>
            <a:fld id="{066A568A-248A-2842-B036-CF6014FE7BF6}" type="slidenum">
              <a:rPr lang="en-US" smtClean="0"/>
              <a:t>19</a:t>
            </a:fld>
            <a:endParaRPr lang="en-US"/>
          </a:p>
        </p:txBody>
      </p:sp>
    </p:spTree>
    <p:extLst>
      <p:ext uri="{BB962C8B-B14F-4D97-AF65-F5344CB8AC3E}">
        <p14:creationId xmlns:p14="http://schemas.microsoft.com/office/powerpoint/2010/main" val="178530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fr-CH" dirty="0" err="1"/>
              <a:t>What</a:t>
            </a:r>
            <a:r>
              <a:rPr lang="fr-CH" dirty="0"/>
              <a:t> </a:t>
            </a:r>
            <a:r>
              <a:rPr lang="fr-CH" dirty="0" err="1"/>
              <a:t>we</a:t>
            </a:r>
            <a:r>
              <a:rPr lang="fr-CH" dirty="0"/>
              <a:t> </a:t>
            </a:r>
            <a:r>
              <a:rPr lang="fr-CH" dirty="0" err="1"/>
              <a:t>need</a:t>
            </a:r>
            <a:r>
              <a:rPr lang="fr-CH" dirty="0"/>
              <a:t> </a:t>
            </a:r>
            <a:r>
              <a:rPr lang="fr-CH" dirty="0" err="1"/>
              <a:t>from</a:t>
            </a:r>
            <a:r>
              <a:rPr lang="fr-CH" dirty="0"/>
              <a:t> </a:t>
            </a:r>
            <a:r>
              <a:rPr lang="fr-CH" dirty="0" err="1"/>
              <a:t>them</a:t>
            </a:r>
            <a:r>
              <a:rPr lang="fr-CH" dirty="0"/>
              <a:t> : </a:t>
            </a:r>
          </a:p>
          <a:p>
            <a:pPr marL="628650" lvl="1" indent="-171450" algn="l" rtl="0">
              <a:spcBef>
                <a:spcPts val="0"/>
              </a:spcBef>
              <a:spcAft>
                <a:spcPts val="0"/>
              </a:spcAft>
              <a:buFontTx/>
              <a:buChar char="-"/>
            </a:pPr>
            <a:r>
              <a:rPr lang="fr-CH" dirty="0" err="1"/>
              <a:t>Advice</a:t>
            </a:r>
            <a:r>
              <a:rPr lang="fr-CH" dirty="0"/>
              <a:t> on how to </a:t>
            </a:r>
            <a:r>
              <a:rPr lang="fr-CH" dirty="0" err="1"/>
              <a:t>pursue</a:t>
            </a:r>
            <a:r>
              <a:rPr lang="fr-CH" dirty="0"/>
              <a:t> the </a:t>
            </a:r>
            <a:r>
              <a:rPr lang="fr-CH" dirty="0" err="1"/>
              <a:t>project</a:t>
            </a:r>
            <a:r>
              <a:rPr lang="fr-CH" dirty="0"/>
              <a:t> </a:t>
            </a:r>
          </a:p>
          <a:p>
            <a:pPr marL="628650" lvl="1" indent="-171450" algn="l" rtl="0">
              <a:spcBef>
                <a:spcPts val="0"/>
              </a:spcBef>
              <a:spcAft>
                <a:spcPts val="0"/>
              </a:spcAft>
              <a:buFontTx/>
              <a:buChar char="-"/>
            </a:pPr>
            <a:r>
              <a:rPr lang="fr-CH" dirty="0" err="1"/>
              <a:t>Did</a:t>
            </a:r>
            <a:r>
              <a:rPr lang="fr-CH" dirty="0"/>
              <a:t> I </a:t>
            </a:r>
            <a:r>
              <a:rPr lang="fr-CH" dirty="0" err="1"/>
              <a:t>missed</a:t>
            </a:r>
            <a:r>
              <a:rPr lang="fr-CH" dirty="0"/>
              <a:t> </a:t>
            </a:r>
            <a:r>
              <a:rPr lang="fr-CH" dirty="0" err="1"/>
              <a:t>something</a:t>
            </a:r>
            <a:r>
              <a:rPr lang="fr-CH" dirty="0"/>
              <a:t> in </a:t>
            </a:r>
            <a:r>
              <a:rPr lang="fr-CH" dirty="0" err="1"/>
              <a:t>my</a:t>
            </a:r>
            <a:r>
              <a:rPr lang="fr-CH" dirty="0"/>
              <a:t> </a:t>
            </a:r>
            <a:r>
              <a:rPr lang="fr-CH" dirty="0" err="1"/>
              <a:t>research</a:t>
            </a:r>
            <a:r>
              <a:rPr lang="fr-CH" dirty="0"/>
              <a:t> / </a:t>
            </a:r>
            <a:r>
              <a:rPr lang="fr-CH" dirty="0" err="1"/>
              <a:t>litteture</a:t>
            </a:r>
            <a:r>
              <a:rPr lang="fr-CH" dirty="0"/>
              <a:t> </a:t>
            </a:r>
            <a:r>
              <a:rPr lang="fr-CH" dirty="0" err="1"/>
              <a:t>review</a:t>
            </a:r>
            <a:r>
              <a:rPr lang="fr-CH" dirty="0"/>
              <a:t> </a:t>
            </a:r>
          </a:p>
          <a:p>
            <a:pPr marL="628650" lvl="1" indent="-171450" algn="l" rtl="0">
              <a:spcBef>
                <a:spcPts val="0"/>
              </a:spcBef>
              <a:spcAft>
                <a:spcPts val="0"/>
              </a:spcAft>
              <a:buFontTx/>
              <a:buChar char="-"/>
            </a:pPr>
            <a:r>
              <a:rPr lang="fr-CH" dirty="0"/>
              <a:t>Point of contact in case I have </a:t>
            </a:r>
            <a:r>
              <a:rPr lang="fr-CH" dirty="0" err="1"/>
              <a:t>some</a:t>
            </a:r>
            <a:r>
              <a:rPr lang="fr-CH" dirty="0"/>
              <a:t> questions </a:t>
            </a:r>
            <a:endParaRPr dirty="0"/>
          </a:p>
        </p:txBody>
      </p:sp>
    </p:spTree>
    <p:extLst>
      <p:ext uri="{BB962C8B-B14F-4D97-AF65-F5344CB8AC3E}">
        <p14:creationId xmlns:p14="http://schemas.microsoft.com/office/powerpoint/2010/main" val="279635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 </a:t>
            </a:r>
            <a:r>
              <a:rPr lang="en-GB" sz="1200" b="0" i="0" kern="1200" dirty="0">
                <a:solidFill>
                  <a:schemeClr val="tx1"/>
                </a:solidFill>
                <a:effectLst/>
                <a:latin typeface="+mn-lt"/>
                <a:ea typeface="+mn-ea"/>
                <a:cs typeface="+mn-cs"/>
              </a:rPr>
              <a:t>Das </a:t>
            </a:r>
            <a:r>
              <a:rPr lang="en-GB" sz="1200" b="0" i="0" kern="1200" dirty="0" err="1">
                <a:solidFill>
                  <a:schemeClr val="tx1"/>
                </a:solidFill>
                <a:effectLst/>
                <a:latin typeface="+mn-lt"/>
                <a:ea typeface="+mn-ea"/>
                <a:cs typeface="+mn-cs"/>
              </a:rPr>
              <a:t>geschieht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nicht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selbständig</a:t>
            </a:r>
            <a:r>
              <a:rPr lang="en-GB" sz="1200" b="0" i="0" kern="1200" dirty="0">
                <a:solidFill>
                  <a:schemeClr val="tx1"/>
                </a:solidFill>
                <a:effectLst/>
                <a:latin typeface="+mn-lt"/>
                <a:ea typeface="+mn-ea"/>
                <a:cs typeface="+mn-cs"/>
              </a:rPr>
              <a:t>; da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heute</a:t>
            </a:r>
            <a:r>
              <a:rPr lang="en-GB" sz="1200" b="0" i="0" kern="1200" dirty="0">
                <a:solidFill>
                  <a:schemeClr val="tx1"/>
                </a:solidFill>
                <a:effectLst/>
                <a:latin typeface="+mn-lt"/>
                <a:ea typeface="+mn-ea"/>
                <a:cs typeface="+mn-cs"/>
              </a:rPr>
              <a:t> gar </a:t>
            </a:r>
            <a:r>
              <a:rPr lang="en-GB" sz="1200" b="0" i="0" kern="1200" dirty="0" err="1">
                <a:solidFill>
                  <a:schemeClr val="tx1"/>
                </a:solidFill>
                <a:effectLst/>
                <a:latin typeface="+mn-lt"/>
                <a:ea typeface="+mn-ea"/>
                <a:cs typeface="+mn-cs"/>
              </a:rPr>
              <a:t>nichts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selbständig</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dran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suchen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aus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welche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Daten</a:t>
            </a:r>
            <a:r>
              <a:rPr lang="en-GB" sz="1200" b="0" i="0" kern="1200" dirty="0">
                <a:solidFill>
                  <a:schemeClr val="tx1"/>
                </a:solidFill>
                <a:effectLst/>
                <a:latin typeface="+mn-lt"/>
                <a:ea typeface="+mn-ea"/>
                <a:cs typeface="+mn-cs"/>
              </a:rPr>
              <a:t> da </a:t>
            </a:r>
            <a:r>
              <a:rPr lang="en-GB" sz="1200" b="0" i="0" kern="1200" dirty="0" err="1">
                <a:solidFill>
                  <a:schemeClr val="tx1"/>
                </a:solidFill>
                <a:effectLst/>
                <a:latin typeface="+mn-lt"/>
                <a:ea typeface="+mn-ea"/>
                <a:cs typeface="+mn-cs"/>
              </a:rPr>
              <a:t>reingehen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brauchen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eine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große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Datenmenge</a:t>
            </a:r>
            <a:r>
              <a:rPr lang="en-GB" sz="1200" b="0" i="0" kern="1200" dirty="0">
                <a:solidFill>
                  <a:schemeClr val="tx1"/>
                </a:solidFill>
                <a:effectLst/>
                <a:latin typeface="+mn-lt"/>
                <a:ea typeface="+mn-ea"/>
                <a:cs typeface="+mn-cs"/>
              </a:rPr>
              <a:t>. Aber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müssen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reduzieren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viele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Informationen</a:t>
            </a:r>
            <a:r>
              <a:rPr lang="en-GB" sz="1200" b="0" i="0" kern="1200" dirty="0">
                <a:solidFill>
                  <a:schemeClr val="tx1"/>
                </a:solidFill>
                <a:effectLst/>
                <a:latin typeface="+mn-lt"/>
                <a:ea typeface="+mn-ea"/>
                <a:cs typeface="+mn-cs"/>
              </a:rPr>
              <a:t> in </a:t>
            </a:r>
            <a:r>
              <a:rPr lang="en-GB" sz="1200" b="0" i="0" kern="1200" dirty="0" err="1">
                <a:solidFill>
                  <a:schemeClr val="tx1"/>
                </a:solidFill>
                <a:effectLst/>
                <a:latin typeface="+mn-lt"/>
                <a:ea typeface="+mn-ea"/>
                <a:cs typeface="+mn-cs"/>
              </a:rPr>
              <a:t>einem</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Datenpunkt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stecken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Denn</a:t>
            </a:r>
            <a:r>
              <a:rPr lang="en-GB" sz="1200" b="0" i="0" kern="1200" dirty="0">
                <a:solidFill>
                  <a:schemeClr val="tx1"/>
                </a:solidFill>
                <a:effectLst/>
                <a:latin typeface="+mn-lt"/>
                <a:ea typeface="+mn-ea"/>
                <a:cs typeface="+mn-cs"/>
              </a:rPr>
              <a:t> je </a:t>
            </a:r>
            <a:r>
              <a:rPr lang="en-GB" sz="1200" b="0" i="0" kern="1200" dirty="0" err="1">
                <a:solidFill>
                  <a:schemeClr val="tx1"/>
                </a:solidFill>
                <a:effectLst/>
                <a:latin typeface="+mn-lt"/>
                <a:ea typeface="+mn-ea"/>
                <a:cs typeface="+mn-cs"/>
              </a:rPr>
              <a:t>mehr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Informationen</a:t>
            </a:r>
            <a:r>
              <a:rPr lang="en-GB" sz="1200" b="0" i="0" kern="1200" dirty="0">
                <a:solidFill>
                  <a:schemeClr val="tx1"/>
                </a:solidFill>
                <a:effectLst/>
                <a:latin typeface="+mn-lt"/>
                <a:ea typeface="+mn-ea"/>
                <a:cs typeface="+mn-cs"/>
              </a:rPr>
              <a:t> pro </a:t>
            </a:r>
            <a:r>
              <a:rPr lang="en-GB" sz="1200" b="0" i="0" kern="1200" dirty="0" err="1">
                <a:solidFill>
                  <a:schemeClr val="tx1"/>
                </a:solidFill>
                <a:effectLst/>
                <a:latin typeface="+mn-lt"/>
                <a:ea typeface="+mn-ea"/>
                <a:cs typeface="+mn-cs"/>
              </a:rPr>
              <a:t>Datenpunkt</a:t>
            </a:r>
            <a:r>
              <a:rPr lang="en-GB" sz="1200" b="0" i="0" kern="1200" dirty="0">
                <a:solidFill>
                  <a:schemeClr val="tx1"/>
                </a:solidFill>
                <a:effectLst/>
                <a:latin typeface="+mn-lt"/>
                <a:ea typeface="+mn-ea"/>
                <a:cs typeface="+mn-cs"/>
              </a:rPr>
              <a:t> es </a:t>
            </a:r>
            <a:r>
              <a:rPr lang="en-GB" sz="1200" b="0" i="0" kern="1200" dirty="0" err="1">
                <a:solidFill>
                  <a:schemeClr val="tx1"/>
                </a:solidFill>
                <a:effectLst/>
                <a:latin typeface="+mn-lt"/>
                <a:ea typeface="+mn-ea"/>
                <a:cs typeface="+mn-cs"/>
              </a:rPr>
              <a:t>gibt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desto</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mehr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Möglichkeiten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gäbe</a:t>
            </a:r>
            <a:r>
              <a:rPr lang="en-GB" sz="1200" b="0" i="0" kern="1200" dirty="0">
                <a:solidFill>
                  <a:schemeClr val="tx1"/>
                </a:solidFill>
                <a:effectLst/>
                <a:latin typeface="+mn-lt"/>
                <a:ea typeface="+mn-ea"/>
                <a:cs typeface="+mn-cs"/>
              </a:rPr>
              <a:t> es, </a:t>
            </a:r>
            <a:r>
              <a:rPr lang="en-GB" sz="1200" b="0" i="0" kern="1200" dirty="0" err="1">
                <a:solidFill>
                  <a:schemeClr val="tx1"/>
                </a:solidFill>
                <a:effectLst/>
                <a:latin typeface="+mn-lt"/>
                <a:ea typeface="+mn-ea"/>
                <a:cs typeface="+mn-cs"/>
              </a:rPr>
              <a:t>nach</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Mustern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zu</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suchen</a:t>
            </a:r>
            <a:r>
              <a:rPr lang="en-GB" sz="1200" b="0" i="0" kern="1200" dirty="0">
                <a:solidFill>
                  <a:schemeClr val="tx1"/>
                </a:solidFill>
                <a:effectLst/>
                <a:latin typeface="+mn-lt"/>
                <a:ea typeface="+mn-ea"/>
                <a:cs typeface="+mn-cs"/>
              </a:rPr>
              <a:t>. Das </a:t>
            </a:r>
            <a:r>
              <a:rPr lang="en-GB" sz="1200" b="0" i="0" kern="1200" dirty="0" err="1">
                <a:solidFill>
                  <a:schemeClr val="tx1"/>
                </a:solidFill>
                <a:effectLst/>
                <a:latin typeface="+mn-lt"/>
                <a:ea typeface="+mn-ea"/>
                <a:cs typeface="+mn-cs"/>
              </a:rPr>
              <a:t>kann</a:t>
            </a:r>
            <a:r>
              <a:rPr lang="en-GB" sz="1200" b="0" i="0" kern="1200" dirty="0">
                <a:solidFill>
                  <a:schemeClr val="tx1"/>
                </a:solidFill>
                <a:effectLst/>
                <a:latin typeface="+mn-lt"/>
                <a:ea typeface="+mn-ea"/>
                <a:cs typeface="+mn-cs"/>
              </a:rPr>
              <a:t> die </a:t>
            </a:r>
            <a:r>
              <a:rPr lang="en-GB" sz="1200" b="0" i="0" kern="1200" dirty="0" err="1">
                <a:solidFill>
                  <a:schemeClr val="tx1"/>
                </a:solidFill>
                <a:effectLst/>
                <a:latin typeface="+mn-lt"/>
                <a:ea typeface="+mn-ea"/>
                <a:cs typeface="+mn-cs"/>
              </a:rPr>
              <a:t>Maschine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irgendwann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nicht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mehr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leisten</a:t>
            </a:r>
            <a:r>
              <a:rPr lang="en-GB" sz="1200" b="0" i="0" kern="1200" dirty="0">
                <a:solidFill>
                  <a:schemeClr val="tx1"/>
                </a:solidFill>
                <a:effectLst/>
                <a:latin typeface="+mn-lt"/>
                <a:ea typeface="+mn-ea"/>
                <a:cs typeface="+mn-cs"/>
              </a:rPr>
              <a:t>. Dann </a:t>
            </a:r>
            <a:r>
              <a:rPr lang="en-GB" sz="1200" b="0" i="0" kern="1200" dirty="0" err="1">
                <a:solidFill>
                  <a:schemeClr val="tx1"/>
                </a:solidFill>
                <a:effectLst/>
                <a:latin typeface="+mn-lt"/>
                <a:ea typeface="+mn-ea"/>
                <a:cs typeface="+mn-cs"/>
              </a:rPr>
              <a:t>fällt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sie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auch</a:t>
            </a:r>
            <a:r>
              <a:rPr lang="en-GB" sz="1200" b="0" i="0" kern="1200" dirty="0">
                <a:solidFill>
                  <a:schemeClr val="tx1"/>
                </a:solidFill>
                <a:effectLst/>
                <a:latin typeface="+mn-lt"/>
                <a:ea typeface="+mn-ea"/>
                <a:cs typeface="+mn-cs"/>
              </a:rPr>
              <a:t> auf </a:t>
            </a:r>
            <a:r>
              <a:rPr lang="en-GB" sz="1200" b="0" i="0" kern="1200" dirty="0" err="1">
                <a:solidFill>
                  <a:schemeClr val="tx1"/>
                </a:solidFill>
                <a:effectLst/>
                <a:latin typeface="+mn-lt"/>
                <a:ea typeface="+mn-ea"/>
                <a:cs typeface="+mn-cs"/>
              </a:rPr>
              <a:t>Zufälligkeiten</a:t>
            </a:r>
            <a:r>
              <a:rPr lang="en-GB" sz="1200" b="0" i="0" kern="1200" dirty="0">
                <a:solidFill>
                  <a:schemeClr val="tx1"/>
                </a:solidFill>
                <a:effectLst/>
                <a:latin typeface="+mn-lt"/>
                <a:ea typeface="+mn-ea"/>
                <a:cs typeface="+mn-cs"/>
              </a:rPr>
              <a:t> herein.</a:t>
            </a:r>
            <a:br>
              <a:rPr lang="en-GB" sz="1200" b="0" i="0" kern="1200" dirty="0">
                <a:solidFill>
                  <a:schemeClr val="tx1"/>
                </a:solidFill>
                <a:effectLst/>
                <a:latin typeface="+mn-lt"/>
                <a:ea typeface="+mn-ea"/>
                <a:cs typeface="+mn-cs"/>
              </a:rPr>
            </a:br>
            <a:r>
              <a:rPr lang="en-GB" sz="1200" b="0" i="0" kern="1200" dirty="0">
                <a:solidFill>
                  <a:schemeClr val="tx1"/>
                </a:solidFill>
                <a:effectLst/>
                <a:latin typeface="+mn-lt"/>
                <a:ea typeface="+mn-ea"/>
                <a:cs typeface="+mn-cs"/>
              </a:rPr>
              <a:t>Heute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also das </a:t>
            </a:r>
            <a:r>
              <a:rPr lang="en-GB" sz="1200" b="0" i="0" kern="1200" dirty="0" err="1">
                <a:solidFill>
                  <a:schemeClr val="tx1"/>
                </a:solidFill>
                <a:effectLst/>
                <a:latin typeface="+mn-lt"/>
                <a:ea typeface="+mn-ea"/>
                <a:cs typeface="+mn-cs"/>
              </a:rPr>
              <a:t>maschinelle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Lernen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absolut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davon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abhängig</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dass</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wir</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als</a:t>
            </a:r>
            <a:r>
              <a:rPr lang="en-GB" sz="1200" b="0" i="0" kern="1200" dirty="0">
                <a:solidFill>
                  <a:schemeClr val="tx1"/>
                </a:solidFill>
                <a:effectLst/>
                <a:latin typeface="+mn-lt"/>
                <a:ea typeface="+mn-ea"/>
                <a:cs typeface="+mn-cs"/>
              </a:rPr>
              <a:t> Menschen </a:t>
            </a:r>
            <a:r>
              <a:rPr lang="en-GB" sz="1200" b="0" i="0" kern="1200" dirty="0" err="1">
                <a:solidFill>
                  <a:schemeClr val="tx1"/>
                </a:solidFill>
                <a:effectLst/>
                <a:latin typeface="+mn-lt"/>
                <a:ea typeface="+mn-ea"/>
                <a:cs typeface="+mn-cs"/>
              </a:rPr>
              <a:t>vorgeben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welche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Eigenschaften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überhaupt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nach</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Mustern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durchsucht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werden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sollen</a:t>
            </a:r>
            <a:r>
              <a:rPr lang="en-GB" sz="1200" b="0" i="0" kern="1200" dirty="0">
                <a:solidFill>
                  <a:schemeClr val="tx1"/>
                </a:solidFill>
                <a:effectLst/>
                <a:latin typeface="+mn-lt"/>
                <a:ea typeface="+mn-ea"/>
                <a:cs typeface="+mn-cs"/>
              </a:rPr>
              <a:t> und </a:t>
            </a:r>
            <a:r>
              <a:rPr lang="en-GB" sz="1200" b="0" i="0" kern="1200" dirty="0" err="1">
                <a:solidFill>
                  <a:schemeClr val="tx1"/>
                </a:solidFill>
                <a:effectLst/>
                <a:latin typeface="+mn-lt"/>
                <a:ea typeface="+mn-ea"/>
                <a:cs typeface="+mn-cs"/>
              </a:rPr>
              <a:t>mit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welcher</a:t>
            </a:r>
            <a:r>
              <a:rPr lang="en-GB" sz="1200" b="0" i="0" kern="1200" dirty="0">
                <a:solidFill>
                  <a:schemeClr val="tx1"/>
                </a:solidFill>
                <a:effectLst/>
                <a:latin typeface="+mn-lt"/>
                <a:ea typeface="+mn-ea"/>
                <a:cs typeface="+mn-cs"/>
              </a:rPr>
              <a:t> Art von </a:t>
            </a:r>
            <a:r>
              <a:rPr lang="en-GB" sz="1200" b="0" i="0" kern="1200" dirty="0" err="1">
                <a:solidFill>
                  <a:schemeClr val="tx1"/>
                </a:solidFill>
                <a:effectLst/>
                <a:latin typeface="+mn-lt"/>
                <a:ea typeface="+mn-ea"/>
                <a:cs typeface="+mn-cs"/>
              </a:rPr>
              <a:t>Mustern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gerechnet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werden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soll</a:t>
            </a:r>
            <a:r>
              <a:rPr lang="en-GB" sz="1200" b="0" i="0" kern="1200" dirty="0">
                <a:solidFill>
                  <a:schemeClr val="tx1"/>
                </a:solidFill>
                <a:effectLst/>
                <a:latin typeface="+mn-lt"/>
                <a:ea typeface="+mn-ea"/>
                <a:cs typeface="+mn-cs"/>
              </a:rPr>
              <a:t>.</a:t>
            </a:r>
          </a:p>
          <a:p>
            <a:br>
              <a:rPr lang="en-GB" dirty="0"/>
            </a:br>
            <a:endParaRPr lang="en-GB" dirty="0"/>
          </a:p>
        </p:txBody>
      </p:sp>
    </p:spTree>
    <p:extLst>
      <p:ext uri="{BB962C8B-B14F-4D97-AF65-F5344CB8AC3E}">
        <p14:creationId xmlns:p14="http://schemas.microsoft.com/office/powerpoint/2010/main" val="3754100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2F72A781-246D-92DD-C30F-506F9E5AF8B4}"/>
            </a:ext>
          </a:extLst>
        </p:cNvPr>
        <p:cNvGrpSpPr/>
        <p:nvPr/>
      </p:nvGrpSpPr>
      <p:grpSpPr>
        <a:xfrm>
          <a:off x="0" y="0"/>
          <a:ext cx="0" cy="0"/>
          <a:chOff x="0" y="0"/>
          <a:chExt cx="0" cy="0"/>
        </a:xfrm>
      </p:grpSpPr>
      <p:sp>
        <p:nvSpPr>
          <p:cNvPr id="76" name="Google Shape;76;g35f391192_00:notes">
            <a:extLst>
              <a:ext uri="{FF2B5EF4-FFF2-40B4-BE49-F238E27FC236}">
                <a16:creationId xmlns:a16="http://schemas.microsoft.com/office/drawing/2014/main" id="{875D8128-44C2-1055-FDA7-F29EBE886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a:extLst>
              <a:ext uri="{FF2B5EF4-FFF2-40B4-BE49-F238E27FC236}">
                <a16:creationId xmlns:a16="http://schemas.microsoft.com/office/drawing/2014/main" id="{C7262DDE-E4EF-7C79-AE95-4C923C7299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H" dirty="0">
              <a:cs typeface="Calibri"/>
            </a:endParaRPr>
          </a:p>
        </p:txBody>
      </p:sp>
    </p:spTree>
    <p:extLst>
      <p:ext uri="{BB962C8B-B14F-4D97-AF65-F5344CB8AC3E}">
        <p14:creationId xmlns:p14="http://schemas.microsoft.com/office/powerpoint/2010/main" val="195009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dirty="0">
                <a:solidFill>
                  <a:srgbClr val="000000"/>
                </a:solidFill>
              </a:rPr>
              <a:t>zeigen die Ergebnisse überraschenderweise vor allem normale Schuljungen. Keine oder nur sehr wenige Männer in sexualisierten Kostümen.</a:t>
            </a:r>
          </a:p>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8</a:t>
            </a:fld>
            <a:endParaRPr lang="en-US"/>
          </a:p>
        </p:txBody>
      </p:sp>
    </p:spTree>
    <p:extLst>
      <p:ext uri="{BB962C8B-B14F-4D97-AF65-F5344CB8AC3E}">
        <p14:creationId xmlns:p14="http://schemas.microsoft.com/office/powerpoint/2010/main" val="298029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err="1"/>
              <a:t>Geschlechtsspezifische</a:t>
            </a:r>
            <a:r>
              <a:rPr lang="en-GB" dirty="0"/>
              <a:t> </a:t>
            </a:r>
            <a:r>
              <a:rPr lang="en-GB" dirty="0" err="1"/>
              <a:t>Verzerrungen</a:t>
            </a:r>
            <a:r>
              <a:rPr lang="en-GB" dirty="0"/>
              <a:t> </a:t>
            </a:r>
            <a:r>
              <a:rPr lang="en-GB" dirty="0" err="1"/>
              <a:t>sollten</a:t>
            </a:r>
            <a:r>
              <a:rPr lang="en-GB" dirty="0"/>
              <a:t> </a:t>
            </a:r>
            <a:r>
              <a:rPr lang="en-GB" dirty="0" err="1"/>
              <a:t>bei</a:t>
            </a:r>
            <a:r>
              <a:rPr lang="en-GB" dirty="0"/>
              <a:t> der </a:t>
            </a:r>
            <a:r>
              <a:rPr lang="en-GB" dirty="0" err="1"/>
              <a:t>Entwicklung</a:t>
            </a:r>
            <a:r>
              <a:rPr lang="en-GB" dirty="0"/>
              <a:t> von </a:t>
            </a:r>
            <a:r>
              <a:rPr lang="en-GB" dirty="0" err="1"/>
              <a:t>Algorithmen</a:t>
            </a:r>
            <a:r>
              <a:rPr lang="en-GB" dirty="0"/>
              <a:t>, </a:t>
            </a:r>
            <a:r>
              <a:rPr lang="en-GB" dirty="0" err="1"/>
              <a:t>bei</a:t>
            </a:r>
            <a:r>
              <a:rPr lang="en-GB" dirty="0"/>
              <a:t> den </a:t>
            </a:r>
            <a:r>
              <a:rPr lang="en-GB" dirty="0" err="1"/>
              <a:t>großen</a:t>
            </a:r>
            <a:r>
              <a:rPr lang="en-GB" dirty="0"/>
              <a:t> </a:t>
            </a:r>
            <a:r>
              <a:rPr lang="en-GB" dirty="0" err="1"/>
              <a:t>Datensätzen</a:t>
            </a:r>
            <a:r>
              <a:rPr lang="en-GB" dirty="0"/>
              <a:t>, die </a:t>
            </a:r>
            <a:r>
              <a:rPr lang="en-GB" dirty="0" err="1"/>
              <a:t>für</a:t>
            </a:r>
            <a:r>
              <a:rPr lang="en-GB" dirty="0"/>
              <a:t> </a:t>
            </a:r>
            <a:r>
              <a:rPr lang="en-GB" dirty="0" err="1"/>
              <a:t>ihr</a:t>
            </a:r>
            <a:r>
              <a:rPr lang="en-GB" dirty="0"/>
              <a:t> </a:t>
            </a:r>
            <a:r>
              <a:rPr lang="en-GB" dirty="0" err="1"/>
              <a:t>Lernen</a:t>
            </a:r>
            <a:r>
              <a:rPr lang="en-GB" dirty="0"/>
              <a:t> </a:t>
            </a:r>
            <a:r>
              <a:rPr lang="en-GB" dirty="0" err="1"/>
              <a:t>verwendet</a:t>
            </a:r>
            <a:r>
              <a:rPr lang="en-GB" dirty="0"/>
              <a:t> </a:t>
            </a:r>
            <a:r>
              <a:rPr lang="en-GB" dirty="0" err="1"/>
              <a:t>werden</a:t>
            </a:r>
            <a:r>
              <a:rPr lang="en-GB" dirty="0"/>
              <a:t>, und </a:t>
            </a:r>
            <a:r>
              <a:rPr lang="en-GB" dirty="0" err="1"/>
              <a:t>bei</a:t>
            </a:r>
            <a:r>
              <a:rPr lang="en-GB" dirty="0"/>
              <a:t> der </a:t>
            </a:r>
            <a:r>
              <a:rPr lang="en-GB" dirty="0" err="1"/>
              <a:t>Verwendung</a:t>
            </a:r>
            <a:r>
              <a:rPr lang="en-GB" dirty="0"/>
              <a:t> von KI </a:t>
            </a:r>
            <a:r>
              <a:rPr lang="en-GB" dirty="0" err="1"/>
              <a:t>zur</a:t>
            </a:r>
            <a:r>
              <a:rPr lang="en-GB" dirty="0"/>
              <a:t> </a:t>
            </a:r>
            <a:r>
              <a:rPr lang="en-GB" dirty="0" err="1"/>
              <a:t>Entscheidungsfindung</a:t>
            </a:r>
            <a:r>
              <a:rPr lang="en-GB" dirty="0"/>
              <a:t> </a:t>
            </a:r>
            <a:r>
              <a:rPr lang="en-GB" dirty="0" err="1"/>
              <a:t>vermieden</a:t>
            </a:r>
            <a:r>
              <a:rPr lang="en-GB" dirty="0"/>
              <a:t> </a:t>
            </a:r>
            <a:r>
              <a:rPr lang="en-GB" dirty="0" err="1"/>
              <a:t>oder</a:t>
            </a:r>
            <a:r>
              <a:rPr lang="en-GB" dirty="0"/>
              <a:t> </a:t>
            </a:r>
            <a:r>
              <a:rPr lang="en-GB" dirty="0" err="1"/>
              <a:t>zumindest</a:t>
            </a:r>
            <a:r>
              <a:rPr lang="en-GB" dirty="0"/>
              <a:t> </a:t>
            </a:r>
            <a:r>
              <a:rPr lang="en-GB" dirty="0" err="1"/>
              <a:t>minimiert</a:t>
            </a:r>
            <a:r>
              <a:rPr lang="en-GB" dirty="0"/>
              <a:t> </a:t>
            </a:r>
            <a:r>
              <a:rPr lang="en-GB" dirty="0" err="1"/>
              <a:t>werden</a:t>
            </a:r>
            <a:r>
              <a:rPr lang="en-GB" dirty="0"/>
              <a:t>.</a:t>
            </a:r>
          </a:p>
          <a:p>
            <a:endParaRPr lang="en-GB" dirty="0"/>
          </a:p>
          <a:p>
            <a:r>
              <a:rPr lang="en-GB" dirty="0"/>
              <a:t>Um stereotype </a:t>
            </a:r>
            <a:r>
              <a:rPr lang="en-GB" dirty="0" err="1"/>
              <a:t>Darstellungen</a:t>
            </a:r>
            <a:r>
              <a:rPr lang="en-GB" dirty="0"/>
              <a:t> von Frauen in der </a:t>
            </a:r>
            <a:r>
              <a:rPr lang="en-GB" dirty="0" err="1"/>
              <a:t>digitalen</a:t>
            </a:r>
            <a:r>
              <a:rPr lang="en-GB" dirty="0"/>
              <a:t> Welt </a:t>
            </a:r>
            <a:r>
              <a:rPr lang="en-GB" dirty="0" err="1"/>
              <a:t>zu</a:t>
            </a:r>
            <a:r>
              <a:rPr lang="en-GB" dirty="0"/>
              <a:t> </a:t>
            </a:r>
            <a:r>
              <a:rPr lang="en-GB" dirty="0" err="1"/>
              <a:t>vermeiden</a:t>
            </a:r>
            <a:r>
              <a:rPr lang="en-GB" dirty="0"/>
              <a:t>, will die UNESCO </a:t>
            </a:r>
            <a:r>
              <a:rPr lang="en-GB" dirty="0" err="1"/>
              <a:t>geschlechtsspezifische</a:t>
            </a:r>
            <a:r>
              <a:rPr lang="en-GB" dirty="0"/>
              <a:t> </a:t>
            </a:r>
            <a:r>
              <a:rPr lang="en-GB" dirty="0" err="1"/>
              <a:t>Vorurteile</a:t>
            </a:r>
            <a:r>
              <a:rPr lang="en-GB" dirty="0"/>
              <a:t> in der KI </a:t>
            </a:r>
            <a:r>
              <a:rPr lang="en-GB" dirty="0" err="1"/>
              <a:t>bekämpfen</a:t>
            </a:r>
            <a:r>
              <a:rPr lang="en-GB" dirty="0"/>
              <a:t>. </a:t>
            </a:r>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11</a:t>
            </a:fld>
            <a:endParaRPr lang="en-US"/>
          </a:p>
        </p:txBody>
      </p:sp>
    </p:spTree>
    <p:extLst>
      <p:ext uri="{BB962C8B-B14F-4D97-AF65-F5344CB8AC3E}">
        <p14:creationId xmlns:p14="http://schemas.microsoft.com/office/powerpoint/2010/main" val="161203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D2E65B2A-AA2F-1DDC-D7F8-6B5E56924BAF}"/>
            </a:ext>
          </a:extLst>
        </p:cNvPr>
        <p:cNvGrpSpPr/>
        <p:nvPr/>
      </p:nvGrpSpPr>
      <p:grpSpPr>
        <a:xfrm>
          <a:off x="0" y="0"/>
          <a:ext cx="0" cy="0"/>
          <a:chOff x="0" y="0"/>
          <a:chExt cx="0" cy="0"/>
        </a:xfrm>
      </p:grpSpPr>
      <p:sp>
        <p:nvSpPr>
          <p:cNvPr id="76" name="Google Shape;76;g35f391192_00:notes">
            <a:extLst>
              <a:ext uri="{FF2B5EF4-FFF2-40B4-BE49-F238E27FC236}">
                <a16:creationId xmlns:a16="http://schemas.microsoft.com/office/drawing/2014/main" id="{933C14C4-33DA-F593-6AEB-524B6E405B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a:extLst>
              <a:ext uri="{FF2B5EF4-FFF2-40B4-BE49-F238E27FC236}">
                <a16:creationId xmlns:a16="http://schemas.microsoft.com/office/drawing/2014/main" id="{35FECB1E-6FDC-29E6-C765-6A330DBE24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fr-CH" dirty="0">
              <a:cs typeface="Calibri"/>
            </a:endParaRPr>
          </a:p>
        </p:txBody>
      </p:sp>
    </p:spTree>
    <p:extLst>
      <p:ext uri="{BB962C8B-B14F-4D97-AF65-F5344CB8AC3E}">
        <p14:creationId xmlns:p14="http://schemas.microsoft.com/office/powerpoint/2010/main" val="1636609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13</a:t>
            </a:fld>
            <a:endParaRPr lang="en-US"/>
          </a:p>
        </p:txBody>
      </p:sp>
    </p:spTree>
    <p:extLst>
      <p:ext uri="{BB962C8B-B14F-4D97-AF65-F5344CB8AC3E}">
        <p14:creationId xmlns:p14="http://schemas.microsoft.com/office/powerpoint/2010/main" val="369942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14</a:t>
            </a:fld>
            <a:endParaRPr lang="en-US"/>
          </a:p>
        </p:txBody>
      </p:sp>
    </p:spTree>
    <p:extLst>
      <p:ext uri="{BB962C8B-B14F-4D97-AF65-F5344CB8AC3E}">
        <p14:creationId xmlns:p14="http://schemas.microsoft.com/office/powerpoint/2010/main" val="247502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066A568A-248A-2842-B036-CF6014FE7BF6}" type="slidenum">
              <a:rPr lang="en-US" smtClean="0"/>
              <a:t>15</a:t>
            </a:fld>
            <a:endParaRPr lang="en-US"/>
          </a:p>
        </p:txBody>
      </p:sp>
    </p:spTree>
    <p:extLst>
      <p:ext uri="{BB962C8B-B14F-4D97-AF65-F5344CB8AC3E}">
        <p14:creationId xmlns:p14="http://schemas.microsoft.com/office/powerpoint/2010/main" val="351532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6E1F-185C-FD48-B670-5147B6C5C777}"/>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79C20BAA-E293-CB42-ABDD-B299DDA68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9B0E692-362B-C149-9CDC-C3F5C2B70FC0}"/>
              </a:ext>
            </a:extLst>
          </p:cNvPr>
          <p:cNvSpPr>
            <a:spLocks noGrp="1"/>
          </p:cNvSpPr>
          <p:nvPr>
            <p:ph type="dt" sz="half" idx="10"/>
          </p:nvPr>
        </p:nvSpPr>
        <p:spPr/>
        <p:txBody>
          <a:bodyPr/>
          <a:lstStyle/>
          <a:p>
            <a:fld id="{65A0C125-2532-3641-B876-7455AA778F23}" type="datetimeFigureOut">
              <a:rPr lang="en-US" smtClean="0"/>
              <a:t>5/13/2025</a:t>
            </a:fld>
            <a:endParaRPr lang="en-US" dirty="0"/>
          </a:p>
        </p:txBody>
      </p:sp>
      <p:sp>
        <p:nvSpPr>
          <p:cNvPr id="5" name="Footer Placeholder 4">
            <a:extLst>
              <a:ext uri="{FF2B5EF4-FFF2-40B4-BE49-F238E27FC236}">
                <a16:creationId xmlns:a16="http://schemas.microsoft.com/office/drawing/2014/main" id="{28BAEB12-4C9C-9145-8994-5577B78E7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E806E-B856-7845-B6DC-25FC9051D2FB}"/>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104163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D202-214F-804B-996F-406C160F2F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20FC54-7FA2-CF48-A354-B6EE8D8AAB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B2DD0-4885-A541-86CF-231434EA963F}"/>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5" name="Footer Placeholder 4">
            <a:extLst>
              <a:ext uri="{FF2B5EF4-FFF2-40B4-BE49-F238E27FC236}">
                <a16:creationId xmlns:a16="http://schemas.microsoft.com/office/drawing/2014/main" id="{7D28F850-3890-3445-8C13-F20506AD2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D6B70-22EB-7E46-8263-C2E150D51626}"/>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108787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0010C-6793-014D-8FA6-C7BDCF577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3A0131-8F97-0A4F-80F8-102D52917C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11DEA-C0ED-B547-8B2B-A210673A06E5}"/>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5" name="Footer Placeholder 4">
            <a:extLst>
              <a:ext uri="{FF2B5EF4-FFF2-40B4-BE49-F238E27FC236}">
                <a16:creationId xmlns:a16="http://schemas.microsoft.com/office/drawing/2014/main" id="{7782F799-496D-2E4E-ABF7-E53472688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C0F57-BDE0-5540-A635-D02B8D65BA33}"/>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2001524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6" name="Picture 5" descr="A picture containing text, indoor, wall, computer&#10;&#10;Description automatically generated">
            <a:extLst>
              <a:ext uri="{FF2B5EF4-FFF2-40B4-BE49-F238E27FC236}">
                <a16:creationId xmlns:a16="http://schemas.microsoft.com/office/drawing/2014/main" id="{DED1045F-80F9-4E45-BB10-ED7908C1CACC}"/>
              </a:ext>
            </a:extLst>
          </p:cNvPr>
          <p:cNvPicPr>
            <a:picLocks noChangeAspect="1"/>
          </p:cNvPicPr>
          <p:nvPr userDrawn="1"/>
        </p:nvPicPr>
        <p:blipFill>
          <a:blip r:embed="rId2"/>
          <a:stretch>
            <a:fillRect/>
          </a:stretch>
        </p:blipFill>
        <p:spPr>
          <a:xfrm>
            <a:off x="6682" y="0"/>
            <a:ext cx="12185318" cy="8124367"/>
          </a:xfrm>
          <a:prstGeom prst="rect">
            <a:avLst/>
          </a:prstGeom>
        </p:spPr>
      </p:pic>
      <p:sp>
        <p:nvSpPr>
          <p:cNvPr id="11" name="Google Shape;11;p2"/>
          <p:cNvSpPr/>
          <p:nvPr/>
        </p:nvSpPr>
        <p:spPr>
          <a:xfrm>
            <a:off x="772000" y="2560600"/>
            <a:ext cx="72400" cy="1589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FFFFFF"/>
              </a:solidFill>
            </a:endParaRPr>
          </a:p>
        </p:txBody>
      </p:sp>
      <p:sp>
        <p:nvSpPr>
          <p:cNvPr id="2" name="Slide Number Placeholder 1">
            <a:extLst>
              <a:ext uri="{FF2B5EF4-FFF2-40B4-BE49-F238E27FC236}">
                <a16:creationId xmlns:a16="http://schemas.microsoft.com/office/drawing/2014/main" id="{07EB08DA-9C97-B848-B67B-AAA5B722F4ED}"/>
              </a:ext>
            </a:extLst>
          </p:cNvPr>
          <p:cNvSpPr>
            <a:spLocks noGrp="1"/>
          </p:cNvSpPr>
          <p:nvPr>
            <p:ph type="sldNum" idx="10"/>
          </p:nvPr>
        </p:nvSpPr>
        <p:spPr/>
        <p:txBody>
          <a:bodyPr/>
          <a:lstStyle/>
          <a:p>
            <a:fld id="{00000000-1234-1234-1234-123412341234}" type="slidenum">
              <a:rPr lang="en" smtClean="0"/>
              <a:pPr/>
              <a:t>‹#›</a:t>
            </a:fld>
            <a:endParaRPr lang="en"/>
          </a:p>
        </p:txBody>
      </p:sp>
      <p:sp>
        <p:nvSpPr>
          <p:cNvPr id="10" name="Google Shape;10;p2"/>
          <p:cNvSpPr/>
          <p:nvPr/>
        </p:nvSpPr>
        <p:spPr>
          <a:xfrm>
            <a:off x="6682" y="0"/>
            <a:ext cx="12296273" cy="7204979"/>
          </a:xfrm>
          <a:prstGeom prst="rect">
            <a:avLst/>
          </a:prstGeom>
          <a:solidFill>
            <a:srgbClr val="4E9799">
              <a:alpha val="38824"/>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 name="Google Shape;12;p2"/>
          <p:cNvSpPr txBox="1">
            <a:spLocks noGrp="1"/>
          </p:cNvSpPr>
          <p:nvPr>
            <p:ph type="ctrTitle" hasCustomPrompt="1"/>
          </p:nvPr>
        </p:nvSpPr>
        <p:spPr>
          <a:xfrm>
            <a:off x="772000" y="2700583"/>
            <a:ext cx="9402842" cy="1546400"/>
          </a:xfrm>
          <a:prstGeom prst="rect">
            <a:avLst/>
          </a:prstGeom>
        </p:spPr>
        <p:txBody>
          <a:bodyPr spcFirstLastPara="1" wrap="square" lIns="91425" tIns="91425" rIns="91425" bIns="91425" anchor="ctr" anchorCtr="0">
            <a:normAutofit/>
          </a:bodyPr>
          <a:lstStyle>
            <a:lvl1pPr lvl="0">
              <a:spcBef>
                <a:spcPts val="0"/>
              </a:spcBef>
              <a:spcAft>
                <a:spcPts val="0"/>
              </a:spcAft>
              <a:buClr>
                <a:srgbClr val="FFFFFF"/>
              </a:buClr>
              <a:buSzPts val="4800"/>
              <a:buNone/>
              <a:defRPr sz="6000">
                <a:solidFill>
                  <a:srgbClr val="FFFFFF"/>
                </a:solidFill>
              </a:defRPr>
            </a:lvl1pPr>
            <a:lvl2pPr lvl="1">
              <a:spcBef>
                <a:spcPts val="0"/>
              </a:spcBef>
              <a:spcAft>
                <a:spcPts val="0"/>
              </a:spcAft>
              <a:buClr>
                <a:srgbClr val="FFFFFF"/>
              </a:buClr>
              <a:buSzPts val="4800"/>
              <a:buNone/>
              <a:defRPr sz="6400">
                <a:solidFill>
                  <a:srgbClr val="FFFFFF"/>
                </a:solidFill>
              </a:defRPr>
            </a:lvl2pPr>
            <a:lvl3pPr lvl="2">
              <a:spcBef>
                <a:spcPts val="0"/>
              </a:spcBef>
              <a:spcAft>
                <a:spcPts val="0"/>
              </a:spcAft>
              <a:buClr>
                <a:srgbClr val="FFFFFF"/>
              </a:buClr>
              <a:buSzPts val="4800"/>
              <a:buNone/>
              <a:defRPr sz="6400">
                <a:solidFill>
                  <a:srgbClr val="FFFFFF"/>
                </a:solidFill>
              </a:defRPr>
            </a:lvl3pPr>
            <a:lvl4pPr lvl="3">
              <a:spcBef>
                <a:spcPts val="0"/>
              </a:spcBef>
              <a:spcAft>
                <a:spcPts val="0"/>
              </a:spcAft>
              <a:buClr>
                <a:srgbClr val="FFFFFF"/>
              </a:buClr>
              <a:buSzPts val="4800"/>
              <a:buNone/>
              <a:defRPr sz="6400">
                <a:solidFill>
                  <a:srgbClr val="FFFFFF"/>
                </a:solidFill>
              </a:defRPr>
            </a:lvl4pPr>
            <a:lvl5pPr lvl="4">
              <a:spcBef>
                <a:spcPts val="0"/>
              </a:spcBef>
              <a:spcAft>
                <a:spcPts val="0"/>
              </a:spcAft>
              <a:buClr>
                <a:srgbClr val="FFFFFF"/>
              </a:buClr>
              <a:buSzPts val="4800"/>
              <a:buNone/>
              <a:defRPr sz="6400">
                <a:solidFill>
                  <a:srgbClr val="FFFFFF"/>
                </a:solidFill>
              </a:defRPr>
            </a:lvl5pPr>
            <a:lvl6pPr lvl="5">
              <a:spcBef>
                <a:spcPts val="0"/>
              </a:spcBef>
              <a:spcAft>
                <a:spcPts val="0"/>
              </a:spcAft>
              <a:buClr>
                <a:srgbClr val="FFFFFF"/>
              </a:buClr>
              <a:buSzPts val="4800"/>
              <a:buNone/>
              <a:defRPr sz="6400">
                <a:solidFill>
                  <a:srgbClr val="FFFFFF"/>
                </a:solidFill>
              </a:defRPr>
            </a:lvl6pPr>
            <a:lvl7pPr lvl="6">
              <a:spcBef>
                <a:spcPts val="0"/>
              </a:spcBef>
              <a:spcAft>
                <a:spcPts val="0"/>
              </a:spcAft>
              <a:buClr>
                <a:srgbClr val="FFFFFF"/>
              </a:buClr>
              <a:buSzPts val="4800"/>
              <a:buNone/>
              <a:defRPr sz="6400">
                <a:solidFill>
                  <a:srgbClr val="FFFFFF"/>
                </a:solidFill>
              </a:defRPr>
            </a:lvl7pPr>
            <a:lvl8pPr lvl="7">
              <a:spcBef>
                <a:spcPts val="0"/>
              </a:spcBef>
              <a:spcAft>
                <a:spcPts val="0"/>
              </a:spcAft>
              <a:buClr>
                <a:srgbClr val="FFFFFF"/>
              </a:buClr>
              <a:buSzPts val="4800"/>
              <a:buNone/>
              <a:defRPr sz="6400">
                <a:solidFill>
                  <a:srgbClr val="FFFFFF"/>
                </a:solidFill>
              </a:defRPr>
            </a:lvl8pPr>
            <a:lvl9pPr lvl="8">
              <a:spcBef>
                <a:spcPts val="0"/>
              </a:spcBef>
              <a:spcAft>
                <a:spcPts val="0"/>
              </a:spcAft>
              <a:buClr>
                <a:srgbClr val="FFFFFF"/>
              </a:buClr>
              <a:buSzPts val="4800"/>
              <a:buNone/>
              <a:defRPr sz="6400">
                <a:solidFill>
                  <a:srgbClr val="FFFFFF"/>
                </a:solidFill>
              </a:defRPr>
            </a:lvl9pPr>
          </a:lstStyle>
          <a:p>
            <a:r>
              <a:rPr lang="fr-CH" dirty="0"/>
              <a:t>Mobile App Design</a:t>
            </a:r>
            <a:br>
              <a:rPr lang="fr-CH" dirty="0"/>
            </a:br>
            <a:r>
              <a:rPr lang="fr-CH" sz="2400" dirty="0" err="1">
                <a:solidFill>
                  <a:srgbClr val="F1AE2B"/>
                </a:solidFill>
              </a:rPr>
              <a:t>Wie</a:t>
            </a:r>
            <a:r>
              <a:rPr lang="fr-CH" sz="2400" dirty="0">
                <a:solidFill>
                  <a:srgbClr val="F1AE2B"/>
                </a:solidFill>
              </a:rPr>
              <a:t> </a:t>
            </a:r>
            <a:r>
              <a:rPr lang="fr-CH" sz="2400" dirty="0" err="1">
                <a:solidFill>
                  <a:srgbClr val="F1AE2B"/>
                </a:solidFill>
              </a:rPr>
              <a:t>entstehen</a:t>
            </a:r>
            <a:r>
              <a:rPr lang="fr-CH" sz="2400" dirty="0">
                <a:solidFill>
                  <a:srgbClr val="F1AE2B"/>
                </a:solidFill>
              </a:rPr>
              <a:t> die Apps, die </a:t>
            </a:r>
            <a:r>
              <a:rPr lang="fr-CH" sz="2400" dirty="0" err="1">
                <a:solidFill>
                  <a:srgbClr val="F1AE2B"/>
                </a:solidFill>
              </a:rPr>
              <a:t>wir</a:t>
            </a:r>
            <a:r>
              <a:rPr lang="fr-CH" sz="2400" dirty="0">
                <a:solidFill>
                  <a:srgbClr val="F1AE2B"/>
                </a:solidFill>
              </a:rPr>
              <a:t> </a:t>
            </a:r>
            <a:r>
              <a:rPr lang="fr-CH" sz="2400" dirty="0" err="1">
                <a:solidFill>
                  <a:srgbClr val="F1AE2B"/>
                </a:solidFill>
              </a:rPr>
              <a:t>täglich</a:t>
            </a:r>
            <a:r>
              <a:rPr lang="fr-CH" sz="2400" dirty="0">
                <a:solidFill>
                  <a:srgbClr val="F1AE2B"/>
                </a:solidFill>
              </a:rPr>
              <a:t> </a:t>
            </a:r>
            <a:r>
              <a:rPr lang="fr-CH" sz="2400" dirty="0" err="1">
                <a:solidFill>
                  <a:srgbClr val="F1AE2B"/>
                </a:solidFill>
              </a:rPr>
              <a:t>nutzen</a:t>
            </a:r>
            <a:r>
              <a:rPr lang="fr-CH" sz="2400" dirty="0">
                <a:solidFill>
                  <a:srgbClr val="F1AE2B"/>
                </a:solidFill>
              </a:rPr>
              <a:t>? </a:t>
            </a:r>
            <a:r>
              <a:rPr lang="fr-CH" dirty="0"/>
              <a:t> </a:t>
            </a:r>
            <a:endParaRPr dirty="0"/>
          </a:p>
        </p:txBody>
      </p:sp>
      <p:sp>
        <p:nvSpPr>
          <p:cNvPr id="14" name="Shape 169">
            <a:extLst>
              <a:ext uri="{FF2B5EF4-FFF2-40B4-BE49-F238E27FC236}">
                <a16:creationId xmlns:a16="http://schemas.microsoft.com/office/drawing/2014/main" id="{F94D9889-9E59-B140-A09D-F5A0064AE6C7}"/>
              </a:ext>
            </a:extLst>
          </p:cNvPr>
          <p:cNvSpPr/>
          <p:nvPr userDrawn="1"/>
        </p:nvSpPr>
        <p:spPr>
          <a:xfrm>
            <a:off x="778792" y="4386966"/>
            <a:ext cx="6815807" cy="1609441"/>
          </a:xfrm>
          <a:prstGeom prst="rect">
            <a:avLst/>
          </a:prstGeom>
          <a:noFill/>
          <a:ln>
            <a:noFill/>
          </a:ln>
        </p:spPr>
        <p:txBody>
          <a:bodyPr lIns="121900" tIns="60933" rIns="121900" bIns="60933" anchor="t" anchorCtr="0">
            <a:noAutofit/>
          </a:bodyPr>
          <a:lstStyle/>
          <a:p>
            <a:pPr marL="0" marR="0" lvl="0" indent="0" algn="l" rtl="0">
              <a:lnSpc>
                <a:spcPct val="100000"/>
              </a:lnSpc>
              <a:spcBef>
                <a:spcPts val="0"/>
              </a:spcBef>
              <a:spcAft>
                <a:spcPts val="0"/>
              </a:spcAft>
              <a:buClr>
                <a:schemeClr val="lt1"/>
              </a:buClr>
              <a:buSzPct val="25000"/>
              <a:buFont typeface="Calibri"/>
              <a:buNone/>
            </a:pPr>
            <a:endParaRPr lang="en-US" sz="3200" dirty="0">
              <a:solidFill>
                <a:schemeClr val="bg1"/>
              </a:solidFill>
              <a:latin typeface="Helvetica Neue Light" panose="02000403000000020004" pitchFamily="2" charset="0"/>
              <a:ea typeface="Helvetica Neue Light" panose="02000403000000020004" pitchFamily="2" charset="0"/>
              <a:cs typeface="Calibri" charset="0"/>
              <a:sym typeface="Calibri"/>
            </a:endParaRPr>
          </a:p>
          <a:p>
            <a:pPr marL="0" marR="0" lvl="0" indent="0" algn="l" rtl="0">
              <a:lnSpc>
                <a:spcPct val="100000"/>
              </a:lnSpc>
              <a:spcBef>
                <a:spcPts val="0"/>
              </a:spcBef>
              <a:spcAft>
                <a:spcPts val="0"/>
              </a:spcAft>
              <a:buClr>
                <a:schemeClr val="lt1"/>
              </a:buClr>
              <a:buSzPct val="25000"/>
              <a:buFont typeface="Calibri"/>
              <a:buNone/>
            </a:pPr>
            <a:r>
              <a:rPr lang="en-US" sz="3200" u="none" strike="noStrike" cap="none" dirty="0" err="1">
                <a:solidFill>
                  <a:schemeClr val="bg1"/>
                </a:solidFill>
                <a:latin typeface="Helvetica Neue Light" panose="02000403000000020004" pitchFamily="2" charset="0"/>
                <a:ea typeface="Helvetica Neue Light" panose="02000403000000020004" pitchFamily="2" charset="0"/>
                <a:cs typeface="Calibri" charset="0"/>
                <a:sym typeface="Calibri"/>
              </a:rPr>
              <a:t>Kantonsschule</a:t>
            </a:r>
            <a:r>
              <a:rPr lang="en-US" sz="32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 </a:t>
            </a:r>
            <a:r>
              <a:rPr lang="en-US" sz="3200" u="none" strike="noStrike" cap="none" dirty="0" err="1">
                <a:solidFill>
                  <a:schemeClr val="bg1"/>
                </a:solidFill>
                <a:latin typeface="Helvetica Neue Light" panose="02000403000000020004" pitchFamily="2" charset="0"/>
                <a:ea typeface="Helvetica Neue Light" panose="02000403000000020004" pitchFamily="2" charset="0"/>
                <a:cs typeface="Calibri" charset="0"/>
                <a:sym typeface="Calibri"/>
              </a:rPr>
              <a:t>Hottingen</a:t>
            </a:r>
            <a:r>
              <a:rPr lang="en-US" sz="32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 (KSH)</a:t>
            </a:r>
          </a:p>
          <a:p>
            <a:pPr marL="0" marR="0" lvl="0" indent="0" algn="l" rtl="0">
              <a:lnSpc>
                <a:spcPct val="100000"/>
              </a:lnSpc>
              <a:spcBef>
                <a:spcPts val="0"/>
              </a:spcBef>
              <a:spcAft>
                <a:spcPts val="0"/>
              </a:spcAft>
              <a:buClr>
                <a:schemeClr val="lt1"/>
              </a:buClr>
              <a:buSzPct val="25000"/>
              <a:buFont typeface="Calibri"/>
              <a:buNone/>
            </a:pPr>
            <a:r>
              <a:rPr lang="en-US" sz="32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13. April 2022</a:t>
            </a:r>
          </a:p>
          <a:p>
            <a:pPr marL="0" marR="0" lvl="0" indent="0" algn="l" rtl="0">
              <a:lnSpc>
                <a:spcPct val="100000"/>
              </a:lnSpc>
              <a:spcBef>
                <a:spcPts val="0"/>
              </a:spcBef>
              <a:spcAft>
                <a:spcPts val="0"/>
              </a:spcAft>
              <a:buClr>
                <a:schemeClr val="lt1"/>
              </a:buClr>
              <a:buSzPct val="25000"/>
              <a:buFont typeface="Calibri"/>
              <a:buNone/>
            </a:pPr>
            <a:endParaRPr lang="en-US" sz="3200" dirty="0">
              <a:solidFill>
                <a:schemeClr val="bg1"/>
              </a:solidFill>
              <a:latin typeface="Helvetica Neue Light" panose="02000403000000020004" pitchFamily="2" charset="0"/>
              <a:ea typeface="Helvetica Neue Light" panose="02000403000000020004" pitchFamily="2" charset="0"/>
              <a:cs typeface="Calibri" charset="0"/>
            </a:endParaRPr>
          </a:p>
          <a:p>
            <a:endParaRPr lang="en-US" sz="2400" b="1"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endParaRPr>
          </a:p>
          <a:p>
            <a:endParaRPr sz="2667" b="1" u="none" strike="noStrike" cap="none" dirty="0">
              <a:solidFill>
                <a:schemeClr val="bg1"/>
              </a:solidFill>
              <a:latin typeface="Calibri" charset="0"/>
              <a:ea typeface="Calibri" charset="0"/>
              <a:cs typeface="Calibri" charset="0"/>
              <a:sym typeface="Calibri"/>
            </a:endParaRPr>
          </a:p>
        </p:txBody>
      </p:sp>
      <p:sp>
        <p:nvSpPr>
          <p:cNvPr id="3" name="TextBox 2">
            <a:extLst>
              <a:ext uri="{FF2B5EF4-FFF2-40B4-BE49-F238E27FC236}">
                <a16:creationId xmlns:a16="http://schemas.microsoft.com/office/drawing/2014/main" id="{6D336C4B-074F-F84B-91A0-17AAA3289477}"/>
              </a:ext>
            </a:extLst>
          </p:cNvPr>
          <p:cNvSpPr txBox="1"/>
          <p:nvPr userDrawn="1"/>
        </p:nvSpPr>
        <p:spPr>
          <a:xfrm>
            <a:off x="8078216" y="5996407"/>
            <a:ext cx="3960829" cy="461665"/>
          </a:xfrm>
          <a:prstGeom prst="rect">
            <a:avLst/>
          </a:prstGeom>
          <a:noFill/>
        </p:spPr>
        <p:txBody>
          <a:bodyPr wrap="none" rtlCol="0">
            <a:spAutoFit/>
          </a:bodyPr>
          <a:lstStyle/>
          <a:p>
            <a:pPr marL="0" marR="0" lvl="0" indent="0" algn="r" rtl="0">
              <a:lnSpc>
                <a:spcPct val="100000"/>
              </a:lnSpc>
              <a:spcBef>
                <a:spcPts val="0"/>
              </a:spcBef>
              <a:spcAft>
                <a:spcPts val="0"/>
              </a:spcAft>
              <a:buClr>
                <a:schemeClr val="lt1"/>
              </a:buClr>
              <a:buSzPct val="25000"/>
              <a:buFont typeface="Calibri"/>
              <a:buNone/>
            </a:pPr>
            <a:r>
              <a:rPr lang="en-US" sz="24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GirlsCodeToo | Zürich | 2022</a:t>
            </a:r>
          </a:p>
        </p:txBody>
      </p:sp>
      <p:pic>
        <p:nvPicPr>
          <p:cNvPr id="9" name="Picture 8" descr="Logo&#10;&#10;Description automatically generated">
            <a:extLst>
              <a:ext uri="{FF2B5EF4-FFF2-40B4-BE49-F238E27FC236}">
                <a16:creationId xmlns:a16="http://schemas.microsoft.com/office/drawing/2014/main" id="{F4E3F661-6D49-294B-A61C-221DDF95A680}"/>
              </a:ext>
            </a:extLst>
          </p:cNvPr>
          <p:cNvPicPr>
            <a:picLocks noChangeAspect="1"/>
          </p:cNvPicPr>
          <p:nvPr userDrawn="1"/>
        </p:nvPicPr>
        <p:blipFill>
          <a:blip r:embed="rId3">
            <a:lum bright="70000" contrast="-70000"/>
          </a:blip>
          <a:stretch>
            <a:fillRect/>
          </a:stretch>
        </p:blipFill>
        <p:spPr>
          <a:xfrm>
            <a:off x="6330398" y="65241"/>
            <a:ext cx="5861602" cy="2395611"/>
          </a:xfrm>
          <a:prstGeom prst="rect">
            <a:avLst/>
          </a:prstGeom>
        </p:spPr>
      </p:pic>
    </p:spTree>
    <p:extLst>
      <p:ext uri="{BB962C8B-B14F-4D97-AF65-F5344CB8AC3E}">
        <p14:creationId xmlns:p14="http://schemas.microsoft.com/office/powerpoint/2010/main" val="3666779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72"/>
        <p:cNvGrpSpPr/>
        <p:nvPr/>
      </p:nvGrpSpPr>
      <p:grpSpPr>
        <a:xfrm>
          <a:off x="0" y="0"/>
          <a:ext cx="0" cy="0"/>
          <a:chOff x="0" y="0"/>
          <a:chExt cx="0" cy="0"/>
        </a:xfrm>
      </p:grpSpPr>
      <p:sp>
        <p:nvSpPr>
          <p:cNvPr id="73" name="Google Shape;73;p14"/>
          <p:cNvSpPr/>
          <p:nvPr/>
        </p:nvSpPr>
        <p:spPr>
          <a:xfrm>
            <a:off x="-12701" y="-127000"/>
            <a:ext cx="12331701" cy="3585000"/>
          </a:xfrm>
          <a:prstGeom prst="rect">
            <a:avLst/>
          </a:prstGeom>
          <a:solidFill>
            <a:srgbClr val="4E97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14"/>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b="0" i="0">
                <a:solidFill>
                  <a:schemeClr val="tx1"/>
                </a:solidFill>
                <a:latin typeface="Helvetica Neue Thin" panose="020B0403020202020204" pitchFamily="34" charset="0"/>
                <a:ea typeface="Helvetica Neue Thin" panose="020B040302020202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pic>
        <p:nvPicPr>
          <p:cNvPr id="11" name="Picture 10" descr="Logo&#10;&#10;Description automatically generated">
            <a:extLst>
              <a:ext uri="{FF2B5EF4-FFF2-40B4-BE49-F238E27FC236}">
                <a16:creationId xmlns:a16="http://schemas.microsoft.com/office/drawing/2014/main" id="{AD2CBA16-36BB-F34C-94D3-A61C5B53A7EB}"/>
              </a:ext>
            </a:extLst>
          </p:cNvPr>
          <p:cNvPicPr>
            <a:picLocks noChangeAspect="1"/>
          </p:cNvPicPr>
          <p:nvPr userDrawn="1"/>
        </p:nvPicPr>
        <p:blipFill>
          <a:blip r:embed="rId2">
            <a:lum bright="70000" contrast="-70000"/>
          </a:blip>
          <a:stretch>
            <a:fillRect/>
          </a:stretch>
        </p:blipFill>
        <p:spPr>
          <a:xfrm>
            <a:off x="6330398" y="65241"/>
            <a:ext cx="5861602" cy="2395611"/>
          </a:xfrm>
          <a:prstGeom prst="rect">
            <a:avLst/>
          </a:prstGeom>
        </p:spPr>
      </p:pic>
      <p:sp>
        <p:nvSpPr>
          <p:cNvPr id="12" name="TextBox 11">
            <a:extLst>
              <a:ext uri="{FF2B5EF4-FFF2-40B4-BE49-F238E27FC236}">
                <a16:creationId xmlns:a16="http://schemas.microsoft.com/office/drawing/2014/main" id="{B7686B29-05F7-D54D-AD67-B8EDE06D7CDC}"/>
              </a:ext>
            </a:extLst>
          </p:cNvPr>
          <p:cNvSpPr txBox="1"/>
          <p:nvPr userDrawn="1"/>
        </p:nvSpPr>
        <p:spPr>
          <a:xfrm>
            <a:off x="-12701" y="6637178"/>
            <a:ext cx="5428300" cy="230832"/>
          </a:xfrm>
          <a:prstGeom prst="rect">
            <a:avLst/>
          </a:prstGeom>
          <a:solidFill>
            <a:srgbClr val="4E9799"/>
          </a:solidFill>
        </p:spPr>
        <p:txBody>
          <a:bodyPr wrap="square" rtlCol="0">
            <a:spAutoFit/>
          </a:bodyPr>
          <a:lstStyle/>
          <a:p>
            <a:r>
              <a:rPr lang="en-US" sz="9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GirlsCodeToo | Zürich | 2022</a:t>
            </a:r>
            <a:endParaRPr lang="en-US" sz="900" b="1" i="0" dirty="0">
              <a:solidFill>
                <a:schemeClr val="bg1"/>
              </a:solidFill>
              <a:latin typeface="Helvetica Neue Thin" panose="020B0403020202020204" pitchFamily="34" charset="0"/>
              <a:ea typeface="Helvetica Neue Thin" panose="020B0403020202020204" pitchFamily="34" charset="0"/>
            </a:endParaRPr>
          </a:p>
        </p:txBody>
      </p:sp>
    </p:spTree>
    <p:extLst>
      <p:ext uri="{BB962C8B-B14F-4D97-AF65-F5344CB8AC3E}">
        <p14:creationId xmlns:p14="http://schemas.microsoft.com/office/powerpoint/2010/main" val="2136224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25900" y="563333"/>
            <a:ext cx="4302400" cy="1143200"/>
          </a:xfrm>
          <a:prstGeom prst="rect">
            <a:avLst/>
          </a:prstGeom>
        </p:spPr>
        <p:txBody>
          <a:bodyPr spcFirstLastPara="1" wrap="square" lIns="91425" tIns="91425" rIns="91425" bIns="91425" anchor="t" anchorCtr="0"/>
          <a:lstStyle>
            <a:lvl1pPr lvl="0">
              <a:spcBef>
                <a:spcPts val="0"/>
              </a:spcBef>
              <a:spcAft>
                <a:spcPts val="0"/>
              </a:spcAft>
              <a:buSzPts val="2600"/>
              <a:buNone/>
              <a:defRPr b="0" i="0">
                <a:latin typeface="Helvetica Neue Thin" panose="020B0403020202020204" pitchFamily="34" charset="0"/>
                <a:ea typeface="Helvetica Neue Thin" panose="020B0403020202020204" pitchFamily="34" charset="0"/>
                <a:cs typeface="Helvetica Neue" panose="02000503000000020004" pitchFamily="2" charset="0"/>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1125900" y="2112933"/>
            <a:ext cx="4356400" cy="4292000"/>
          </a:xfrm>
          <a:prstGeom prst="rect">
            <a:avLst/>
          </a:prstGeom>
        </p:spPr>
        <p:txBody>
          <a:bodyPr spcFirstLastPara="1" wrap="square" lIns="91425" tIns="91425" rIns="91425" bIns="91425" anchor="t" anchorCtr="0"/>
          <a:lstStyle>
            <a:lvl1pPr marL="152396" lvl="0" indent="0">
              <a:spcBef>
                <a:spcPts val="800"/>
              </a:spcBef>
              <a:spcAft>
                <a:spcPts val="0"/>
              </a:spcAft>
              <a:buSzPts val="1800"/>
              <a:buNone/>
              <a:defRPr b="0" i="0">
                <a:latin typeface="Helvetica Neue Thin" panose="020B0403020202020204" pitchFamily="34" charset="0"/>
                <a:ea typeface="Helvetica Neue Thin" panose="020B0403020202020204" pitchFamily="34" charset="0"/>
              </a:defRPr>
            </a:lvl1pPr>
            <a:lvl2pPr marL="761981" lvl="1" indent="0">
              <a:spcBef>
                <a:spcPts val="0"/>
              </a:spcBef>
              <a:spcAft>
                <a:spcPts val="0"/>
              </a:spcAft>
              <a:buSzPts val="1800"/>
              <a:buNone/>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lang="fr-CH"/>
          </a:p>
          <a:p>
            <a:pPr lvl="1"/>
            <a:endParaRPr/>
          </a:p>
        </p:txBody>
      </p:sp>
      <p:sp>
        <p:nvSpPr>
          <p:cNvPr id="33" name="Google Shape;33;p6"/>
          <p:cNvSpPr txBox="1">
            <a:spLocks noGrp="1"/>
          </p:cNvSpPr>
          <p:nvPr>
            <p:ph type="body" idx="2"/>
          </p:nvPr>
        </p:nvSpPr>
        <p:spPr>
          <a:xfrm>
            <a:off x="5744664" y="2112933"/>
            <a:ext cx="4356400" cy="4292000"/>
          </a:xfrm>
          <a:prstGeom prst="rect">
            <a:avLst/>
          </a:prstGeom>
        </p:spPr>
        <p:txBody>
          <a:bodyPr spcFirstLastPara="1" wrap="square" lIns="91425" tIns="91425" rIns="91425" bIns="91425" anchor="t" anchorCtr="0"/>
          <a:lstStyle>
            <a:lvl1pPr marL="609585" lvl="0" indent="-457189">
              <a:spcBef>
                <a:spcPts val="800"/>
              </a:spcBef>
              <a:spcAft>
                <a:spcPts val="0"/>
              </a:spcAft>
              <a:buSzPts val="1800"/>
              <a:buChar char="▪"/>
              <a:defRPr b="0" i="0">
                <a:latin typeface="Helvetica Neue Thin" panose="020B0403020202020204" pitchFamily="34" charset="0"/>
                <a:ea typeface="Helvetica Neue Thin" panose="020B0403020202020204" pitchFamily="34" charset="0"/>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34" name="Google Shape;34;p6"/>
          <p:cNvSpPr/>
          <p:nvPr/>
        </p:nvSpPr>
        <p:spPr>
          <a:xfrm>
            <a:off x="772000" y="772000"/>
            <a:ext cx="72400" cy="900800"/>
          </a:xfrm>
          <a:prstGeom prst="rect">
            <a:avLst/>
          </a:prstGeom>
          <a:solidFill>
            <a:srgbClr val="4E97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6"/>
          <p:cNvSpPr/>
          <p:nvPr/>
        </p:nvSpPr>
        <p:spPr>
          <a:xfrm>
            <a:off x="12051745" y="-88900"/>
            <a:ext cx="229155" cy="7048500"/>
          </a:xfrm>
          <a:prstGeom prst="rect">
            <a:avLst/>
          </a:prstGeom>
          <a:solidFill>
            <a:srgbClr val="4E979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6"/>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b="0" i="0">
                <a:solidFill>
                  <a:schemeClr val="tx1"/>
                </a:solidFill>
                <a:latin typeface="Helvetica Neue Thin" panose="020B0403020202020204" pitchFamily="34" charset="0"/>
                <a:ea typeface="Helvetica Neue Thin" panose="020B040302020202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
        <p:nvSpPr>
          <p:cNvPr id="10" name="TextBox 9">
            <a:extLst>
              <a:ext uri="{FF2B5EF4-FFF2-40B4-BE49-F238E27FC236}">
                <a16:creationId xmlns:a16="http://schemas.microsoft.com/office/drawing/2014/main" id="{EDB341E4-DBD1-7242-8B2A-5708EDF99CED}"/>
              </a:ext>
            </a:extLst>
          </p:cNvPr>
          <p:cNvSpPr txBox="1"/>
          <p:nvPr userDrawn="1"/>
        </p:nvSpPr>
        <p:spPr>
          <a:xfrm>
            <a:off x="-12701" y="6637178"/>
            <a:ext cx="5428300" cy="230832"/>
          </a:xfrm>
          <a:prstGeom prst="rect">
            <a:avLst/>
          </a:prstGeom>
          <a:solidFill>
            <a:srgbClr val="4E9799"/>
          </a:solidFill>
        </p:spPr>
        <p:txBody>
          <a:bodyPr wrap="square" rtlCol="0">
            <a:spAutoFit/>
          </a:bodyPr>
          <a:lstStyle/>
          <a:p>
            <a:r>
              <a:rPr lang="en-US" sz="900" u="none" strike="noStrike" cap="none" dirty="0">
                <a:solidFill>
                  <a:schemeClr val="bg1"/>
                </a:solidFill>
                <a:latin typeface="Helvetica Neue Light" panose="02000403000000020004" pitchFamily="2" charset="0"/>
                <a:ea typeface="Helvetica Neue Light" panose="02000403000000020004" pitchFamily="2" charset="0"/>
                <a:cs typeface="Calibri" charset="0"/>
                <a:sym typeface="Calibri"/>
              </a:rPr>
              <a:t>GirlsCodeToo | Zürich | 2022</a:t>
            </a:r>
            <a:endParaRPr lang="en-US" sz="900" b="1" i="0" dirty="0">
              <a:solidFill>
                <a:schemeClr val="bg1"/>
              </a:solidFill>
              <a:latin typeface="Helvetica Neue Thin" panose="020B0403020202020204" pitchFamily="34" charset="0"/>
              <a:ea typeface="Helvetica Neue Thin" panose="020B0403020202020204" pitchFamily="34" charset="0"/>
            </a:endParaRPr>
          </a:p>
        </p:txBody>
      </p:sp>
      <p:pic>
        <p:nvPicPr>
          <p:cNvPr id="15" name="Picture 14" descr="Logo&#10;&#10;Description automatically generated">
            <a:extLst>
              <a:ext uri="{FF2B5EF4-FFF2-40B4-BE49-F238E27FC236}">
                <a16:creationId xmlns:a16="http://schemas.microsoft.com/office/drawing/2014/main" id="{F7E90543-F43A-8444-A19E-C4C77092F2BF}"/>
              </a:ext>
            </a:extLst>
          </p:cNvPr>
          <p:cNvPicPr>
            <a:picLocks noChangeAspect="1"/>
          </p:cNvPicPr>
          <p:nvPr userDrawn="1"/>
        </p:nvPicPr>
        <p:blipFill>
          <a:blip r:embed="rId2">
            <a:duotone>
              <a:prstClr val="black"/>
              <a:schemeClr val="accent3">
                <a:tint val="45000"/>
                <a:satMod val="400000"/>
              </a:schemeClr>
            </a:duotone>
          </a:blip>
          <a:stretch>
            <a:fillRect/>
          </a:stretch>
        </p:blipFill>
        <p:spPr>
          <a:xfrm>
            <a:off x="6763702" y="-425806"/>
            <a:ext cx="5861602" cy="2395611"/>
          </a:xfrm>
          <a:prstGeom prst="rect">
            <a:avLst/>
          </a:prstGeom>
        </p:spPr>
      </p:pic>
    </p:spTree>
    <p:extLst>
      <p:ext uri="{BB962C8B-B14F-4D97-AF65-F5344CB8AC3E}">
        <p14:creationId xmlns:p14="http://schemas.microsoft.com/office/powerpoint/2010/main" val="325950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C2B9-717C-8B41-91EF-438D71E20E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8CBF1-E157-7A49-A590-CD763E2BB8CB}"/>
              </a:ext>
            </a:extLst>
          </p:cNvPr>
          <p:cNvSpPr>
            <a:spLocks noGrp="1"/>
          </p:cNvSpPr>
          <p:nvPr>
            <p:ph idx="1"/>
          </p:nvPr>
        </p:nvSpPr>
        <p:spPr/>
        <p:txBody>
          <a:bodyPr/>
          <a:lstStyle>
            <a:lvl1pPr>
              <a:defRPr b="0" i="0">
                <a:latin typeface="Helvetica Neue Thin" panose="020B0403020202020204" pitchFamily="34" charset="0"/>
                <a:ea typeface="Helvetica Neue Thin" panose="020B0403020202020204" pitchFamily="34" charset="0"/>
              </a:defRPr>
            </a:lvl1pPr>
            <a:lvl2pPr>
              <a:defRPr b="0" i="0">
                <a:latin typeface="Helvetica Neue Thin" panose="020B0403020202020204" pitchFamily="34" charset="0"/>
                <a:ea typeface="Helvetica Neue Thin" panose="020B0403020202020204" pitchFamily="34" charset="0"/>
              </a:defRPr>
            </a:lvl2pPr>
            <a:lvl3pPr>
              <a:defRPr b="0" i="0">
                <a:latin typeface="Helvetica Neue Thin" panose="020B0403020202020204" pitchFamily="34" charset="0"/>
                <a:ea typeface="Helvetica Neue Thin" panose="020B0403020202020204" pitchFamily="34" charset="0"/>
              </a:defRPr>
            </a:lvl3pPr>
            <a:lvl4pPr>
              <a:defRPr b="0" i="0">
                <a:latin typeface="Helvetica Neue Thin" panose="020B0403020202020204" pitchFamily="34" charset="0"/>
                <a:ea typeface="Helvetica Neue Thin" panose="020B0403020202020204" pitchFamily="34" charset="0"/>
              </a:defRPr>
            </a:lvl4pPr>
            <a:lvl5pPr>
              <a:defRPr b="0" i="0">
                <a:latin typeface="Helvetica Neue Thin" panose="020B0403020202020204" pitchFamily="34" charset="0"/>
                <a:ea typeface="Helvetica Neue Thin" panose="020B04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0E463-3DBE-CA4C-A79E-5532BFAACF79}"/>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5" name="Footer Placeholder 4">
            <a:extLst>
              <a:ext uri="{FF2B5EF4-FFF2-40B4-BE49-F238E27FC236}">
                <a16:creationId xmlns:a16="http://schemas.microsoft.com/office/drawing/2014/main" id="{2BD19655-2496-874B-96B0-B7E9D367D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BC1B3-E2C9-FC43-BCF2-746895C4BACC}"/>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894438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05CB-BFE9-A442-A285-F29C95AE0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06EC12-29D0-1947-88E8-D9A662D77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378044-14A9-914D-A2E9-002F2226CAD4}"/>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5" name="Footer Placeholder 4">
            <a:extLst>
              <a:ext uri="{FF2B5EF4-FFF2-40B4-BE49-F238E27FC236}">
                <a16:creationId xmlns:a16="http://schemas.microsoft.com/office/drawing/2014/main" id="{7BC5C45A-CD47-3249-ABF0-ABE64E006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7D2C2-603E-6C40-B386-3777BDF85101}"/>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404114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2271-DB77-704B-B8C9-56A8F6EE9F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1DE39-1C43-FC4B-A2BA-3A018E2996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62E35-7AEC-484C-A2CF-646728296DE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07496-C424-9D49-83ED-FBBA9900100F}"/>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6" name="Footer Placeholder 5">
            <a:extLst>
              <a:ext uri="{FF2B5EF4-FFF2-40B4-BE49-F238E27FC236}">
                <a16:creationId xmlns:a16="http://schemas.microsoft.com/office/drawing/2014/main" id="{9295247F-9999-8647-9C86-67A198211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5FA9D-CC14-674E-A708-256D6EE5E747}"/>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249241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348D6-721C-D644-8249-1A20877B0261}"/>
              </a:ext>
            </a:extLst>
          </p:cNvPr>
          <p:cNvSpPr>
            <a:spLocks noGrp="1"/>
          </p:cNvSpPr>
          <p:nvPr>
            <p:ph type="title"/>
          </p:nvPr>
        </p:nvSpPr>
        <p:spPr>
          <a:xfrm>
            <a:off x="839788" y="365125"/>
            <a:ext cx="10515600" cy="1325563"/>
          </a:xfrm>
        </p:spPr>
        <p:txBody>
          <a:bodyPr/>
          <a:lstStyle>
            <a:lvl1pPr>
              <a:defRPr b="0" i="0">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49FCEDB9-54F5-4944-AD63-B5F614552C35}"/>
              </a:ext>
            </a:extLst>
          </p:cNvPr>
          <p:cNvSpPr>
            <a:spLocks noGrp="1"/>
          </p:cNvSpPr>
          <p:nvPr>
            <p:ph type="body" idx="1"/>
          </p:nvPr>
        </p:nvSpPr>
        <p:spPr>
          <a:xfrm>
            <a:off x="839788" y="1681163"/>
            <a:ext cx="5157787" cy="823912"/>
          </a:xfrm>
        </p:spPr>
        <p:txBody>
          <a:bodyPr anchor="b"/>
          <a:lstStyle>
            <a:lvl1pPr marL="0" indent="0">
              <a:buNone/>
              <a:defRPr sz="2400" b="0" i="0">
                <a:latin typeface="Helvetica Neue Thin" panose="020B0403020202020204" pitchFamily="34" charset="0"/>
                <a:ea typeface="Helvetica Neue Thin" panose="020B04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1FD813-BD8C-CE4A-A91E-A29E230ADB22}"/>
              </a:ext>
            </a:extLst>
          </p:cNvPr>
          <p:cNvSpPr>
            <a:spLocks noGrp="1"/>
          </p:cNvSpPr>
          <p:nvPr>
            <p:ph sz="half" idx="2"/>
          </p:nvPr>
        </p:nvSpPr>
        <p:spPr>
          <a:xfrm>
            <a:off x="839788" y="2505075"/>
            <a:ext cx="5157787" cy="3684588"/>
          </a:xfrm>
        </p:spPr>
        <p:txBody>
          <a:bodyPr/>
          <a:lstStyle>
            <a:lvl1pPr>
              <a:defRPr b="0" i="0">
                <a:latin typeface="Helvetica Neue Thin" panose="020B0403020202020204" pitchFamily="34" charset="0"/>
                <a:ea typeface="Helvetica Neue Thin" panose="020B0403020202020204" pitchFamily="34" charset="0"/>
              </a:defRPr>
            </a:lvl1pPr>
            <a:lvl2pPr>
              <a:defRPr b="0" i="0">
                <a:latin typeface="Helvetica Neue Thin" panose="020B0403020202020204" pitchFamily="34" charset="0"/>
                <a:ea typeface="Helvetica Neue Thin" panose="020B0403020202020204" pitchFamily="34" charset="0"/>
              </a:defRPr>
            </a:lvl2pPr>
            <a:lvl3pPr>
              <a:defRPr b="0" i="0">
                <a:latin typeface="Helvetica Neue Thin" panose="020B0403020202020204" pitchFamily="34" charset="0"/>
                <a:ea typeface="Helvetica Neue Thin" panose="020B0403020202020204" pitchFamily="34" charset="0"/>
              </a:defRPr>
            </a:lvl3pPr>
            <a:lvl4pPr>
              <a:defRPr b="0" i="0">
                <a:latin typeface="Helvetica Neue Thin" panose="020B0403020202020204" pitchFamily="34" charset="0"/>
                <a:ea typeface="Helvetica Neue Thin" panose="020B0403020202020204" pitchFamily="34" charset="0"/>
              </a:defRPr>
            </a:lvl4pPr>
            <a:lvl5pPr>
              <a:defRPr b="0" i="0">
                <a:latin typeface="Helvetica Neue Thin" panose="020B0403020202020204" pitchFamily="34" charset="0"/>
                <a:ea typeface="Helvetica Neue Thin" panose="020B04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546F6-B59E-F346-B326-7DE103A40BD9}"/>
              </a:ext>
            </a:extLst>
          </p:cNvPr>
          <p:cNvSpPr>
            <a:spLocks noGrp="1"/>
          </p:cNvSpPr>
          <p:nvPr>
            <p:ph type="body" sz="quarter" idx="3"/>
          </p:nvPr>
        </p:nvSpPr>
        <p:spPr>
          <a:xfrm>
            <a:off x="6172200" y="1681163"/>
            <a:ext cx="5183188" cy="823912"/>
          </a:xfrm>
        </p:spPr>
        <p:txBody>
          <a:bodyPr anchor="b"/>
          <a:lstStyle>
            <a:lvl1pPr marL="0" indent="0">
              <a:buNone/>
              <a:defRPr sz="2400" b="0" i="0">
                <a:latin typeface="Helvetica Neue Thin" panose="020B0403020202020204" pitchFamily="34" charset="0"/>
                <a:ea typeface="Helvetica Neue Thin" panose="020B0403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AE15F0-0D57-C742-892B-71A47F2E456E}"/>
              </a:ext>
            </a:extLst>
          </p:cNvPr>
          <p:cNvSpPr>
            <a:spLocks noGrp="1"/>
          </p:cNvSpPr>
          <p:nvPr>
            <p:ph sz="quarter" idx="4"/>
          </p:nvPr>
        </p:nvSpPr>
        <p:spPr>
          <a:xfrm>
            <a:off x="6172200" y="2505075"/>
            <a:ext cx="5183188" cy="3684588"/>
          </a:xfrm>
        </p:spPr>
        <p:txBody>
          <a:bodyPr/>
          <a:lstStyle>
            <a:lvl1pPr>
              <a:defRPr b="0" i="0">
                <a:latin typeface="Helvetica Neue Thin" panose="020B0403020202020204" pitchFamily="34" charset="0"/>
                <a:ea typeface="Helvetica Neue Thin" panose="020B0403020202020204" pitchFamily="34" charset="0"/>
              </a:defRPr>
            </a:lvl1pPr>
            <a:lvl2pPr>
              <a:defRPr b="0" i="0">
                <a:latin typeface="Helvetica Neue Thin" panose="020B0403020202020204" pitchFamily="34" charset="0"/>
                <a:ea typeface="Helvetica Neue Thin" panose="020B0403020202020204" pitchFamily="34" charset="0"/>
              </a:defRPr>
            </a:lvl2pPr>
            <a:lvl3pPr>
              <a:defRPr b="0" i="0">
                <a:latin typeface="Helvetica Neue Thin" panose="020B0403020202020204" pitchFamily="34" charset="0"/>
                <a:ea typeface="Helvetica Neue Thin" panose="020B0403020202020204" pitchFamily="34" charset="0"/>
              </a:defRPr>
            </a:lvl3pPr>
            <a:lvl4pPr>
              <a:defRPr b="0" i="0">
                <a:latin typeface="Helvetica Neue Thin" panose="020B0403020202020204" pitchFamily="34" charset="0"/>
                <a:ea typeface="Helvetica Neue Thin" panose="020B0403020202020204" pitchFamily="34" charset="0"/>
              </a:defRPr>
            </a:lvl4pPr>
            <a:lvl5pPr>
              <a:defRPr b="0" i="0">
                <a:latin typeface="Helvetica Neue Thin" panose="020B0403020202020204" pitchFamily="34" charset="0"/>
                <a:ea typeface="Helvetica Neue Thin" panose="020B04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ECE06-0BAD-5440-A7ED-3C8C180E92C2}"/>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8" name="Footer Placeholder 7">
            <a:extLst>
              <a:ext uri="{FF2B5EF4-FFF2-40B4-BE49-F238E27FC236}">
                <a16:creationId xmlns:a16="http://schemas.microsoft.com/office/drawing/2014/main" id="{791E312C-DE3D-F745-ACFC-1A8F656387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CA48B1-20FB-0542-B8B8-97BE8E5160D7}"/>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362725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08CD-D09F-9F4C-B2E2-508D0A2B9AFD}"/>
              </a:ext>
            </a:extLst>
          </p:cNvPr>
          <p:cNvSpPr>
            <a:spLocks noGrp="1"/>
          </p:cNvSpPr>
          <p:nvPr>
            <p:ph type="title"/>
          </p:nvPr>
        </p:nvSpPr>
        <p:spPr/>
        <p:txBody>
          <a:bodyPr/>
          <a:lstStyle>
            <a:lvl1pPr>
              <a:defRPr b="0" i="0">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DA221DA9-635D-5641-978E-DA35571E9910}"/>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4" name="Footer Placeholder 3">
            <a:extLst>
              <a:ext uri="{FF2B5EF4-FFF2-40B4-BE49-F238E27FC236}">
                <a16:creationId xmlns:a16="http://schemas.microsoft.com/office/drawing/2014/main" id="{4EF09858-75D3-4049-89C5-9E323EBBEC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0987AC-CAB2-7F4A-8C40-E44FF9D0A63D}"/>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319003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B0D43-2740-294A-90E1-64FECCD8F610}"/>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3" name="Footer Placeholder 2">
            <a:extLst>
              <a:ext uri="{FF2B5EF4-FFF2-40B4-BE49-F238E27FC236}">
                <a16:creationId xmlns:a16="http://schemas.microsoft.com/office/drawing/2014/main" id="{E0D38866-4D48-CD4D-9555-63FA08A577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193CC-060F-2A48-A477-BF8A344FB944}"/>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88327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CAC9-87DD-E141-8DFE-58AB1BD8F40C}"/>
              </a:ext>
            </a:extLst>
          </p:cNvPr>
          <p:cNvSpPr>
            <a:spLocks noGrp="1"/>
          </p:cNvSpPr>
          <p:nvPr>
            <p:ph type="title"/>
          </p:nvPr>
        </p:nvSpPr>
        <p:spPr>
          <a:xfrm>
            <a:off x="839788" y="457200"/>
            <a:ext cx="3932237" cy="1600200"/>
          </a:xfrm>
        </p:spPr>
        <p:txBody>
          <a:bodyPr anchor="b"/>
          <a:lstStyle>
            <a:lvl1pPr>
              <a:defRPr sz="3200" b="0" i="0">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37F645E-74CC-9448-ADB8-73C7DB1E91B1}"/>
              </a:ext>
            </a:extLst>
          </p:cNvPr>
          <p:cNvSpPr>
            <a:spLocks noGrp="1"/>
          </p:cNvSpPr>
          <p:nvPr>
            <p:ph idx="1"/>
          </p:nvPr>
        </p:nvSpPr>
        <p:spPr>
          <a:xfrm>
            <a:off x="5183188" y="987425"/>
            <a:ext cx="6172200" cy="4873625"/>
          </a:xfrm>
        </p:spPr>
        <p:txBody>
          <a:bodyPr/>
          <a:lstStyle>
            <a:lvl1pPr>
              <a:defRPr sz="3200" b="0" i="0">
                <a:latin typeface="Helvetica Neue Thin" panose="020B0403020202020204" pitchFamily="34" charset="0"/>
                <a:ea typeface="Helvetica Neue Thin" panose="020B0403020202020204" pitchFamily="34" charset="0"/>
              </a:defRPr>
            </a:lvl1pPr>
            <a:lvl2pPr>
              <a:defRPr sz="2800" b="0" i="0">
                <a:latin typeface="Helvetica Neue Thin" panose="020B0403020202020204" pitchFamily="34" charset="0"/>
                <a:ea typeface="Helvetica Neue Thin" panose="020B0403020202020204" pitchFamily="34" charset="0"/>
              </a:defRPr>
            </a:lvl2pPr>
            <a:lvl3pPr>
              <a:defRPr sz="2400" b="0" i="0">
                <a:latin typeface="Helvetica Neue Thin" panose="020B0403020202020204" pitchFamily="34" charset="0"/>
                <a:ea typeface="Helvetica Neue Thin" panose="020B0403020202020204" pitchFamily="34" charset="0"/>
              </a:defRPr>
            </a:lvl3pPr>
            <a:lvl4pPr>
              <a:defRPr sz="2000" b="0" i="0">
                <a:latin typeface="Helvetica Neue Thin" panose="020B0403020202020204" pitchFamily="34" charset="0"/>
                <a:ea typeface="Helvetica Neue Thin" panose="020B0403020202020204" pitchFamily="34" charset="0"/>
              </a:defRPr>
            </a:lvl4pPr>
            <a:lvl5pPr>
              <a:defRPr sz="2000" b="0" i="0">
                <a:latin typeface="Helvetica Neue Thin" panose="020B0403020202020204" pitchFamily="34" charset="0"/>
                <a:ea typeface="Helvetica Neue Thin" panose="020B0403020202020204" pitchFamily="34"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6F7572-91FA-1C48-A41E-414FD75CA7AC}"/>
              </a:ext>
            </a:extLst>
          </p:cNvPr>
          <p:cNvSpPr>
            <a:spLocks noGrp="1"/>
          </p:cNvSpPr>
          <p:nvPr>
            <p:ph type="body" sz="half" idx="2"/>
          </p:nvPr>
        </p:nvSpPr>
        <p:spPr>
          <a:xfrm>
            <a:off x="839788" y="2057400"/>
            <a:ext cx="3932237" cy="3811588"/>
          </a:xfrm>
        </p:spPr>
        <p:txBody>
          <a:bodyPr/>
          <a:lstStyle>
            <a:lvl1pPr marL="0" indent="0">
              <a:buNone/>
              <a:defRPr sz="1600" b="0" i="0">
                <a:latin typeface="Helvetica Neue Thin" panose="020B0403020202020204" pitchFamily="34" charset="0"/>
                <a:ea typeface="Helvetica Neue Thin" panose="020B0403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E8E171-80AE-1E49-B4DA-5896A923871D}"/>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6" name="Footer Placeholder 5">
            <a:extLst>
              <a:ext uri="{FF2B5EF4-FFF2-40B4-BE49-F238E27FC236}">
                <a16:creationId xmlns:a16="http://schemas.microsoft.com/office/drawing/2014/main" id="{8676388B-822A-8543-80D7-B92CCC1EF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D927A-6E68-954D-A25A-7927DD47D051}"/>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55020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5311-0726-2146-B6FB-91CA2E3A5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097E2F-C1F8-F345-8459-F8866B513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CFAEA-093B-F040-A3B8-EF3A4CFED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BFB82-5558-CC40-ACCD-23C7DAB38427}"/>
              </a:ext>
            </a:extLst>
          </p:cNvPr>
          <p:cNvSpPr>
            <a:spLocks noGrp="1"/>
          </p:cNvSpPr>
          <p:nvPr>
            <p:ph type="dt" sz="half" idx="10"/>
          </p:nvPr>
        </p:nvSpPr>
        <p:spPr/>
        <p:txBody>
          <a:bodyPr/>
          <a:lstStyle/>
          <a:p>
            <a:fld id="{65A0C125-2532-3641-B876-7455AA778F23}" type="datetimeFigureOut">
              <a:rPr lang="en-US" smtClean="0"/>
              <a:t>5/13/2025</a:t>
            </a:fld>
            <a:endParaRPr lang="en-US"/>
          </a:p>
        </p:txBody>
      </p:sp>
      <p:sp>
        <p:nvSpPr>
          <p:cNvPr id="6" name="Footer Placeholder 5">
            <a:extLst>
              <a:ext uri="{FF2B5EF4-FFF2-40B4-BE49-F238E27FC236}">
                <a16:creationId xmlns:a16="http://schemas.microsoft.com/office/drawing/2014/main" id="{CFD19C5E-0506-1A41-8645-C0DF28CF0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BF77-5CB6-194D-A3AD-AA982EBCC423}"/>
              </a:ext>
            </a:extLst>
          </p:cNvPr>
          <p:cNvSpPr>
            <a:spLocks noGrp="1"/>
          </p:cNvSpPr>
          <p:nvPr>
            <p:ph type="sldNum" sz="quarter" idx="12"/>
          </p:nvPr>
        </p:nvSpPr>
        <p:spPr/>
        <p:txBody>
          <a:bodyPr/>
          <a:lstStyle/>
          <a:p>
            <a:fld id="{475DD01F-83B9-9C48-84ED-F265EC84A76C}" type="slidenum">
              <a:rPr lang="en-US" smtClean="0"/>
              <a:t>‹#›</a:t>
            </a:fld>
            <a:endParaRPr lang="en-US"/>
          </a:p>
        </p:txBody>
      </p:sp>
    </p:spTree>
    <p:extLst>
      <p:ext uri="{BB962C8B-B14F-4D97-AF65-F5344CB8AC3E}">
        <p14:creationId xmlns:p14="http://schemas.microsoft.com/office/powerpoint/2010/main" val="359428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5AA9F-2037-904B-A7D2-4025F652A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7963AF6-6505-104D-9061-E0B4B34C1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55897E-A9E0-AA4D-B627-0CF22C9366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0C125-2532-3641-B876-7455AA778F23}" type="datetimeFigureOut">
              <a:rPr lang="en-US" smtClean="0"/>
              <a:t>5/13/2025</a:t>
            </a:fld>
            <a:endParaRPr lang="en-US"/>
          </a:p>
        </p:txBody>
      </p:sp>
      <p:sp>
        <p:nvSpPr>
          <p:cNvPr id="5" name="Footer Placeholder 4">
            <a:extLst>
              <a:ext uri="{FF2B5EF4-FFF2-40B4-BE49-F238E27FC236}">
                <a16:creationId xmlns:a16="http://schemas.microsoft.com/office/drawing/2014/main" id="{F139A611-48EC-E345-9B6E-FE7109E621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3F73C8-FB9E-FC44-B6B6-A059FA6A5D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DD01F-83B9-9C48-84ED-F265EC84A76C}" type="slidenum">
              <a:rPr lang="en-US" smtClean="0"/>
              <a:t>‹#›</a:t>
            </a:fld>
            <a:endParaRPr lang="en-US"/>
          </a:p>
        </p:txBody>
      </p:sp>
    </p:spTree>
    <p:extLst>
      <p:ext uri="{BB962C8B-B14F-4D97-AF65-F5344CB8AC3E}">
        <p14:creationId xmlns:p14="http://schemas.microsoft.com/office/powerpoint/2010/main" val="1637996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0" i="0" kern="1200">
          <a:solidFill>
            <a:schemeClr val="tx1"/>
          </a:solidFill>
          <a:latin typeface="Helvetica Neue Thin" panose="020B0403020202020204" pitchFamily="34" charset="0"/>
          <a:ea typeface="Helvetica Neue Thin" panose="020B0403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www.moralmachine.net/"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CB8DCB7-422A-EEB3-B74B-D61F618407A1}"/>
              </a:ext>
            </a:extLst>
          </p:cNvPr>
          <p:cNvSpPr/>
          <p:nvPr/>
        </p:nvSpPr>
        <p:spPr>
          <a:xfrm>
            <a:off x="928790" y="2538187"/>
            <a:ext cx="10022239" cy="1587500"/>
          </a:xfrm>
          <a:prstGeom prst="roundRect">
            <a:avLst/>
          </a:prstGeom>
          <a:solidFill>
            <a:srgbClr val="3B5753">
              <a:alpha val="61961"/>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a:p>
        </p:txBody>
      </p:sp>
      <p:sp>
        <p:nvSpPr>
          <p:cNvPr id="79" name="Google Shape;79;p15"/>
          <p:cNvSpPr txBox="1">
            <a:spLocks noGrp="1"/>
          </p:cNvSpPr>
          <p:nvPr>
            <p:ph type="ctrTitle"/>
          </p:nvPr>
        </p:nvSpPr>
        <p:spPr>
          <a:xfrm>
            <a:off x="928790" y="2538187"/>
            <a:ext cx="10996435" cy="1587500"/>
          </a:xfrm>
          <a:prstGeom prst="rect">
            <a:avLst/>
          </a:prstGeom>
        </p:spPr>
        <p:txBody>
          <a:bodyPr spcFirstLastPara="1" vert="horz" wrap="square" lIns="121900" tIns="121900" rIns="121900" bIns="121900" rtlCol="0" anchor="ctr" anchorCtr="0">
            <a:noAutofit/>
          </a:bodyPr>
          <a:lstStyle/>
          <a:p>
            <a:pPr>
              <a:lnSpc>
                <a:spcPct val="100000"/>
              </a:lnSpc>
            </a:pPr>
            <a:r>
              <a:rPr lang="en-US" sz="6600" dirty="0"/>
              <a:t>KI und die </a:t>
            </a:r>
            <a:r>
              <a:rPr lang="en-US" sz="6600" dirty="0" err="1"/>
              <a:t>Frage</a:t>
            </a:r>
            <a:r>
              <a:rPr lang="en-US" sz="6600" dirty="0"/>
              <a:t> der </a:t>
            </a:r>
            <a:r>
              <a:rPr lang="en-US" sz="6600" dirty="0" err="1"/>
              <a:t>Ethik</a:t>
            </a:r>
            <a:br>
              <a:rPr lang="en-US" sz="6600" dirty="0">
                <a:cs typeface="Calibri Light"/>
              </a:rPr>
            </a:br>
            <a:r>
              <a:rPr lang="en-US" sz="4000" dirty="0">
                <a:solidFill>
                  <a:srgbClr val="F1AE2B"/>
                </a:solidFill>
                <a:cs typeface="Calibri Light"/>
              </a:rPr>
              <a:t>Wie </a:t>
            </a:r>
            <a:r>
              <a:rPr lang="en-US" sz="4000" dirty="0" err="1">
                <a:solidFill>
                  <a:srgbClr val="F1AE2B"/>
                </a:solidFill>
                <a:cs typeface="Calibri Light"/>
              </a:rPr>
              <a:t>können</a:t>
            </a:r>
            <a:r>
              <a:rPr lang="en-US" sz="4000" dirty="0">
                <a:solidFill>
                  <a:srgbClr val="F1AE2B"/>
                </a:solidFill>
                <a:cs typeface="Calibri Light"/>
              </a:rPr>
              <a:t> </a:t>
            </a:r>
            <a:r>
              <a:rPr lang="en-US" sz="4000" dirty="0" err="1">
                <a:solidFill>
                  <a:srgbClr val="F1AE2B"/>
                </a:solidFill>
                <a:cs typeface="Calibri Light"/>
              </a:rPr>
              <a:t>wir</a:t>
            </a:r>
            <a:r>
              <a:rPr lang="en-US" sz="4000" dirty="0">
                <a:solidFill>
                  <a:srgbClr val="F1AE2B"/>
                </a:solidFill>
                <a:cs typeface="Calibri Light"/>
              </a:rPr>
              <a:t> KI fair </a:t>
            </a:r>
            <a:r>
              <a:rPr lang="en-US" sz="4000" dirty="0" err="1">
                <a:solidFill>
                  <a:srgbClr val="F1AE2B"/>
                </a:solidFill>
                <a:cs typeface="Calibri Light"/>
              </a:rPr>
              <a:t>für</a:t>
            </a:r>
            <a:r>
              <a:rPr lang="en-US" sz="4000" dirty="0">
                <a:solidFill>
                  <a:srgbClr val="F1AE2B"/>
                </a:solidFill>
                <a:cs typeface="Calibri Light"/>
              </a:rPr>
              <a:t> alle </a:t>
            </a:r>
            <a:r>
              <a:rPr lang="en-US" sz="4000" dirty="0" err="1">
                <a:solidFill>
                  <a:srgbClr val="F1AE2B"/>
                </a:solidFill>
                <a:cs typeface="Calibri Light"/>
              </a:rPr>
              <a:t>machen</a:t>
            </a:r>
            <a:r>
              <a:rPr lang="en-US" sz="4000" dirty="0">
                <a:solidFill>
                  <a:srgbClr val="F1AE2B"/>
                </a:solidFill>
                <a:cs typeface="Calibri Light"/>
              </a:rPr>
              <a:t>?</a:t>
            </a:r>
            <a:endParaRPr lang="en-US" sz="4000" dirty="0"/>
          </a:p>
        </p:txBody>
      </p:sp>
      <p:sp>
        <p:nvSpPr>
          <p:cNvPr id="3" name="Rectangle: Rounded Corners 2">
            <a:extLst>
              <a:ext uri="{FF2B5EF4-FFF2-40B4-BE49-F238E27FC236}">
                <a16:creationId xmlns:a16="http://schemas.microsoft.com/office/drawing/2014/main" id="{590EBFCC-A9AF-E3F3-399E-5EB530690910}"/>
              </a:ext>
            </a:extLst>
          </p:cNvPr>
          <p:cNvSpPr/>
          <p:nvPr/>
        </p:nvSpPr>
        <p:spPr>
          <a:xfrm>
            <a:off x="664029" y="4931229"/>
            <a:ext cx="5954485" cy="1088571"/>
          </a:xfrm>
          <a:prstGeom prst="roundRect">
            <a:avLst/>
          </a:prstGeom>
          <a:solidFill>
            <a:srgbClr val="375250"/>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err="1">
                <a:latin typeface="Helvetica Neue Thin" panose="020B0403020202020204"/>
              </a:rPr>
              <a:t>Stiftsschule</a:t>
            </a:r>
            <a:r>
              <a:rPr lang="en-US" sz="2800" dirty="0">
                <a:latin typeface="Helvetica Neue Thin" panose="020B0403020202020204"/>
              </a:rPr>
              <a:t> Einsiedeln</a:t>
            </a:r>
          </a:p>
          <a:p>
            <a:r>
              <a:rPr lang="en-US" sz="2800" dirty="0">
                <a:latin typeface="Helvetica Neue Thin" panose="020B0403020202020204"/>
              </a:rPr>
              <a:t>14.05.2025</a:t>
            </a:r>
            <a:endParaRPr lang="en-CH" sz="2800" dirty="0">
              <a:latin typeface="Helvetica Neue Thin" panose="020B0403020202020204"/>
            </a:endParaRPr>
          </a:p>
        </p:txBody>
      </p:sp>
    </p:spTree>
    <p:extLst>
      <p:ext uri="{BB962C8B-B14F-4D97-AF65-F5344CB8AC3E}">
        <p14:creationId xmlns:p14="http://schemas.microsoft.com/office/powerpoint/2010/main" val="724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67502" y="1651939"/>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Dies sind Beispiele für </a:t>
            </a:r>
            <a:r>
              <a:rPr lang="de-CH" sz="2200" dirty="0">
                <a:solidFill>
                  <a:srgbClr val="F1AE2B"/>
                </a:solidFill>
              </a:rPr>
              <a:t>geschlechtsspezifische Verzerrungen </a:t>
            </a:r>
            <a:r>
              <a:rPr lang="de-CH" sz="2200" dirty="0">
                <a:solidFill>
                  <a:srgbClr val="000000"/>
                </a:solidFill>
              </a:rPr>
              <a:t>in der künstlichen Intelligenz, die auf stereotype Darstellungen zurückzuführen sind, die tief in unserer Gesellschaft verwurzelt sind.</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000000"/>
                </a:solidFill>
              </a:rPr>
              <a:t>KI-Systeme liefern verzerrte Ergebnisse. </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000000"/>
                </a:solidFill>
              </a:rPr>
              <a:t>Die Suchmaschinentechnologie </a:t>
            </a:r>
            <a:r>
              <a:rPr lang="de-CH" sz="2200" dirty="0">
                <a:solidFill>
                  <a:srgbClr val="F1AE2B"/>
                </a:solidFill>
              </a:rPr>
              <a:t>ist nicht neutral</a:t>
            </a:r>
            <a:r>
              <a:rPr lang="de-CH" sz="2200" dirty="0">
                <a:solidFill>
                  <a:srgbClr val="000000"/>
                </a:solidFill>
              </a:rPr>
              <a:t>, da sie grosse Datenmengen verarbeitet und die Ergebnisse mit den meisten Klicks nach den </a:t>
            </a:r>
            <a:r>
              <a:rPr lang="de-CH" sz="2200" dirty="0">
                <a:solidFill>
                  <a:srgbClr val="F1AE2B"/>
                </a:solidFill>
              </a:rPr>
              <a:t>Vorlieben und dem Standort der Nutzer/innen priorisiert</a:t>
            </a:r>
            <a:r>
              <a:rPr lang="de-CH" sz="2200" dirty="0">
                <a:solidFill>
                  <a:srgbClr val="000000"/>
                </a:solidFill>
              </a:rPr>
              <a:t>. </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000000"/>
                </a:solidFill>
                <a:sym typeface="Wingdings" pitchFamily="2" charset="2"/>
              </a:rPr>
              <a:t> E</a:t>
            </a:r>
            <a:r>
              <a:rPr lang="de-CH" sz="2200" dirty="0">
                <a:solidFill>
                  <a:srgbClr val="000000"/>
                </a:solidFill>
              </a:rPr>
              <a:t>ine Suchmaschine kann zu einer «Echokammer» werden, die Vorurteile in der realen Welt aufrechterhält und diese Vorurteile und Stereotypen online weiter verfestigt.</a:t>
            </a:r>
          </a:p>
          <a:p>
            <a:pPr marL="0" indent="0">
              <a:buClr>
                <a:schemeClr val="dk1"/>
              </a:buClr>
              <a:buSzPts val="1100"/>
              <a:buNone/>
            </a:pPr>
            <a:endParaRPr lang="de-CH" sz="2200" dirty="0">
              <a:solidFill>
                <a:srgbClr val="000000"/>
              </a:solidFill>
            </a:endParaRP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362338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2435711"/>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457200" indent="-457200">
              <a:buClr>
                <a:schemeClr val="dk1"/>
              </a:buClr>
              <a:buSzPts val="1100"/>
              <a:buFont typeface="+mj-lt"/>
              <a:buAutoNum type="arabicPeriod"/>
            </a:pPr>
            <a:r>
              <a:rPr lang="de-CH" sz="2200" dirty="0">
                <a:solidFill>
                  <a:srgbClr val="000000"/>
                </a:solidFill>
              </a:rPr>
              <a:t>Wie können wir für </a:t>
            </a:r>
            <a:r>
              <a:rPr lang="de-CH" sz="2200" dirty="0" err="1">
                <a:solidFill>
                  <a:srgbClr val="000000"/>
                </a:solidFill>
              </a:rPr>
              <a:t>ausgeglichenere</a:t>
            </a:r>
            <a:r>
              <a:rPr lang="de-CH" sz="2200" dirty="0">
                <a:solidFill>
                  <a:srgbClr val="000000"/>
                </a:solidFill>
              </a:rPr>
              <a:t> und genauere Ergebnisse sorgen?</a:t>
            </a:r>
          </a:p>
          <a:p>
            <a:pPr marL="457200" indent="-457200">
              <a:buClr>
                <a:schemeClr val="dk1"/>
              </a:buClr>
              <a:buSzPts val="1100"/>
              <a:buFont typeface="+mj-lt"/>
              <a:buAutoNum type="arabicPeriod"/>
            </a:pPr>
            <a:r>
              <a:rPr lang="de-CH" sz="2200" dirty="0">
                <a:solidFill>
                  <a:srgbClr val="000000"/>
                </a:solidFill>
              </a:rPr>
              <a:t>Können wir voreingenommene Suchergebnisse melden? </a:t>
            </a:r>
          </a:p>
          <a:p>
            <a:pPr marL="457200" indent="-457200">
              <a:buClr>
                <a:schemeClr val="dk1"/>
              </a:buClr>
              <a:buSzPts val="1100"/>
              <a:buFont typeface="+mj-lt"/>
              <a:buAutoNum type="arabicPeriod"/>
            </a:pPr>
            <a:r>
              <a:rPr lang="de-CH" sz="2200" dirty="0">
                <a:solidFill>
                  <a:srgbClr val="000000"/>
                </a:solidFill>
              </a:rPr>
              <a:t>Wie würden oder sollten Frauen in den Suchergebnissen korrekt dargestellt werden?</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137686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C975A2E3-0394-4BAD-283E-D30EA44D5DA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D5D5059-1B2D-EDB9-4029-44E6C714D2F9}"/>
              </a:ext>
            </a:extLst>
          </p:cNvPr>
          <p:cNvSpPr/>
          <p:nvPr/>
        </p:nvSpPr>
        <p:spPr>
          <a:xfrm>
            <a:off x="928790" y="2538187"/>
            <a:ext cx="10022239" cy="1587500"/>
          </a:xfrm>
          <a:prstGeom prst="roundRect">
            <a:avLst/>
          </a:prstGeom>
          <a:solidFill>
            <a:srgbClr val="3B5753">
              <a:alpha val="61961"/>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dirty="0"/>
          </a:p>
        </p:txBody>
      </p:sp>
      <p:sp>
        <p:nvSpPr>
          <p:cNvPr id="79" name="Google Shape;79;p15">
            <a:extLst>
              <a:ext uri="{FF2B5EF4-FFF2-40B4-BE49-F238E27FC236}">
                <a16:creationId xmlns:a16="http://schemas.microsoft.com/office/drawing/2014/main" id="{FECCB8AD-0E3E-807B-F8BF-BCDE1B2CA2E0}"/>
              </a:ext>
            </a:extLst>
          </p:cNvPr>
          <p:cNvSpPr txBox="1">
            <a:spLocks noGrp="1"/>
          </p:cNvSpPr>
          <p:nvPr>
            <p:ph type="ctrTitle"/>
          </p:nvPr>
        </p:nvSpPr>
        <p:spPr>
          <a:xfrm>
            <a:off x="928790" y="2538187"/>
            <a:ext cx="10996435" cy="1587500"/>
          </a:xfrm>
          <a:prstGeom prst="rect">
            <a:avLst/>
          </a:prstGeom>
        </p:spPr>
        <p:txBody>
          <a:bodyPr spcFirstLastPara="1" vert="horz" wrap="square" lIns="121900" tIns="121900" rIns="121900" bIns="121900" rtlCol="0" anchor="ctr" anchorCtr="0">
            <a:noAutofit/>
          </a:bodyPr>
          <a:lstStyle/>
          <a:p>
            <a:pPr>
              <a:lnSpc>
                <a:spcPct val="100000"/>
              </a:lnSpc>
            </a:pPr>
            <a:r>
              <a:rPr lang="en-CH" sz="5400" dirty="0"/>
              <a:t>Teil 2:</a:t>
            </a:r>
            <a:br>
              <a:rPr lang="en-CH" sz="5400" dirty="0"/>
            </a:br>
            <a:r>
              <a:rPr lang="en-GB" sz="5400" dirty="0" err="1">
                <a:solidFill>
                  <a:srgbClr val="F1AE2B"/>
                </a:solidFill>
              </a:rPr>
              <a:t>Autonomes</a:t>
            </a:r>
            <a:r>
              <a:rPr lang="en-GB" sz="5400" dirty="0">
                <a:solidFill>
                  <a:srgbClr val="F1AE2B"/>
                </a:solidFill>
              </a:rPr>
              <a:t> Fahren</a:t>
            </a:r>
            <a:endParaRPr lang="en-US" sz="5400" dirty="0"/>
          </a:p>
        </p:txBody>
      </p:sp>
      <p:sp>
        <p:nvSpPr>
          <p:cNvPr id="3" name="Rectangle: Rounded Corners 2">
            <a:extLst>
              <a:ext uri="{FF2B5EF4-FFF2-40B4-BE49-F238E27FC236}">
                <a16:creationId xmlns:a16="http://schemas.microsoft.com/office/drawing/2014/main" id="{E51D26B6-82B5-D556-2E76-75C551FA5549}"/>
              </a:ext>
            </a:extLst>
          </p:cNvPr>
          <p:cNvSpPr/>
          <p:nvPr/>
        </p:nvSpPr>
        <p:spPr>
          <a:xfrm>
            <a:off x="664029" y="4931229"/>
            <a:ext cx="5954485" cy="1088571"/>
          </a:xfrm>
          <a:prstGeom prst="roundRect">
            <a:avLst/>
          </a:prstGeom>
          <a:solidFill>
            <a:srgbClr val="375250"/>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err="1">
                <a:latin typeface="Helvetica Neue Thin" panose="020B0403020202020204"/>
              </a:rPr>
              <a:t>Stiftsschule</a:t>
            </a:r>
            <a:r>
              <a:rPr lang="en-US" sz="2800" dirty="0">
                <a:latin typeface="Helvetica Neue Thin" panose="020B0403020202020204"/>
              </a:rPr>
              <a:t> Einsiedeln</a:t>
            </a:r>
          </a:p>
          <a:p>
            <a:r>
              <a:rPr lang="en-US" sz="2800" dirty="0">
                <a:latin typeface="Helvetica Neue Thin" panose="020B0403020202020204"/>
              </a:rPr>
              <a:t>14.05.2025</a:t>
            </a:r>
            <a:endParaRPr lang="en-CH" sz="2800" dirty="0">
              <a:latin typeface="Helvetica Neue Thin" panose="020B0403020202020204"/>
            </a:endParaRPr>
          </a:p>
        </p:txBody>
      </p:sp>
    </p:spTree>
    <p:extLst>
      <p:ext uri="{BB962C8B-B14F-4D97-AF65-F5344CB8AC3E}">
        <p14:creationId xmlns:p14="http://schemas.microsoft.com/office/powerpoint/2010/main" val="234860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2435711"/>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457200" indent="-457200">
              <a:buClr>
                <a:schemeClr val="dk1"/>
              </a:buClr>
              <a:buSzPts val="1100"/>
              <a:buFont typeface="+mj-lt"/>
              <a:buAutoNum type="arabicPeriod"/>
            </a:pPr>
            <a:r>
              <a:rPr lang="de-CH" sz="2200" dirty="0">
                <a:solidFill>
                  <a:srgbClr val="000000"/>
                </a:solidFill>
              </a:rPr>
              <a:t>Wie können wir für </a:t>
            </a:r>
            <a:r>
              <a:rPr lang="de-CH" sz="2200" dirty="0" err="1">
                <a:solidFill>
                  <a:srgbClr val="000000"/>
                </a:solidFill>
              </a:rPr>
              <a:t>ausgeglichenere</a:t>
            </a:r>
            <a:r>
              <a:rPr lang="de-CH" sz="2200" dirty="0">
                <a:solidFill>
                  <a:srgbClr val="000000"/>
                </a:solidFill>
              </a:rPr>
              <a:t> und genauere Ergebnisse sorgen?</a:t>
            </a:r>
          </a:p>
          <a:p>
            <a:pPr marL="457200" indent="-457200">
              <a:buClr>
                <a:schemeClr val="dk1"/>
              </a:buClr>
              <a:buSzPts val="1100"/>
              <a:buFont typeface="+mj-lt"/>
              <a:buAutoNum type="arabicPeriod"/>
            </a:pPr>
            <a:r>
              <a:rPr lang="de-CH" sz="2200" dirty="0">
                <a:solidFill>
                  <a:srgbClr val="000000"/>
                </a:solidFill>
              </a:rPr>
              <a:t>Können wir voreingenommene Suchergebnisse melden? </a:t>
            </a:r>
          </a:p>
          <a:p>
            <a:pPr marL="457200" indent="-457200">
              <a:buClr>
                <a:schemeClr val="dk1"/>
              </a:buClr>
              <a:buSzPts val="1100"/>
              <a:buFont typeface="+mj-lt"/>
              <a:buAutoNum type="arabicPeriod"/>
            </a:pPr>
            <a:r>
              <a:rPr lang="de-CH" sz="2200" dirty="0">
                <a:solidFill>
                  <a:srgbClr val="000000"/>
                </a:solidFill>
              </a:rPr>
              <a:t>Wie würden oder sollten Frauen in den Suchergebnissen korrekt dargestellt werden?</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237985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342900" indent="-342900">
              <a:buClr>
                <a:schemeClr val="dk1"/>
              </a:buClr>
              <a:buSzPts val="1100"/>
            </a:pPr>
            <a:r>
              <a:rPr lang="de-CH" sz="2200" dirty="0">
                <a:solidFill>
                  <a:srgbClr val="000000"/>
                </a:solidFill>
              </a:rPr>
              <a:t>Ein autonomes Auto ist ein Fahrzeug, kann seine </a:t>
            </a:r>
            <a:r>
              <a:rPr lang="de-CH" sz="2200" dirty="0">
                <a:solidFill>
                  <a:srgbClr val="F1AE2B"/>
                </a:solidFill>
              </a:rPr>
              <a:t>Umgebung zu erkennen</a:t>
            </a:r>
            <a:r>
              <a:rPr lang="de-CH" sz="2200" dirty="0">
                <a:solidFill>
                  <a:srgbClr val="000000"/>
                </a:solidFill>
              </a:rPr>
              <a:t> und sich mit </a:t>
            </a:r>
            <a:r>
              <a:rPr lang="de-CH" sz="2200" dirty="0">
                <a:solidFill>
                  <a:srgbClr val="F1AE2B"/>
                </a:solidFill>
              </a:rPr>
              <a:t>wenig oder gar keinem menschlichen Eingriff </a:t>
            </a:r>
            <a:r>
              <a:rPr lang="de-CH" sz="2200" dirty="0">
                <a:solidFill>
                  <a:srgbClr val="000000"/>
                </a:solidFill>
              </a:rPr>
              <a:t>zu bewegen</a:t>
            </a:r>
          </a:p>
          <a:p>
            <a:pPr marL="342900" indent="-342900">
              <a:buClr>
                <a:schemeClr val="dk1"/>
              </a:buClr>
              <a:buSzPts val="1100"/>
            </a:pPr>
            <a:r>
              <a:rPr lang="de-CH" sz="2200" dirty="0">
                <a:solidFill>
                  <a:srgbClr val="000000"/>
                </a:solidFill>
              </a:rPr>
              <a:t>Damit sich das Fahrzeug sicher fortbewegen und seine Umgebung verstehen kann, muss eine </a:t>
            </a:r>
            <a:r>
              <a:rPr lang="de-CH" sz="2200" dirty="0">
                <a:solidFill>
                  <a:srgbClr val="F1AE2B"/>
                </a:solidFill>
              </a:rPr>
              <a:t>enorme Menge an Daten </a:t>
            </a:r>
            <a:r>
              <a:rPr lang="de-CH" sz="2200" dirty="0">
                <a:solidFill>
                  <a:srgbClr val="000000"/>
                </a:solidFill>
              </a:rPr>
              <a:t>von unzähligen verschiedenen </a:t>
            </a:r>
            <a:r>
              <a:rPr lang="de-CH" sz="2200" dirty="0">
                <a:solidFill>
                  <a:srgbClr val="F1AE2B"/>
                </a:solidFill>
              </a:rPr>
              <a:t>Sensoren</a:t>
            </a:r>
            <a:r>
              <a:rPr lang="de-CH" sz="2200" dirty="0">
                <a:solidFill>
                  <a:srgbClr val="000000"/>
                </a:solidFill>
              </a:rPr>
              <a:t> im Fahrzeug erfasst werden, die jederzeit verfügbar sind. </a:t>
            </a:r>
          </a:p>
          <a:p>
            <a:pPr marL="342900" indent="-342900">
              <a:buClr>
                <a:schemeClr val="dk1"/>
              </a:buClr>
              <a:buSzPts val="1100"/>
            </a:pPr>
            <a:r>
              <a:rPr lang="de-CH" sz="2200" dirty="0">
                <a:solidFill>
                  <a:srgbClr val="000000"/>
                </a:solidFill>
              </a:rPr>
              <a:t>Diese werden dann vom </a:t>
            </a:r>
            <a:r>
              <a:rPr lang="de-CH" sz="2200" dirty="0">
                <a:solidFill>
                  <a:srgbClr val="F1AE2B"/>
                </a:solidFill>
              </a:rPr>
              <a:t>autonomen Fahrcomputersystem des Fahrzeugs verarbeitet.</a:t>
            </a: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3" name="Picture 2">
            <a:extLst>
              <a:ext uri="{FF2B5EF4-FFF2-40B4-BE49-F238E27FC236}">
                <a16:creationId xmlns:a16="http://schemas.microsoft.com/office/drawing/2014/main" id="{36E0C4A7-88AC-CF42-B7F4-86E78B8D4A16}"/>
              </a:ext>
            </a:extLst>
          </p:cNvPr>
          <p:cNvPicPr>
            <a:picLocks noChangeAspect="1"/>
          </p:cNvPicPr>
          <p:nvPr/>
        </p:nvPicPr>
        <p:blipFill>
          <a:blip r:embed="rId3"/>
          <a:stretch>
            <a:fillRect/>
          </a:stretch>
        </p:blipFill>
        <p:spPr>
          <a:xfrm>
            <a:off x="7024780" y="5014095"/>
            <a:ext cx="4041321" cy="1501881"/>
          </a:xfrm>
          <a:prstGeom prst="rect">
            <a:avLst/>
          </a:prstGeom>
        </p:spPr>
      </p:pic>
    </p:spTree>
    <p:extLst>
      <p:ext uri="{BB962C8B-B14F-4D97-AF65-F5344CB8AC3E}">
        <p14:creationId xmlns:p14="http://schemas.microsoft.com/office/powerpoint/2010/main" val="423661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solidFill>
                <a:srgbClr val="000000"/>
              </a:solidFill>
            </a:endParaRPr>
          </a:p>
          <a:p>
            <a:pPr marL="342900" indent="-342900">
              <a:buClr>
                <a:schemeClr val="dk1"/>
              </a:buClr>
              <a:buSzPts val="1100"/>
            </a:pPr>
            <a:endParaRPr lang="de-CH" sz="2200" dirty="0">
              <a:solidFill>
                <a:srgbClr val="000000"/>
              </a:solidFill>
            </a:endParaRPr>
          </a:p>
          <a:p>
            <a:pPr marL="342900" indent="-342900">
              <a:buClr>
                <a:schemeClr val="dk1"/>
              </a:buClr>
              <a:buSzPts val="1100"/>
            </a:pPr>
            <a:r>
              <a:rPr lang="de-CH" sz="2200" dirty="0">
                <a:solidFill>
                  <a:srgbClr val="F1AE2B"/>
                </a:solidFill>
              </a:rPr>
              <a:t>Moralische Entscheidungen </a:t>
            </a:r>
            <a:r>
              <a:rPr lang="de-CH" sz="2200" dirty="0">
                <a:solidFill>
                  <a:srgbClr val="000000"/>
                </a:solidFill>
              </a:rPr>
              <a:t>werden von jedem Menschen täglich getroffen. </a:t>
            </a:r>
          </a:p>
          <a:p>
            <a:pPr marL="342900" indent="-342900">
              <a:buClr>
                <a:schemeClr val="dk1"/>
              </a:buClr>
              <a:buSzPts val="1100"/>
            </a:pPr>
            <a:r>
              <a:rPr lang="de-CH" sz="2200" dirty="0">
                <a:solidFill>
                  <a:srgbClr val="000000"/>
                </a:solidFill>
              </a:rPr>
              <a:t>Zum Beispiel: Wenn ein Fahrer oder eine Fahrerin auf die Bremse tritt, um einen Fussgänger oder eine Fussgängerin nicht anzufahren, trifft er oder sie die moralische Entscheidung, das Risiko vom Fussgänger oder der Fussgängerin auf die Menschen im Auto zu verlagern.</a:t>
            </a:r>
          </a:p>
          <a:p>
            <a:pPr marL="342900" indent="-342900">
              <a:buClr>
                <a:schemeClr val="dk1"/>
              </a:buClr>
              <a:buSzPts val="1100"/>
            </a:pPr>
            <a:r>
              <a:rPr lang="de-CH" sz="2200" dirty="0">
                <a:solidFill>
                  <a:srgbClr val="F1AE2B"/>
                </a:solidFill>
              </a:rPr>
              <a:t>Challenge 1: </a:t>
            </a:r>
            <a:r>
              <a:rPr lang="de-CH" sz="2200" dirty="0">
                <a:solidFill>
                  <a:srgbClr val="000000"/>
                </a:solidFill>
              </a:rPr>
              <a:t>Stell dir vor, ein autonomes Auto mit </a:t>
            </a:r>
            <a:r>
              <a:rPr lang="de-CH" sz="2200" dirty="0">
                <a:solidFill>
                  <a:srgbClr val="F1AE2B"/>
                </a:solidFill>
              </a:rPr>
              <a:t>kaputten Bremsen </a:t>
            </a:r>
            <a:r>
              <a:rPr lang="de-CH" sz="2200" dirty="0">
                <a:solidFill>
                  <a:srgbClr val="000000"/>
                </a:solidFill>
              </a:rPr>
              <a:t>fährt mit voller Geschwindigkeit auf eine Grossmutter und ihr Kind zu. Durch ein kleines Ausweichmanöver kann einer der beiden gerettet werden.</a:t>
            </a:r>
          </a:p>
          <a:p>
            <a:pPr marL="342900" indent="-342900">
              <a:buClr>
                <a:schemeClr val="dk1"/>
              </a:buClr>
              <a:buSzPts val="1100"/>
            </a:pPr>
            <a:endParaRPr lang="de-CH" sz="2200" dirty="0">
              <a:solidFill>
                <a:srgbClr val="000000"/>
              </a:solidFill>
            </a:endParaRPr>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1560929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p>
          <a:p>
            <a:pPr marL="342900" indent="-342900">
              <a:buClr>
                <a:schemeClr val="dk1"/>
              </a:buClr>
              <a:buSzPts val="1100"/>
            </a:pPr>
            <a:endParaRPr lang="de-CH" sz="2200" dirty="0"/>
          </a:p>
          <a:p>
            <a:pPr marL="342900" indent="-342900">
              <a:buClr>
                <a:schemeClr val="dk1"/>
              </a:buClr>
              <a:buSzPts val="1100"/>
            </a:pPr>
            <a:r>
              <a:rPr lang="de-CH" sz="2200" dirty="0"/>
              <a:t>Diesmal ist es kein menschlicher Fahrer, der die Entscheidung trifft, sondern der Algorithmus des Autos.</a:t>
            </a:r>
          </a:p>
          <a:p>
            <a:pPr marL="342900" indent="-342900">
              <a:buClr>
                <a:schemeClr val="dk1"/>
              </a:buClr>
              <a:buSzPts val="1100"/>
            </a:pPr>
            <a:r>
              <a:rPr lang="de-CH" sz="2200" dirty="0"/>
              <a:t>Wen würdest du wählen, die Großmutter oder das Kind? Denkst du, es gibt nur eine richtige Antwort?</a:t>
            </a:r>
          </a:p>
          <a:p>
            <a:pPr marL="0" indent="0">
              <a:buClr>
                <a:schemeClr val="dk1"/>
              </a:buClr>
              <a:buSzPts val="1100"/>
              <a:buNone/>
            </a:pPr>
            <a:endParaRPr lang="de-CH" sz="2200" dirty="0">
              <a:sym typeface="Wingdings" pitchFamily="2" charset="2"/>
            </a:endParaRPr>
          </a:p>
          <a:p>
            <a:pPr marL="0" indent="0">
              <a:buClr>
                <a:schemeClr val="dk1"/>
              </a:buClr>
              <a:buSzPts val="1100"/>
              <a:buNone/>
            </a:pPr>
            <a:r>
              <a:rPr lang="de-CH" sz="2200" dirty="0">
                <a:sym typeface="Wingdings" pitchFamily="2" charset="2"/>
              </a:rPr>
              <a:t> </a:t>
            </a:r>
            <a:r>
              <a:rPr lang="de-CH" sz="2200" dirty="0"/>
              <a:t>Dies ist ein typisches ethisches Dilemma, das zeigt, wie wichtig die Ethik bei der Entwicklung von Technologien ist.</a:t>
            </a:r>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173691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p>
          <a:p>
            <a:pPr marL="342900" indent="-342900">
              <a:buClr>
                <a:schemeClr val="dk1"/>
              </a:buClr>
              <a:buSzPts val="1100"/>
            </a:pPr>
            <a:endParaRPr lang="de-CH" sz="2200" dirty="0"/>
          </a:p>
          <a:p>
            <a:pPr marL="342900" indent="-342900">
              <a:buClr>
                <a:schemeClr val="dk1"/>
              </a:buClr>
              <a:buSzPts val="1100"/>
            </a:pPr>
            <a:r>
              <a:rPr lang="de-CH" sz="2200" dirty="0">
                <a:solidFill>
                  <a:srgbClr val="F1AE2B"/>
                </a:solidFill>
              </a:rPr>
              <a:t>Challenge 2: </a:t>
            </a:r>
            <a:r>
              <a:rPr lang="de-CH" sz="2200" dirty="0"/>
              <a:t>Was würdet Ihr an der Stelle der KI machen? Testet es hier: </a:t>
            </a:r>
          </a:p>
          <a:p>
            <a:pPr marL="342900" indent="-342900">
              <a:buClr>
                <a:schemeClr val="dk1"/>
              </a:buClr>
              <a:buSzPts val="1100"/>
            </a:pPr>
            <a:endParaRPr lang="de-CH" sz="2200" dirty="0"/>
          </a:p>
          <a:p>
            <a:pPr marL="342900" indent="-342900">
              <a:buClr>
                <a:schemeClr val="dk1"/>
              </a:buClr>
              <a:buSzPts val="1100"/>
            </a:pPr>
            <a:r>
              <a:rPr lang="de-CH" sz="2200" dirty="0"/>
              <a:t>Geht auf diese Website: </a:t>
            </a:r>
            <a:r>
              <a:rPr lang="de-CH" sz="2200" dirty="0">
                <a:hlinkClick r:id="rId3"/>
              </a:rPr>
              <a:t>https://www.moralmachine.net/</a:t>
            </a:r>
            <a:endParaRPr lang="de-CH" sz="2200" dirty="0"/>
          </a:p>
          <a:p>
            <a:pPr marL="342900" indent="-342900">
              <a:buClr>
                <a:schemeClr val="dk1"/>
              </a:buClr>
              <a:buSzPts val="1100"/>
            </a:pPr>
            <a:endParaRPr lang="de-CH" sz="2200" dirty="0"/>
          </a:p>
          <a:p>
            <a:pPr marL="342900" indent="-342900">
              <a:buClr>
                <a:schemeClr val="dk1"/>
              </a:buClr>
              <a:buSzPts val="1100"/>
            </a:pPr>
            <a:r>
              <a:rPr lang="de-CH" sz="2200" dirty="0"/>
              <a:t>Click auf «Start </a:t>
            </a:r>
            <a:r>
              <a:rPr lang="de-CH" sz="2200" dirty="0" err="1"/>
              <a:t>Judging</a:t>
            </a:r>
            <a:r>
              <a:rPr lang="de-CH" sz="2200" dirty="0"/>
              <a:t>» oder «Beurteilung beginnen» </a:t>
            </a:r>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73231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p>
          <a:p>
            <a:pPr marL="342900" indent="-342900">
              <a:buClr>
                <a:schemeClr val="dk1"/>
              </a:buClr>
              <a:buSzPts val="1100"/>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4" name="Picture 3" descr="Graphical user interface&#10;&#10;Description automatically generated">
            <a:extLst>
              <a:ext uri="{FF2B5EF4-FFF2-40B4-BE49-F238E27FC236}">
                <a16:creationId xmlns:a16="http://schemas.microsoft.com/office/drawing/2014/main" id="{7CFA55B5-A012-EC47-95B5-3990FEB36A77}"/>
              </a:ext>
            </a:extLst>
          </p:cNvPr>
          <p:cNvPicPr>
            <a:picLocks noChangeAspect="1"/>
          </p:cNvPicPr>
          <p:nvPr/>
        </p:nvPicPr>
        <p:blipFill>
          <a:blip r:embed="rId3"/>
          <a:stretch>
            <a:fillRect/>
          </a:stretch>
        </p:blipFill>
        <p:spPr>
          <a:xfrm>
            <a:off x="2045777" y="1900467"/>
            <a:ext cx="7912100" cy="4394200"/>
          </a:xfrm>
          <a:prstGeom prst="rect">
            <a:avLst/>
          </a:prstGeom>
        </p:spPr>
      </p:pic>
    </p:spTree>
    <p:extLst>
      <p:ext uri="{BB962C8B-B14F-4D97-AF65-F5344CB8AC3E}">
        <p14:creationId xmlns:p14="http://schemas.microsoft.com/office/powerpoint/2010/main" val="313676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2357F-AC56-5371-28F0-E63651C959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2EEFA-3646-DAEE-F354-EA4257EA7BE4}"/>
              </a:ext>
            </a:extLst>
          </p:cNvPr>
          <p:cNvSpPr>
            <a:spLocks noGrp="1"/>
          </p:cNvSpPr>
          <p:nvPr>
            <p:ph type="title"/>
          </p:nvPr>
        </p:nvSpPr>
        <p:spPr/>
        <p:txBody>
          <a:bodyPr>
            <a:normAutofit fontScale="90000"/>
          </a:bodyPr>
          <a:lstStyle/>
          <a:p>
            <a:r>
              <a:rPr lang="en-GB" dirty="0" err="1"/>
              <a:t>Autonomes</a:t>
            </a:r>
            <a:br>
              <a:rPr lang="en-CH" dirty="0"/>
            </a:br>
            <a:r>
              <a:rPr lang="en-CH" dirty="0">
                <a:solidFill>
                  <a:srgbClr val="F1AE2B"/>
                </a:solidFill>
              </a:rPr>
              <a:t>Fahren</a:t>
            </a:r>
          </a:p>
        </p:txBody>
      </p:sp>
      <p:sp>
        <p:nvSpPr>
          <p:cNvPr id="5" name="Rechteck 1">
            <a:extLst>
              <a:ext uri="{FF2B5EF4-FFF2-40B4-BE49-F238E27FC236}">
                <a16:creationId xmlns:a16="http://schemas.microsoft.com/office/drawing/2014/main" id="{286343D4-89E3-F57C-65B4-844C7E191FE0}"/>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D7BEF109-3707-6F4F-418F-AD104CE9965F}"/>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4C9E05C5-04E7-E9FE-90E4-49316B339900}"/>
              </a:ext>
            </a:extLst>
          </p:cNvPr>
          <p:cNvSpPr txBox="1">
            <a:spLocks/>
          </p:cNvSpPr>
          <p:nvPr/>
        </p:nvSpPr>
        <p:spPr>
          <a:xfrm>
            <a:off x="1125899" y="1538824"/>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endParaRPr lang="de-CH" sz="2200" dirty="0"/>
          </a:p>
          <a:p>
            <a:pPr marL="342900" indent="-342900">
              <a:buClr>
                <a:schemeClr val="dk1"/>
              </a:buClr>
              <a:buSzPts val="1100"/>
            </a:pPr>
            <a:endParaRPr lang="de-CH" sz="2200" dirty="0"/>
          </a:p>
          <a:p>
            <a:pPr marL="342900" indent="-342900">
              <a:buClr>
                <a:schemeClr val="dk1"/>
              </a:buClr>
              <a:buSzPts val="1100"/>
            </a:pPr>
            <a:r>
              <a:rPr lang="de-CH" sz="2200" dirty="0">
                <a:solidFill>
                  <a:srgbClr val="F1AE2B"/>
                </a:solidFill>
              </a:rPr>
              <a:t>Challenge 3: </a:t>
            </a:r>
            <a:r>
              <a:rPr lang="de-DE" sz="2200" dirty="0"/>
              <a:t>Wer ist im Falle eines Unfalls verantwortlich? die Autofirma oder der „Passagier“ im Auto,..?</a:t>
            </a:r>
          </a:p>
          <a:p>
            <a:pPr marL="342900" indent="-342900">
              <a:buClr>
                <a:schemeClr val="dk1"/>
              </a:buClr>
              <a:buSzPts val="1100"/>
            </a:pPr>
            <a:r>
              <a:rPr lang="de-DE" sz="2200" dirty="0"/>
              <a:t>Wer sollte diese Entscheidung machen?</a:t>
            </a:r>
          </a:p>
          <a:p>
            <a:pPr marL="0" indent="0">
              <a:buClr>
                <a:schemeClr val="dk1"/>
              </a:buClr>
              <a:buSzPts val="1100"/>
              <a:buNone/>
            </a:pPr>
            <a:endParaRPr lang="de-DE" sz="2200" dirty="0"/>
          </a:p>
          <a:p>
            <a:pPr marL="342900" indent="-342900">
              <a:buClr>
                <a:schemeClr val="dk1"/>
              </a:buClr>
              <a:buSzPts val="1100"/>
            </a:pPr>
            <a:r>
              <a:rPr lang="de-CH" sz="2200" dirty="0">
                <a:solidFill>
                  <a:srgbClr val="F1AE2B"/>
                </a:solidFill>
              </a:rPr>
              <a:t>Challenge 4: </a:t>
            </a:r>
            <a:r>
              <a:rPr lang="de-CH" sz="2200" dirty="0"/>
              <a:t>Moralische Entscheidungen Einstellungen für selbstfahrende Autos</a:t>
            </a:r>
          </a:p>
          <a:p>
            <a:pPr marL="0" indent="0">
              <a:buClr>
                <a:schemeClr val="dk1"/>
              </a:buClr>
              <a:buSzPts val="1100"/>
              <a:buNone/>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402194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1125900" y="563333"/>
            <a:ext cx="4970100" cy="1143200"/>
          </a:xfrm>
          <a:prstGeom prst="rect">
            <a:avLst/>
          </a:prstGeom>
        </p:spPr>
        <p:txBody>
          <a:bodyPr spcFirstLastPara="1" vert="horz" wrap="square" lIns="121900" tIns="121900" rIns="121900" bIns="121900" rtlCol="0" anchor="t" anchorCtr="0">
            <a:noAutofit/>
          </a:bodyPr>
          <a:lstStyle/>
          <a:p>
            <a:r>
              <a:rPr lang="en-US" dirty="0"/>
              <a:t>Wie </a:t>
            </a:r>
            <a:r>
              <a:rPr lang="en-US" dirty="0" err="1"/>
              <a:t>Lernt</a:t>
            </a:r>
            <a:r>
              <a:rPr lang="en-US" dirty="0"/>
              <a:t> </a:t>
            </a:r>
            <a:r>
              <a:rPr lang="en-US" dirty="0" err="1"/>
              <a:t>eine</a:t>
            </a:r>
            <a:br>
              <a:rPr lang="en-US" dirty="0">
                <a:solidFill>
                  <a:schemeClr val="tx1"/>
                </a:solidFill>
              </a:rPr>
            </a:br>
            <a:r>
              <a:rPr lang="en-US" dirty="0">
                <a:solidFill>
                  <a:srgbClr val="F1AE2B"/>
                </a:solidFill>
              </a:rPr>
              <a:t>KI?</a:t>
            </a:r>
          </a:p>
        </p:txBody>
      </p:sp>
      <p:sp>
        <p:nvSpPr>
          <p:cNvPr id="85" name="Google Shape;85;p16"/>
          <p:cNvSpPr txBox="1">
            <a:spLocks noGrp="1"/>
          </p:cNvSpPr>
          <p:nvPr>
            <p:ph type="body" idx="2"/>
          </p:nvPr>
        </p:nvSpPr>
        <p:spPr>
          <a:xfrm>
            <a:off x="1125899" y="2195000"/>
            <a:ext cx="9020324" cy="3664800"/>
          </a:xfrm>
          <a:prstGeom prst="rect">
            <a:avLst/>
          </a:prstGeom>
        </p:spPr>
        <p:txBody>
          <a:bodyPr spcFirstLastPara="1" vert="horz" wrap="square" lIns="121900" tIns="121900" rIns="121900" bIns="121900" rtlCol="0" anchor="t" anchorCtr="0">
            <a:noAutofit/>
          </a:bodyPr>
          <a:lstStyle/>
          <a:p>
            <a:pPr marL="342900" indent="-342900">
              <a:buClr>
                <a:schemeClr val="dk1"/>
              </a:buClr>
              <a:buSzPts val="1100"/>
            </a:pPr>
            <a:r>
              <a:rPr lang="de-CH" sz="2400" dirty="0">
                <a:solidFill>
                  <a:srgbClr val="000000"/>
                </a:solidFill>
              </a:rPr>
              <a:t>Eine KI lernt von (vielen) Daten</a:t>
            </a:r>
          </a:p>
          <a:p>
            <a:pPr marL="342900" indent="-342900">
              <a:buClr>
                <a:schemeClr val="dk1"/>
              </a:buClr>
              <a:buSzPts val="1100"/>
            </a:pPr>
            <a:r>
              <a:rPr lang="de-CH" sz="2400" dirty="0">
                <a:solidFill>
                  <a:srgbClr val="000000"/>
                </a:solidFill>
              </a:rPr>
              <a:t>Maschinelles Lernen ist abhängig von Vorgaben des Menschen</a:t>
            </a:r>
            <a:br>
              <a:rPr lang="de-CH" sz="2400" dirty="0">
                <a:solidFill>
                  <a:srgbClr val="000000"/>
                </a:solidFill>
              </a:rPr>
            </a:br>
            <a:endParaRPr lang="de-CH" sz="2400" dirty="0">
              <a:solidFill>
                <a:srgbClr val="000000"/>
              </a:solidFill>
            </a:endParaRPr>
          </a:p>
          <a:p>
            <a:pPr marL="952485" lvl="1" indent="-342900">
              <a:buClr>
                <a:schemeClr val="dk1"/>
              </a:buClr>
              <a:buSzPts val="1100"/>
            </a:pPr>
            <a:r>
              <a:rPr lang="de-CH" sz="1800" dirty="0">
                <a:solidFill>
                  <a:srgbClr val="000000"/>
                </a:solidFill>
              </a:rPr>
              <a:t>Im Moment sagen wir der Maschine ganz genau, was sie für Daten bekommt und nach welcher Art von Mustern sie suchen sollen. Da ist </a:t>
            </a:r>
            <a:r>
              <a:rPr lang="de-CH" sz="1800" dirty="0">
                <a:solidFill>
                  <a:srgbClr val="F1AE2B"/>
                </a:solidFill>
              </a:rPr>
              <a:t>nichts</a:t>
            </a:r>
            <a:r>
              <a:rPr lang="de-CH" sz="1800" dirty="0">
                <a:solidFill>
                  <a:srgbClr val="000000"/>
                </a:solidFill>
              </a:rPr>
              <a:t> selbständig.</a:t>
            </a:r>
          </a:p>
          <a:p>
            <a:pPr marL="342900" indent="-342900">
              <a:buClr>
                <a:schemeClr val="dk1"/>
              </a:buClr>
              <a:buSzPts val="1100"/>
            </a:pPr>
            <a:r>
              <a:rPr lang="de-CH" sz="2200" dirty="0">
                <a:solidFill>
                  <a:srgbClr val="000000"/>
                </a:solidFill>
              </a:rPr>
              <a:t>Maschine verarbeitet sehr schnell viele Daten und erkennt auch kleine Muster</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88" name="Google Shape;88;p16"/>
          <p:cNvSpPr txBox="1">
            <a:spLocks noGrp="1"/>
          </p:cNvSpPr>
          <p:nvPr>
            <p:ph type="sldNum" idx="12"/>
          </p:nvPr>
        </p:nvSpPr>
        <p:spPr>
          <a:xfrm>
            <a:off x="113074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a:t>
            </a:fld>
            <a:endParaRPr/>
          </a:p>
        </p:txBody>
      </p:sp>
    </p:spTree>
    <p:extLst>
      <p:ext uri="{BB962C8B-B14F-4D97-AF65-F5344CB8AC3E}">
        <p14:creationId xmlns:p14="http://schemas.microsoft.com/office/powerpoint/2010/main" val="1531973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ctrTitle" idx="4294967295"/>
          </p:nvPr>
        </p:nvSpPr>
        <p:spPr>
          <a:xfrm>
            <a:off x="1047067" y="1882600"/>
            <a:ext cx="7152467" cy="1546400"/>
          </a:xfrm>
          <a:prstGeom prst="rect">
            <a:avLst/>
          </a:prstGeom>
        </p:spPr>
        <p:txBody>
          <a:bodyPr spcFirstLastPara="1" vert="horz" wrap="square" lIns="121900" tIns="121900" rIns="121900" bIns="121900" rtlCol="0" anchor="t" anchorCtr="0">
            <a:noAutofit/>
          </a:bodyPr>
          <a:lstStyle/>
          <a:p>
            <a:pPr>
              <a:spcBef>
                <a:spcPts val="0"/>
              </a:spcBef>
            </a:pPr>
            <a:r>
              <a:rPr lang="en" sz="12800" dirty="0" err="1">
                <a:solidFill>
                  <a:srgbClr val="FFFFFF"/>
                </a:solidFill>
              </a:rPr>
              <a:t>Danke</a:t>
            </a:r>
            <a:r>
              <a:rPr lang="en" sz="12800" dirty="0">
                <a:solidFill>
                  <a:srgbClr val="FFFFFF"/>
                </a:solidFill>
              </a:rPr>
              <a:t> you</a:t>
            </a:r>
            <a:endParaRPr sz="12800" dirty="0">
              <a:solidFill>
                <a:srgbClr val="FFFFFF"/>
              </a:solidFill>
            </a:endParaRPr>
          </a:p>
        </p:txBody>
      </p:sp>
      <p:sp>
        <p:nvSpPr>
          <p:cNvPr id="330" name="Google Shape;330;p39"/>
          <p:cNvSpPr txBox="1">
            <a:spLocks noGrp="1"/>
          </p:cNvSpPr>
          <p:nvPr>
            <p:ph type="subTitle" idx="4294967295"/>
          </p:nvPr>
        </p:nvSpPr>
        <p:spPr>
          <a:xfrm>
            <a:off x="1218597" y="3604335"/>
            <a:ext cx="7127235" cy="29912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sz="4800" dirty="0" err="1">
                <a:solidFill>
                  <a:srgbClr val="000000"/>
                </a:solidFill>
              </a:rPr>
              <a:t>Fragen</a:t>
            </a:r>
            <a:r>
              <a:rPr lang="en" sz="4800" dirty="0">
                <a:solidFill>
                  <a:srgbClr val="000000"/>
                </a:solidFill>
              </a:rPr>
              <a:t>?</a:t>
            </a:r>
            <a:endParaRPr sz="4800" dirty="0">
              <a:solidFill>
                <a:srgbClr val="000000"/>
              </a:solidFill>
            </a:endParaRPr>
          </a:p>
        </p:txBody>
      </p:sp>
      <p:sp>
        <p:nvSpPr>
          <p:cNvPr id="332" name="Google Shape;332;p39"/>
          <p:cNvSpPr txBox="1">
            <a:spLocks noGrp="1"/>
          </p:cNvSpPr>
          <p:nvPr>
            <p:ph type="sldNum" idx="12"/>
          </p:nvPr>
        </p:nvSpPr>
        <p:spPr>
          <a:xfrm>
            <a:off x="11307445" y="6333135"/>
            <a:ext cx="731600" cy="524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val="90996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5BB282E7-264A-4648-D95C-A59BF07018C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3113444-882E-1CA2-6304-AEB930DD0776}"/>
              </a:ext>
            </a:extLst>
          </p:cNvPr>
          <p:cNvSpPr/>
          <p:nvPr/>
        </p:nvSpPr>
        <p:spPr>
          <a:xfrm>
            <a:off x="928790" y="2538187"/>
            <a:ext cx="10022239" cy="1587500"/>
          </a:xfrm>
          <a:prstGeom prst="roundRect">
            <a:avLst/>
          </a:prstGeom>
          <a:solidFill>
            <a:srgbClr val="3B5753">
              <a:alpha val="61961"/>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H"/>
          </a:p>
        </p:txBody>
      </p:sp>
      <p:sp>
        <p:nvSpPr>
          <p:cNvPr id="79" name="Google Shape;79;p15">
            <a:extLst>
              <a:ext uri="{FF2B5EF4-FFF2-40B4-BE49-F238E27FC236}">
                <a16:creationId xmlns:a16="http://schemas.microsoft.com/office/drawing/2014/main" id="{C95200DE-E96A-67B1-0D7D-19FA00EFBECB}"/>
              </a:ext>
            </a:extLst>
          </p:cNvPr>
          <p:cNvSpPr txBox="1">
            <a:spLocks noGrp="1"/>
          </p:cNvSpPr>
          <p:nvPr>
            <p:ph type="ctrTitle"/>
          </p:nvPr>
        </p:nvSpPr>
        <p:spPr>
          <a:xfrm>
            <a:off x="928790" y="2538187"/>
            <a:ext cx="10996435" cy="1587500"/>
          </a:xfrm>
          <a:prstGeom prst="rect">
            <a:avLst/>
          </a:prstGeom>
        </p:spPr>
        <p:txBody>
          <a:bodyPr spcFirstLastPara="1" vert="horz" wrap="square" lIns="121900" tIns="121900" rIns="121900" bIns="121900" rtlCol="0" anchor="ctr" anchorCtr="0">
            <a:noAutofit/>
          </a:bodyPr>
          <a:lstStyle/>
          <a:p>
            <a:pPr>
              <a:lnSpc>
                <a:spcPct val="100000"/>
              </a:lnSpc>
            </a:pPr>
            <a:r>
              <a:rPr lang="en-CH" sz="5400" dirty="0"/>
              <a:t>Teil 1:</a:t>
            </a:r>
            <a:br>
              <a:rPr lang="en-CH" sz="5400" dirty="0"/>
            </a:br>
            <a:r>
              <a:rPr lang="en-CH" sz="5400" dirty="0">
                <a:solidFill>
                  <a:srgbClr val="F1AE2B"/>
                </a:solidFill>
              </a:rPr>
              <a:t>Biased AI</a:t>
            </a:r>
            <a:endParaRPr lang="en-US" sz="5400" dirty="0"/>
          </a:p>
        </p:txBody>
      </p:sp>
      <p:sp>
        <p:nvSpPr>
          <p:cNvPr id="3" name="Rectangle: Rounded Corners 2">
            <a:extLst>
              <a:ext uri="{FF2B5EF4-FFF2-40B4-BE49-F238E27FC236}">
                <a16:creationId xmlns:a16="http://schemas.microsoft.com/office/drawing/2014/main" id="{46D408C3-4F2E-FEC6-6518-298AB56370F5}"/>
              </a:ext>
            </a:extLst>
          </p:cNvPr>
          <p:cNvSpPr/>
          <p:nvPr/>
        </p:nvSpPr>
        <p:spPr>
          <a:xfrm>
            <a:off x="664029" y="4931229"/>
            <a:ext cx="5954485" cy="1088571"/>
          </a:xfrm>
          <a:prstGeom prst="roundRect">
            <a:avLst/>
          </a:prstGeom>
          <a:solidFill>
            <a:srgbClr val="375250"/>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err="1">
                <a:latin typeface="Helvetica Neue Thin" panose="020B0403020202020204"/>
              </a:rPr>
              <a:t>Stiftsschule</a:t>
            </a:r>
            <a:r>
              <a:rPr lang="en-US" sz="2800" dirty="0">
                <a:latin typeface="Helvetica Neue Thin" panose="020B0403020202020204"/>
              </a:rPr>
              <a:t> Einsiedeln</a:t>
            </a:r>
          </a:p>
          <a:p>
            <a:r>
              <a:rPr lang="en-US" sz="2800" dirty="0">
                <a:latin typeface="Helvetica Neue Thin" panose="020B0403020202020204"/>
              </a:rPr>
              <a:t>14.05.2025</a:t>
            </a:r>
            <a:endParaRPr lang="en-CH" sz="2800" dirty="0">
              <a:latin typeface="Helvetica Neue Thin" panose="020B0403020202020204"/>
            </a:endParaRPr>
          </a:p>
        </p:txBody>
      </p:sp>
    </p:spTree>
    <p:extLst>
      <p:ext uri="{BB962C8B-B14F-4D97-AF65-F5344CB8AC3E}">
        <p14:creationId xmlns:p14="http://schemas.microsoft.com/office/powerpoint/2010/main" val="339376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54548" y="1861989"/>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lgn="ctr">
              <a:buClr>
                <a:schemeClr val="dk1"/>
              </a:buClr>
              <a:buSzPts val="1100"/>
              <a:buNone/>
            </a:pPr>
            <a:r>
              <a:rPr lang="de-CH" sz="3200" dirty="0">
                <a:solidFill>
                  <a:srgbClr val="F1AE2B"/>
                </a:solidFill>
              </a:rPr>
              <a:t>Challenge 1</a:t>
            </a:r>
            <a:r>
              <a:rPr lang="de-CH" sz="3200" dirty="0">
                <a:solidFill>
                  <a:srgbClr val="000000"/>
                </a:solidFill>
              </a:rPr>
              <a:t>: Gib in deine Lieblingssuchmaschine "Größte Führungspersönlichkeiten aller Zeiten" ein </a:t>
            </a:r>
          </a:p>
          <a:p>
            <a:pPr marL="342900" indent="-342900" algn="ctr">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8" name="Picture 7">
            <a:extLst>
              <a:ext uri="{FF2B5EF4-FFF2-40B4-BE49-F238E27FC236}">
                <a16:creationId xmlns:a16="http://schemas.microsoft.com/office/drawing/2014/main" id="{400917EA-7B23-6647-B69E-92C70C123DBE}"/>
              </a:ext>
            </a:extLst>
          </p:cNvPr>
          <p:cNvPicPr>
            <a:picLocks noChangeAspect="1"/>
          </p:cNvPicPr>
          <p:nvPr/>
        </p:nvPicPr>
        <p:blipFill>
          <a:blip r:embed="rId2"/>
          <a:stretch>
            <a:fillRect/>
          </a:stretch>
        </p:blipFill>
        <p:spPr>
          <a:xfrm>
            <a:off x="4287985" y="3590366"/>
            <a:ext cx="3616029" cy="2602445"/>
          </a:xfrm>
          <a:prstGeom prst="rect">
            <a:avLst/>
          </a:prstGeom>
        </p:spPr>
      </p:pic>
    </p:spTree>
    <p:extLst>
      <p:ext uri="{BB962C8B-B14F-4D97-AF65-F5344CB8AC3E}">
        <p14:creationId xmlns:p14="http://schemas.microsoft.com/office/powerpoint/2010/main" val="386867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Du wirst wahrscheinlich eine Liste mit den bedeutendsten männlichen Persönlichkeiten der Welt sehen. Wie viele Frauen zählst du? </a:t>
            </a: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3" name="Picture 2">
            <a:extLst>
              <a:ext uri="{FF2B5EF4-FFF2-40B4-BE49-F238E27FC236}">
                <a16:creationId xmlns:a16="http://schemas.microsoft.com/office/drawing/2014/main" id="{FAE0F93D-1EB3-934D-98CB-2164B275C92A}"/>
              </a:ext>
            </a:extLst>
          </p:cNvPr>
          <p:cNvPicPr>
            <a:picLocks noChangeAspect="1"/>
          </p:cNvPicPr>
          <p:nvPr/>
        </p:nvPicPr>
        <p:blipFill>
          <a:blip r:embed="rId2"/>
          <a:stretch>
            <a:fillRect/>
          </a:stretch>
        </p:blipFill>
        <p:spPr>
          <a:xfrm>
            <a:off x="4017028" y="3333996"/>
            <a:ext cx="4157943" cy="3126515"/>
          </a:xfrm>
          <a:prstGeom prst="rect">
            <a:avLst/>
          </a:prstGeom>
        </p:spPr>
      </p:pic>
    </p:spTree>
    <p:extLst>
      <p:ext uri="{BB962C8B-B14F-4D97-AF65-F5344CB8AC3E}">
        <p14:creationId xmlns:p14="http://schemas.microsoft.com/office/powerpoint/2010/main" val="384838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Challenge 2: Macht ein Bildersuche "</a:t>
            </a:r>
            <a:r>
              <a:rPr lang="de-CH" sz="2200" dirty="0">
                <a:solidFill>
                  <a:srgbClr val="F1AE2B"/>
                </a:solidFill>
              </a:rPr>
              <a:t>Schulmädchen</a:t>
            </a:r>
            <a:r>
              <a:rPr lang="de-CH" sz="2200" dirty="0">
                <a:solidFill>
                  <a:srgbClr val="000000"/>
                </a:solidFill>
              </a:rPr>
              <a:t>"</a:t>
            </a: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Tree>
    <p:extLst>
      <p:ext uri="{BB962C8B-B14F-4D97-AF65-F5344CB8AC3E}">
        <p14:creationId xmlns:p14="http://schemas.microsoft.com/office/powerpoint/2010/main" val="2489963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pic>
        <p:nvPicPr>
          <p:cNvPr id="3" name="Picture 2">
            <a:extLst>
              <a:ext uri="{FF2B5EF4-FFF2-40B4-BE49-F238E27FC236}">
                <a16:creationId xmlns:a16="http://schemas.microsoft.com/office/drawing/2014/main" id="{976B68B5-43A7-B948-BBED-D87DC4F0F877}"/>
              </a:ext>
            </a:extLst>
          </p:cNvPr>
          <p:cNvPicPr>
            <a:picLocks noChangeAspect="1"/>
          </p:cNvPicPr>
          <p:nvPr/>
        </p:nvPicPr>
        <p:blipFill>
          <a:blip r:embed="rId2"/>
          <a:stretch>
            <a:fillRect/>
          </a:stretch>
        </p:blipFill>
        <p:spPr>
          <a:xfrm>
            <a:off x="1619250" y="2185155"/>
            <a:ext cx="8953500" cy="3327400"/>
          </a:xfrm>
          <a:prstGeom prst="rect">
            <a:avLst/>
          </a:prstGeom>
        </p:spPr>
      </p:pic>
    </p:spTree>
    <p:extLst>
      <p:ext uri="{BB962C8B-B14F-4D97-AF65-F5344CB8AC3E}">
        <p14:creationId xmlns:p14="http://schemas.microsoft.com/office/powerpoint/2010/main" val="275131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Ihr habt höchstwahrscheinlich eine Seite voller Frauen und Mädchen in allen möglichen sexualisierten Kostümen zum Vorschein bringen. </a:t>
            </a:r>
          </a:p>
          <a:p>
            <a:pPr marL="0" indent="0">
              <a:buClr>
                <a:schemeClr val="dk1"/>
              </a:buClr>
              <a:buSzPts val="1100"/>
              <a:buNone/>
            </a:pPr>
            <a:endParaRPr lang="de-CH" sz="2200" dirty="0">
              <a:solidFill>
                <a:srgbClr val="000000"/>
              </a:solidFill>
            </a:endParaRPr>
          </a:p>
          <a:p>
            <a:pPr marL="0" indent="0">
              <a:buClr>
                <a:schemeClr val="dk1"/>
              </a:buClr>
              <a:buSzPts val="1100"/>
              <a:buNone/>
            </a:pPr>
            <a:r>
              <a:rPr lang="de-CH" sz="2200" dirty="0">
                <a:solidFill>
                  <a:srgbClr val="F1AE2B"/>
                </a:solidFill>
              </a:rPr>
              <a:t>Challenge 3:</a:t>
            </a:r>
            <a:r>
              <a:rPr lang="de-CH" sz="2200" dirty="0">
                <a:solidFill>
                  <a:srgbClr val="000000"/>
                </a:solidFill>
              </a:rPr>
              <a:t> Wenn du "</a:t>
            </a:r>
            <a:r>
              <a:rPr lang="de-CH" sz="2200" dirty="0">
                <a:solidFill>
                  <a:srgbClr val="F1AE2B"/>
                </a:solidFill>
              </a:rPr>
              <a:t>Schuljunge</a:t>
            </a:r>
            <a:r>
              <a:rPr lang="de-CH" sz="2200" dirty="0">
                <a:solidFill>
                  <a:srgbClr val="000000"/>
                </a:solidFill>
              </a:rPr>
              <a:t>" eingibst, was passiert dann? </a:t>
            </a:r>
            <a:endParaRPr lang="de-CH" sz="1600" dirty="0">
              <a:solidFill>
                <a:srgbClr val="000000"/>
              </a:solidFill>
            </a:endParaRPr>
          </a:p>
        </p:txBody>
      </p:sp>
    </p:spTree>
    <p:extLst>
      <p:ext uri="{BB962C8B-B14F-4D97-AF65-F5344CB8AC3E}">
        <p14:creationId xmlns:p14="http://schemas.microsoft.com/office/powerpoint/2010/main" val="382990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342CD-3DB1-3A49-873D-A39567ACEF11}"/>
              </a:ext>
            </a:extLst>
          </p:cNvPr>
          <p:cNvSpPr>
            <a:spLocks noGrp="1"/>
          </p:cNvSpPr>
          <p:nvPr>
            <p:ph type="title"/>
          </p:nvPr>
        </p:nvSpPr>
        <p:spPr/>
        <p:txBody>
          <a:bodyPr>
            <a:normAutofit fontScale="90000"/>
          </a:bodyPr>
          <a:lstStyle/>
          <a:p>
            <a:r>
              <a:rPr lang="en-CH" dirty="0"/>
              <a:t>Biased</a:t>
            </a:r>
            <a:br>
              <a:rPr lang="en-CH" dirty="0"/>
            </a:br>
            <a:r>
              <a:rPr lang="en-CH" dirty="0">
                <a:solidFill>
                  <a:srgbClr val="F1AE2B"/>
                </a:solidFill>
              </a:rPr>
              <a:t>AI</a:t>
            </a:r>
          </a:p>
        </p:txBody>
      </p:sp>
      <p:sp>
        <p:nvSpPr>
          <p:cNvPr id="5" name="Rechteck 1">
            <a:extLst>
              <a:ext uri="{FF2B5EF4-FFF2-40B4-BE49-F238E27FC236}">
                <a16:creationId xmlns:a16="http://schemas.microsoft.com/office/drawing/2014/main" id="{0D66DDB4-B935-F94F-AE2E-F7658DC5EFB8}"/>
              </a:ext>
            </a:extLst>
          </p:cNvPr>
          <p:cNvSpPr/>
          <p:nvPr/>
        </p:nvSpPr>
        <p:spPr>
          <a:xfrm>
            <a:off x="776536" y="1538824"/>
            <a:ext cx="8976500" cy="646331"/>
          </a:xfrm>
          <a:prstGeom prst="rect">
            <a:avLst/>
          </a:prstGeom>
        </p:spPr>
        <p:txBody>
          <a:bodyPr wrap="square">
            <a:spAutoFit/>
          </a:bodyPr>
          <a:lstStyle/>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a:p>
            <a:endParaRPr lang="de-CH" dirty="0">
              <a:latin typeface="Helvetica Neue Light" panose="02000403000000020004" pitchFamily="2" charset="0"/>
              <a:ea typeface="Helvetica Neue Light" panose="02000403000000020004" pitchFamily="2" charset="0"/>
              <a:cs typeface="Arial" panose="020B0604020202020204" pitchFamily="34" charset="0"/>
            </a:endParaRPr>
          </a:p>
        </p:txBody>
      </p:sp>
      <p:sp>
        <p:nvSpPr>
          <p:cNvPr id="6" name="Google Shape;85;p16">
            <a:extLst>
              <a:ext uri="{FF2B5EF4-FFF2-40B4-BE49-F238E27FC236}">
                <a16:creationId xmlns:a16="http://schemas.microsoft.com/office/drawing/2014/main" id="{7F746CEA-802C-A34B-99F3-18901BD2593E}"/>
              </a:ext>
            </a:extLst>
          </p:cNvPr>
          <p:cNvSpPr txBox="1">
            <a:spLocks/>
          </p:cNvSpPr>
          <p:nvPr/>
        </p:nvSpPr>
        <p:spPr>
          <a:xfrm>
            <a:off x="1125899" y="21950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sp>
        <p:nvSpPr>
          <p:cNvPr id="7" name="Google Shape;85;p16">
            <a:extLst>
              <a:ext uri="{FF2B5EF4-FFF2-40B4-BE49-F238E27FC236}">
                <a16:creationId xmlns:a16="http://schemas.microsoft.com/office/drawing/2014/main" id="{BD7CF3E9-8355-8A40-A4FA-DCF11EC88801}"/>
              </a:ext>
            </a:extLst>
          </p:cNvPr>
          <p:cNvSpPr txBox="1">
            <a:spLocks/>
          </p:cNvSpPr>
          <p:nvPr/>
        </p:nvSpPr>
        <p:spPr>
          <a:xfrm>
            <a:off x="1278299" y="2347400"/>
            <a:ext cx="9020324" cy="3664800"/>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800"/>
              </a:spcBef>
              <a:spcAft>
                <a:spcPts val="0"/>
              </a:spcAft>
              <a:buSzPts val="1800"/>
              <a:buFont typeface="Arial" panose="020B0604020202020204" pitchFamily="34" charset="0"/>
              <a:buChar char="▪"/>
              <a:defRPr sz="2800" b="0" i="0" kern="1200">
                <a:solidFill>
                  <a:schemeClr val="tx1"/>
                </a:solidFill>
                <a:latin typeface="Helvetica Neue Thin" panose="020B0403020202020204" pitchFamily="34" charset="0"/>
                <a:ea typeface="Helvetica Neue Thin" panose="020B0403020202020204" pitchFamily="34" charset="0"/>
                <a:cs typeface="+mn-cs"/>
              </a:defRPr>
            </a:lvl1pPr>
            <a:lvl2pPr marL="1219170" lvl="1" indent="-457189" algn="l" defTabSz="914400" rtl="0" eaLnBrk="1" latinLnBrk="0" hangingPunct="1">
              <a:lnSpc>
                <a:spcPct val="90000"/>
              </a:lnSpc>
              <a:spcBef>
                <a:spcPts val="0"/>
              </a:spcBef>
              <a:spcAft>
                <a:spcPts val="0"/>
              </a:spcAft>
              <a:buSzPts val="1800"/>
              <a:buFont typeface="Arial" panose="020B0604020202020204" pitchFamily="34" charset="0"/>
              <a:buChar char="▫"/>
              <a:defRPr sz="2400" b="0" i="0" kern="1200">
                <a:solidFill>
                  <a:schemeClr val="tx1"/>
                </a:solidFill>
                <a:latin typeface="Helvetica Neue Thin" panose="020B0403020202020204" pitchFamily="34" charset="0"/>
                <a:ea typeface="Helvetica Neue Thin" panose="020B0403020202020204" pitchFamily="34" charset="0"/>
                <a:cs typeface="+mn-cs"/>
              </a:defRPr>
            </a:lvl2pPr>
            <a:lvl3pPr marL="1828754" lvl="2" indent="-457189" algn="l" defTabSz="914400" rtl="0" eaLnBrk="1" latinLnBrk="0" hangingPunct="1">
              <a:lnSpc>
                <a:spcPct val="90000"/>
              </a:lnSpc>
              <a:spcBef>
                <a:spcPts val="0"/>
              </a:spcBef>
              <a:spcAft>
                <a:spcPts val="0"/>
              </a:spcAft>
              <a:buSzPts val="1800"/>
              <a:buFont typeface="Arial" panose="020B0604020202020204" pitchFamily="34" charset="0"/>
              <a:buChar char="▸"/>
              <a:defRPr sz="2000" b="0" i="0" kern="1200">
                <a:solidFill>
                  <a:schemeClr val="tx1"/>
                </a:solidFill>
                <a:latin typeface="Helvetica Neue Thin" panose="020B0403020202020204" pitchFamily="34" charset="0"/>
                <a:ea typeface="Helvetica Neue Thin" panose="020B0403020202020204" pitchFamily="34" charset="0"/>
                <a:cs typeface="+mn-cs"/>
              </a:defRPr>
            </a:lvl3pPr>
            <a:lvl4pPr marL="2438339" lvl="3"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4pPr>
            <a:lvl5pPr marL="3047924" lvl="4"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b="0" i="0" kern="1200">
                <a:solidFill>
                  <a:schemeClr val="tx1"/>
                </a:solidFill>
                <a:latin typeface="Helvetica Neue Thin" panose="020B0403020202020204" pitchFamily="34" charset="0"/>
                <a:ea typeface="Helvetica Neue Thin" panose="020B0403020202020204" pitchFamily="34" charset="0"/>
                <a:cs typeface="+mn-cs"/>
              </a:defRPr>
            </a:lvl5pPr>
            <a:lvl6pPr marL="3657509" lvl="5"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buClr>
                <a:schemeClr val="dk1"/>
              </a:buClr>
              <a:buSzPts val="1100"/>
              <a:buNone/>
            </a:pPr>
            <a:r>
              <a:rPr lang="de-CH" sz="2200" dirty="0">
                <a:solidFill>
                  <a:srgbClr val="000000"/>
                </a:solidFill>
              </a:rPr>
              <a:t>Wie kann das sein?</a:t>
            </a:r>
          </a:p>
          <a:p>
            <a:pPr marL="0" indent="0">
              <a:buClr>
                <a:schemeClr val="dk1"/>
              </a:buClr>
              <a:buSzPts val="1100"/>
              <a:buNone/>
            </a:pPr>
            <a:endParaRPr lang="de-CH" sz="2200" dirty="0">
              <a:solidFill>
                <a:srgbClr val="000000"/>
              </a:solidFill>
            </a:endParaRPr>
          </a:p>
          <a:p>
            <a:pPr marL="0" indent="0">
              <a:buClr>
                <a:schemeClr val="dk1"/>
              </a:buClr>
              <a:buSzPts val="1100"/>
              <a:buNone/>
            </a:pPr>
            <a:endParaRPr lang="de-CH" sz="2200" dirty="0">
              <a:solidFill>
                <a:srgbClr val="000000"/>
              </a:solidFill>
            </a:endParaRPr>
          </a:p>
          <a:p>
            <a:pPr marL="342900" indent="-342900">
              <a:buClr>
                <a:schemeClr val="dk1"/>
              </a:buClr>
              <a:buSzPts val="1100"/>
            </a:pPr>
            <a:endParaRPr lang="de-CH" sz="22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a:p>
            <a:pPr marL="304792" indent="-304792">
              <a:buClr>
                <a:schemeClr val="dk1"/>
              </a:buClr>
              <a:buSzPts val="1100"/>
              <a:buFont typeface="Arial"/>
              <a:buAutoNum type="arabicPeriod"/>
            </a:pPr>
            <a:endParaRPr lang="de-CH" sz="1600" dirty="0">
              <a:solidFill>
                <a:srgbClr val="000000"/>
              </a:solidFill>
            </a:endParaRPr>
          </a:p>
        </p:txBody>
      </p:sp>
      <p:pic>
        <p:nvPicPr>
          <p:cNvPr id="4" name="Picture 3">
            <a:extLst>
              <a:ext uri="{FF2B5EF4-FFF2-40B4-BE49-F238E27FC236}">
                <a16:creationId xmlns:a16="http://schemas.microsoft.com/office/drawing/2014/main" id="{DD2CC3F1-C3E2-2545-81BD-F8E92558C353}"/>
              </a:ext>
            </a:extLst>
          </p:cNvPr>
          <p:cNvPicPr>
            <a:picLocks noChangeAspect="1"/>
          </p:cNvPicPr>
          <p:nvPr/>
        </p:nvPicPr>
        <p:blipFill>
          <a:blip r:embed="rId2"/>
          <a:stretch>
            <a:fillRect/>
          </a:stretch>
        </p:blipFill>
        <p:spPr>
          <a:xfrm>
            <a:off x="6796889" y="2369848"/>
            <a:ext cx="4408747" cy="331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768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3de6ab4-a54b-45b4-b7dc-573c8bf6cdd7">
      <Terms xmlns="http://schemas.microsoft.com/office/infopath/2007/PartnerControls"/>
    </lcf76f155ced4ddcb4097134ff3c332f>
    <TaxCatchAll xmlns="bf8969b1-aed4-4e29-9448-0b377b7b1f6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2B92C9820D9B4C806C0C266D7D15C8" ma:contentTypeVersion="15" ma:contentTypeDescription="Create a new document." ma:contentTypeScope="" ma:versionID="cd9fa868cdef5fe4f0a5c1ea96d7cc36">
  <xsd:schema xmlns:xsd="http://www.w3.org/2001/XMLSchema" xmlns:xs="http://www.w3.org/2001/XMLSchema" xmlns:p="http://schemas.microsoft.com/office/2006/metadata/properties" xmlns:ns2="83de6ab4-a54b-45b4-b7dc-573c8bf6cdd7" xmlns:ns3="bf8969b1-aed4-4e29-9448-0b377b7b1f68" targetNamespace="http://schemas.microsoft.com/office/2006/metadata/properties" ma:root="true" ma:fieldsID="1fd835792465d27559d84593e565ca82" ns2:_="" ns3:_="">
    <xsd:import namespace="83de6ab4-a54b-45b4-b7dc-573c8bf6cdd7"/>
    <xsd:import namespace="bf8969b1-aed4-4e29-9448-0b377b7b1f6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LengthInSeconds" minOccurs="0"/>
                <xsd:element ref="ns2:MediaServiceDateTaken"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de6ab4-a54b-45b4-b7dc-573c8bf6c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aaccb79-1a28-4cb0-bc5b-94bb6d2c2be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f8969b1-aed4-4e29-9448-0b377b7b1f6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8023bd7-6ba7-4728-8c61-8fe9dbfa04f3}" ma:internalName="TaxCatchAll" ma:showField="CatchAllData" ma:web="bf8969b1-aed4-4e29-9448-0b377b7b1f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0159C0-6908-4440-95CF-A7E3D036D1F2}">
  <ds:schemaRefs>
    <ds:schemaRef ds:uri="http://schemas.microsoft.com/office/2006/metadata/properties"/>
    <ds:schemaRef ds:uri="http://schemas.microsoft.com/office/infopath/2007/PartnerControls"/>
    <ds:schemaRef ds:uri="83de6ab4-a54b-45b4-b7dc-573c8bf6cdd7"/>
    <ds:schemaRef ds:uri="bf8969b1-aed4-4e29-9448-0b377b7b1f68"/>
  </ds:schemaRefs>
</ds:datastoreItem>
</file>

<file path=customXml/itemProps2.xml><?xml version="1.0" encoding="utf-8"?>
<ds:datastoreItem xmlns:ds="http://schemas.openxmlformats.org/officeDocument/2006/customXml" ds:itemID="{002CFCD6-5794-48E8-9D36-CAC1C57043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de6ab4-a54b-45b4-b7dc-573c8bf6cdd7"/>
    <ds:schemaRef ds:uri="bf8969b1-aed4-4e29-9448-0b377b7b1f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CB3796-FF6F-4D8C-BAC5-0EBF75B743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6002</TotalTime>
  <Words>901</Words>
  <Application>Microsoft Office PowerPoint</Application>
  <PresentationFormat>Widescreen</PresentationFormat>
  <Paragraphs>129</Paragraphs>
  <Slides>20</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 Neue Light</vt:lpstr>
      <vt:lpstr>Helvetica Neue Thin</vt:lpstr>
      <vt:lpstr>Wingdings</vt:lpstr>
      <vt:lpstr>Office Theme</vt:lpstr>
      <vt:lpstr>KI und die Frage der Ethik Wie können wir KI fair für alle machen?</vt:lpstr>
      <vt:lpstr>Wie Lernt eine KI?</vt:lpstr>
      <vt:lpstr>Teil 1: Biased AI</vt:lpstr>
      <vt:lpstr>Biased AI</vt:lpstr>
      <vt:lpstr>Biased AI</vt:lpstr>
      <vt:lpstr>Biased AI</vt:lpstr>
      <vt:lpstr>Biased AI</vt:lpstr>
      <vt:lpstr>Biased AI</vt:lpstr>
      <vt:lpstr>Biased AI</vt:lpstr>
      <vt:lpstr>Biased AI</vt:lpstr>
      <vt:lpstr>Biased AI</vt:lpstr>
      <vt:lpstr>Teil 2: Autonomes Fahren</vt:lpstr>
      <vt:lpstr>Autonomes Fahren</vt:lpstr>
      <vt:lpstr>Autonomes Fahren</vt:lpstr>
      <vt:lpstr>Autonomes Fahren</vt:lpstr>
      <vt:lpstr>Autonomes Fahren</vt:lpstr>
      <vt:lpstr>Autonomes Fahren</vt:lpstr>
      <vt:lpstr>Autonomes Fahren</vt:lpstr>
      <vt:lpstr>Autonomes Fahren</vt:lpstr>
      <vt:lpstr>Danke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NFS – Project 3 – Simulation Risk analysis study proposed by the EPFL Safety Competence Center Group 1</dc:title>
  <dc:creator>David Cleres</dc:creator>
  <cp:lastModifiedBy>Betschen  Sahana</cp:lastModifiedBy>
  <cp:revision>106</cp:revision>
  <cp:lastPrinted>2018-12-11T09:15:21Z</cp:lastPrinted>
  <dcterms:created xsi:type="dcterms:W3CDTF">2018-12-10T21:04:41Z</dcterms:created>
  <dcterms:modified xsi:type="dcterms:W3CDTF">2025-05-13T20:21:10Z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0x010100472B92C9820D9B4C806C0C266D7D15C8</vt:lpwstr>
  </property>
</Properties>
</file>