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9" r:id="rId13"/>
    <p:sldId id="270" r:id="rId14"/>
    <p:sldId id="27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4a684b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4a684b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4a684b6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4a684b6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3548a8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3548a8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3548a8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3548a8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3548a81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3548a81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3548a8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3548a8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3548a81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3548a81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5d91e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5d91e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amgupta57121" TargetMode="External"/><Relationship Id="rId2" Type="http://schemas.openxmlformats.org/officeDocument/2006/relationships/hyperlink" Target="https://www.linkedin.com/in/shivamgupta57121/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jpg"/><Relationship Id="rId4" Type="http://schemas.openxmlformats.org/officeDocument/2006/relationships/hyperlink" Target="https://twitter.com/ShivamG5712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436" y="1149926"/>
            <a:ext cx="326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dirty="0" smtClean="0">
                <a:solidFill>
                  <a:srgbClr val="00FFFF"/>
                </a:solidFill>
              </a:rPr>
              <a:t>C++ </a:t>
            </a:r>
            <a:r>
              <a:rPr lang="en-IN" sz="2400" dirty="0">
                <a:solidFill>
                  <a:srgbClr val="00FFFF"/>
                </a:solidFill>
              </a:rPr>
              <a:t>PROGRAMMING </a:t>
            </a:r>
          </a:p>
          <a:p>
            <a:pPr lvl="0" algn="ctr"/>
            <a:r>
              <a:rPr lang="en-IN" sz="2400" dirty="0" smtClean="0">
                <a:solidFill>
                  <a:srgbClr val="00FFFF"/>
                </a:solidFill>
              </a:rPr>
              <a:t>DAY 5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08710" y="4135825"/>
            <a:ext cx="3262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000" dirty="0">
                <a:solidFill>
                  <a:srgbClr val="00FFFF"/>
                </a:solidFill>
              </a:rPr>
              <a:t>By SHIVAM GUPTA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solidFill>
                  <a:srgbClr val="00FFFF"/>
                </a:solidFill>
              </a:rPr>
              <a:t>Classes and Objects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05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FFFF"/>
                </a:solidFill>
              </a:rPr>
              <a:t>Object : It is a real world entity having characteristics(data members) and behaviour (functions)</a:t>
            </a:r>
          </a:p>
          <a:p>
            <a:pPr marL="419100" lvl="0">
              <a:buClr>
                <a:srgbClr val="FFFFFF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FFFF"/>
                </a:solidFill>
              </a:rPr>
              <a:t>Class : User </a:t>
            </a:r>
            <a:r>
              <a:rPr lang="en-IN" sz="2400" dirty="0">
                <a:solidFill>
                  <a:srgbClr val="FFFFFF"/>
                </a:solidFill>
              </a:rPr>
              <a:t>d</a:t>
            </a:r>
            <a:r>
              <a:rPr lang="en-IN" sz="2400" dirty="0" smtClean="0">
                <a:solidFill>
                  <a:srgbClr val="FFFFFF"/>
                </a:solidFill>
              </a:rPr>
              <a:t>efined data </a:t>
            </a:r>
            <a:r>
              <a:rPr lang="en-IN" sz="2400" dirty="0">
                <a:solidFill>
                  <a:srgbClr val="FFFFFF"/>
                </a:solidFill>
              </a:rPr>
              <a:t>type </a:t>
            </a:r>
            <a:r>
              <a:rPr lang="en-IN" sz="2400" dirty="0" smtClean="0">
                <a:solidFill>
                  <a:srgbClr val="FFFFFF"/>
                </a:solidFill>
              </a:rPr>
              <a:t>which is a </a:t>
            </a:r>
            <a:r>
              <a:rPr lang="en-IN" sz="2400" dirty="0">
                <a:solidFill>
                  <a:srgbClr val="FFFFFF"/>
                </a:solidFill>
              </a:rPr>
              <a:t>template for objects.</a:t>
            </a:r>
            <a:endParaRPr lang="en-IN" sz="2400" dirty="0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25" y="3092695"/>
            <a:ext cx="5609292" cy="184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solidFill>
                  <a:srgbClr val="00FFFF"/>
                </a:solidFill>
              </a:rPr>
              <a:t>Create a </a:t>
            </a:r>
            <a:r>
              <a:rPr lang="en-IN" b="1" dirty="0" smtClean="0">
                <a:solidFill>
                  <a:srgbClr val="00FFFF"/>
                </a:solidFill>
              </a:rPr>
              <a:t>Class and objects.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205344"/>
            <a:ext cx="3999900" cy="3636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// Create a Car class with some attributes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class Car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public: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string brand;   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string model;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 year;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 main()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// Create an object of Car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</a:t>
            </a:r>
            <a:r>
              <a:rPr lang="en-IN" dirty="0" err="1">
                <a:solidFill>
                  <a:schemeClr val="tx1"/>
                </a:solidFill>
              </a:rPr>
              <a:t>Car</a:t>
            </a:r>
            <a:r>
              <a:rPr lang="en-IN" dirty="0">
                <a:solidFill>
                  <a:schemeClr val="tx1"/>
                </a:solidFill>
              </a:rPr>
              <a:t> carObj1;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carObj1.brand = "BMW";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carObj1.model = "X5";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carObj1.year = 1999</a:t>
            </a:r>
            <a:r>
              <a:rPr lang="en-IN" dirty="0" smtClean="0">
                <a:solidFill>
                  <a:schemeClr val="tx1"/>
                </a:solidFill>
              </a:rPr>
              <a:t>;</a:t>
            </a:r>
            <a:endParaRPr lang="en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832400" y="1205345"/>
            <a:ext cx="3999900" cy="3636818"/>
          </a:xfrm>
        </p:spPr>
        <p:txBody>
          <a:bodyPr/>
          <a:lstStyle/>
          <a:p>
            <a:pPr marL="13970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// </a:t>
            </a:r>
            <a:r>
              <a:rPr lang="en-IN" dirty="0">
                <a:solidFill>
                  <a:schemeClr val="tx1"/>
                </a:solidFill>
              </a:rPr>
              <a:t>Create another object of Car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</a:t>
            </a:r>
            <a:r>
              <a:rPr lang="en-IN" dirty="0" err="1">
                <a:solidFill>
                  <a:schemeClr val="tx1"/>
                </a:solidFill>
              </a:rPr>
              <a:t>Car</a:t>
            </a:r>
            <a:r>
              <a:rPr lang="en-IN" dirty="0">
                <a:solidFill>
                  <a:schemeClr val="tx1"/>
                </a:solidFill>
              </a:rPr>
              <a:t> carObj2;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carObj2.brand = "Ford";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carObj2.model = "Mustang";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carObj2.year = 1969;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// Print attribute values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</a:t>
            </a:r>
            <a:r>
              <a:rPr lang="en-IN" dirty="0" err="1">
                <a:solidFill>
                  <a:schemeClr val="tx1"/>
                </a:solidFill>
              </a:rPr>
              <a:t>cout</a:t>
            </a:r>
            <a:r>
              <a:rPr lang="en-IN" dirty="0">
                <a:solidFill>
                  <a:schemeClr val="tx1"/>
                </a:solidFill>
              </a:rPr>
              <a:t> &lt;&lt; carObj1.brand &lt;&lt; " " &lt;&lt; </a:t>
            </a:r>
            <a:r>
              <a:rPr lang="en-IN" dirty="0" smtClean="0">
                <a:solidFill>
                  <a:schemeClr val="tx1"/>
                </a:solidFill>
              </a:rPr>
              <a:t>       carObj1.model</a:t>
            </a:r>
            <a:r>
              <a:rPr lang="en-IN" dirty="0">
                <a:solidFill>
                  <a:schemeClr val="tx1"/>
                </a:solidFill>
              </a:rPr>
              <a:t> &lt;&lt; " " &lt;&lt; carObj1.year &lt;&lt; "\n";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</a:t>
            </a:r>
            <a:r>
              <a:rPr lang="en-IN" dirty="0" err="1">
                <a:solidFill>
                  <a:schemeClr val="tx1"/>
                </a:solidFill>
              </a:rPr>
              <a:t>cout</a:t>
            </a:r>
            <a:r>
              <a:rPr lang="en-IN" dirty="0">
                <a:solidFill>
                  <a:schemeClr val="tx1"/>
                </a:solidFill>
              </a:rPr>
              <a:t> &lt;&lt; carObj2.brand &lt;&lt; " " &lt;&lt; carObj2.model &lt;&lt; " " &lt;&lt; carObj2.year &lt;&lt; "\n";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return 0;</a:t>
            </a:r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Methods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 smtClean="0">
                <a:solidFill>
                  <a:schemeClr val="tx1"/>
                </a:solidFill>
              </a:rPr>
              <a:t>Inside class definition</a:t>
            </a:r>
          </a:p>
          <a:p>
            <a:pPr marL="13970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r>
              <a:rPr lang="en-US" dirty="0" smtClean="0"/>
              <a:t> {        // The class</a:t>
            </a:r>
          </a:p>
          <a:p>
            <a:pPr marL="139700" indent="0">
              <a:buNone/>
            </a:pPr>
            <a:r>
              <a:rPr lang="en-US" dirty="0" smtClean="0"/>
              <a:t>  </a:t>
            </a:r>
            <a:r>
              <a:rPr lang="en-US" dirty="0"/>
              <a:t>public:              // Access specifier</a:t>
            </a:r>
          </a:p>
          <a:p>
            <a:pPr marL="139700" indent="0">
              <a:buNone/>
            </a:pPr>
            <a:r>
              <a:rPr lang="en-US" dirty="0"/>
              <a:t>    void </a:t>
            </a:r>
            <a:r>
              <a:rPr lang="en-US" dirty="0" err="1"/>
              <a:t>myMethod</a:t>
            </a:r>
            <a:r>
              <a:rPr lang="en-US" dirty="0"/>
              <a:t>() {  </a:t>
            </a:r>
          </a:p>
          <a:p>
            <a:pPr marL="13970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"Hello World!";</a:t>
            </a:r>
          </a:p>
          <a:p>
            <a:pPr marL="139700" indent="0">
              <a:buNone/>
            </a:pPr>
            <a:r>
              <a:rPr lang="en-US" dirty="0"/>
              <a:t>    }</a:t>
            </a:r>
          </a:p>
          <a:p>
            <a:pPr marL="13970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13970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139700" indent="0">
              <a:buNone/>
            </a:pPr>
            <a:r>
              <a:rPr lang="en-US" dirty="0"/>
              <a:t>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;     // Create an object of </a:t>
            </a:r>
            <a:r>
              <a:rPr lang="en-US" dirty="0" err="1"/>
              <a:t>MyClass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</a:t>
            </a:r>
            <a:r>
              <a:rPr lang="en-US" dirty="0" err="1"/>
              <a:t>myObj.myMethod</a:t>
            </a:r>
            <a:r>
              <a:rPr lang="en-US" dirty="0"/>
              <a:t>();  // Call the method</a:t>
            </a:r>
          </a:p>
          <a:p>
            <a:pPr marL="139700" indent="0">
              <a:buNone/>
            </a:pPr>
            <a:r>
              <a:rPr lang="en-US" dirty="0"/>
              <a:t>  return 0;</a:t>
            </a:r>
          </a:p>
          <a:p>
            <a:pPr marL="13970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32400" y="733923"/>
            <a:ext cx="3999900" cy="4232932"/>
          </a:xfrm>
        </p:spPr>
        <p:txBody>
          <a:bodyPr/>
          <a:lstStyle/>
          <a:p>
            <a:r>
              <a:rPr lang="en-IN" sz="1800" dirty="0" smtClean="0">
                <a:solidFill>
                  <a:schemeClr val="tx1"/>
                </a:solidFill>
              </a:rPr>
              <a:t>Outside class definition</a:t>
            </a:r>
          </a:p>
          <a:p>
            <a:pPr marL="139700" indent="0">
              <a:buNone/>
            </a:pPr>
            <a:r>
              <a:rPr lang="en-IN" dirty="0"/>
              <a:t>class </a:t>
            </a:r>
            <a:r>
              <a:rPr lang="en-IN" dirty="0" err="1"/>
              <a:t>MyClass</a:t>
            </a:r>
            <a:r>
              <a:rPr lang="en-IN" dirty="0"/>
              <a:t> {        // The class</a:t>
            </a:r>
            <a:br>
              <a:rPr lang="en-IN" dirty="0"/>
            </a:br>
            <a:r>
              <a:rPr lang="en-IN" dirty="0"/>
              <a:t>  public:              // Access specifier</a:t>
            </a:r>
            <a:br>
              <a:rPr lang="en-IN" dirty="0"/>
            </a:br>
            <a:r>
              <a:rPr lang="en-IN" dirty="0"/>
              <a:t>    void </a:t>
            </a:r>
            <a:r>
              <a:rPr lang="en-IN" dirty="0" err="1"/>
              <a:t>myMethod</a:t>
            </a:r>
            <a:r>
              <a:rPr lang="en-IN" dirty="0"/>
              <a:t>();   // Method/function declaration</a:t>
            </a:r>
            <a:br>
              <a:rPr lang="en-IN" dirty="0"/>
            </a:br>
            <a:r>
              <a:rPr lang="en-IN" dirty="0" smtClean="0"/>
              <a:t>};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// Method/function definition outside the class</a:t>
            </a:r>
            <a:br>
              <a:rPr lang="en-IN" dirty="0"/>
            </a:br>
            <a:r>
              <a:rPr lang="en-IN" dirty="0"/>
              <a:t>void </a:t>
            </a:r>
            <a:r>
              <a:rPr lang="en-IN" b="1" dirty="0" err="1"/>
              <a:t>MyClass</a:t>
            </a:r>
            <a:r>
              <a:rPr lang="en-IN" b="1" dirty="0"/>
              <a:t>::</a:t>
            </a:r>
            <a:r>
              <a:rPr lang="en-IN" b="1" dirty="0" err="1"/>
              <a:t>myMethod</a:t>
            </a:r>
            <a:r>
              <a:rPr lang="en-IN" b="1" dirty="0"/>
              <a:t>()</a:t>
            </a:r>
            <a:r>
              <a:rPr lang="en-IN" dirty="0"/>
              <a:t> 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cout</a:t>
            </a:r>
            <a:r>
              <a:rPr lang="en-IN" dirty="0"/>
              <a:t> &lt;&lt; "Hello World!";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 main()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MyClass</a:t>
            </a:r>
            <a:r>
              <a:rPr lang="en-IN" dirty="0"/>
              <a:t> </a:t>
            </a:r>
            <a:r>
              <a:rPr lang="en-IN" dirty="0" err="1"/>
              <a:t>myObj</a:t>
            </a:r>
            <a:r>
              <a:rPr lang="en-IN" dirty="0"/>
              <a:t>;     // Create an object of </a:t>
            </a:r>
            <a:r>
              <a:rPr lang="en-IN" dirty="0" err="1"/>
              <a:t>MyClass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myObj.myMethod</a:t>
            </a:r>
            <a:r>
              <a:rPr lang="en-IN" dirty="0"/>
              <a:t>();  // Call the method</a:t>
            </a:r>
            <a:br>
              <a:rPr lang="en-IN" dirty="0"/>
            </a:br>
            <a:r>
              <a:rPr lang="en-IN" dirty="0"/>
              <a:t>  return 0;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5267"/>
            <a:ext cx="3999900" cy="3010816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A constructor in C++ is a special method that is automatically called when an object of a class is </a:t>
            </a:r>
            <a:r>
              <a:rPr lang="en-US" sz="1600" dirty="0" smtClean="0">
                <a:solidFill>
                  <a:schemeClr val="tx1"/>
                </a:solidFill>
              </a:rPr>
              <a:t>created.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Same name as that of class.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There are many types of constructor like default constructor, constructor with parameters, copy constructor. 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In copy constructor we need to pass object as a parameters.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32400" y="1242530"/>
            <a:ext cx="3999900" cy="2976180"/>
          </a:xfrm>
        </p:spPr>
        <p:txBody>
          <a:bodyPr/>
          <a:lstStyle/>
          <a:p>
            <a:pPr marL="139700" indent="0">
              <a:buNone/>
            </a:pPr>
            <a:r>
              <a:rPr lang="en-US" sz="1600" dirty="0" smtClean="0"/>
              <a:t>For Example : </a:t>
            </a:r>
          </a:p>
          <a:p>
            <a:pPr marL="139700" indent="0">
              <a:buNone/>
            </a:pPr>
            <a:r>
              <a:rPr lang="en-US" sz="1600" dirty="0" smtClean="0"/>
              <a:t>class</a:t>
            </a:r>
            <a:r>
              <a:rPr lang="en-US" sz="1600" dirty="0"/>
              <a:t> </a:t>
            </a:r>
            <a:r>
              <a:rPr lang="en-US" sz="1600" dirty="0" err="1"/>
              <a:t>MyClass</a:t>
            </a:r>
            <a:r>
              <a:rPr lang="en-US" sz="1600" dirty="0"/>
              <a:t> {     </a:t>
            </a:r>
            <a:br>
              <a:rPr lang="en-US" sz="1600" dirty="0"/>
            </a:br>
            <a:r>
              <a:rPr lang="en-US" sz="1600" dirty="0"/>
              <a:t>  public:                                                              </a:t>
            </a:r>
            <a:r>
              <a:rPr lang="en-US" sz="1600" dirty="0" err="1"/>
              <a:t>MyClass</a:t>
            </a:r>
            <a:r>
              <a:rPr lang="en-US" sz="1600" dirty="0"/>
              <a:t>() {     // Constructor</a:t>
            </a:r>
            <a:br>
              <a:rPr lang="en-US" sz="1600" dirty="0"/>
            </a:br>
            <a:r>
              <a:rPr lang="en-US" sz="1600" dirty="0"/>
              <a:t>      </a:t>
            </a:r>
            <a:r>
              <a:rPr lang="en-US" sz="1600" dirty="0" err="1"/>
              <a:t>cout</a:t>
            </a:r>
            <a:r>
              <a:rPr lang="en-US" sz="1600" dirty="0"/>
              <a:t> &lt;&lt; "Hello World!";</a:t>
            </a:r>
            <a:br>
              <a:rPr lang="en-US" sz="1600" dirty="0"/>
            </a:br>
            <a:r>
              <a:rPr lang="en-US" sz="1600" dirty="0"/>
              <a:t>    }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dirty="0" err="1"/>
              <a:t>int</a:t>
            </a:r>
            <a:r>
              <a:rPr lang="en-US" sz="1600" dirty="0"/>
              <a:t> main() {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MyClass</a:t>
            </a:r>
            <a:r>
              <a:rPr lang="en-US" sz="1600" dirty="0"/>
              <a:t> </a:t>
            </a:r>
            <a:r>
              <a:rPr lang="en-US" sz="1600" dirty="0" err="1"/>
              <a:t>myObj</a:t>
            </a:r>
            <a:r>
              <a:rPr lang="en-US" sz="1600" dirty="0"/>
              <a:t>;  return 0;</a:t>
            </a:r>
            <a:br>
              <a:rPr lang="en-US" sz="1600" dirty="0"/>
            </a:br>
            <a:r>
              <a:rPr lang="en-US" sz="1600" dirty="0"/>
              <a:t>}</a:t>
            </a:r>
            <a:endParaRPr lang="en-IN" sz="1600" dirty="0"/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0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Specifiers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 specifiers define how the members (attributes and methods) of a class can be accessed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C++, there are three access specifiers: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public - members are accessible from outside the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private - members cannot be accessed (or viewed) from outside the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protected - members cannot be accessed from outside the class, however, they can be accessed in inherited classes.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0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 Me</a:t>
            </a:r>
            <a:endParaRPr lang="en-IN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1754" y="1108365"/>
            <a:ext cx="4398845" cy="37615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1" indent="-342900">
              <a:lnSpc>
                <a:spcPct val="115000"/>
              </a:lnSpc>
              <a:buClr>
                <a:srgbClr val="ADADAD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I am Frontend Web Developer and open source enthusiast.</a:t>
            </a:r>
          </a:p>
          <a:p>
            <a:pPr marL="342900" lvl="1" indent="-342900">
              <a:lnSpc>
                <a:spcPct val="115000"/>
              </a:lnSpc>
              <a:buClr>
                <a:srgbClr val="ADADAD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Mentor at STUDENT CODE-IN.</a:t>
            </a:r>
          </a:p>
          <a:p>
            <a:pPr marL="342900" lvl="1" indent="-342900">
              <a:lnSpc>
                <a:spcPct val="115000"/>
              </a:lnSpc>
              <a:buClr>
                <a:srgbClr val="ADADAD"/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Connect with me here:</a:t>
            </a:r>
          </a:p>
          <a:p>
            <a:pPr lvl="0">
              <a:lnSpc>
                <a:spcPct val="115000"/>
              </a:lnSpc>
              <a:buClr>
                <a:srgbClr val="ADADAD"/>
              </a:buClr>
              <a:buSzPts val="1800"/>
            </a:pPr>
            <a:r>
              <a:rPr lang="en-IN" sz="1800" dirty="0" smtClean="0">
                <a:solidFill>
                  <a:schemeClr val="tx1"/>
                </a:solidFill>
              </a:rPr>
              <a:t>LinkedIn: </a:t>
            </a:r>
            <a:r>
              <a:rPr lang="en-IN" sz="1800" dirty="0" smtClean="0">
                <a:solidFill>
                  <a:schemeClr val="tx1"/>
                </a:solidFill>
                <a:hlinkClick r:id="rId2"/>
              </a:rPr>
              <a:t>https://www.linkedin.com/in/shivamgupta57121/</a:t>
            </a:r>
            <a:endParaRPr lang="en-IN" sz="18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buClr>
                <a:srgbClr val="ADADAD"/>
              </a:buClr>
              <a:buSzPts val="1800"/>
            </a:pPr>
            <a:r>
              <a:rPr lang="en-IN" sz="1800" dirty="0" smtClean="0">
                <a:solidFill>
                  <a:schemeClr val="tx1"/>
                </a:solidFill>
              </a:rPr>
              <a:t>GitHub: </a:t>
            </a:r>
            <a:r>
              <a:rPr lang="en-IN" sz="1800" dirty="0" smtClean="0">
                <a:solidFill>
                  <a:schemeClr val="tx1"/>
                </a:solidFill>
                <a:hlinkClick r:id="rId3"/>
              </a:rPr>
              <a:t>https://github.com/shivamgupta57121</a:t>
            </a:r>
            <a:endParaRPr lang="en-IN" sz="18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buClr>
                <a:srgbClr val="ADADAD"/>
              </a:buClr>
              <a:buSzPts val="1800"/>
            </a:pPr>
            <a:r>
              <a:rPr lang="en-IN" sz="1800" dirty="0" smtClean="0">
                <a:solidFill>
                  <a:schemeClr val="tx1"/>
                </a:solidFill>
              </a:rPr>
              <a:t>Twitter: </a:t>
            </a:r>
            <a:r>
              <a:rPr lang="en-IN" sz="1800" dirty="0" smtClean="0">
                <a:solidFill>
                  <a:schemeClr val="tx1"/>
                </a:solidFill>
                <a:hlinkClick r:id="rId4"/>
              </a:rPr>
              <a:t>https://twitter.com/ShivamG57121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22" y="1260763"/>
            <a:ext cx="2539896" cy="24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solidFill>
                  <a:srgbClr val="00FFFF"/>
                </a:solidFill>
              </a:rPr>
              <a:t>Structures in C++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82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FFFFFF"/>
              </a:buClr>
              <a:buSzPts val="2400"/>
              <a:buChar char="❖"/>
            </a:pPr>
            <a:r>
              <a:rPr lang="en-US" sz="2400" dirty="0" smtClean="0">
                <a:solidFill>
                  <a:srgbClr val="FFFFFF"/>
                </a:solidFill>
              </a:rPr>
              <a:t>User </a:t>
            </a:r>
            <a:r>
              <a:rPr lang="en-US" sz="2400" dirty="0">
                <a:solidFill>
                  <a:srgbClr val="FFFFFF"/>
                </a:solidFill>
              </a:rPr>
              <a:t>defined data </a:t>
            </a:r>
            <a:r>
              <a:rPr lang="en-US" sz="2400" dirty="0" smtClean="0">
                <a:solidFill>
                  <a:srgbClr val="FFFFFF"/>
                </a:solidFill>
              </a:rPr>
              <a:t>types</a:t>
            </a:r>
          </a:p>
          <a:p>
            <a:pPr lvl="0" indent="-381000">
              <a:buClr>
                <a:srgbClr val="FFFFFF"/>
              </a:buClr>
              <a:buSzPts val="2400"/>
              <a:buChar char="❖"/>
            </a:pPr>
            <a:r>
              <a:rPr lang="en-US" sz="2400" dirty="0">
                <a:solidFill>
                  <a:srgbClr val="FFFFFF"/>
                </a:solidFill>
              </a:rPr>
              <a:t>U</a:t>
            </a:r>
            <a:r>
              <a:rPr lang="en-US" sz="2400" dirty="0" smtClean="0">
                <a:solidFill>
                  <a:srgbClr val="FFFFFF"/>
                </a:solidFill>
              </a:rPr>
              <a:t>sed </a:t>
            </a:r>
            <a:r>
              <a:rPr lang="en-US" sz="2400" dirty="0">
                <a:solidFill>
                  <a:srgbClr val="FFFFFF"/>
                </a:solidFill>
              </a:rPr>
              <a:t>to store group of items of non-similar data types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705" y="2188153"/>
            <a:ext cx="4379768" cy="269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FFFF"/>
                </a:solidFill>
              </a:rPr>
              <a:t>Members in Structure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21712"/>
            <a:ext cx="8520600" cy="143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sz="2400" dirty="0">
                <a:solidFill>
                  <a:srgbClr val="FFFFFF"/>
                </a:solidFill>
              </a:rPr>
              <a:t>Structures in C++ </a:t>
            </a:r>
            <a:r>
              <a:rPr lang="en-US" sz="2400" dirty="0" smtClean="0">
                <a:solidFill>
                  <a:srgbClr val="FFFFFF"/>
                </a:solidFill>
              </a:rPr>
              <a:t>contains </a:t>
            </a:r>
            <a:r>
              <a:rPr lang="en-US" sz="2400" dirty="0">
                <a:solidFill>
                  <a:srgbClr val="FFFFFF"/>
                </a:solidFill>
              </a:rPr>
              <a:t>two types of members</a:t>
            </a:r>
            <a:r>
              <a:rPr lang="en-US" sz="2400" dirty="0" smtClean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pPr lvl="0" indent="-381000">
              <a:buClr>
                <a:srgbClr val="FFFFFF"/>
              </a:buClr>
              <a:buSzPts val="2400"/>
              <a:buChar char="❖"/>
            </a:pPr>
            <a:r>
              <a:rPr lang="en-US" sz="2400" dirty="0">
                <a:solidFill>
                  <a:srgbClr val="FFFFFF"/>
                </a:solidFill>
              </a:rPr>
              <a:t>Data </a:t>
            </a:r>
            <a:r>
              <a:rPr lang="en-US" sz="2400" dirty="0" smtClean="0">
                <a:solidFill>
                  <a:srgbClr val="FFFFFF"/>
                </a:solidFill>
              </a:rPr>
              <a:t>Member: variables</a:t>
            </a:r>
          </a:p>
          <a:p>
            <a:pPr lvl="0" indent="-381000">
              <a:buClr>
                <a:srgbClr val="FFFFFF"/>
              </a:buClr>
              <a:buSzPts val="2400"/>
              <a:buChar char="❖"/>
            </a:pPr>
            <a:r>
              <a:rPr lang="en-US" sz="2400" dirty="0" smtClean="0">
                <a:solidFill>
                  <a:srgbClr val="FFFFFF"/>
                </a:solidFill>
              </a:rPr>
              <a:t>Member </a:t>
            </a:r>
            <a:r>
              <a:rPr lang="en-US" sz="2400" dirty="0">
                <a:solidFill>
                  <a:srgbClr val="FFFFFF"/>
                </a:solidFill>
              </a:rPr>
              <a:t>Functions: </a:t>
            </a:r>
            <a:r>
              <a:rPr lang="en-US" sz="2400" dirty="0" smtClean="0">
                <a:solidFill>
                  <a:srgbClr val="FFFFFF"/>
                </a:solidFill>
              </a:rPr>
              <a:t>functions</a:t>
            </a:r>
            <a:endParaRPr lang="en" sz="2400" dirty="0" smtClean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" y="2664024"/>
            <a:ext cx="630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// Data Members </a:t>
            </a:r>
            <a:endParaRPr lang="en-US" altLang="en-US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name; </a:t>
            </a:r>
            <a:endParaRPr lang="en-US" altLang="en-US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age;       </a:t>
            </a:r>
            <a:endParaRPr lang="en-US" altLang="en-US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// Member Functions </a:t>
            </a:r>
            <a:endParaRPr lang="en-US" altLang="en-US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printDetails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endParaRPr lang="en-US" altLang="en-US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  <a:endParaRPr lang="en-US" altLang="en-US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Name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"&lt;&lt;name&lt;&lt;</a:t>
            </a:r>
            <a:r>
              <a:rPr lang="en-US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endParaRPr lang="en-US" altLang="en-US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&lt;&lt;"Age = "&lt;&lt;age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00FFFF"/>
                </a:solidFill>
              </a:rPr>
              <a:t>How to declare structure variables?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71028" y="1211763"/>
            <a:ext cx="2750154" cy="36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2000" dirty="0" err="1">
                <a:solidFill>
                  <a:srgbClr val="FFFFFF"/>
                </a:solidFill>
              </a:rPr>
              <a:t>struct</a:t>
            </a:r>
            <a:r>
              <a:rPr lang="en-IN" sz="2000" dirty="0">
                <a:solidFill>
                  <a:srgbClr val="FFFFFF"/>
                </a:solidFill>
              </a:rPr>
              <a:t> Point </a:t>
            </a:r>
          </a:p>
          <a:p>
            <a:pPr marL="0" lv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{ </a:t>
            </a:r>
          </a:p>
          <a:p>
            <a:pPr marL="0" lv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</a:t>
            </a:r>
            <a:r>
              <a:rPr lang="en-IN" sz="2000" dirty="0" err="1">
                <a:solidFill>
                  <a:srgbClr val="FFFFFF"/>
                </a:solidFill>
              </a:rPr>
              <a:t>int</a:t>
            </a:r>
            <a:r>
              <a:rPr lang="en-IN" sz="2000" dirty="0">
                <a:solidFill>
                  <a:srgbClr val="FFFFFF"/>
                </a:solidFill>
              </a:rPr>
              <a:t> x, y; </a:t>
            </a:r>
          </a:p>
          <a:p>
            <a:pPr marL="0" lv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} p1; </a:t>
            </a:r>
            <a:r>
              <a:rPr lang="en-IN" sz="2000" dirty="0" smtClean="0">
                <a:solidFill>
                  <a:srgbClr val="FFFFFF"/>
                </a:solidFill>
              </a:rPr>
              <a:t>  </a:t>
            </a:r>
          </a:p>
          <a:p>
            <a:pPr marL="0" lvl="0" indent="0">
              <a:buNone/>
            </a:pPr>
            <a:endParaRPr lang="en-IN" sz="20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IN" sz="2000" dirty="0" err="1">
                <a:solidFill>
                  <a:srgbClr val="FFFFFF"/>
                </a:solidFill>
              </a:rPr>
              <a:t>int</a:t>
            </a:r>
            <a:r>
              <a:rPr lang="en-IN" sz="2000" dirty="0">
                <a:solidFill>
                  <a:srgbClr val="FFFFFF"/>
                </a:solidFill>
              </a:rPr>
              <a:t> main() </a:t>
            </a:r>
          </a:p>
          <a:p>
            <a:pPr marL="0" lv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{ </a:t>
            </a:r>
          </a:p>
          <a:p>
            <a:pPr marL="0" lv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   </a:t>
            </a:r>
            <a:r>
              <a:rPr lang="en-IN" sz="2000" dirty="0" err="1">
                <a:solidFill>
                  <a:srgbClr val="FFFFFF"/>
                </a:solidFill>
              </a:rPr>
              <a:t>struct</a:t>
            </a:r>
            <a:r>
              <a:rPr lang="en-IN" sz="2000" dirty="0">
                <a:solidFill>
                  <a:srgbClr val="FFFFFF"/>
                </a:solidFill>
              </a:rPr>
              <a:t> Point </a:t>
            </a:r>
            <a:r>
              <a:rPr lang="en-IN" sz="2000" dirty="0" smtClean="0">
                <a:solidFill>
                  <a:srgbClr val="FFFFFF"/>
                </a:solidFill>
              </a:rPr>
              <a:t>p2;  </a:t>
            </a:r>
            <a:endParaRPr lang="en-IN" sz="20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}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smtClean="0">
                <a:solidFill>
                  <a:srgbClr val="00FFFF"/>
                </a:solidFill>
              </a:rPr>
              <a:t>Initialize </a:t>
            </a:r>
            <a:r>
              <a:rPr lang="en-IN" b="1" dirty="0">
                <a:solidFill>
                  <a:srgbClr val="00FFFF"/>
                </a:solidFill>
              </a:rPr>
              <a:t>structure members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5300" cy="3232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Clr>
                <a:srgbClr val="FFFFFF"/>
              </a:buClr>
              <a:buNone/>
            </a:pPr>
            <a:r>
              <a:rPr lang="en-US" dirty="0" err="1">
                <a:solidFill>
                  <a:srgbClr val="FFFFFF"/>
                </a:solidFill>
              </a:rPr>
              <a:t>struct</a:t>
            </a:r>
            <a:r>
              <a:rPr lang="en-US" dirty="0">
                <a:solidFill>
                  <a:srgbClr val="FFFFFF"/>
                </a:solidFill>
              </a:rPr>
              <a:t> Point </a:t>
            </a:r>
          </a:p>
          <a:p>
            <a:pPr marL="114300" lvl="0" indent="0">
              <a:buClr>
                <a:srgbClr val="FFFFFF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{ </a:t>
            </a:r>
          </a:p>
          <a:p>
            <a:pPr marL="114300" lvl="0" indent="0">
              <a:buClr>
                <a:srgbClr val="FFFFFF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   </a:t>
            </a:r>
            <a:r>
              <a:rPr lang="en-US" dirty="0" err="1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 x, y; </a:t>
            </a:r>
          </a:p>
          <a:p>
            <a:pPr marL="114300" lvl="0" indent="0">
              <a:buClr>
                <a:srgbClr val="FFFFFF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};  </a:t>
            </a:r>
          </a:p>
          <a:p>
            <a:pPr marL="114300" lvl="0" indent="0">
              <a:buClr>
                <a:srgbClr val="FFFFFF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  </a:t>
            </a:r>
          </a:p>
          <a:p>
            <a:pPr marL="114300" lvl="0" indent="0">
              <a:buClr>
                <a:srgbClr val="FFFFFF"/>
              </a:buClr>
              <a:buNone/>
            </a:pPr>
            <a:r>
              <a:rPr lang="en-US" dirty="0" err="1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 main() </a:t>
            </a:r>
          </a:p>
          <a:p>
            <a:pPr marL="114300" lvl="0" indent="0">
              <a:buClr>
                <a:srgbClr val="FFFFFF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{ </a:t>
            </a:r>
          </a:p>
          <a:p>
            <a:pPr marL="114300" lvl="0" indent="0">
              <a:buClr>
                <a:srgbClr val="FFFFFF"/>
              </a:buClr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struct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Point p1 = {0, 1};  </a:t>
            </a:r>
          </a:p>
          <a:p>
            <a:pPr marL="114300" lvl="0" indent="0">
              <a:buClr>
                <a:srgbClr val="FFFFFF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smtClean="0">
                <a:solidFill>
                  <a:srgbClr val="00FFFF"/>
                </a:solidFill>
              </a:rPr>
              <a:t>Access </a:t>
            </a:r>
            <a:r>
              <a:rPr lang="en-IN" b="1" dirty="0">
                <a:solidFill>
                  <a:srgbClr val="00FFFF"/>
                </a:solidFill>
              </a:rPr>
              <a:t>structure </a:t>
            </a:r>
            <a:r>
              <a:rPr lang="en-IN" b="1" dirty="0" smtClean="0">
                <a:solidFill>
                  <a:srgbClr val="00FFFF"/>
                </a:solidFill>
              </a:rPr>
              <a:t>members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1" y="1392382"/>
            <a:ext cx="38307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tx1"/>
                </a:solidFill>
              </a:rPr>
              <a:t>struct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Point { 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x, y; </a:t>
            </a:r>
          </a:p>
          <a:p>
            <a:r>
              <a:rPr lang="en-IN" dirty="0">
                <a:solidFill>
                  <a:schemeClr val="tx1"/>
                </a:solidFill>
              </a:rPr>
              <a:t>}; </a:t>
            </a:r>
          </a:p>
          <a:p>
            <a:r>
              <a:rPr lang="en-IN" dirty="0">
                <a:solidFill>
                  <a:schemeClr val="tx1"/>
                </a:solidFill>
              </a:rPr>
              <a:t>  </a:t>
            </a:r>
          </a:p>
          <a:p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main() </a:t>
            </a:r>
          </a:p>
          <a:p>
            <a:r>
              <a:rPr lang="en-IN" dirty="0">
                <a:solidFill>
                  <a:schemeClr val="tx1"/>
                </a:solidFill>
              </a:rPr>
              <a:t>{ 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struct</a:t>
            </a:r>
            <a:r>
              <a:rPr lang="en-IN" dirty="0">
                <a:solidFill>
                  <a:schemeClr val="tx1"/>
                </a:solidFill>
              </a:rPr>
              <a:t> Point p1 = { 0, 1 }; </a:t>
            </a:r>
          </a:p>
          <a:p>
            <a:r>
              <a:rPr lang="en-IN" dirty="0">
                <a:solidFill>
                  <a:schemeClr val="tx1"/>
                </a:solidFill>
              </a:rPr>
              <a:t>  </a:t>
            </a:r>
          </a:p>
          <a:p>
            <a:r>
              <a:rPr lang="en-IN" dirty="0">
                <a:solidFill>
                  <a:schemeClr val="tx1"/>
                </a:solidFill>
              </a:rPr>
              <a:t>    // Accessing members of point p1 </a:t>
            </a:r>
          </a:p>
          <a:p>
            <a:r>
              <a:rPr lang="en-IN" dirty="0">
                <a:solidFill>
                  <a:schemeClr val="tx1"/>
                </a:solidFill>
              </a:rPr>
              <a:t>    p1.x = 20; 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cout</a:t>
            </a:r>
            <a:r>
              <a:rPr lang="en-IN" dirty="0">
                <a:solidFill>
                  <a:schemeClr val="tx1"/>
                </a:solidFill>
              </a:rPr>
              <a:t> &lt;&lt; "x = " &lt;&lt; p1.x &lt;&lt; ", y = " &lt;&lt; p1.y; </a:t>
            </a:r>
          </a:p>
          <a:p>
            <a:r>
              <a:rPr lang="en-IN" dirty="0">
                <a:solidFill>
                  <a:schemeClr val="tx1"/>
                </a:solidFill>
              </a:rPr>
              <a:t>  </a:t>
            </a:r>
          </a:p>
          <a:p>
            <a:r>
              <a:rPr lang="en-IN" dirty="0">
                <a:solidFill>
                  <a:schemeClr val="tx1"/>
                </a:solidFill>
              </a:rPr>
              <a:t>    return 0; 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492" y="1399309"/>
            <a:ext cx="292330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We can access the members of the structure using dot(.) operator.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For Example: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rgbClr val="FFFFFF"/>
                </a:solidFill>
              </a:rPr>
              <a:t>#include &lt;</a:t>
            </a:r>
            <a:r>
              <a:rPr lang="en-IN" dirty="0" err="1">
                <a:solidFill>
                  <a:srgbClr val="FFFFFF"/>
                </a:solidFill>
              </a:rPr>
              <a:t>iostream</a:t>
            </a:r>
            <a:r>
              <a:rPr lang="en-IN" dirty="0">
                <a:solidFill>
                  <a:srgbClr val="FFFFFF"/>
                </a:solidFill>
              </a:rPr>
              <a:t>&gt; </a:t>
            </a:r>
          </a:p>
          <a:p>
            <a:pPr lvl="0"/>
            <a:r>
              <a:rPr lang="en-IN" dirty="0">
                <a:solidFill>
                  <a:srgbClr val="FFFFFF"/>
                </a:solidFill>
              </a:rPr>
              <a:t>using namespace </a:t>
            </a:r>
            <a:r>
              <a:rPr lang="en-IN" dirty="0" err="1">
                <a:solidFill>
                  <a:srgbClr val="FFFFFF"/>
                </a:solidFill>
              </a:rPr>
              <a:t>std</a:t>
            </a:r>
            <a:r>
              <a:rPr lang="en-IN" dirty="0">
                <a:solidFill>
                  <a:srgbClr val="FFFFFF"/>
                </a:solidFill>
              </a:rPr>
              <a:t>; </a:t>
            </a:r>
          </a:p>
          <a:p>
            <a:pPr lvl="0"/>
            <a:r>
              <a:rPr lang="en-IN" dirty="0">
                <a:solidFill>
                  <a:srgbClr val="FFFFFF"/>
                </a:solidFill>
              </a:rPr>
              <a:t>  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FFFF"/>
                </a:solidFill>
              </a:rPr>
              <a:t>Array of structures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981199"/>
            <a:ext cx="3999900" cy="2587675"/>
          </a:xfrm>
        </p:spPr>
        <p:txBody>
          <a:bodyPr/>
          <a:lstStyle/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iostream</a:t>
            </a:r>
            <a:r>
              <a:rPr lang="en-US" dirty="0">
                <a:solidFill>
                  <a:schemeClr val="tx1"/>
                </a:solidFill>
              </a:rPr>
              <a:t>&gt;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using namespace </a:t>
            </a:r>
            <a:r>
              <a:rPr lang="en-US" dirty="0" err="1">
                <a:solidFill>
                  <a:schemeClr val="tx1"/>
                </a:solidFill>
              </a:rPr>
              <a:t>std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Point {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x, y;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}; </a:t>
            </a:r>
            <a:endParaRPr lang="en-US" dirty="0" smtClean="0">
              <a:solidFill>
                <a:schemeClr val="tx1"/>
              </a:solidFill>
            </a:endParaRP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  // Create an array of structures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32400" y="1981199"/>
            <a:ext cx="3999900" cy="2587676"/>
          </a:xfrm>
        </p:spPr>
        <p:txBody>
          <a:bodyPr/>
          <a:lstStyle/>
          <a:p>
            <a:pPr marL="76200" lvl="0" indent="0">
              <a:buClr>
                <a:srgbClr val="FFFFFF"/>
              </a:buClr>
              <a:buSzPts val="2400"/>
              <a:buNone/>
            </a:pPr>
            <a:endParaRPr lang="en-US" dirty="0" smtClean="0"/>
          </a:p>
          <a:p>
            <a:pPr marL="7620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Point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[10]; </a:t>
            </a:r>
            <a:endParaRPr lang="en-US" dirty="0" smtClean="0">
              <a:solidFill>
                <a:schemeClr val="tx1"/>
              </a:solidFill>
            </a:endParaRP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 smtClean="0">
                <a:solidFill>
                  <a:schemeClr val="tx1"/>
                </a:solidFill>
              </a:rPr>
              <a:t>   // </a:t>
            </a:r>
            <a:r>
              <a:rPr lang="en-US" dirty="0">
                <a:solidFill>
                  <a:schemeClr val="tx1"/>
                </a:solidFill>
              </a:rPr>
              <a:t>Access array members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[0].x = 10;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[0].y = 20;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[0].x &lt;&lt; " " &lt;&lt;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[0].y;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    return 0; </a:t>
            </a:r>
          </a:p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} 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11700" y="1170709"/>
            <a:ext cx="705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indent="0">
              <a:buClr>
                <a:srgbClr val="FFFFFF"/>
              </a:buClr>
              <a:buSzPts val="2400"/>
              <a:buNone/>
            </a:pPr>
            <a:r>
              <a:rPr lang="en-US" sz="2400" dirty="0">
                <a:solidFill>
                  <a:srgbClr val="FFFFFF"/>
                </a:solidFill>
              </a:rPr>
              <a:t>We can create an array of structure variables.</a:t>
            </a:r>
          </a:p>
        </p:txBody>
      </p:sp>
    </p:spTree>
    <p:extLst>
      <p:ext uri="{BB962C8B-B14F-4D97-AF65-F5344CB8AC3E}">
        <p14:creationId xmlns:p14="http://schemas.microsoft.com/office/powerpoint/2010/main" val="20537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FFFF"/>
                </a:solidFill>
              </a:rPr>
              <a:t>Object Oriented Programming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FFFFFF"/>
              </a:buClr>
              <a:buSzPts val="2400"/>
              <a:buChar char="❖"/>
            </a:pPr>
            <a:r>
              <a:rPr lang="en-US" dirty="0" smtClean="0">
                <a:solidFill>
                  <a:srgbClr val="FFFFFF"/>
                </a:solidFill>
              </a:rPr>
              <a:t>It is </a:t>
            </a:r>
            <a:r>
              <a:rPr lang="en-US" dirty="0">
                <a:solidFill>
                  <a:srgbClr val="FFFFFF"/>
                </a:solidFill>
              </a:rPr>
              <a:t>about creating objects that contain both data and functions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  <a:p>
            <a:pPr lvl="0" indent="-381000">
              <a:buClr>
                <a:srgbClr val="FFFFFF"/>
              </a:buClr>
              <a:buSzPts val="2400"/>
              <a:buChar char="❖"/>
            </a:pPr>
            <a:r>
              <a:rPr lang="en-US" dirty="0" smtClean="0">
                <a:solidFill>
                  <a:srgbClr val="FFFFFF"/>
                </a:solidFill>
              </a:rPr>
              <a:t>Features of OOP : Data Abstraction, Encapsulation, Inheritance, Polymorphism.</a:t>
            </a:r>
            <a:endParaRPr lang="en-US" dirty="0" smtClean="0">
              <a:solidFill>
                <a:srgbClr val="FFFFFF"/>
              </a:solidFill>
            </a:endParaRPr>
          </a:p>
          <a:p>
            <a:pPr lvl="0" indent="-381000">
              <a:buClr>
                <a:srgbClr val="FFFFFF"/>
              </a:buClr>
              <a:buSzPts val="2400"/>
              <a:buChar char="❖"/>
            </a:pPr>
            <a:r>
              <a:rPr lang="en-US" dirty="0" smtClean="0">
                <a:solidFill>
                  <a:srgbClr val="FFFFFF"/>
                </a:solidFill>
              </a:rPr>
              <a:t>Advantages of OOP over Procedural Programming: </a:t>
            </a:r>
          </a:p>
          <a:p>
            <a:pPr marL="876300" lvl="1" indent="-342900">
              <a:buClr>
                <a:srgbClr val="FFFFFF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FFFFFF"/>
                </a:solidFill>
              </a:rPr>
              <a:t>Data is secured </a:t>
            </a:r>
          </a:p>
          <a:p>
            <a:pPr marL="876300" lvl="1" indent="-342900">
              <a:buClr>
                <a:srgbClr val="FFFFFF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FF"/>
                </a:solidFill>
              </a:rPr>
              <a:t>OOP provides a clear structure for the programs</a:t>
            </a:r>
          </a:p>
          <a:p>
            <a:pPr marL="876300" lvl="1" indent="-342900">
              <a:buClr>
                <a:srgbClr val="FFFFFF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FFFFFF"/>
                </a:solidFill>
              </a:rPr>
              <a:t>OOP makes it possible to create full reusable applications with less code and shorter development time</a:t>
            </a:r>
          </a:p>
          <a:p>
            <a:pPr lvl="0" indent="-381000">
              <a:buClr>
                <a:srgbClr val="FFFFFF"/>
              </a:buClr>
              <a:buSzPts val="2400"/>
              <a:buChar char="❖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600</Words>
  <Application>Microsoft Office PowerPoint</Application>
  <PresentationFormat>On-screen Show (16:9)</PresentationFormat>
  <Paragraphs>130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Wingdings</vt:lpstr>
      <vt:lpstr>Simple Dark</vt:lpstr>
      <vt:lpstr>PowerPoint Presentation</vt:lpstr>
      <vt:lpstr>PowerPoint Presentation</vt:lpstr>
      <vt:lpstr>Structures in C++</vt:lpstr>
      <vt:lpstr>Members in Structure</vt:lpstr>
      <vt:lpstr>How to declare structure variables?</vt:lpstr>
      <vt:lpstr>Initialize structure members</vt:lpstr>
      <vt:lpstr>Access structure members</vt:lpstr>
      <vt:lpstr>Array of structures</vt:lpstr>
      <vt:lpstr>Object Oriented Programming</vt:lpstr>
      <vt:lpstr>Classes and Objects</vt:lpstr>
      <vt:lpstr>Create a Class and objects.</vt:lpstr>
      <vt:lpstr>Class Methods </vt:lpstr>
      <vt:lpstr>Constructors </vt:lpstr>
      <vt:lpstr>Access Specifiers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Shivam Gupta</cp:lastModifiedBy>
  <cp:revision>29</cp:revision>
  <dcterms:modified xsi:type="dcterms:W3CDTF">2020-06-19T07:06:24Z</dcterms:modified>
</cp:coreProperties>
</file>