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6" r:id="rId1"/>
  </p:sldMasterIdLst>
  <p:notesMasterIdLst>
    <p:notesMasterId r:id="rId21"/>
  </p:notesMasterIdLst>
  <p:handoutMasterIdLst>
    <p:handoutMasterId r:id="rId22"/>
  </p:handoutMasterIdLst>
  <p:sldIdLst>
    <p:sldId id="278" r:id="rId2"/>
    <p:sldId id="276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74" r:id="rId18"/>
    <p:sldId id="275" r:id="rId19"/>
    <p:sldId id="277" r:id="rId20"/>
  </p:sldIdLst>
  <p:sldSz cx="13681075" cy="7772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64" d="100"/>
          <a:sy n="64" d="100"/>
        </p:scale>
        <p:origin x="-660" y="-6"/>
      </p:cViewPr>
      <p:guideLst>
        <p:guide orient="horz" pos="2225"/>
        <p:guide pos="38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MENTOR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7B00D-3EC5-41AF-B6FE-27FD57B0DF9F}" type="datetime1">
              <a:rPr lang="en-IN" smtClean="0"/>
              <a:t>15-06-2020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GIRLSCRIPT JAMSHEDPUR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D7526-C5B1-42DF-8DC9-532E7868B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39300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MENTOR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C0641-70E3-4AB7-B8D4-8033EC5256B8}" type="datetime1">
              <a:rPr lang="en-IN" smtClean="0"/>
              <a:t>15-06-2020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66738" y="754063"/>
            <a:ext cx="663892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GIRLSCRIPT JAMSHEDPUR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2A20B-20A4-4973-A6CC-56A38B1FF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16724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GIRLSCRIPT JAMSHEDPUR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52A20B-20A4-4973-A6CC-56A38B1FF3B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214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66738" y="754063"/>
            <a:ext cx="6638925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GIRLSCRIPT JAMSHEDPUR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A20B-20A4-4973-A6CC-56A38B1FF3B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044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66738" y="754063"/>
            <a:ext cx="6638925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GIRLSCRIPT JAMSHEDPUR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52A20B-20A4-4973-A6CC-56A38B1FF3B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47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66738" y="754063"/>
            <a:ext cx="6638925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GIRLSCRIPT JAMSHEDPUR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A20B-20A4-4973-A6CC-56A38B1FF3B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900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66738" y="754063"/>
            <a:ext cx="6638925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2A20B-20A4-4973-A6CC-56A38B1FF3BF}" type="slidenum">
              <a:rPr lang="en-IN" smtClean="0"/>
              <a:t>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GIRLSCRIPT JAMSHEDPUR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20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3681075" cy="3324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584" tIns="61292" rIns="122584" bIns="61292"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3315324"/>
            <a:ext cx="13681075" cy="1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62296" y="2677160"/>
            <a:ext cx="6156484" cy="1278128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122584" tIns="61292" rIns="122584" bIns="61292" rtlCol="0" anchor="ctr" anchorCtr="0">
            <a:normAutofit/>
          </a:bodyPr>
          <a:lstStyle/>
          <a:p>
            <a:pPr algn="ctr" defTabSz="1225845" rtl="0" eaLnBrk="1" latinLnBrk="0" hangingPunct="1">
              <a:spcBef>
                <a:spcPts val="536"/>
              </a:spcBef>
              <a:buNone/>
            </a:pPr>
            <a:endParaRPr lang="en-US" sz="24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38302" y="3451522"/>
            <a:ext cx="6004472" cy="48577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21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61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25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38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51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64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77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90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03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38302" y="2717462"/>
            <a:ext cx="6004472" cy="679365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F1A141A0-533B-44CB-A529-55597C66362A}" type="datetime1">
              <a:rPr lang="en-US" smtClean="0"/>
              <a:t>6/15/2020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GIRLSCRIPT JAMSHEDPUR</a:t>
            </a:r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9735-A898-44F7-B1B0-C152E3E02E6E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GIRLSCRIPT JAMSHEDPUR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7628705" y="3885912"/>
            <a:ext cx="7772400" cy="2376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11514905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584" tIns="61292" rIns="122584" bIns="61292"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054" y="1036321"/>
            <a:ext cx="9918779" cy="5699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9735-A898-44F7-B1B0-C152E3E02E6E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GIRLSCRIPT JAMSHEDPUR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30851" y="1036321"/>
            <a:ext cx="1386929" cy="5699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684054" y="2290267"/>
            <a:ext cx="12312968" cy="46185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7566EDE-6D5F-479F-AC02-15005F164949}" type="datetime1">
              <a:rPr lang="en-US" smtClean="0"/>
              <a:t>6/15/2020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GIRLSCRIPT JAMSHEDPUR</a:t>
            </a:r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445813"/>
            <a:ext cx="13681075" cy="3326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584" tIns="61292" rIns="122584" bIns="61292"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4444661"/>
            <a:ext cx="13681075" cy="180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62296" y="3817112"/>
            <a:ext cx="6156484" cy="1278128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122584" tIns="61292" rIns="122584" bIns="61292" rtlCol="0" anchor="ctr" anchorCtr="0">
            <a:normAutofit/>
          </a:bodyPr>
          <a:lstStyle/>
          <a:p>
            <a:pPr algn="ctr" defTabSz="1225845" rtl="0" eaLnBrk="1" latinLnBrk="0" hangingPunct="1">
              <a:spcBef>
                <a:spcPts val="536"/>
              </a:spcBef>
              <a:buNone/>
            </a:pPr>
            <a:endParaRPr lang="en-US" sz="24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3783919" y="3816213"/>
            <a:ext cx="6113240" cy="801064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122584" tIns="61292" rIns="122584" bIns="0" rtlCol="0" anchor="b" anchorCtr="0">
            <a:normAutofit/>
          </a:bodyPr>
          <a:lstStyle>
            <a:lvl1pPr>
              <a:defRPr kumimoji="0" lang="en-US" sz="24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3768194" y="4629187"/>
            <a:ext cx="6144689" cy="450040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61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25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38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51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64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77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90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03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9735-A898-44F7-B1B0-C152E3E02E6E}" type="datetime1">
              <a:rPr lang="en-US" smtClean="0"/>
              <a:t>6/15/2020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GIRLSCRIPT JAMSHEDPUR</a:t>
            </a:r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684055" y="2290267"/>
            <a:ext cx="6019673" cy="45390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6977348" y="2290267"/>
            <a:ext cx="6019673" cy="45390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82193EB-DB82-4B59-B2EA-AD2F9F7B6689}" type="datetime1">
              <a:rPr lang="en-US" smtClean="0"/>
              <a:t>6/15/2020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smtClean="0"/>
              <a:t>GIRLSCRIPT JAMSHEDPUR</a:t>
            </a:r>
            <a:endParaRPr lang="en-IN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684055" y="3195320"/>
            <a:ext cx="6019673" cy="36374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6977348" y="3191866"/>
            <a:ext cx="6019673" cy="36374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054" y="2290267"/>
            <a:ext cx="6019673" cy="797966"/>
          </a:xfrm>
          <a:noFill/>
          <a:ln w="98425" cmpd="thinThick">
            <a:noFill/>
            <a:miter lim="800000"/>
          </a:ln>
        </p:spPr>
        <p:txBody>
          <a:bodyPr vert="horz" lIns="122584" tIns="61292" rIns="122584" bIns="61292" rtlCol="0" anchor="ctr" anchorCtr="0">
            <a:normAutofit/>
          </a:bodyPr>
          <a:lstStyle>
            <a:lvl1pPr marL="0" indent="0" algn="ctr" defTabSz="1225845" rtl="0" eaLnBrk="1" latinLnBrk="0" hangingPunct="1">
              <a:spcBef>
                <a:spcPts val="536"/>
              </a:spcBef>
              <a:buNone/>
              <a:defRPr lang="en-US" sz="2400" b="1" kern="1200" cap="none" spc="268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612922" indent="0">
              <a:buNone/>
              <a:defRPr sz="1600"/>
            </a:lvl2pPr>
            <a:lvl3pPr marL="1225845" indent="0">
              <a:buNone/>
              <a:defRPr sz="1300"/>
            </a:lvl3pPr>
            <a:lvl4pPr marL="1838767" indent="0">
              <a:buNone/>
              <a:defRPr sz="1200"/>
            </a:lvl4pPr>
            <a:lvl5pPr marL="2451689" indent="0">
              <a:buNone/>
              <a:defRPr sz="1200"/>
            </a:lvl5pPr>
            <a:lvl6pPr marL="3064612" indent="0">
              <a:buNone/>
              <a:defRPr sz="1200"/>
            </a:lvl6pPr>
            <a:lvl7pPr marL="3677534" indent="0">
              <a:buNone/>
              <a:defRPr sz="1200"/>
            </a:lvl7pPr>
            <a:lvl8pPr marL="4290456" indent="0">
              <a:buNone/>
              <a:defRPr sz="1200"/>
            </a:lvl8pPr>
            <a:lvl9pPr marL="4903379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77348" y="2290267"/>
            <a:ext cx="6019673" cy="797966"/>
          </a:xfrm>
          <a:noFill/>
          <a:ln w="98425" cmpd="thinThick">
            <a:noFill/>
            <a:miter lim="800000"/>
          </a:ln>
        </p:spPr>
        <p:txBody>
          <a:bodyPr vert="horz" lIns="122584" tIns="61292" rIns="122584" bIns="61292" rtlCol="0" anchor="ctr" anchorCtr="0">
            <a:normAutofit/>
          </a:bodyPr>
          <a:lstStyle>
            <a:lvl1pPr marL="0" indent="0" algn="ctr" defTabSz="1225845" rtl="0" eaLnBrk="1" latinLnBrk="0" hangingPunct="1">
              <a:spcBef>
                <a:spcPts val="536"/>
              </a:spcBef>
              <a:buNone/>
              <a:defRPr lang="en-US" sz="2400" b="1" i="0" kern="1200" cap="none" spc="268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612922" indent="0">
              <a:buNone/>
              <a:defRPr sz="1600"/>
            </a:lvl2pPr>
            <a:lvl3pPr marL="1225845" indent="0">
              <a:buNone/>
              <a:defRPr sz="1300"/>
            </a:lvl3pPr>
            <a:lvl4pPr marL="1838767" indent="0">
              <a:buNone/>
              <a:defRPr sz="1200"/>
            </a:lvl4pPr>
            <a:lvl5pPr marL="2451689" indent="0">
              <a:buNone/>
              <a:defRPr sz="1200"/>
            </a:lvl5pPr>
            <a:lvl6pPr marL="3064612" indent="0">
              <a:buNone/>
              <a:defRPr sz="1200"/>
            </a:lvl6pPr>
            <a:lvl7pPr marL="3677534" indent="0">
              <a:buNone/>
              <a:defRPr sz="1200"/>
            </a:lvl7pPr>
            <a:lvl8pPr marL="4290456" indent="0">
              <a:buNone/>
              <a:defRPr sz="1200"/>
            </a:lvl8pPr>
            <a:lvl9pPr marL="4903379" indent="0">
              <a:buNone/>
              <a:defRPr sz="1200"/>
            </a:lvl9pPr>
          </a:lstStyle>
          <a:p>
            <a:pPr marL="0" lvl="0" indent="0" algn="ctr" defTabSz="1225845" rtl="0" eaLnBrk="1" latinLnBrk="0" hangingPunct="1">
              <a:lnSpc>
                <a:spcPct val="110000"/>
              </a:lnSpc>
              <a:spcBef>
                <a:spcPts val="536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BA79735-A898-44F7-B1B0-C152E3E02E6E}" type="datetime1">
              <a:rPr lang="en-US" smtClean="0"/>
              <a:t>6/15/2020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IN" smtClean="0"/>
              <a:t>GIRLSCRIPT JAMSHEDPUR</a:t>
            </a:r>
            <a:endParaRPr lang="en-IN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3CC9-E80C-4B3F-A4BD-9B63990719B7}" type="datetime1">
              <a:rPr lang="en-US" smtClean="0"/>
              <a:t>6/15/2020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GIRLSCRIPT JAMSHEDPUR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7931-42E6-4BDA-BCBF-222BBF695147}" type="datetime1">
              <a:rPr lang="en-US" smtClean="0"/>
              <a:t>6/15/2020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GIRLSCRIPT JAMSHEDPUR</a:t>
            </a:r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2223175" y="2169796"/>
            <a:ext cx="9234726" cy="3979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599404" y="6249010"/>
            <a:ext cx="8482267" cy="621792"/>
          </a:xfrm>
        </p:spPr>
        <p:txBody>
          <a:bodyPr vert="horz" lIns="122584" tIns="0" rIns="122584" bIns="61292" rtlCol="0" anchor="ctr">
            <a:normAutofit/>
          </a:bodyPr>
          <a:lstStyle>
            <a:lvl1pPr marL="0" indent="0" algn="ctr" defTabSz="1225845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9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612922" indent="0">
              <a:buNone/>
              <a:defRPr sz="1600"/>
            </a:lvl2pPr>
            <a:lvl3pPr marL="1225845" indent="0">
              <a:buNone/>
              <a:defRPr sz="1300"/>
            </a:lvl3pPr>
            <a:lvl4pPr marL="1838767" indent="0">
              <a:buNone/>
              <a:defRPr sz="1200"/>
            </a:lvl4pPr>
            <a:lvl5pPr marL="2451689" indent="0">
              <a:buNone/>
              <a:defRPr sz="1200"/>
            </a:lvl5pPr>
            <a:lvl6pPr marL="3064612" indent="0">
              <a:buNone/>
              <a:defRPr sz="1200"/>
            </a:lvl6pPr>
            <a:lvl7pPr marL="3677534" indent="0">
              <a:buNone/>
              <a:defRPr sz="1200"/>
            </a:lvl7pPr>
            <a:lvl8pPr marL="4290456" indent="0">
              <a:buNone/>
              <a:defRPr sz="1200"/>
            </a:lvl8pPr>
            <a:lvl9pPr marL="4903379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BA79735-A898-44F7-B1B0-C152E3E02E6E}" type="datetime1">
              <a:rPr lang="en-US" smtClean="0"/>
              <a:t>6/15/2020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smtClean="0"/>
              <a:t>GIRLSCRIPT JAMSHEDPUR</a:t>
            </a:r>
            <a:endParaRPr lang="en-IN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71239" y="2297174"/>
            <a:ext cx="8138597" cy="3698917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122584" tIns="61292" rIns="122584" bIns="61292" rtlCol="0" anchor="ctr" anchorCtr="0">
            <a:normAutofit/>
          </a:bodyPr>
          <a:lstStyle>
            <a:lvl1pPr marL="0" indent="0" algn="ctr" defTabSz="1225845" rtl="0" eaLnBrk="1" latinLnBrk="0" hangingPunct="1">
              <a:spcBef>
                <a:spcPts val="536"/>
              </a:spcBef>
              <a:buNone/>
              <a:defRPr lang="en-US" sz="24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612922" indent="0">
              <a:buNone/>
              <a:defRPr sz="3800"/>
            </a:lvl2pPr>
            <a:lvl3pPr marL="1225845" indent="0">
              <a:buNone/>
              <a:defRPr sz="3200"/>
            </a:lvl3pPr>
            <a:lvl4pPr marL="1838767" indent="0">
              <a:buNone/>
              <a:defRPr sz="2700"/>
            </a:lvl4pPr>
            <a:lvl5pPr marL="2451689" indent="0">
              <a:buNone/>
              <a:defRPr sz="2700"/>
            </a:lvl5pPr>
            <a:lvl6pPr marL="3064612" indent="0">
              <a:buNone/>
              <a:defRPr sz="2700"/>
            </a:lvl6pPr>
            <a:lvl7pPr marL="3677534" indent="0">
              <a:buNone/>
              <a:defRPr sz="2700"/>
            </a:lvl7pPr>
            <a:lvl8pPr marL="4290456" indent="0">
              <a:buNone/>
              <a:defRPr sz="2700"/>
            </a:lvl8pPr>
            <a:lvl9pPr marL="4903379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599404" y="6252464"/>
            <a:ext cx="8482267" cy="621792"/>
          </a:xfrm>
        </p:spPr>
        <p:txBody>
          <a:bodyPr vert="horz" lIns="122584" tIns="0" rIns="122584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900" b="0" i="0" kern="1200" cap="none" spc="4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229846" indent="2129">
              <a:buNone/>
              <a:defRPr>
                <a:solidFill>
                  <a:schemeClr val="bg2"/>
                </a:solidFill>
              </a:defRPr>
            </a:lvl2pPr>
            <a:lvl3pPr marL="461821" indent="8513">
              <a:buNone/>
              <a:defRPr>
                <a:solidFill>
                  <a:schemeClr val="bg2"/>
                </a:solidFill>
              </a:defRPr>
            </a:lvl3pPr>
            <a:lvl4pPr marL="691666" indent="4256">
              <a:buNone/>
              <a:defRPr>
                <a:solidFill>
                  <a:schemeClr val="bg2"/>
                </a:solidFill>
              </a:defRPr>
            </a:lvl4pPr>
            <a:lvl5pPr marL="923640" indent="-2129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1225845" rtl="0" eaLnBrk="1" latinLnBrk="0" hangingPunct="1">
              <a:spcBef>
                <a:spcPts val="804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62296" y="1105408"/>
            <a:ext cx="6156484" cy="7945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4460601" y="309604"/>
            <a:ext cx="4759874" cy="331047"/>
          </a:xfrm>
        </p:spPr>
        <p:txBody>
          <a:bodyPr/>
          <a:lstStyle/>
          <a:p>
            <a:fld id="{1BA79735-A898-44F7-B1B0-C152E3E02E6E}" type="datetime1">
              <a:rPr lang="en-US" smtClean="0"/>
              <a:t>6/15/2020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6042475" y="6995160"/>
            <a:ext cx="1596125" cy="345440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2166170" y="7351395"/>
            <a:ext cx="9348735" cy="331047"/>
          </a:xfrm>
        </p:spPr>
        <p:txBody>
          <a:bodyPr/>
          <a:lstStyle/>
          <a:p>
            <a:r>
              <a:rPr lang="en-IN" smtClean="0"/>
              <a:t>GIRLSCRIPT JAMSHEDPUR</a:t>
            </a:r>
            <a:endParaRPr lang="en-IN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514103"/>
            <a:ext cx="13681075" cy="6258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584" tIns="61292" rIns="122584" bIns="61292"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54" y="2288541"/>
            <a:ext cx="12312968" cy="4666319"/>
          </a:xfrm>
          <a:prstGeom prst="rect">
            <a:avLst/>
          </a:prstGeom>
        </p:spPr>
        <p:txBody>
          <a:bodyPr vert="horz" lIns="122584" tIns="61292" rIns="122584" bIns="6129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60601" y="309604"/>
            <a:ext cx="4759874" cy="331047"/>
          </a:xfrm>
          <a:prstGeom prst="rect">
            <a:avLst/>
          </a:prstGeom>
        </p:spPr>
        <p:txBody>
          <a:bodyPr vert="horz" lIns="122584" tIns="61292" rIns="122584" bIns="61292" rtlCol="0" anchor="ctr">
            <a:noAutofit/>
          </a:bodyPr>
          <a:lstStyle>
            <a:lvl1pPr algn="ctr">
              <a:defRPr sz="1600" b="0" cap="all" spc="402" baseline="0">
                <a:solidFill>
                  <a:schemeClr val="tx1"/>
                </a:solidFill>
              </a:defRPr>
            </a:lvl1pPr>
          </a:lstStyle>
          <a:p>
            <a:fld id="{1BA79735-A898-44F7-B1B0-C152E3E02E6E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66170" y="7351395"/>
            <a:ext cx="9348735" cy="331047"/>
          </a:xfrm>
          <a:prstGeom prst="rect">
            <a:avLst/>
          </a:prstGeom>
        </p:spPr>
        <p:txBody>
          <a:bodyPr vert="horz" lIns="122584" tIns="61292" rIns="122584" bIns="61292" rtlCol="0" anchor="ctr">
            <a:normAutofit/>
          </a:bodyPr>
          <a:lstStyle>
            <a:lvl1pPr algn="ctr">
              <a:defRPr sz="1500" b="0" cap="all" spc="402" baseline="0">
                <a:solidFill>
                  <a:schemeClr val="tx1"/>
                </a:solidFill>
              </a:defRPr>
            </a:lvl1pPr>
          </a:lstStyle>
          <a:p>
            <a:r>
              <a:rPr lang="en-IN" smtClean="0"/>
              <a:t>GIRLSCRIPT JAMSHEDPUR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42475" y="6995160"/>
            <a:ext cx="1596125" cy="34544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508961"/>
            <a:ext cx="13681075" cy="180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62296" y="1105408"/>
            <a:ext cx="6156484" cy="794512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122584" tIns="61292" rIns="122584" bIns="61292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dt="0"/>
  <p:txStyles>
    <p:titleStyle>
      <a:lvl1pPr algn="ctr" defTabSz="1225845" rtl="0" eaLnBrk="1" latinLnBrk="0" hangingPunct="1">
        <a:spcBef>
          <a:spcPts val="536"/>
        </a:spcBef>
        <a:buNone/>
        <a:defRPr sz="24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1225845" rtl="0" eaLnBrk="1" latinLnBrk="0" hangingPunct="1">
        <a:lnSpc>
          <a:spcPct val="100000"/>
        </a:lnSpc>
        <a:spcBef>
          <a:spcPts val="804"/>
        </a:spcBef>
        <a:spcAft>
          <a:spcPts val="0"/>
        </a:spcAft>
        <a:buClr>
          <a:schemeClr val="accent1"/>
        </a:buClr>
        <a:buFontTx/>
        <a:buNone/>
        <a:defRPr sz="2700" b="0" i="0" kern="1200" cap="none" spc="4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1225845" rtl="0" eaLnBrk="1" latinLnBrk="0" hangingPunct="1">
        <a:lnSpc>
          <a:spcPct val="100000"/>
        </a:lnSpc>
        <a:spcBef>
          <a:spcPts val="1609"/>
        </a:spcBef>
        <a:buClr>
          <a:schemeClr val="accent1"/>
        </a:buClr>
        <a:buFontTx/>
        <a:buNone/>
        <a:defRPr sz="24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1225845" rtl="0" eaLnBrk="1" latinLnBrk="0" hangingPunct="1">
        <a:lnSpc>
          <a:spcPct val="100000"/>
        </a:lnSpc>
        <a:spcBef>
          <a:spcPts val="1609"/>
        </a:spcBef>
        <a:buClr>
          <a:schemeClr val="accent1"/>
        </a:buClr>
        <a:buFontTx/>
        <a:buNone/>
        <a:defRPr sz="21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1225845" rtl="0" eaLnBrk="1" latinLnBrk="0" hangingPunct="1">
        <a:lnSpc>
          <a:spcPct val="100000"/>
        </a:lnSpc>
        <a:spcBef>
          <a:spcPts val="1609"/>
        </a:spcBef>
        <a:buClr>
          <a:schemeClr val="accent1"/>
        </a:buClr>
        <a:buFontTx/>
        <a:buNone/>
        <a:defRPr sz="19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1225845" rtl="0" eaLnBrk="1" latinLnBrk="0" hangingPunct="1">
        <a:lnSpc>
          <a:spcPct val="100000"/>
        </a:lnSpc>
        <a:spcBef>
          <a:spcPts val="1609"/>
        </a:spcBef>
        <a:buClr>
          <a:schemeClr val="accent1"/>
        </a:buClr>
        <a:buFontTx/>
        <a:buNone/>
        <a:defRPr sz="19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1225845" rtl="0" eaLnBrk="1" latinLnBrk="0" hangingPunct="1">
        <a:lnSpc>
          <a:spcPct val="100000"/>
        </a:lnSpc>
        <a:spcBef>
          <a:spcPts val="1609"/>
        </a:spcBef>
        <a:buFont typeface="Arial" pitchFamily="34" charset="0"/>
        <a:buNone/>
        <a:defRPr sz="19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1225845" rtl="0" eaLnBrk="1" latinLnBrk="0" hangingPunct="1">
        <a:lnSpc>
          <a:spcPct val="100000"/>
        </a:lnSpc>
        <a:spcBef>
          <a:spcPts val="1609"/>
        </a:spcBef>
        <a:buFont typeface="Arial" pitchFamily="34" charset="0"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1225845" rtl="0" eaLnBrk="1" latinLnBrk="0" hangingPunct="1">
        <a:lnSpc>
          <a:spcPct val="100000"/>
        </a:lnSpc>
        <a:spcBef>
          <a:spcPts val="1609"/>
        </a:spcBef>
        <a:buFont typeface="Arial" pitchFamily="34" charset="0"/>
        <a:buNone/>
        <a:defRPr sz="19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1225845" rtl="0" eaLnBrk="1" latinLnBrk="0" hangingPunct="1">
        <a:lnSpc>
          <a:spcPct val="100000"/>
        </a:lnSpc>
        <a:spcBef>
          <a:spcPts val="1609"/>
        </a:spcBef>
        <a:buFont typeface="Arial" pitchFamily="34" charset="0"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258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2922" algn="l" defTabSz="12258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5845" algn="l" defTabSz="12258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8767" algn="l" defTabSz="12258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51689" algn="l" defTabSz="12258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64612" algn="l" defTabSz="12258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77534" algn="l" defTabSz="12258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90456" algn="l" defTabSz="12258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03379" algn="l" defTabSz="12258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sahilj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737" y="-762000"/>
            <a:ext cx="9677400" cy="3581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212" y="2819400"/>
            <a:ext cx="63833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 smtClean="0">
                <a:solidFill>
                  <a:schemeClr val="accent2">
                    <a:lumMod val="75000"/>
                  </a:schemeClr>
                </a:solidFill>
              </a:rPr>
              <a:t>C++ PROGRAMMING DAY 1 AND 2 </a:t>
            </a:r>
            <a:endParaRPr lang="en-IN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137" y="1507762"/>
            <a:ext cx="7396449" cy="626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0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958299"/>
              </p:ext>
            </p:extLst>
          </p:nvPr>
        </p:nvGraphicFramePr>
        <p:xfrm>
          <a:off x="782418" y="914400"/>
          <a:ext cx="9896266" cy="13331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2781"/>
                <a:gridCol w="5133485"/>
              </a:tblGrid>
              <a:tr h="161612">
                <a:tc>
                  <a:txBody>
                    <a:bodyPr/>
                    <a:lstStyle/>
                    <a:p>
                      <a:pPr marL="521334">
                        <a:lnSpc>
                          <a:spcPts val="1320"/>
                        </a:lnSpc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Relational</a:t>
                      </a:r>
                      <a:r>
                        <a:rPr sz="120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operators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1055">
                        <a:lnSpc>
                          <a:spcPts val="1320"/>
                        </a:lnSpc>
                      </a:pPr>
                      <a:r>
                        <a:rPr sz="1200" b="1" spc="-20" dirty="0">
                          <a:latin typeface="Arial"/>
                          <a:cs typeface="Arial"/>
                        </a:rPr>
                        <a:t>Meaning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5532">
                <a:tc>
                  <a:txBody>
                    <a:bodyPr/>
                    <a:lstStyle/>
                    <a:p>
                      <a:pPr marR="362585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&lt;</a:t>
                      </a:r>
                    </a:p>
                  </a:txBody>
                  <a:tcPr marL="0" marR="0" marT="7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5085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Less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than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76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3086">
                <a:tc>
                  <a:txBody>
                    <a:bodyPr/>
                    <a:lstStyle/>
                    <a:p>
                      <a:pPr marR="229235" algn="ctr">
                        <a:lnSpc>
                          <a:spcPct val="100000"/>
                        </a:lnSpc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2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5085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Less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than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equal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to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68278">
                <a:tc>
                  <a:txBody>
                    <a:bodyPr/>
                    <a:lstStyle/>
                    <a:p>
                      <a:pPr marR="229235" algn="ctr">
                        <a:lnSpc>
                          <a:spcPts val="1365"/>
                        </a:lnSpc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50850">
                        <a:lnSpc>
                          <a:spcPts val="1365"/>
                        </a:lnSpc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Equal</a:t>
                      </a:r>
                      <a:r>
                        <a:rPr sz="12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to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68278">
                <a:tc>
                  <a:txBody>
                    <a:bodyPr/>
                    <a:lstStyle/>
                    <a:p>
                      <a:pPr marR="362585" algn="ctr">
                        <a:lnSpc>
                          <a:spcPts val="136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&gt;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50850">
                        <a:lnSpc>
                          <a:spcPts val="1360"/>
                        </a:lnSpc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Greater</a:t>
                      </a:r>
                      <a:r>
                        <a:rPr sz="12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than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4479">
                <a:tc>
                  <a:txBody>
                    <a:bodyPr/>
                    <a:lstStyle/>
                    <a:p>
                      <a:pPr marR="22923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12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508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Greater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than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equal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to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5872">
                <a:tc>
                  <a:txBody>
                    <a:bodyPr/>
                    <a:lstStyle/>
                    <a:p>
                      <a:pPr marR="26733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!</a:t>
                      </a:r>
                      <a:r>
                        <a:rPr sz="12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spc="-2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2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equal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29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07375" y="2244179"/>
            <a:ext cx="7124920" cy="103201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150" b="1" i="1" spc="-10" dirty="0">
                <a:latin typeface="Arial"/>
                <a:cs typeface="Arial"/>
              </a:rPr>
              <a:t>Example</a:t>
            </a:r>
            <a:r>
              <a:rPr sz="1150" b="1" i="1" spc="-110" dirty="0">
                <a:latin typeface="Arial"/>
                <a:cs typeface="Arial"/>
              </a:rPr>
              <a:t> </a:t>
            </a:r>
            <a:endParaRPr sz="1150" dirty="0">
              <a:latin typeface="Arial"/>
              <a:cs typeface="Arial"/>
            </a:endParaRPr>
          </a:p>
          <a:p>
            <a:pPr marL="469900" marR="527685">
              <a:lnSpc>
                <a:spcPct val="127000"/>
              </a:lnSpc>
              <a:spcBef>
                <a:spcPts val="50"/>
              </a:spcBef>
            </a:pPr>
            <a:r>
              <a:rPr sz="1150" dirty="0">
                <a:latin typeface="Arial"/>
                <a:cs typeface="Arial"/>
              </a:rPr>
              <a:t>int </a:t>
            </a:r>
            <a:r>
              <a:rPr sz="1150" spc="5" dirty="0">
                <a:latin typeface="Arial"/>
                <a:cs typeface="Arial"/>
              </a:rPr>
              <a:t>x = </a:t>
            </a:r>
            <a:r>
              <a:rPr sz="1150" dirty="0">
                <a:latin typeface="Arial"/>
                <a:cs typeface="Arial"/>
              </a:rPr>
              <a:t>2; Int l </a:t>
            </a:r>
            <a:r>
              <a:rPr sz="1150" spc="5" dirty="0">
                <a:latin typeface="Arial"/>
                <a:cs typeface="Arial"/>
              </a:rPr>
              <a:t>=</a:t>
            </a:r>
            <a:r>
              <a:rPr sz="1150" spc="-20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1;  </a:t>
            </a:r>
            <a:r>
              <a:rPr sz="1150" dirty="0">
                <a:latin typeface="Arial"/>
                <a:cs typeface="Arial"/>
              </a:rPr>
              <a:t>int </a:t>
            </a:r>
            <a:r>
              <a:rPr sz="1150" spc="5" dirty="0">
                <a:latin typeface="Arial"/>
                <a:cs typeface="Arial"/>
              </a:rPr>
              <a:t>y =</a:t>
            </a:r>
            <a:r>
              <a:rPr sz="1150" spc="-8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3;</a:t>
            </a:r>
            <a:endParaRPr sz="115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84"/>
              </a:spcBef>
            </a:pPr>
            <a:r>
              <a:rPr sz="1150" dirty="0">
                <a:latin typeface="Arial"/>
                <a:cs typeface="Arial"/>
              </a:rPr>
              <a:t>int </a:t>
            </a:r>
            <a:r>
              <a:rPr sz="1150" spc="5" dirty="0">
                <a:latin typeface="Arial"/>
                <a:cs typeface="Arial"/>
              </a:rPr>
              <a:t>z =</a:t>
            </a:r>
            <a:r>
              <a:rPr sz="1150" spc="-8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5;</a:t>
            </a:r>
            <a:endParaRPr sz="1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50" spc="-5" dirty="0">
                <a:latin typeface="Arial"/>
                <a:cs typeface="Arial"/>
              </a:rPr>
              <a:t>The</a:t>
            </a:r>
            <a:r>
              <a:rPr sz="1150" spc="-11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following</a:t>
            </a:r>
            <a:r>
              <a:rPr sz="1150" spc="-11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statements</a:t>
            </a:r>
            <a:r>
              <a:rPr sz="1150" spc="-110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are</a:t>
            </a:r>
            <a:r>
              <a:rPr sz="1150" spc="-110" dirty="0">
                <a:latin typeface="Arial"/>
                <a:cs typeface="Arial"/>
              </a:rPr>
              <a:t> </a:t>
            </a:r>
            <a:r>
              <a:rPr sz="1150" spc="-15" dirty="0" smtClean="0">
                <a:latin typeface="Arial"/>
                <a:cs typeface="Arial"/>
              </a:rPr>
              <a:t>true</a:t>
            </a:r>
            <a:r>
              <a:rPr lang="en-US" sz="1150" spc="-15" dirty="0" smtClean="0">
                <a:latin typeface="Arial"/>
                <a:cs typeface="Arial"/>
              </a:rPr>
              <a:t>: 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82937" y="3276193"/>
            <a:ext cx="372203" cy="119006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200" spc="-30" dirty="0">
                <a:latin typeface="Arial"/>
                <a:cs typeface="Arial"/>
              </a:rPr>
              <a:t>(i)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spc="-30" dirty="0">
                <a:latin typeface="Arial"/>
                <a:cs typeface="Arial"/>
              </a:rPr>
              <a:t>(ii)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200" spc="-30" dirty="0">
                <a:latin typeface="Arial"/>
                <a:cs typeface="Arial"/>
              </a:rPr>
              <a:t>(iii)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200" spc="-40" dirty="0">
                <a:latin typeface="Arial"/>
                <a:cs typeface="Arial"/>
              </a:rPr>
              <a:t>(iv)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spc="-45" dirty="0">
                <a:latin typeface="Arial"/>
                <a:cs typeface="Arial"/>
              </a:rPr>
              <a:t>(v</a:t>
            </a:r>
            <a:r>
              <a:rPr sz="1200" spc="-45" dirty="0" smtClean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4537" y="3285682"/>
            <a:ext cx="850595" cy="119301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200" dirty="0">
                <a:latin typeface="Arial"/>
                <a:cs typeface="Arial"/>
              </a:rPr>
              <a:t>l </a:t>
            </a:r>
            <a:r>
              <a:rPr sz="1200" spc="5" dirty="0">
                <a:latin typeface="Arial"/>
                <a:cs typeface="Arial"/>
              </a:rPr>
              <a:t>= 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1</a:t>
            </a:r>
            <a:endParaRPr sz="1200" dirty="0">
              <a:latin typeface="Arial"/>
              <a:cs typeface="Arial"/>
            </a:endParaRPr>
          </a:p>
          <a:p>
            <a:pPr marL="12700" marR="139065">
              <a:lnSpc>
                <a:spcPct val="127800"/>
              </a:lnSpc>
            </a:pPr>
            <a:r>
              <a:rPr sz="1200" spc="5" dirty="0">
                <a:latin typeface="Arial"/>
                <a:cs typeface="Arial"/>
              </a:rPr>
              <a:t>x &lt;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y </a:t>
            </a:r>
            <a:endParaRPr sz="1200" dirty="0">
              <a:latin typeface="Arial"/>
              <a:cs typeface="Arial"/>
            </a:endParaRPr>
          </a:p>
          <a:p>
            <a:pPr marL="12700" marR="5080">
              <a:lnSpc>
                <a:spcPts val="1760"/>
              </a:lnSpc>
              <a:spcBef>
                <a:spcPts val="114"/>
              </a:spcBef>
            </a:pPr>
            <a:r>
              <a:rPr sz="1200" spc="5" dirty="0">
                <a:latin typeface="Arial"/>
                <a:cs typeface="Arial"/>
              </a:rPr>
              <a:t>y &gt; =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lang="en-US" sz="1200" spc="5" dirty="0" smtClean="0">
                <a:latin typeface="Arial"/>
                <a:cs typeface="Arial"/>
              </a:rPr>
              <a:t>1</a:t>
            </a:r>
          </a:p>
          <a:p>
            <a:pPr marL="12700" marR="5080">
              <a:lnSpc>
                <a:spcPts val="1760"/>
              </a:lnSpc>
              <a:spcBef>
                <a:spcPts val="114"/>
              </a:spcBef>
            </a:pPr>
            <a:r>
              <a:rPr sz="120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I</a:t>
            </a:r>
            <a:r>
              <a:rPr sz="1200" spc="5" dirty="0" smtClean="0">
                <a:latin typeface="Arial"/>
                <a:cs typeface="Arial"/>
              </a:rPr>
              <a:t>=</a:t>
            </a:r>
            <a:r>
              <a:rPr sz="1200" spc="25" dirty="0" smtClean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1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200" dirty="0">
                <a:latin typeface="Arial"/>
                <a:cs typeface="Arial"/>
              </a:rPr>
              <a:t>l </a:t>
            </a:r>
            <a:r>
              <a:rPr sz="1200" spc="5" dirty="0">
                <a:latin typeface="Arial"/>
                <a:cs typeface="Arial"/>
              </a:rPr>
              <a:t>&lt; =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1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7946" y="4517329"/>
            <a:ext cx="8894935" cy="60439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b="1" spc="-15" dirty="0">
                <a:latin typeface="Arial"/>
                <a:cs typeface="Arial"/>
              </a:rPr>
              <a:t>Logical</a:t>
            </a:r>
            <a:r>
              <a:rPr sz="1400" b="1" spc="-12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operators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Arial"/>
              <a:cs typeface="Arial"/>
            </a:endParaRPr>
          </a:p>
          <a:p>
            <a:pPr marL="12700" marR="5080">
              <a:lnSpc>
                <a:spcPct val="103499"/>
              </a:lnSpc>
            </a:pP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logical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operators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are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used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to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combine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one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or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more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relational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expression.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The  </a:t>
            </a:r>
            <a:r>
              <a:rPr sz="1200" spc="-10" dirty="0">
                <a:latin typeface="Arial"/>
                <a:cs typeface="Arial"/>
              </a:rPr>
              <a:t>following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table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shows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logical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operators.</a:t>
            </a:r>
            <a:endParaRPr sz="1200" dirty="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328190"/>
              </p:ext>
            </p:extLst>
          </p:nvPr>
        </p:nvGraphicFramePr>
        <p:xfrm>
          <a:off x="6230937" y="5334000"/>
          <a:ext cx="4876800" cy="762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0428"/>
                <a:gridCol w="2466372"/>
              </a:tblGrid>
              <a:tr h="215112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b="1" spc="-15" dirty="0">
                          <a:latin typeface="Arial"/>
                          <a:cs typeface="Arial"/>
                        </a:rPr>
                        <a:t>Operators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2600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16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b="1" spc="-20" dirty="0">
                          <a:latin typeface="Arial"/>
                          <a:cs typeface="Arial"/>
                        </a:rPr>
                        <a:t>Meaning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2600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036">
                <a:tc>
                  <a:txBody>
                    <a:bodyPr/>
                    <a:lstStyle/>
                    <a:p>
                      <a:pPr marR="370840" algn="ctr">
                        <a:lnSpc>
                          <a:spcPts val="1335"/>
                        </a:lnSpc>
                      </a:pPr>
                      <a:r>
                        <a:rPr sz="900" spc="-160" dirty="0" smtClean="0">
                          <a:latin typeface="Arial"/>
                          <a:cs typeface="Arial"/>
                        </a:rPr>
                        <a:t>|</a:t>
                      </a:r>
                      <a:r>
                        <a:rPr lang="en-US" sz="900" spc="-160" baseline="0" dirty="0" smtClean="0">
                          <a:latin typeface="Arial"/>
                          <a:cs typeface="Arial"/>
                        </a:rPr>
                        <a:t> |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8290" algn="ctr">
                        <a:lnSpc>
                          <a:spcPts val="1335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OR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83865">
                <a:tc>
                  <a:txBody>
                    <a:bodyPr/>
                    <a:lstStyle/>
                    <a:p>
                      <a:pPr marR="22225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45" dirty="0">
                          <a:latin typeface="Arial"/>
                          <a:cs typeface="Arial"/>
                        </a:rPr>
                        <a:t>&amp;&amp;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83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422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100" dirty="0">
                          <a:latin typeface="Arial"/>
                          <a:cs typeface="Arial"/>
                        </a:rPr>
                        <a:t>AND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83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92988">
                <a:tc>
                  <a:txBody>
                    <a:bodyPr/>
                    <a:lstStyle/>
                    <a:p>
                      <a:pPr marR="36576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!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83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877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60" dirty="0">
                          <a:latin typeface="Arial"/>
                          <a:cs typeface="Arial"/>
                        </a:rPr>
                        <a:t>NOT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883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77946" y="5149753"/>
            <a:ext cx="8890463" cy="126778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0" dirty="0">
                <a:latin typeface="Arial"/>
                <a:cs typeface="Arial"/>
              </a:rPr>
              <a:t>The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NOT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operator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is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called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the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unary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operator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because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it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requires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only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one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operand.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i="1" spc="-10" dirty="0">
                <a:latin typeface="Arial"/>
                <a:cs typeface="Arial"/>
              </a:rPr>
              <a:t>Example</a:t>
            </a:r>
            <a:r>
              <a:rPr sz="1200" b="1" i="1" spc="-114" dirty="0">
                <a:latin typeface="Arial"/>
                <a:cs typeface="Arial"/>
              </a:rPr>
              <a:t> </a:t>
            </a:r>
            <a:endParaRPr sz="1200" dirty="0">
              <a:latin typeface="Arial"/>
              <a:cs typeface="Arial"/>
            </a:endParaRPr>
          </a:p>
          <a:p>
            <a:pPr marL="469900" marR="2811145">
              <a:lnSpc>
                <a:spcPct val="164300"/>
              </a:lnSpc>
              <a:spcBef>
                <a:spcPts val="215"/>
              </a:spcBef>
            </a:pPr>
            <a:r>
              <a:rPr sz="1200" dirty="0">
                <a:latin typeface="Arial"/>
                <a:cs typeface="Arial"/>
              </a:rPr>
              <a:t>int </a:t>
            </a:r>
            <a:r>
              <a:rPr sz="1200" spc="5" dirty="0">
                <a:latin typeface="Arial"/>
                <a:cs typeface="Arial"/>
              </a:rPr>
              <a:t>x = </a:t>
            </a:r>
            <a:r>
              <a:rPr sz="1200" dirty="0">
                <a:latin typeface="Arial"/>
                <a:cs typeface="Arial"/>
              </a:rPr>
              <a:t>5; int </a:t>
            </a:r>
            <a:r>
              <a:rPr sz="1200" spc="5" dirty="0">
                <a:latin typeface="Arial"/>
                <a:cs typeface="Arial"/>
              </a:rPr>
              <a:t>z = </a:t>
            </a:r>
            <a:r>
              <a:rPr sz="1200" dirty="0">
                <a:latin typeface="Arial"/>
                <a:cs typeface="Arial"/>
              </a:rPr>
              <a:t>9; int </a:t>
            </a:r>
            <a:r>
              <a:rPr sz="1200" spc="5" dirty="0">
                <a:latin typeface="Arial"/>
                <a:cs typeface="Arial"/>
              </a:rPr>
              <a:t>y =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7;  </a:t>
            </a:r>
            <a:r>
              <a:rPr sz="1200" dirty="0">
                <a:latin typeface="Arial"/>
                <a:cs typeface="Arial"/>
              </a:rPr>
              <a:t>(x </a:t>
            </a:r>
            <a:r>
              <a:rPr sz="1200" spc="5" dirty="0">
                <a:latin typeface="Arial"/>
                <a:cs typeface="Arial"/>
              </a:rPr>
              <a:t>&gt; </a:t>
            </a:r>
            <a:r>
              <a:rPr sz="1200" dirty="0">
                <a:latin typeface="Arial"/>
                <a:cs typeface="Arial"/>
              </a:rPr>
              <a:t>y) </a:t>
            </a:r>
            <a:r>
              <a:rPr sz="1200" spc="5" dirty="0">
                <a:latin typeface="Arial"/>
                <a:cs typeface="Arial"/>
              </a:rPr>
              <a:t>&amp; &amp; </a:t>
            </a:r>
            <a:r>
              <a:rPr sz="1200" dirty="0">
                <a:latin typeface="Arial"/>
                <a:cs typeface="Arial"/>
              </a:rPr>
              <a:t>(z </a:t>
            </a:r>
            <a:r>
              <a:rPr sz="1200" spc="5" dirty="0">
                <a:latin typeface="Arial"/>
                <a:cs typeface="Arial"/>
              </a:rPr>
              <a:t>&gt;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y)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Arial"/>
              <a:cs typeface="Arial"/>
            </a:endParaRPr>
          </a:p>
          <a:p>
            <a:pPr marL="12700" marR="5715">
              <a:lnSpc>
                <a:spcPct val="100899"/>
              </a:lnSpc>
              <a:spcBef>
                <a:spcPts val="5"/>
              </a:spcBef>
            </a:pPr>
            <a:r>
              <a:rPr sz="1200" spc="-25" dirty="0">
                <a:latin typeface="Arial"/>
                <a:cs typeface="Arial"/>
              </a:rPr>
              <a:t>The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first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expression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(x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&gt;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y)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evaluates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to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false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and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second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expression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(z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&gt;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y)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evaluates  </a:t>
            </a:r>
            <a:r>
              <a:rPr sz="1200" spc="-5" dirty="0">
                <a:latin typeface="Arial"/>
                <a:cs typeface="Arial"/>
              </a:rPr>
              <a:t>to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true.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Therefore,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final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expression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is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false.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IN" smtClean="0"/>
              <a:t>GIRLSCRIPT JAMSHEDPUR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084263" y="906267"/>
            <a:ext cx="14194321" cy="13657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849120" marR="5080" algn="just">
              <a:lnSpc>
                <a:spcPct val="166500"/>
              </a:lnSpc>
              <a:spcBef>
                <a:spcPts val="625"/>
              </a:spcBef>
            </a:pPr>
            <a:r>
              <a:rPr sz="1200" spc="-15" dirty="0">
                <a:latin typeface="Arial"/>
                <a:cs typeface="Arial"/>
              </a:rPr>
              <a:t>In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AND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operation,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if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any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one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of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the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expression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is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false,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the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entire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expression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is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false.  </a:t>
            </a:r>
            <a:r>
              <a:rPr sz="1200" spc="-5" dirty="0">
                <a:latin typeface="Arial"/>
                <a:cs typeface="Arial"/>
              </a:rPr>
              <a:t>In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operation,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if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any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one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of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expression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is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true,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entire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expression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is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true.  </a:t>
            </a:r>
            <a:r>
              <a:rPr sz="1200" spc="-5" dirty="0">
                <a:latin typeface="Arial"/>
                <a:cs typeface="Arial"/>
              </a:rPr>
              <a:t>In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NOT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operation,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only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one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expression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is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required.</a:t>
            </a:r>
            <a:endParaRPr sz="1200" dirty="0">
              <a:latin typeface="Arial"/>
              <a:cs typeface="Arial"/>
            </a:endParaRPr>
          </a:p>
          <a:p>
            <a:pPr marL="1848485" algn="just">
              <a:lnSpc>
                <a:spcPct val="100000"/>
              </a:lnSpc>
              <a:spcBef>
                <a:spcPts val="960"/>
              </a:spcBef>
            </a:pPr>
            <a:r>
              <a:rPr sz="1200" dirty="0">
                <a:latin typeface="Arial"/>
                <a:cs typeface="Arial"/>
              </a:rPr>
              <a:t>If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expression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true,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operation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true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false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vice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versa</a:t>
            </a:r>
            <a:r>
              <a:rPr sz="1200" spc="-5" dirty="0" smtClean="0">
                <a:latin typeface="Arial"/>
                <a:cs typeface="Arial"/>
              </a:rPr>
              <a:t>.</a:t>
            </a:r>
            <a:endParaRPr sz="950" dirty="0">
              <a:latin typeface="Arial"/>
              <a:cs typeface="Arial"/>
            </a:endParaRPr>
          </a:p>
          <a:p>
            <a:pPr marL="1848485" algn="just"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336" y="2296272"/>
            <a:ext cx="12441721" cy="38241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25" dirty="0">
                <a:latin typeface="Arial"/>
                <a:cs typeface="Arial"/>
              </a:rPr>
              <a:t>Assignment</a:t>
            </a:r>
            <a:r>
              <a:rPr sz="1400" b="1" spc="-14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operator</a:t>
            </a:r>
            <a:endParaRPr sz="1400" dirty="0">
              <a:latin typeface="Arial"/>
              <a:cs typeface="Arial"/>
            </a:endParaRPr>
          </a:p>
          <a:p>
            <a:pPr marL="12700" marR="6350" algn="just">
              <a:lnSpc>
                <a:spcPct val="101699"/>
              </a:lnSpc>
              <a:spcBef>
                <a:spcPts val="865"/>
              </a:spcBef>
            </a:pP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assignment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operator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‘=’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stores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value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of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expression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right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hand  </a:t>
            </a:r>
            <a:r>
              <a:rPr sz="1200" dirty="0">
                <a:latin typeface="Arial"/>
                <a:cs typeface="Arial"/>
              </a:rPr>
              <a:t>side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equal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sign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operand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left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hand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side.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i="1" spc="-10" dirty="0">
                <a:latin typeface="Arial"/>
                <a:cs typeface="Arial"/>
              </a:rPr>
              <a:t>Example</a:t>
            </a:r>
            <a:r>
              <a:rPr sz="1200" b="1" i="1" spc="-114" dirty="0">
                <a:latin typeface="Arial"/>
                <a:cs typeface="Arial"/>
              </a:rPr>
              <a:t> </a:t>
            </a:r>
            <a:endParaRPr sz="1200" dirty="0">
              <a:latin typeface="Arial"/>
              <a:cs typeface="Arial"/>
            </a:endParaRPr>
          </a:p>
          <a:p>
            <a:pPr marL="469900" marR="3549015">
              <a:lnSpc>
                <a:spcPct val="142600"/>
              </a:lnSpc>
              <a:spcBef>
                <a:spcPts val="15"/>
              </a:spcBef>
            </a:pPr>
            <a:r>
              <a:rPr sz="1200" dirty="0">
                <a:latin typeface="Arial"/>
                <a:cs typeface="Arial"/>
              </a:rPr>
              <a:t>int </a:t>
            </a:r>
            <a:r>
              <a:rPr sz="1200" spc="5" dirty="0">
                <a:latin typeface="Arial"/>
                <a:cs typeface="Arial"/>
              </a:rPr>
              <a:t>m = </a:t>
            </a:r>
            <a:r>
              <a:rPr sz="1200" dirty="0">
                <a:latin typeface="Arial"/>
                <a:cs typeface="Arial"/>
              </a:rPr>
              <a:t>5, </a:t>
            </a:r>
            <a:r>
              <a:rPr sz="1200" spc="5" dirty="0">
                <a:latin typeface="Arial"/>
                <a:cs typeface="Arial"/>
              </a:rPr>
              <a:t>n =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7;  </a:t>
            </a:r>
            <a:r>
              <a:rPr sz="1200" dirty="0">
                <a:latin typeface="Arial"/>
                <a:cs typeface="Arial"/>
              </a:rPr>
              <a:t>int x, </a:t>
            </a:r>
            <a:r>
              <a:rPr sz="1200" spc="-50" dirty="0">
                <a:latin typeface="Arial"/>
                <a:cs typeface="Arial"/>
              </a:rPr>
              <a:t>y,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z;</a:t>
            </a:r>
            <a:endParaRPr sz="1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1200" spc="5" dirty="0">
                <a:latin typeface="Arial"/>
                <a:cs typeface="Arial"/>
              </a:rPr>
              <a:t>x = y = z =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0;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 dirty="0">
              <a:latin typeface="Arial"/>
              <a:cs typeface="Arial"/>
            </a:endParaRPr>
          </a:p>
          <a:p>
            <a:pPr marL="12700" marR="11430" algn="just">
              <a:lnSpc>
                <a:spcPct val="100899"/>
              </a:lnSpc>
            </a:pPr>
            <a:r>
              <a:rPr sz="1200" spc="-25" dirty="0">
                <a:latin typeface="Arial"/>
                <a:cs typeface="Arial"/>
              </a:rPr>
              <a:t>In</a:t>
            </a:r>
            <a:r>
              <a:rPr sz="1200" spc="-17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addition</a:t>
            </a:r>
            <a:r>
              <a:rPr sz="1200" spc="-17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to</a:t>
            </a:r>
            <a:r>
              <a:rPr sz="1200" spc="-17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standard</a:t>
            </a:r>
            <a:r>
              <a:rPr sz="1200" spc="-17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assignment</a:t>
            </a:r>
            <a:r>
              <a:rPr sz="1200" spc="-17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operator</a:t>
            </a:r>
            <a:r>
              <a:rPr sz="1200" spc="-17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shown</a:t>
            </a:r>
            <a:r>
              <a:rPr sz="1200" spc="-17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above,</a:t>
            </a:r>
            <a:r>
              <a:rPr sz="1200" spc="-17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C++</a:t>
            </a:r>
            <a:r>
              <a:rPr sz="1200" spc="-17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also</a:t>
            </a:r>
            <a:r>
              <a:rPr sz="1200" spc="-17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support</a:t>
            </a:r>
            <a:r>
              <a:rPr sz="1200" spc="-17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compund  </a:t>
            </a:r>
            <a:r>
              <a:rPr sz="1200" spc="-15" dirty="0">
                <a:latin typeface="Arial"/>
                <a:cs typeface="Arial"/>
              </a:rPr>
              <a:t>assignment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operators.</a:t>
            </a:r>
            <a:endParaRPr sz="1200" dirty="0">
              <a:latin typeface="Arial"/>
              <a:cs typeface="Arial"/>
            </a:endParaRPr>
          </a:p>
          <a:p>
            <a:pPr marL="12700" marR="5080" algn="just">
              <a:lnSpc>
                <a:spcPct val="101299"/>
              </a:lnSpc>
              <a:spcBef>
                <a:spcPts val="725"/>
              </a:spcBef>
            </a:pPr>
            <a:r>
              <a:rPr sz="1200" spc="5" dirty="0">
                <a:latin typeface="Arial"/>
                <a:cs typeface="Arial"/>
              </a:rPr>
              <a:t>C++ provides two special operators viz ‘++’ and ‘- </a:t>
            </a:r>
            <a:r>
              <a:rPr sz="1200" dirty="0">
                <a:latin typeface="Arial"/>
                <a:cs typeface="Arial"/>
              </a:rPr>
              <a:t>-’ </a:t>
            </a:r>
            <a:r>
              <a:rPr sz="1200" spc="5" dirty="0">
                <a:latin typeface="Arial"/>
                <a:cs typeface="Arial"/>
              </a:rPr>
              <a:t>for incrementing </a:t>
            </a:r>
            <a:r>
              <a:rPr sz="1200" spc="10" dirty="0">
                <a:latin typeface="Arial"/>
                <a:cs typeface="Arial"/>
              </a:rPr>
              <a:t>and  </a:t>
            </a:r>
            <a:r>
              <a:rPr sz="1200" spc="-15" dirty="0">
                <a:latin typeface="Arial"/>
                <a:cs typeface="Arial"/>
              </a:rPr>
              <a:t>decrementing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value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of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variable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by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1.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increment/decrement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operator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can 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used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with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any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type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variable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cannot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used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with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any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constant.</a:t>
            </a:r>
            <a:endParaRPr sz="1200" dirty="0">
              <a:latin typeface="Arial"/>
              <a:cs typeface="Arial"/>
            </a:endParaRPr>
          </a:p>
          <a:p>
            <a:pPr marL="12700" marR="6985" algn="just">
              <a:lnSpc>
                <a:spcPct val="101699"/>
              </a:lnSpc>
              <a:spcBef>
                <a:spcPts val="720"/>
              </a:spcBef>
            </a:pPr>
            <a:r>
              <a:rPr sz="1200" spc="-25" dirty="0">
                <a:latin typeface="Arial"/>
                <a:cs typeface="Arial"/>
              </a:rPr>
              <a:t>With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the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prefix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version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of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these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operators,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C++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performs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the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increment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or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decrement  </a:t>
            </a:r>
            <a:r>
              <a:rPr sz="1200" spc="-5" dirty="0">
                <a:latin typeface="Arial"/>
                <a:cs typeface="Arial"/>
              </a:rPr>
              <a:t>operation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before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using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value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of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operand.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For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instance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following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code.</a:t>
            </a:r>
            <a:endParaRPr sz="1200" dirty="0">
              <a:latin typeface="Arial"/>
              <a:cs typeface="Arial"/>
            </a:endParaRPr>
          </a:p>
          <a:p>
            <a:pPr marL="469900" marR="3825240">
              <a:lnSpc>
                <a:spcPct val="117400"/>
              </a:lnSpc>
              <a:spcBef>
                <a:spcPts val="855"/>
              </a:spcBef>
            </a:pPr>
            <a:r>
              <a:rPr sz="1200" dirty="0">
                <a:latin typeface="Arial"/>
                <a:cs typeface="Arial"/>
              </a:rPr>
              <a:t>int sum,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ctr;  </a:t>
            </a:r>
            <a:r>
              <a:rPr sz="1200" dirty="0">
                <a:latin typeface="Arial"/>
                <a:cs typeface="Arial"/>
              </a:rPr>
              <a:t>sum </a:t>
            </a:r>
            <a:r>
              <a:rPr sz="1200" spc="5" dirty="0">
                <a:latin typeface="Arial"/>
                <a:cs typeface="Arial"/>
              </a:rPr>
              <a:t>=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12;</a:t>
            </a:r>
            <a:endParaRPr sz="1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latin typeface="Arial"/>
                <a:cs typeface="Arial"/>
              </a:rPr>
              <a:t>ctr </a:t>
            </a:r>
            <a:r>
              <a:rPr sz="1200" spc="5" dirty="0">
                <a:latin typeface="Arial"/>
                <a:cs typeface="Arial"/>
              </a:rPr>
              <a:t>=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4;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latin typeface="Arial"/>
                <a:cs typeface="Arial"/>
              </a:rPr>
              <a:t>sum </a:t>
            </a:r>
            <a:r>
              <a:rPr sz="1200" spc="5" dirty="0">
                <a:latin typeface="Arial"/>
                <a:cs typeface="Arial"/>
              </a:rPr>
              <a:t>= </a:t>
            </a:r>
            <a:r>
              <a:rPr sz="1200" dirty="0">
                <a:latin typeface="Arial"/>
                <a:cs typeface="Arial"/>
              </a:rPr>
              <a:t>sum </a:t>
            </a:r>
            <a:r>
              <a:rPr sz="1200" spc="5" dirty="0">
                <a:latin typeface="Arial"/>
                <a:cs typeface="Arial"/>
              </a:rPr>
              <a:t>+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(++ctr);</a:t>
            </a:r>
            <a:endParaRPr sz="1200" dirty="0">
              <a:latin typeface="Arial"/>
              <a:cs typeface="Arial"/>
            </a:endParaRPr>
          </a:p>
          <a:p>
            <a:pPr marL="12700" marR="8890">
              <a:lnSpc>
                <a:spcPts val="1370"/>
              </a:lnSpc>
              <a:spcBef>
                <a:spcPts val="940"/>
              </a:spcBef>
            </a:pPr>
            <a:r>
              <a:rPr sz="1200" spc="-5" dirty="0">
                <a:latin typeface="Arial"/>
                <a:cs typeface="Arial"/>
              </a:rPr>
              <a:t>will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produce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value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of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sum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as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17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because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ctr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will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first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incremented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and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then  </a:t>
            </a:r>
            <a:r>
              <a:rPr sz="1200" spc="-5" dirty="0">
                <a:latin typeface="Arial"/>
                <a:cs typeface="Arial"/>
              </a:rPr>
              <a:t>added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to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sum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producing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value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17.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IN" smtClean="0"/>
              <a:t>GIRLSCRIPT JAMSHEDPUR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2411" y="777238"/>
            <a:ext cx="12496280" cy="40175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0" dirty="0">
                <a:latin typeface="Arial"/>
                <a:cs typeface="Arial"/>
              </a:rPr>
              <a:t>Similarly,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following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code</a:t>
            </a:r>
            <a:endParaRPr sz="1200" dirty="0">
              <a:latin typeface="Arial"/>
              <a:cs typeface="Arial"/>
            </a:endParaRPr>
          </a:p>
          <a:p>
            <a:pPr marL="469900" algn="just">
              <a:lnSpc>
                <a:spcPct val="100000"/>
              </a:lnSpc>
              <a:spcBef>
                <a:spcPts val="840"/>
              </a:spcBef>
            </a:pPr>
            <a:r>
              <a:rPr sz="1200" dirty="0">
                <a:latin typeface="Arial"/>
                <a:cs typeface="Arial"/>
              </a:rPr>
              <a:t>sum </a:t>
            </a:r>
            <a:r>
              <a:rPr sz="1200" spc="5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12;</a:t>
            </a:r>
            <a:endParaRPr sz="1200" dirty="0">
              <a:latin typeface="Arial"/>
              <a:cs typeface="Arial"/>
            </a:endParaRPr>
          </a:p>
          <a:p>
            <a:pPr marL="469900" algn="just">
              <a:lnSpc>
                <a:spcPct val="100000"/>
              </a:lnSpc>
              <a:spcBef>
                <a:spcPts val="325"/>
              </a:spcBef>
            </a:pPr>
            <a:r>
              <a:rPr sz="1200" dirty="0">
                <a:latin typeface="Arial"/>
                <a:cs typeface="Arial"/>
              </a:rPr>
              <a:t>ctr </a:t>
            </a:r>
            <a:r>
              <a:rPr sz="1200" spc="5" dirty="0">
                <a:latin typeface="Arial"/>
                <a:cs typeface="Arial"/>
              </a:rPr>
              <a:t>=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4;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dirty="0">
                <a:latin typeface="Arial"/>
                <a:cs typeface="Arial"/>
              </a:rPr>
              <a:t>sum </a:t>
            </a:r>
            <a:r>
              <a:rPr sz="1200" spc="5" dirty="0">
                <a:latin typeface="Arial"/>
                <a:cs typeface="Arial"/>
              </a:rPr>
              <a:t>= </a:t>
            </a:r>
            <a:r>
              <a:rPr sz="1200" dirty="0">
                <a:latin typeface="Arial"/>
                <a:cs typeface="Arial"/>
              </a:rPr>
              <a:t>sum </a:t>
            </a:r>
            <a:r>
              <a:rPr sz="1200" spc="5" dirty="0">
                <a:latin typeface="Arial"/>
                <a:cs typeface="Arial"/>
              </a:rPr>
              <a:t>+ </a:t>
            </a:r>
            <a:r>
              <a:rPr sz="1200" dirty="0">
                <a:latin typeface="Arial"/>
                <a:cs typeface="Arial"/>
              </a:rPr>
              <a:t>( - -</a:t>
            </a:r>
            <a:r>
              <a:rPr sz="1200" spc="2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ctr);</a:t>
            </a:r>
            <a:endParaRPr sz="1200" dirty="0">
              <a:latin typeface="Arial"/>
              <a:cs typeface="Arial"/>
            </a:endParaRPr>
          </a:p>
          <a:p>
            <a:pPr marL="12700" marR="6985">
              <a:lnSpc>
                <a:spcPts val="1360"/>
              </a:lnSpc>
              <a:spcBef>
                <a:spcPts val="890"/>
              </a:spcBef>
            </a:pPr>
            <a:r>
              <a:rPr sz="1200" spc="-15" dirty="0">
                <a:latin typeface="Arial"/>
                <a:cs typeface="Arial"/>
              </a:rPr>
              <a:t>will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produce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value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of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sum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as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15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because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ctr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will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be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first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decremented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and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then  </a:t>
            </a:r>
            <a:r>
              <a:rPr sz="1200" spc="-5" dirty="0">
                <a:latin typeface="Arial"/>
                <a:cs typeface="Arial"/>
              </a:rPr>
              <a:t>added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to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sum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producing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value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15.</a:t>
            </a:r>
            <a:endParaRPr sz="1200" dirty="0">
              <a:latin typeface="Arial"/>
              <a:cs typeface="Arial"/>
            </a:endParaRPr>
          </a:p>
          <a:p>
            <a:pPr marL="12700" marR="5715" algn="just">
              <a:lnSpc>
                <a:spcPct val="97800"/>
              </a:lnSpc>
              <a:spcBef>
                <a:spcPts val="810"/>
              </a:spcBef>
            </a:pPr>
            <a:r>
              <a:rPr sz="1200" spc="-10" dirty="0">
                <a:latin typeface="Arial"/>
                <a:cs typeface="Arial"/>
              </a:rPr>
              <a:t>With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postfix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version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of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these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operators,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C++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first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uses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value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of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operand  </a:t>
            </a:r>
            <a:r>
              <a:rPr sz="1200" spc="-5" dirty="0">
                <a:latin typeface="Arial"/>
                <a:cs typeface="Arial"/>
              </a:rPr>
              <a:t>in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evaluating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expression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before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incrementing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or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decrementing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operand’s  value.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For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example,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following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code</a:t>
            </a:r>
            <a:endParaRPr sz="1200" dirty="0">
              <a:latin typeface="Arial"/>
              <a:cs typeface="Arial"/>
            </a:endParaRPr>
          </a:p>
          <a:p>
            <a:pPr marL="469900" algn="just">
              <a:lnSpc>
                <a:spcPct val="100000"/>
              </a:lnSpc>
              <a:spcBef>
                <a:spcPts val="840"/>
              </a:spcBef>
            </a:pPr>
            <a:r>
              <a:rPr sz="1200" dirty="0">
                <a:latin typeface="Arial"/>
                <a:cs typeface="Arial"/>
              </a:rPr>
              <a:t>sum </a:t>
            </a:r>
            <a:r>
              <a:rPr sz="1200" spc="5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12;</a:t>
            </a:r>
            <a:endParaRPr sz="1200" dirty="0">
              <a:latin typeface="Arial"/>
              <a:cs typeface="Arial"/>
            </a:endParaRPr>
          </a:p>
          <a:p>
            <a:pPr marL="469900" algn="just">
              <a:lnSpc>
                <a:spcPct val="100000"/>
              </a:lnSpc>
              <a:spcBef>
                <a:spcPts val="325"/>
              </a:spcBef>
            </a:pPr>
            <a:r>
              <a:rPr sz="1200" dirty="0">
                <a:latin typeface="Arial"/>
                <a:cs typeface="Arial"/>
              </a:rPr>
              <a:t>ctr </a:t>
            </a:r>
            <a:r>
              <a:rPr sz="1200" spc="5" dirty="0">
                <a:latin typeface="Arial"/>
                <a:cs typeface="Arial"/>
              </a:rPr>
              <a:t>=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4;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dirty="0">
                <a:latin typeface="Arial"/>
                <a:cs typeface="Arial"/>
              </a:rPr>
              <a:t>sum </a:t>
            </a:r>
            <a:r>
              <a:rPr sz="1200" spc="5" dirty="0">
                <a:latin typeface="Arial"/>
                <a:cs typeface="Arial"/>
              </a:rPr>
              <a:t>= </a:t>
            </a:r>
            <a:r>
              <a:rPr sz="1200" dirty="0">
                <a:latin typeface="Arial"/>
                <a:cs typeface="Arial"/>
              </a:rPr>
              <a:t>sum </a:t>
            </a:r>
            <a:r>
              <a:rPr sz="1200" spc="5" dirty="0">
                <a:latin typeface="Arial"/>
                <a:cs typeface="Arial"/>
              </a:rPr>
              <a:t>+ </a:t>
            </a:r>
            <a:r>
              <a:rPr sz="1200" spc="-5" dirty="0">
                <a:latin typeface="Arial"/>
                <a:cs typeface="Arial"/>
              </a:rPr>
              <a:t>(ctr </a:t>
            </a:r>
            <a:r>
              <a:rPr sz="1200" spc="5" dirty="0">
                <a:latin typeface="Arial"/>
                <a:cs typeface="Arial"/>
              </a:rPr>
              <a:t>+</a:t>
            </a:r>
            <a:r>
              <a:rPr sz="1200" spc="229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+);</a:t>
            </a:r>
            <a:endParaRPr sz="1200" dirty="0">
              <a:latin typeface="Arial"/>
              <a:cs typeface="Arial"/>
            </a:endParaRPr>
          </a:p>
          <a:p>
            <a:pPr marL="12700" marR="5080" algn="just">
              <a:lnSpc>
                <a:spcPct val="97800"/>
              </a:lnSpc>
              <a:spcBef>
                <a:spcPts val="869"/>
              </a:spcBef>
            </a:pPr>
            <a:r>
              <a:rPr sz="1200" spc="-10" dirty="0">
                <a:latin typeface="Arial"/>
                <a:cs typeface="Arial"/>
              </a:rPr>
              <a:t>will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produce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value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of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sum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as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16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because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ctr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will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first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used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expression  </a:t>
            </a:r>
            <a:r>
              <a:rPr sz="1200" dirty="0">
                <a:latin typeface="Arial"/>
                <a:cs typeface="Arial"/>
              </a:rPr>
              <a:t>producing the value of sum as 16 and then increment the value of ctr by </a:t>
            </a:r>
            <a:r>
              <a:rPr sz="1200" spc="5" dirty="0">
                <a:latin typeface="Arial"/>
                <a:cs typeface="Arial"/>
              </a:rPr>
              <a:t>1 </a:t>
            </a:r>
            <a:r>
              <a:rPr sz="1200" spc="-5" dirty="0">
                <a:latin typeface="Arial"/>
                <a:cs typeface="Arial"/>
              </a:rPr>
              <a:t>(ctr  </a:t>
            </a:r>
            <a:r>
              <a:rPr sz="1200" dirty="0">
                <a:latin typeface="Arial"/>
                <a:cs typeface="Arial"/>
              </a:rPr>
              <a:t>becomes now</a:t>
            </a:r>
            <a:r>
              <a:rPr sz="1200" spc="-1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5)</a:t>
            </a:r>
            <a:endParaRPr sz="1200" dirty="0">
              <a:latin typeface="Arial"/>
              <a:cs typeface="Arial"/>
            </a:endParaRPr>
          </a:p>
          <a:p>
            <a:pPr marL="469900" marR="3341370" indent="-457200" algn="just">
              <a:lnSpc>
                <a:spcPts val="2220"/>
              </a:lnSpc>
              <a:spcBef>
                <a:spcPts val="200"/>
              </a:spcBef>
            </a:pPr>
            <a:r>
              <a:rPr sz="1200" spc="-20" dirty="0">
                <a:latin typeface="Arial"/>
                <a:cs typeface="Arial"/>
              </a:rPr>
              <a:t>Similary,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following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code  </a:t>
            </a:r>
            <a:r>
              <a:rPr sz="1200" dirty="0">
                <a:latin typeface="Arial"/>
                <a:cs typeface="Arial"/>
              </a:rPr>
              <a:t>sum </a:t>
            </a:r>
            <a:r>
              <a:rPr sz="1200" spc="5" dirty="0">
                <a:latin typeface="Arial"/>
                <a:cs typeface="Arial"/>
              </a:rPr>
              <a:t>=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12;</a:t>
            </a:r>
            <a:endParaRPr sz="1200" dirty="0">
              <a:latin typeface="Arial"/>
              <a:cs typeface="Arial"/>
            </a:endParaRPr>
          </a:p>
          <a:p>
            <a:pPr marL="469900" algn="just">
              <a:lnSpc>
                <a:spcPct val="100000"/>
              </a:lnSpc>
              <a:spcBef>
                <a:spcPts val="615"/>
              </a:spcBef>
            </a:pPr>
            <a:r>
              <a:rPr sz="1200" dirty="0">
                <a:latin typeface="Arial"/>
                <a:cs typeface="Arial"/>
              </a:rPr>
              <a:t>ctr </a:t>
            </a:r>
            <a:r>
              <a:rPr sz="1200" spc="5" dirty="0">
                <a:latin typeface="Arial"/>
                <a:cs typeface="Arial"/>
              </a:rPr>
              <a:t>=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4;</a:t>
            </a:r>
            <a:endParaRPr sz="1200" dirty="0">
              <a:latin typeface="Arial"/>
              <a:cs typeface="Arial"/>
            </a:endParaRPr>
          </a:p>
          <a:p>
            <a:pPr marL="12700" marR="5080" algn="just">
              <a:lnSpc>
                <a:spcPct val="99100"/>
              </a:lnSpc>
              <a:spcBef>
                <a:spcPts val="855"/>
              </a:spcBef>
            </a:pPr>
            <a:r>
              <a:rPr sz="1200" dirty="0">
                <a:latin typeface="Arial"/>
                <a:cs typeface="Arial"/>
              </a:rPr>
              <a:t>sum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=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sum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(ctr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-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-)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will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produce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value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sum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16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because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ctr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will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first  </a:t>
            </a:r>
            <a:r>
              <a:rPr sz="1200" spc="-10" dirty="0">
                <a:latin typeface="Arial"/>
                <a:cs typeface="Arial"/>
              </a:rPr>
              <a:t>used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with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its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value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4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producing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value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of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sum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as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16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and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then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decrement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value  </a:t>
            </a:r>
            <a:r>
              <a:rPr sz="1200" dirty="0">
                <a:latin typeface="Arial"/>
                <a:cs typeface="Arial"/>
              </a:rPr>
              <a:t>of ctr by </a:t>
            </a:r>
            <a:r>
              <a:rPr sz="1200" spc="5" dirty="0">
                <a:latin typeface="Arial"/>
                <a:cs typeface="Arial"/>
              </a:rPr>
              <a:t>1 </a:t>
            </a:r>
            <a:r>
              <a:rPr sz="1200" spc="-5" dirty="0">
                <a:latin typeface="Arial"/>
                <a:cs typeface="Arial"/>
              </a:rPr>
              <a:t>(ctr </a:t>
            </a:r>
            <a:r>
              <a:rPr sz="1200" dirty="0">
                <a:latin typeface="Arial"/>
                <a:cs typeface="Arial"/>
              </a:rPr>
              <a:t>becomes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3).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200" dirty="0">
                <a:latin typeface="Arial"/>
                <a:cs typeface="Arial"/>
              </a:rPr>
              <a:t>Let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us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study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use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compound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assignment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operators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following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table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924493"/>
              </p:ext>
            </p:extLst>
          </p:nvPr>
        </p:nvGraphicFramePr>
        <p:xfrm>
          <a:off x="3182450" y="4876800"/>
          <a:ext cx="7696201" cy="1288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570"/>
                <a:gridCol w="2872803"/>
                <a:gridCol w="2594828"/>
              </a:tblGrid>
              <a:tr h="255601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Operator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28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73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45" dirty="0">
                          <a:latin typeface="Arial"/>
                          <a:cs typeface="Arial"/>
                        </a:rPr>
                        <a:t>Example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8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Equivalent</a:t>
                      </a:r>
                      <a:r>
                        <a:rPr sz="12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to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28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9677">
                <a:tc>
                  <a:txBody>
                    <a:bodyPr/>
                    <a:lstStyle/>
                    <a:p>
                      <a:pPr marL="236220">
                        <a:lnSpc>
                          <a:spcPts val="1275"/>
                        </a:lnSpc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2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=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7365">
                        <a:lnSpc>
                          <a:spcPts val="1275"/>
                        </a:lnSpc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A + =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ts val="1275"/>
                        </a:lnSpc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A = A +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99677">
                <a:tc>
                  <a:txBody>
                    <a:bodyPr/>
                    <a:lstStyle/>
                    <a:p>
                      <a:pPr marL="236220">
                        <a:lnSpc>
                          <a:spcPts val="133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7365">
                        <a:lnSpc>
                          <a:spcPts val="1335"/>
                        </a:lnSpc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ts val="1335"/>
                        </a:lnSpc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A = A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99677">
                <a:tc>
                  <a:txBody>
                    <a:bodyPr/>
                    <a:lstStyle/>
                    <a:p>
                      <a:pPr marL="236220">
                        <a:lnSpc>
                          <a:spcPts val="1335"/>
                        </a:lnSpc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7365">
                        <a:lnSpc>
                          <a:spcPts val="1335"/>
                        </a:lnSpc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A % =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ts val="1335"/>
                        </a:lnSpc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A = A %</a:t>
                      </a:r>
                      <a:r>
                        <a:rPr sz="12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99677">
                <a:tc>
                  <a:txBody>
                    <a:bodyPr/>
                    <a:lstStyle/>
                    <a:p>
                      <a:pPr marL="236220">
                        <a:lnSpc>
                          <a:spcPts val="133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2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7365">
                        <a:lnSpc>
                          <a:spcPts val="1335"/>
                        </a:lnSpc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ts val="1335"/>
                        </a:lnSpc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A = A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4237"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¹</a:t>
                      </a:r>
                      <a:r>
                        <a:rPr sz="1200" spc="-1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736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¹</a:t>
                      </a:r>
                      <a:r>
                        <a:rPr sz="1200" spc="-4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= 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A = A 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¹</a:t>
                      </a:r>
                      <a:r>
                        <a:rPr sz="1200" spc="-4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23681" y="5867400"/>
            <a:ext cx="4355818" cy="1078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b="1" i="1" spc="-10" dirty="0">
                <a:latin typeface="Arial"/>
                <a:cs typeface="Arial"/>
              </a:rPr>
              <a:t>Example</a:t>
            </a:r>
            <a:r>
              <a:rPr sz="1200" b="1" i="1" spc="-114" dirty="0">
                <a:latin typeface="Arial"/>
                <a:cs typeface="Arial"/>
              </a:rPr>
              <a:t> 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int </a:t>
            </a:r>
            <a:r>
              <a:rPr sz="1200" spc="5" dirty="0">
                <a:latin typeface="Arial"/>
                <a:cs typeface="Arial"/>
              </a:rPr>
              <a:t>x = </a:t>
            </a:r>
            <a:r>
              <a:rPr sz="1200" dirty="0">
                <a:latin typeface="Arial"/>
                <a:cs typeface="Arial"/>
              </a:rPr>
              <a:t>2; / /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first</a:t>
            </a:r>
            <a:endParaRPr sz="1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1200" spc="5" dirty="0">
                <a:latin typeface="Arial"/>
                <a:cs typeface="Arial"/>
              </a:rPr>
              <a:t>x + = </a:t>
            </a:r>
            <a:r>
              <a:rPr sz="1200" dirty="0">
                <a:latin typeface="Arial"/>
                <a:cs typeface="Arial"/>
              </a:rPr>
              <a:t>5; / /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second</a:t>
            </a: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200" dirty="0">
                <a:latin typeface="Arial"/>
                <a:cs typeface="Arial"/>
              </a:rPr>
              <a:t>In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second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statement,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value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x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7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IN" smtClean="0"/>
              <a:t>GIRLSCRIPT JAMSHEDPUR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008063" y="457200"/>
            <a:ext cx="14859000" cy="66718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1400" b="1" spc="-15" dirty="0">
                <a:latin typeface="Arial"/>
                <a:cs typeface="Arial"/>
              </a:rPr>
              <a:t>Conditional</a:t>
            </a:r>
            <a:r>
              <a:rPr sz="1400" b="1" spc="-114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operator</a:t>
            </a:r>
            <a:endParaRPr sz="1400" dirty="0">
              <a:latin typeface="Arial"/>
              <a:cs typeface="Arial"/>
            </a:endParaRPr>
          </a:p>
          <a:p>
            <a:pPr marL="1841500" marR="8255">
              <a:lnSpc>
                <a:spcPct val="152200"/>
              </a:lnSpc>
              <a:spcBef>
                <a:spcPts val="370"/>
              </a:spcBef>
            </a:pPr>
            <a:r>
              <a:rPr sz="1200" spc="-15" dirty="0">
                <a:latin typeface="Arial"/>
                <a:cs typeface="Arial"/>
              </a:rPr>
              <a:t>The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conditional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operator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?: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called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ternary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operator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as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it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requires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three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operands. 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format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of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conditional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operator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is:</a:t>
            </a:r>
            <a:endParaRPr sz="12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720"/>
              </a:spcBef>
            </a:pPr>
            <a:r>
              <a:rPr sz="1200" spc="-15" dirty="0">
                <a:latin typeface="Arial"/>
                <a:cs typeface="Arial"/>
              </a:rPr>
              <a:t>Conditional_expression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?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expression1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expression2;</a:t>
            </a:r>
            <a:endParaRPr sz="1200" dirty="0">
              <a:latin typeface="Arial"/>
              <a:cs typeface="Arial"/>
            </a:endParaRPr>
          </a:p>
          <a:p>
            <a:pPr marL="1841500" marR="508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Arial"/>
                <a:cs typeface="Arial"/>
              </a:rPr>
              <a:t>If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value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conditional_expression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true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then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expression1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evaluated,  </a:t>
            </a:r>
            <a:r>
              <a:rPr sz="1200" spc="-15" dirty="0">
                <a:latin typeface="Arial"/>
                <a:cs typeface="Arial"/>
              </a:rPr>
              <a:t>otherwise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expression2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20" dirty="0" smtClean="0">
                <a:latin typeface="Arial"/>
                <a:cs typeface="Arial"/>
              </a:rPr>
              <a:t>evaluated.</a:t>
            </a:r>
            <a:endParaRPr lang="en-US" sz="1200" dirty="0">
              <a:latin typeface="Arial"/>
              <a:cs typeface="Arial"/>
            </a:endParaRPr>
          </a:p>
          <a:p>
            <a:pPr marL="1841500" marR="5080">
              <a:lnSpc>
                <a:spcPct val="100000"/>
              </a:lnSpc>
              <a:spcBef>
                <a:spcPts val="720"/>
              </a:spcBef>
            </a:pPr>
            <a:r>
              <a:rPr sz="1200" b="1" i="1" spc="-10" dirty="0" smtClean="0">
                <a:latin typeface="Arial"/>
                <a:cs typeface="Arial"/>
              </a:rPr>
              <a:t>Example</a:t>
            </a:r>
            <a:r>
              <a:rPr sz="1200" b="1" i="1" spc="-114" dirty="0" smtClean="0">
                <a:latin typeface="Arial"/>
                <a:cs typeface="Arial"/>
              </a:rPr>
              <a:t> </a:t>
            </a:r>
            <a:endParaRPr lang="en-US" sz="1200" dirty="0">
              <a:latin typeface="Arial"/>
              <a:cs typeface="Arial"/>
            </a:endParaRPr>
          </a:p>
          <a:p>
            <a:pPr marL="1841500" marR="5080">
              <a:lnSpc>
                <a:spcPct val="100000"/>
              </a:lnSpc>
              <a:spcBef>
                <a:spcPts val="720"/>
              </a:spcBef>
            </a:pPr>
            <a:r>
              <a:rPr sz="1200" dirty="0" err="1" smtClean="0">
                <a:latin typeface="Arial"/>
                <a:cs typeface="Arial"/>
              </a:rPr>
              <a:t>int</a:t>
            </a:r>
            <a:r>
              <a:rPr sz="1200" dirty="0" smtClean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 =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5;  </a:t>
            </a:r>
            <a:r>
              <a:rPr sz="1200" dirty="0">
                <a:latin typeface="Arial"/>
                <a:cs typeface="Arial"/>
              </a:rPr>
              <a:t>int </a:t>
            </a:r>
            <a:r>
              <a:rPr sz="1200" spc="5" dirty="0">
                <a:latin typeface="Arial"/>
                <a:cs typeface="Arial"/>
              </a:rPr>
              <a:t>b =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6;</a:t>
            </a:r>
            <a:endParaRPr lang="en-US" sz="1200" dirty="0">
              <a:latin typeface="Arial"/>
              <a:cs typeface="Arial"/>
            </a:endParaRPr>
          </a:p>
          <a:p>
            <a:pPr marL="1841500" marR="5080">
              <a:lnSpc>
                <a:spcPct val="100000"/>
              </a:lnSpc>
              <a:spcBef>
                <a:spcPts val="720"/>
              </a:spcBef>
            </a:pPr>
            <a:r>
              <a:rPr sz="1200" dirty="0" smtClean="0">
                <a:latin typeface="Arial"/>
                <a:cs typeface="Arial"/>
              </a:rPr>
              <a:t>big </a:t>
            </a:r>
            <a:r>
              <a:rPr sz="1200" spc="5" dirty="0">
                <a:latin typeface="Arial"/>
                <a:cs typeface="Arial"/>
              </a:rPr>
              <a:t>= </a:t>
            </a:r>
            <a:r>
              <a:rPr sz="1200" dirty="0">
                <a:latin typeface="Arial"/>
                <a:cs typeface="Arial"/>
              </a:rPr>
              <a:t>(a </a:t>
            </a:r>
            <a:r>
              <a:rPr sz="1200" spc="5" dirty="0">
                <a:latin typeface="Arial"/>
                <a:cs typeface="Arial"/>
              </a:rPr>
              <a:t>&gt; </a:t>
            </a:r>
            <a:r>
              <a:rPr sz="1200" dirty="0">
                <a:latin typeface="Arial"/>
                <a:cs typeface="Arial"/>
              </a:rPr>
              <a:t>b) </a:t>
            </a:r>
            <a:r>
              <a:rPr sz="1200" spc="5" dirty="0">
                <a:latin typeface="Arial"/>
                <a:cs typeface="Arial"/>
              </a:rPr>
              <a:t>? a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b;</a:t>
            </a:r>
            <a:endParaRPr sz="1200" dirty="0">
              <a:latin typeface="Arial"/>
              <a:cs typeface="Arial"/>
            </a:endParaRPr>
          </a:p>
          <a:p>
            <a:pPr marL="1841500" marR="7620">
              <a:lnSpc>
                <a:spcPct val="100000"/>
              </a:lnSpc>
              <a:spcBef>
                <a:spcPts val="720"/>
              </a:spcBef>
            </a:pPr>
            <a:r>
              <a:rPr sz="1200" spc="-15" dirty="0">
                <a:latin typeface="Arial"/>
                <a:cs typeface="Arial"/>
              </a:rPr>
              <a:t>The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condition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evaluates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to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false,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therefore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big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gets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the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value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from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b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and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it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becomes  </a:t>
            </a:r>
            <a:r>
              <a:rPr sz="1200" spc="-70" dirty="0">
                <a:latin typeface="Arial"/>
                <a:cs typeface="Arial"/>
              </a:rPr>
              <a:t>6.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The </a:t>
            </a:r>
            <a:r>
              <a:rPr sz="1200" b="1" spc="-10" dirty="0">
                <a:latin typeface="Arial"/>
                <a:cs typeface="Arial"/>
              </a:rPr>
              <a:t>comma</a:t>
            </a:r>
            <a:r>
              <a:rPr sz="1200" b="1" spc="-21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operator</a:t>
            </a:r>
            <a:endParaRPr sz="12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comma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operator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gives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left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to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right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evaluation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of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expressions.</a:t>
            </a:r>
            <a:endParaRPr sz="12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latin typeface="Arial"/>
                <a:cs typeface="Arial"/>
              </a:rPr>
              <a:t>It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enables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to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put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more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than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one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expression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separated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by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comma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on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single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5" dirty="0" smtClean="0">
                <a:latin typeface="Arial"/>
                <a:cs typeface="Arial"/>
              </a:rPr>
              <a:t>line.</a:t>
            </a:r>
            <a:endParaRPr lang="en-US" sz="12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720"/>
              </a:spcBef>
            </a:pPr>
            <a:r>
              <a:rPr sz="1200" b="1" i="1" spc="-10" dirty="0" smtClean="0">
                <a:latin typeface="Arial"/>
                <a:cs typeface="Arial"/>
              </a:rPr>
              <a:t>Example</a:t>
            </a:r>
            <a:r>
              <a:rPr sz="1200" b="1" i="1" spc="-114" dirty="0" smtClean="0">
                <a:latin typeface="Arial"/>
                <a:cs typeface="Arial"/>
              </a:rPr>
              <a:t> </a:t>
            </a:r>
            <a:endParaRPr lang="en-US" sz="12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720"/>
              </a:spcBef>
            </a:pPr>
            <a:r>
              <a:rPr sz="1200" dirty="0" err="1" smtClean="0">
                <a:latin typeface="Arial"/>
                <a:cs typeface="Arial"/>
              </a:rPr>
              <a:t>int</a:t>
            </a:r>
            <a:r>
              <a:rPr sz="1200" dirty="0" smtClean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 </a:t>
            </a:r>
            <a:r>
              <a:rPr sz="1200" spc="5" dirty="0">
                <a:latin typeface="Arial"/>
                <a:cs typeface="Arial"/>
              </a:rPr>
              <a:t>= </a:t>
            </a:r>
            <a:r>
              <a:rPr sz="1200" dirty="0">
                <a:latin typeface="Arial"/>
                <a:cs typeface="Arial"/>
              </a:rPr>
              <a:t>20, j </a:t>
            </a:r>
            <a:r>
              <a:rPr sz="1200" spc="5" dirty="0">
                <a:latin typeface="Arial"/>
                <a:cs typeface="Arial"/>
              </a:rPr>
              <a:t>=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25;</a:t>
            </a:r>
            <a:endParaRPr lang="en-US" sz="12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720"/>
              </a:spcBef>
            </a:pPr>
            <a:r>
              <a:rPr sz="1200" dirty="0" err="1" smtClean="0">
                <a:latin typeface="Arial"/>
                <a:cs typeface="Arial"/>
              </a:rPr>
              <a:t>int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sq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=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5" dirty="0">
                <a:latin typeface="Courier New"/>
                <a:cs typeface="Courier New"/>
              </a:rPr>
              <a:t>¹</a:t>
            </a:r>
            <a:r>
              <a:rPr sz="1200" spc="-370" dirty="0">
                <a:latin typeface="Courier New"/>
                <a:cs typeface="Courier New"/>
              </a:rPr>
              <a:t> </a:t>
            </a:r>
            <a:r>
              <a:rPr sz="1200" dirty="0">
                <a:latin typeface="Arial"/>
                <a:cs typeface="Arial"/>
              </a:rPr>
              <a:t>i,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cube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=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j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5" dirty="0">
                <a:latin typeface="Courier New"/>
                <a:cs typeface="Courier New"/>
              </a:rPr>
              <a:t>¹</a:t>
            </a:r>
            <a:r>
              <a:rPr sz="1200" spc="-360" dirty="0">
                <a:latin typeface="Courier New"/>
                <a:cs typeface="Courier New"/>
              </a:rPr>
              <a:t> </a:t>
            </a:r>
            <a:r>
              <a:rPr sz="1200" dirty="0">
                <a:latin typeface="Arial"/>
                <a:cs typeface="Arial"/>
              </a:rPr>
              <a:t>j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5" dirty="0">
                <a:latin typeface="Courier New"/>
                <a:cs typeface="Courier New"/>
              </a:rPr>
              <a:t>¹</a:t>
            </a:r>
            <a:r>
              <a:rPr sz="1200" spc="-36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Arial"/>
                <a:cs typeface="Arial"/>
              </a:rPr>
              <a:t>j;</a:t>
            </a:r>
            <a:endParaRPr sz="12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latin typeface="Arial"/>
                <a:cs typeface="Arial"/>
              </a:rPr>
              <a:t>In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above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statements,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comma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is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used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as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separator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between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two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statements</a:t>
            </a:r>
            <a:endParaRPr sz="12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/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expressions.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400" b="1" spc="-5" dirty="0" smtClean="0">
                <a:latin typeface="Arial"/>
                <a:cs typeface="Arial"/>
              </a:rPr>
              <a:t>The </a:t>
            </a:r>
            <a:r>
              <a:rPr sz="1400" b="1" spc="-5" dirty="0">
                <a:latin typeface="Arial"/>
                <a:cs typeface="Arial"/>
              </a:rPr>
              <a:t>sizeof</a:t>
            </a:r>
            <a:r>
              <a:rPr sz="1400" b="1" spc="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operator</a:t>
            </a:r>
            <a:endParaRPr sz="1400" dirty="0">
              <a:latin typeface="Arial"/>
              <a:cs typeface="Arial"/>
            </a:endParaRPr>
          </a:p>
          <a:p>
            <a:pPr marL="1841500" marR="6985" algn="just">
              <a:lnSpc>
                <a:spcPct val="100000"/>
              </a:lnSpc>
              <a:spcBef>
                <a:spcPts val="660"/>
              </a:spcBef>
            </a:pPr>
            <a:r>
              <a:rPr sz="1200" spc="-10" dirty="0">
                <a:latin typeface="Arial"/>
                <a:cs typeface="Arial"/>
              </a:rPr>
              <a:t>As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we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know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that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different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types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of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variables,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constant,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etc.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require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different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amounts  </a:t>
            </a:r>
            <a:r>
              <a:rPr sz="1200" spc="-10" dirty="0">
                <a:latin typeface="Arial"/>
                <a:cs typeface="Arial"/>
              </a:rPr>
              <a:t>of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memory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to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store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them.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sizeof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operator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can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be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used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to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find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how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many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bytes  </a:t>
            </a:r>
            <a:r>
              <a:rPr sz="1200" dirty="0">
                <a:latin typeface="Arial"/>
                <a:cs typeface="Arial"/>
              </a:rPr>
              <a:t>are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required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object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store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memory.</a:t>
            </a:r>
            <a:endParaRPr sz="12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720"/>
              </a:spcBef>
            </a:pPr>
            <a:r>
              <a:rPr sz="1200" b="1" i="1" dirty="0">
                <a:latin typeface="Arial"/>
                <a:cs typeface="Arial"/>
              </a:rPr>
              <a:t>For Example</a:t>
            </a:r>
            <a:r>
              <a:rPr sz="1200" b="1" i="1" spc="-175" dirty="0">
                <a:latin typeface="Arial"/>
                <a:cs typeface="Arial"/>
              </a:rPr>
              <a:t> </a:t>
            </a:r>
            <a:endParaRPr lang="en-US" sz="12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720"/>
              </a:spcBef>
            </a:pPr>
            <a:r>
              <a:rPr sz="1200" dirty="0" err="1" smtClean="0">
                <a:latin typeface="Arial"/>
                <a:cs typeface="Arial"/>
              </a:rPr>
              <a:t>sizeof</a:t>
            </a:r>
            <a:r>
              <a:rPr sz="1200" spc="-110" dirty="0" smtClean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(char)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returns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1  </a:t>
            </a:r>
            <a:r>
              <a:rPr sz="1200" dirty="0">
                <a:latin typeface="Arial"/>
                <a:cs typeface="Arial"/>
              </a:rPr>
              <a:t>sizeof </a:t>
            </a:r>
            <a:r>
              <a:rPr sz="1200" spc="-5" dirty="0">
                <a:latin typeface="Arial"/>
                <a:cs typeface="Arial"/>
              </a:rPr>
              <a:t>(int) </a:t>
            </a:r>
            <a:r>
              <a:rPr sz="1200" dirty="0">
                <a:latin typeface="Arial"/>
                <a:cs typeface="Arial"/>
              </a:rPr>
              <a:t>returns </a:t>
            </a:r>
            <a:r>
              <a:rPr sz="1200" spc="5" dirty="0">
                <a:latin typeface="Arial"/>
                <a:cs typeface="Arial"/>
              </a:rPr>
              <a:t>2  </a:t>
            </a:r>
            <a:r>
              <a:rPr sz="1200" dirty="0">
                <a:latin typeface="Arial"/>
                <a:cs typeface="Arial"/>
              </a:rPr>
              <a:t>sizeof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(float)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returns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4</a:t>
            </a:r>
            <a:endParaRPr sz="12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720"/>
              </a:spcBef>
            </a:pPr>
            <a:r>
              <a:rPr sz="1200" dirty="0" smtClean="0">
                <a:latin typeface="Arial"/>
                <a:cs typeface="Arial"/>
              </a:rPr>
              <a:t>The</a:t>
            </a:r>
            <a:r>
              <a:rPr sz="1200" spc="-80" dirty="0" smtClean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sizeof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operator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determines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amount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memory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required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object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at  </a:t>
            </a:r>
            <a:r>
              <a:rPr sz="1200" dirty="0">
                <a:latin typeface="Arial"/>
                <a:cs typeface="Arial"/>
              </a:rPr>
              <a:t>compile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time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rather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than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run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time.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IN" smtClean="0"/>
              <a:t>GIRLSCRIPT JAMSHEDPUR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623930"/>
              </p:ext>
            </p:extLst>
          </p:nvPr>
        </p:nvGraphicFramePr>
        <p:xfrm>
          <a:off x="854506" y="1000992"/>
          <a:ext cx="3839978" cy="1125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3436"/>
                <a:gridCol w="2416542"/>
              </a:tblGrid>
              <a:tr h="264309">
                <a:tc>
                  <a:txBody>
                    <a:bodyPr/>
                    <a:lstStyle/>
                    <a:p>
                      <a:pPr marL="300355">
                        <a:lnSpc>
                          <a:spcPts val="1320"/>
                        </a:lnSpc>
                      </a:pPr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Precedence </a:t>
                      </a:r>
                      <a:r>
                        <a:rPr sz="1200" b="1" dirty="0" smtClean="0">
                          <a:latin typeface="Arial"/>
                          <a:cs typeface="Arial"/>
                        </a:rPr>
                        <a:t>Order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ts val="1320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Operators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0008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First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355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70929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(	)</a:t>
                      </a:r>
                    </a:p>
                  </a:txBody>
                  <a:tcPr marL="0" marR="0" marT="2355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64454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Second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85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*, / ,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%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785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102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Third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+,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</a:t>
                      </a:r>
                    </a:p>
                  </a:txBody>
                  <a:tcPr marL="0" marR="0" marT="6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20737" y="2362200"/>
            <a:ext cx="7824144" cy="278153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expression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following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example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is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calculated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from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left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or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right.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i="1" spc="-10" dirty="0">
                <a:latin typeface="Arial"/>
                <a:cs typeface="Arial"/>
              </a:rPr>
              <a:t>Example</a:t>
            </a:r>
            <a:r>
              <a:rPr sz="1200" b="1" i="1" spc="-114" dirty="0">
                <a:latin typeface="Arial"/>
                <a:cs typeface="Arial"/>
              </a:rPr>
              <a:t> 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Arial"/>
              <a:cs typeface="Arial"/>
            </a:endParaRPr>
          </a:p>
          <a:p>
            <a:pPr marL="66929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5 + 4 </a:t>
            </a:r>
            <a:r>
              <a:rPr sz="1200" dirty="0">
                <a:latin typeface="Arial"/>
                <a:cs typeface="Arial"/>
              </a:rPr>
              <a:t>/ </a:t>
            </a:r>
            <a:r>
              <a:rPr sz="1200" spc="5" dirty="0">
                <a:latin typeface="Arial"/>
                <a:cs typeface="Arial"/>
              </a:rPr>
              <a:t>3 </a:t>
            </a:r>
            <a:r>
              <a:rPr sz="1200" dirty="0">
                <a:latin typeface="Arial"/>
                <a:cs typeface="Arial"/>
              </a:rPr>
              <a:t>* (5 - 3) </a:t>
            </a:r>
            <a:r>
              <a:rPr sz="1200" spc="-5" dirty="0">
                <a:latin typeface="Arial"/>
                <a:cs typeface="Arial"/>
              </a:rPr>
              <a:t>/2</a:t>
            </a:r>
            <a:endParaRPr sz="1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840"/>
              </a:spcBef>
            </a:pPr>
            <a:r>
              <a:rPr sz="1200" spc="5" dirty="0">
                <a:latin typeface="Arial"/>
                <a:cs typeface="Arial"/>
              </a:rPr>
              <a:t>=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5 + 4 </a:t>
            </a:r>
            <a:r>
              <a:rPr sz="1200" dirty="0">
                <a:latin typeface="Arial"/>
                <a:cs typeface="Arial"/>
              </a:rPr>
              <a:t>/ </a:t>
            </a:r>
            <a:r>
              <a:rPr sz="1200" spc="5" dirty="0">
                <a:latin typeface="Arial"/>
                <a:cs typeface="Arial"/>
              </a:rPr>
              <a:t>3 </a:t>
            </a:r>
            <a:r>
              <a:rPr sz="1200" dirty="0">
                <a:latin typeface="Arial"/>
                <a:cs typeface="Arial"/>
              </a:rPr>
              <a:t>* </a:t>
            </a:r>
            <a:r>
              <a:rPr sz="1200" spc="5" dirty="0">
                <a:latin typeface="Arial"/>
                <a:cs typeface="Arial"/>
              </a:rPr>
              <a:t>2 </a:t>
            </a:r>
            <a:r>
              <a:rPr sz="1200" dirty="0">
                <a:latin typeface="Arial"/>
                <a:cs typeface="Arial"/>
              </a:rPr>
              <a:t>/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2</a:t>
            </a:r>
            <a:endParaRPr sz="1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840"/>
              </a:spcBef>
            </a:pPr>
            <a:r>
              <a:rPr sz="1200" spc="5" dirty="0">
                <a:latin typeface="Arial"/>
                <a:cs typeface="Arial"/>
              </a:rPr>
              <a:t>=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5 + 1 </a:t>
            </a:r>
            <a:r>
              <a:rPr sz="1200" dirty="0">
                <a:latin typeface="Arial"/>
                <a:cs typeface="Arial"/>
              </a:rPr>
              <a:t>* </a:t>
            </a:r>
            <a:r>
              <a:rPr sz="1200" spc="5" dirty="0">
                <a:latin typeface="Arial"/>
                <a:cs typeface="Arial"/>
              </a:rPr>
              <a:t>2 </a:t>
            </a:r>
            <a:r>
              <a:rPr sz="1200" dirty="0">
                <a:latin typeface="Arial"/>
                <a:cs typeface="Arial"/>
              </a:rPr>
              <a:t>/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2</a:t>
            </a:r>
            <a:endParaRPr sz="1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840"/>
              </a:spcBef>
            </a:pPr>
            <a:r>
              <a:rPr sz="1200" spc="5" dirty="0">
                <a:latin typeface="Arial"/>
                <a:cs typeface="Arial"/>
              </a:rPr>
              <a:t>=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5 + 2 </a:t>
            </a:r>
            <a:r>
              <a:rPr sz="1200" dirty="0">
                <a:latin typeface="Arial"/>
                <a:cs typeface="Arial"/>
              </a:rPr>
              <a:t>/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2</a:t>
            </a:r>
            <a:endParaRPr sz="1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840"/>
              </a:spcBef>
            </a:pPr>
            <a:r>
              <a:rPr sz="1200" spc="5" dirty="0">
                <a:latin typeface="Arial"/>
                <a:cs typeface="Arial"/>
              </a:rPr>
              <a:t>=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5 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1</a:t>
            </a:r>
            <a:endParaRPr sz="1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840"/>
              </a:spcBef>
            </a:pPr>
            <a:r>
              <a:rPr sz="1200" spc="5" dirty="0">
                <a:latin typeface="Arial"/>
                <a:cs typeface="Arial"/>
              </a:rPr>
              <a:t>=</a:t>
            </a:r>
            <a:r>
              <a:rPr sz="1200" spc="24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6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following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table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shows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precedence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of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operators.</a:t>
            </a:r>
            <a:endParaRPr sz="1200" dirty="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046230"/>
              </p:ext>
            </p:extLst>
          </p:nvPr>
        </p:nvGraphicFramePr>
        <p:xfrm>
          <a:off x="5849937" y="2209800"/>
          <a:ext cx="6934200" cy="4397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0520"/>
                <a:gridCol w="1683680"/>
              </a:tblGrid>
              <a:tr h="436456"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++,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(post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increment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decrement)</a:t>
                      </a: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10"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200" spc="-4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 smtClean="0">
                          <a:latin typeface="Arial"/>
                          <a:cs typeface="Arial"/>
                        </a:rPr>
                        <a:t>Highest</a:t>
                      </a:r>
                      <a:endParaRPr sz="1200" dirty="0" smtClean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 smtClean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9304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lang="en-US" sz="1200" dirty="0" smtClean="0">
                        <a:latin typeface="Arial"/>
                        <a:cs typeface="Arial"/>
                      </a:endParaRPr>
                    </a:p>
                    <a:p>
                      <a:pPr marL="19304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lang="en-US" sz="1200" dirty="0" smtClean="0">
                        <a:latin typeface="Arial"/>
                        <a:cs typeface="Arial"/>
                      </a:endParaRPr>
                    </a:p>
                    <a:p>
                      <a:pPr marL="19304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lang="en-US" sz="1200" dirty="0" smtClean="0">
                        <a:latin typeface="Arial"/>
                        <a:cs typeface="Arial"/>
                      </a:endParaRPr>
                    </a:p>
                    <a:p>
                      <a:pPr marL="19304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   Lowest</a:t>
                      </a: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6544"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++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(Pre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increment)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(Pre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decrement),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sizeof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44386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( ), !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(not),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(unary),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2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(unary)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68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*</a:t>
                      </a:r>
                      <a:r>
                        <a:rPr sz="1200" dirty="0" smtClean="0">
                          <a:latin typeface="Arial"/>
                          <a:cs typeface="Arial"/>
                        </a:rPr>
                        <a:t>,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/,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%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490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+,</a:t>
                      </a:r>
                      <a:r>
                        <a:rPr sz="12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&lt;, &lt;=, &gt;,</a:t>
                      </a:r>
                      <a:r>
                        <a:rPr sz="12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&gt;=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668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=, !</a:t>
                      </a:r>
                      <a:r>
                        <a:rPr sz="1200" spc="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5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&amp;&amp;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44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?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: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44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1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4898"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Comma</a:t>
                      </a:r>
                      <a:r>
                        <a:rPr sz="12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operator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4612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1397424" y="2514600"/>
            <a:ext cx="426975" cy="3657600"/>
          </a:xfrm>
          <a:custGeom>
            <a:avLst/>
            <a:gdLst/>
            <a:ahLst/>
            <a:cxnLst/>
            <a:rect l="l" t="t" r="r" b="b"/>
            <a:pathLst>
              <a:path w="242570" h="2481579">
                <a:moveTo>
                  <a:pt x="120396" y="1524"/>
                </a:moveTo>
                <a:lnTo>
                  <a:pt x="120396" y="2481072"/>
                </a:lnTo>
              </a:path>
              <a:path w="242570" h="2481579">
                <a:moveTo>
                  <a:pt x="0" y="103632"/>
                </a:moveTo>
                <a:lnTo>
                  <a:pt x="117348" y="0"/>
                </a:lnTo>
              </a:path>
              <a:path w="242570" h="2481579">
                <a:moveTo>
                  <a:pt x="114300" y="0"/>
                </a:moveTo>
                <a:lnTo>
                  <a:pt x="242316" y="86868"/>
                </a:lnTo>
              </a:path>
              <a:path w="242570" h="2481579">
                <a:moveTo>
                  <a:pt x="21336" y="2403348"/>
                </a:moveTo>
                <a:lnTo>
                  <a:pt x="121920" y="2481072"/>
                </a:lnTo>
              </a:path>
              <a:path w="242570" h="2481579">
                <a:moveTo>
                  <a:pt x="117348" y="2481072"/>
                </a:moveTo>
                <a:lnTo>
                  <a:pt x="224028" y="240639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IN" smtClean="0"/>
              <a:t>GIRLSCRIPT JAMSHEDPUR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931863" y="866983"/>
            <a:ext cx="13792200" cy="6174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400" b="1" spc="-15" dirty="0" smtClean="0">
                <a:latin typeface="Arial"/>
                <a:cs typeface="Arial"/>
              </a:rPr>
              <a:t>Variables</a:t>
            </a:r>
            <a:endParaRPr sz="1400" dirty="0">
              <a:latin typeface="Arial"/>
              <a:cs typeface="Arial"/>
            </a:endParaRPr>
          </a:p>
          <a:p>
            <a:pPr marL="1841500" marR="5080">
              <a:lnSpc>
                <a:spcPct val="102299"/>
              </a:lnSpc>
              <a:spcBef>
                <a:spcPts val="1180"/>
              </a:spcBef>
            </a:pP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variable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is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the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most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fundamental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aspect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of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any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computer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language.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It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is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location 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computer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memory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which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can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store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data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given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symbolic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name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for  </a:t>
            </a:r>
            <a:r>
              <a:rPr sz="1200" spc="-25" dirty="0">
                <a:latin typeface="Arial"/>
                <a:cs typeface="Arial"/>
              </a:rPr>
              <a:t>easy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reference.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The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variables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can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be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used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to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hold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different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values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at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different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values  </a:t>
            </a:r>
            <a:r>
              <a:rPr sz="1200" spc="-5" dirty="0">
                <a:latin typeface="Arial"/>
                <a:cs typeface="Arial"/>
              </a:rPr>
              <a:t>at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different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times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during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execution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of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program.</a:t>
            </a:r>
            <a:endParaRPr sz="12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745"/>
              </a:spcBef>
            </a:pPr>
            <a:r>
              <a:rPr sz="1200" spc="-65" dirty="0">
                <a:latin typeface="Arial"/>
                <a:cs typeface="Arial"/>
              </a:rPr>
              <a:t>To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understand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more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clearly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should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study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following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statements:</a:t>
            </a:r>
            <a:endParaRPr sz="1200" dirty="0">
              <a:latin typeface="Arial"/>
              <a:cs typeface="Arial"/>
            </a:endParaRPr>
          </a:p>
          <a:p>
            <a:pPr marL="1827530">
              <a:lnSpc>
                <a:spcPct val="100000"/>
              </a:lnSpc>
              <a:spcBef>
                <a:spcPts val="745"/>
              </a:spcBef>
              <a:tabLst>
                <a:tab pos="3084830" algn="l"/>
              </a:tabLst>
            </a:pPr>
            <a:r>
              <a:rPr sz="1200" spc="-35" dirty="0">
                <a:latin typeface="Arial"/>
                <a:cs typeface="Arial"/>
              </a:rPr>
              <a:t>Total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=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20.00;	</a:t>
            </a:r>
            <a:r>
              <a:rPr sz="1200" spc="-5" dirty="0">
                <a:latin typeface="Arial"/>
                <a:cs typeface="Arial"/>
              </a:rPr>
              <a:t>...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(i)</a:t>
            </a:r>
            <a:endParaRPr sz="1200" dirty="0">
              <a:latin typeface="Arial"/>
              <a:cs typeface="Arial"/>
            </a:endParaRPr>
          </a:p>
          <a:p>
            <a:pPr marL="1856739">
              <a:lnSpc>
                <a:spcPct val="100000"/>
              </a:lnSpc>
              <a:spcBef>
                <a:spcPts val="370"/>
              </a:spcBef>
            </a:pPr>
            <a:r>
              <a:rPr sz="1200" dirty="0">
                <a:latin typeface="Arial"/>
                <a:cs typeface="Arial"/>
              </a:rPr>
              <a:t>Net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=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Total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-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12.00;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...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(ii)</a:t>
            </a:r>
            <a:endParaRPr sz="1200" dirty="0">
              <a:latin typeface="Arial"/>
              <a:cs typeface="Arial"/>
            </a:endParaRPr>
          </a:p>
          <a:p>
            <a:pPr marL="1841500" marR="5080">
              <a:lnSpc>
                <a:spcPct val="101400"/>
              </a:lnSpc>
              <a:spcBef>
                <a:spcPts val="725"/>
              </a:spcBef>
            </a:pPr>
            <a:r>
              <a:rPr sz="1200" dirty="0">
                <a:latin typeface="Arial"/>
                <a:cs typeface="Arial"/>
              </a:rPr>
              <a:t>In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statement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(i),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value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20.00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has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been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stored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memory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location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Total.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The  </a:t>
            </a:r>
            <a:r>
              <a:rPr sz="1200" spc="-25" dirty="0">
                <a:latin typeface="Arial"/>
                <a:cs typeface="Arial"/>
              </a:rPr>
              <a:t>variable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Total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is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used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in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statement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(ii)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for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the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calculation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of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another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variable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Net.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  </a:t>
            </a:r>
            <a:r>
              <a:rPr sz="1200" spc="-10" dirty="0">
                <a:latin typeface="Arial"/>
                <a:cs typeface="Arial"/>
              </a:rPr>
              <a:t>point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worth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noting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is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that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variable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Total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is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used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statement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(ii)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by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its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name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not  </a:t>
            </a:r>
            <a:r>
              <a:rPr sz="1200" dirty="0">
                <a:latin typeface="Arial"/>
                <a:cs typeface="Arial"/>
              </a:rPr>
              <a:t>by </a:t>
            </a:r>
            <a:r>
              <a:rPr sz="1200" spc="-5" dirty="0">
                <a:latin typeface="Arial"/>
                <a:cs typeface="Arial"/>
              </a:rPr>
              <a:t>its</a:t>
            </a:r>
            <a:r>
              <a:rPr sz="1200" spc="-204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value.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Arial"/>
              <a:cs typeface="Arial"/>
            </a:endParaRPr>
          </a:p>
          <a:p>
            <a:pPr marL="1841500" marR="5080">
              <a:lnSpc>
                <a:spcPct val="101400"/>
              </a:lnSpc>
            </a:pPr>
            <a:r>
              <a:rPr sz="1200" dirty="0">
                <a:latin typeface="Arial"/>
                <a:cs typeface="Arial"/>
              </a:rPr>
              <a:t>Before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variable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used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program,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has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defined.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This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activity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enables 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compiler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to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make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available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appropriate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type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of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location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in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memory.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The  </a:t>
            </a:r>
            <a:r>
              <a:rPr sz="1200" spc="-35" dirty="0">
                <a:latin typeface="Arial"/>
                <a:cs typeface="Arial"/>
              </a:rPr>
              <a:t>definition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of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variable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consists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of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type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name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followed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by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name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of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variable. 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example,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variable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Total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type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float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can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declared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shown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below:</a:t>
            </a:r>
            <a:endParaRPr sz="1200" dirty="0">
              <a:latin typeface="Arial"/>
              <a:cs typeface="Arial"/>
            </a:endParaRPr>
          </a:p>
          <a:p>
            <a:pPr marL="1827530">
              <a:lnSpc>
                <a:spcPct val="100000"/>
              </a:lnSpc>
              <a:spcBef>
                <a:spcPts val="730"/>
              </a:spcBef>
            </a:pPr>
            <a:r>
              <a:rPr sz="1200" spc="-15" dirty="0">
                <a:latin typeface="Arial"/>
                <a:cs typeface="Arial"/>
              </a:rPr>
              <a:t>float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Total;</a:t>
            </a:r>
            <a:endParaRPr sz="12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745"/>
              </a:spcBef>
            </a:pPr>
            <a:r>
              <a:rPr sz="1200" spc="-5" dirty="0">
                <a:latin typeface="Arial"/>
                <a:cs typeface="Arial"/>
              </a:rPr>
              <a:t>Similarly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variable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Net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can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also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defined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shown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below:</a:t>
            </a:r>
            <a:endParaRPr sz="1200" dirty="0">
              <a:latin typeface="Arial"/>
              <a:cs typeface="Arial"/>
            </a:endParaRPr>
          </a:p>
          <a:p>
            <a:pPr marL="1824989">
              <a:lnSpc>
                <a:spcPct val="100000"/>
              </a:lnSpc>
              <a:spcBef>
                <a:spcPts val="745"/>
              </a:spcBef>
            </a:pPr>
            <a:r>
              <a:rPr sz="1200" spc="-20" dirty="0">
                <a:latin typeface="Arial"/>
                <a:cs typeface="Arial"/>
              </a:rPr>
              <a:t>float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Net;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200" b="1" i="1" spc="-10" dirty="0">
                <a:latin typeface="Arial"/>
                <a:cs typeface="Arial"/>
              </a:rPr>
              <a:t>Examples</a:t>
            </a:r>
            <a:r>
              <a:rPr sz="1200" b="1" i="1" spc="-1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of</a:t>
            </a:r>
            <a:r>
              <a:rPr sz="1200" b="1" i="1" spc="-105" dirty="0">
                <a:latin typeface="Arial"/>
                <a:cs typeface="Arial"/>
              </a:rPr>
              <a:t> </a:t>
            </a:r>
            <a:r>
              <a:rPr sz="1200" b="1" i="1" spc="-10" dirty="0">
                <a:latin typeface="Arial"/>
                <a:cs typeface="Arial"/>
              </a:rPr>
              <a:t>valid</a:t>
            </a:r>
            <a:r>
              <a:rPr sz="1200" b="1" i="1" spc="-105" dirty="0">
                <a:latin typeface="Arial"/>
                <a:cs typeface="Arial"/>
              </a:rPr>
              <a:t> </a:t>
            </a:r>
            <a:r>
              <a:rPr sz="1200" b="1" i="1" spc="-10" dirty="0">
                <a:latin typeface="Arial"/>
                <a:cs typeface="Arial"/>
              </a:rPr>
              <a:t>variable</a:t>
            </a:r>
            <a:r>
              <a:rPr sz="1200" b="1" i="1" spc="-105" dirty="0">
                <a:latin typeface="Arial"/>
                <a:cs typeface="Arial"/>
              </a:rPr>
              <a:t> </a:t>
            </a:r>
            <a:r>
              <a:rPr sz="1200" b="1" i="1" spc="-10" dirty="0">
                <a:latin typeface="Arial"/>
                <a:cs typeface="Arial"/>
              </a:rPr>
              <a:t>declarations</a:t>
            </a:r>
            <a:r>
              <a:rPr sz="1200" b="1" i="1" spc="-105" dirty="0">
                <a:latin typeface="Arial"/>
                <a:cs typeface="Arial"/>
              </a:rPr>
              <a:t> </a:t>
            </a:r>
            <a:r>
              <a:rPr sz="1200" b="1" i="1" spc="-15" dirty="0">
                <a:latin typeface="Arial"/>
                <a:cs typeface="Arial"/>
              </a:rPr>
              <a:t>are: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Arial"/>
              <a:cs typeface="Arial"/>
            </a:endParaRPr>
          </a:p>
          <a:p>
            <a:pPr marL="4098290" indent="-314325">
              <a:lnSpc>
                <a:spcPct val="100000"/>
              </a:lnSpc>
              <a:buAutoNum type="romanLcParenBoth"/>
              <a:tabLst>
                <a:tab pos="4098290" algn="l"/>
                <a:tab pos="4098925" algn="l"/>
              </a:tabLst>
            </a:pPr>
            <a:r>
              <a:rPr sz="1200" spc="-10" dirty="0">
                <a:latin typeface="Arial"/>
                <a:cs typeface="Arial"/>
              </a:rPr>
              <a:t>int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count;</a:t>
            </a:r>
            <a:endParaRPr sz="1200" dirty="0">
              <a:latin typeface="Arial"/>
              <a:cs typeface="Arial"/>
            </a:endParaRPr>
          </a:p>
          <a:p>
            <a:pPr marL="4098290" indent="-314325">
              <a:lnSpc>
                <a:spcPct val="100000"/>
              </a:lnSpc>
              <a:spcBef>
                <a:spcPts val="385"/>
              </a:spcBef>
              <a:buAutoNum type="romanLcParenBoth"/>
              <a:tabLst>
                <a:tab pos="4098290" algn="l"/>
                <a:tab pos="4098925" algn="l"/>
              </a:tabLst>
            </a:pPr>
            <a:r>
              <a:rPr sz="1200" dirty="0">
                <a:latin typeface="Arial"/>
                <a:cs typeface="Arial"/>
              </a:rPr>
              <a:t>int i, j,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k;</a:t>
            </a:r>
            <a:endParaRPr sz="1200" dirty="0">
              <a:latin typeface="Arial"/>
              <a:cs typeface="Arial"/>
            </a:endParaRPr>
          </a:p>
          <a:p>
            <a:pPr marL="4098290" indent="-314325">
              <a:lnSpc>
                <a:spcPct val="100000"/>
              </a:lnSpc>
              <a:spcBef>
                <a:spcPts val="370"/>
              </a:spcBef>
              <a:buAutoNum type="romanLcParenBoth"/>
              <a:tabLst>
                <a:tab pos="4098290" algn="l"/>
                <a:tab pos="4098925" algn="l"/>
              </a:tabLst>
            </a:pPr>
            <a:r>
              <a:rPr sz="1200" dirty="0">
                <a:latin typeface="Arial"/>
                <a:cs typeface="Arial"/>
              </a:rPr>
              <a:t>char ch,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first;</a:t>
            </a:r>
            <a:endParaRPr sz="1200" dirty="0">
              <a:latin typeface="Arial"/>
              <a:cs typeface="Arial"/>
            </a:endParaRPr>
          </a:p>
          <a:p>
            <a:pPr marL="4098290" indent="-314325">
              <a:lnSpc>
                <a:spcPct val="100000"/>
              </a:lnSpc>
              <a:spcBef>
                <a:spcPts val="385"/>
              </a:spcBef>
              <a:buAutoNum type="romanLcParenBoth"/>
              <a:tabLst>
                <a:tab pos="4098925" algn="l"/>
              </a:tabLst>
            </a:pPr>
            <a:r>
              <a:rPr sz="1200" spc="-15" dirty="0">
                <a:latin typeface="Arial"/>
                <a:cs typeface="Arial"/>
              </a:rPr>
              <a:t>float total,</a:t>
            </a:r>
            <a:r>
              <a:rPr sz="1200" spc="-22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Net;</a:t>
            </a:r>
            <a:endParaRPr sz="1200" dirty="0">
              <a:latin typeface="Arial"/>
              <a:cs typeface="Arial"/>
            </a:endParaRPr>
          </a:p>
          <a:p>
            <a:pPr marL="4098290" indent="-314325">
              <a:lnSpc>
                <a:spcPct val="100000"/>
              </a:lnSpc>
              <a:spcBef>
                <a:spcPts val="385"/>
              </a:spcBef>
              <a:buAutoNum type="romanLcParenBoth"/>
              <a:tabLst>
                <a:tab pos="4098290" algn="l"/>
                <a:tab pos="4098925" algn="l"/>
              </a:tabLst>
            </a:pPr>
            <a:r>
              <a:rPr sz="1200" spc="-5" dirty="0">
                <a:latin typeface="Arial"/>
                <a:cs typeface="Arial"/>
              </a:rPr>
              <a:t>long int</a:t>
            </a:r>
            <a:r>
              <a:rPr sz="1200" spc="-19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sal;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450" b="1" spc="-5" dirty="0" err="1" smtClean="0">
                <a:latin typeface="Arial"/>
                <a:cs typeface="Arial"/>
              </a:rPr>
              <a:t>Input/Output</a:t>
            </a:r>
            <a:r>
              <a:rPr sz="1450" b="1" spc="-20" dirty="0" smtClean="0">
                <a:latin typeface="Arial"/>
                <a:cs typeface="Arial"/>
              </a:rPr>
              <a:t> </a:t>
            </a:r>
            <a:r>
              <a:rPr sz="1450" b="1" spc="-5" dirty="0">
                <a:latin typeface="Arial"/>
                <a:cs typeface="Arial"/>
              </a:rPr>
              <a:t>(I/O)</a:t>
            </a:r>
            <a:endParaRPr sz="1450" dirty="0">
              <a:latin typeface="Arial"/>
              <a:cs typeface="Arial"/>
            </a:endParaRPr>
          </a:p>
          <a:p>
            <a:pPr marL="1841500" marR="5080" algn="just">
              <a:lnSpc>
                <a:spcPct val="101299"/>
              </a:lnSpc>
              <a:spcBef>
                <a:spcPts val="1030"/>
              </a:spcBef>
            </a:pPr>
            <a:r>
              <a:rPr sz="1150" spc="5" dirty="0">
                <a:latin typeface="Arial"/>
                <a:cs typeface="Arial"/>
              </a:rPr>
              <a:t>C</a:t>
            </a:r>
            <a:r>
              <a:rPr sz="1150" spc="-8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+</a:t>
            </a:r>
            <a:r>
              <a:rPr sz="1150" spc="-8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+</a:t>
            </a:r>
            <a:r>
              <a:rPr sz="1150" spc="-8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supports</a:t>
            </a:r>
            <a:r>
              <a:rPr sz="1150" spc="-8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input/output</a:t>
            </a:r>
            <a:r>
              <a:rPr sz="1150" spc="-8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statements</a:t>
            </a:r>
            <a:r>
              <a:rPr sz="1150" spc="-8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which</a:t>
            </a:r>
            <a:r>
              <a:rPr sz="1150" spc="-8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can</a:t>
            </a:r>
            <a:r>
              <a:rPr sz="1150" spc="-8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be</a:t>
            </a:r>
            <a:r>
              <a:rPr sz="1150" spc="-8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used</a:t>
            </a:r>
            <a:r>
              <a:rPr sz="1150" spc="-8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to</a:t>
            </a:r>
            <a:r>
              <a:rPr sz="1150" spc="-8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feed</a:t>
            </a:r>
            <a:r>
              <a:rPr sz="1150" spc="-8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new</a:t>
            </a:r>
            <a:r>
              <a:rPr sz="1150" spc="-8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data</a:t>
            </a:r>
            <a:r>
              <a:rPr sz="1150" spc="-8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into  </a:t>
            </a:r>
            <a:r>
              <a:rPr sz="1150" dirty="0">
                <a:latin typeface="Arial"/>
                <a:cs typeface="Arial"/>
              </a:rPr>
              <a:t>the</a:t>
            </a:r>
            <a:r>
              <a:rPr sz="1150" spc="-4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computer</a:t>
            </a:r>
            <a:r>
              <a:rPr sz="1150" spc="-3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or</a:t>
            </a:r>
            <a:r>
              <a:rPr sz="1150" spc="-3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obtain</a:t>
            </a:r>
            <a:r>
              <a:rPr sz="1150" spc="-3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output</a:t>
            </a:r>
            <a:r>
              <a:rPr sz="1150" spc="-3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on</a:t>
            </a:r>
            <a:r>
              <a:rPr sz="1150" spc="-3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an</a:t>
            </a:r>
            <a:r>
              <a:rPr sz="1150" spc="-3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output</a:t>
            </a:r>
            <a:r>
              <a:rPr sz="1150" spc="-3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device</a:t>
            </a:r>
            <a:r>
              <a:rPr sz="1150" spc="-3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such</a:t>
            </a:r>
            <a:r>
              <a:rPr sz="1150" spc="-3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as:</a:t>
            </a:r>
            <a:r>
              <a:rPr sz="1150" spc="-4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VDU,</a:t>
            </a:r>
            <a:r>
              <a:rPr sz="1150" spc="-35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printer</a:t>
            </a:r>
            <a:r>
              <a:rPr sz="1150" spc="-3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etc.</a:t>
            </a:r>
            <a:r>
              <a:rPr sz="1150" spc="-35" dirty="0">
                <a:latin typeface="Arial"/>
                <a:cs typeface="Arial"/>
              </a:rPr>
              <a:t> 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52997" y="6096000"/>
            <a:ext cx="1743665" cy="873316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150" b="1" spc="-35" dirty="0">
                <a:latin typeface="Arial"/>
                <a:cs typeface="Arial"/>
              </a:rPr>
              <a:t>Stream</a:t>
            </a:r>
            <a:endParaRPr sz="1150" dirty="0">
              <a:latin typeface="Arial"/>
              <a:cs typeface="Arial"/>
            </a:endParaRPr>
          </a:p>
          <a:p>
            <a:pPr marL="12700" marR="212725">
              <a:lnSpc>
                <a:spcPts val="2120"/>
              </a:lnSpc>
              <a:spcBef>
                <a:spcPts val="185"/>
              </a:spcBef>
            </a:pPr>
            <a:r>
              <a:rPr sz="1150" spc="-30" dirty="0" err="1">
                <a:latin typeface="Arial"/>
                <a:cs typeface="Arial"/>
              </a:rPr>
              <a:t>cin</a:t>
            </a:r>
            <a:r>
              <a:rPr sz="1150" spc="-30" dirty="0">
                <a:latin typeface="Arial"/>
                <a:cs typeface="Arial"/>
              </a:rPr>
              <a:t> </a:t>
            </a:r>
            <a:endParaRPr lang="en-US" sz="1150" spc="-30" dirty="0" smtClean="0">
              <a:latin typeface="Arial"/>
              <a:cs typeface="Arial"/>
            </a:endParaRPr>
          </a:p>
          <a:p>
            <a:pPr marL="12700" marR="212725">
              <a:lnSpc>
                <a:spcPts val="2120"/>
              </a:lnSpc>
              <a:spcBef>
                <a:spcPts val="185"/>
              </a:spcBef>
            </a:pPr>
            <a:r>
              <a:rPr sz="1150" spc="-35" dirty="0" err="1" smtClean="0">
                <a:latin typeface="Arial"/>
                <a:cs typeface="Arial"/>
              </a:rPr>
              <a:t>cout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IN" smtClean="0"/>
              <a:t>GIRLSCRIPT JAMSHEDPUR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2408" y="501674"/>
            <a:ext cx="12116246" cy="5993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marR="1834514" algn="just">
              <a:lnSpc>
                <a:spcPct val="101699"/>
              </a:lnSpc>
            </a:pPr>
            <a:r>
              <a:rPr sz="1200" spc="-5" dirty="0">
                <a:latin typeface="Arial"/>
                <a:cs typeface="Arial"/>
              </a:rPr>
              <a:t>In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addition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to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above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I/O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streams,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two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operators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&lt;&lt;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and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&gt;&gt;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are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also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used.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  </a:t>
            </a:r>
            <a:r>
              <a:rPr sz="1200" spc="-10" dirty="0">
                <a:latin typeface="Arial"/>
                <a:cs typeface="Arial"/>
              </a:rPr>
              <a:t>operator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&lt;&lt;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is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known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as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put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to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or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bit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wise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shift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operator.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operator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&gt;&gt;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is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known  </a:t>
            </a:r>
            <a:r>
              <a:rPr sz="1200" dirty="0">
                <a:latin typeface="Arial"/>
                <a:cs typeface="Arial"/>
              </a:rPr>
              <a:t>as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extraction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or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get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from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operator.</a:t>
            </a:r>
            <a:endParaRPr sz="1200" dirty="0">
              <a:latin typeface="Arial"/>
              <a:cs typeface="Arial"/>
            </a:endParaRPr>
          </a:p>
          <a:p>
            <a:pPr marL="12700" marR="1833880" algn="just">
              <a:lnSpc>
                <a:spcPct val="101699"/>
              </a:lnSpc>
              <a:spcBef>
                <a:spcPts val="710"/>
              </a:spcBef>
            </a:pPr>
            <a:r>
              <a:rPr sz="1200" spc="-5" dirty="0">
                <a:latin typeface="Arial"/>
                <a:cs typeface="Arial"/>
              </a:rPr>
              <a:t>Let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us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consider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situation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where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user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desires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to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display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message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“My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first  </a:t>
            </a:r>
            <a:r>
              <a:rPr sz="1200" spc="-5" dirty="0">
                <a:latin typeface="Arial"/>
                <a:cs typeface="Arial"/>
              </a:rPr>
              <a:t>computer”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screen.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This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can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achieved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through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following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statement:</a:t>
            </a:r>
            <a:endParaRPr sz="12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latin typeface="Arial"/>
                <a:cs typeface="Arial"/>
              </a:rPr>
              <a:t>cout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&lt;&lt;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“My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first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computer”;</a:t>
            </a:r>
            <a:endParaRPr sz="1200" dirty="0">
              <a:latin typeface="Arial"/>
              <a:cs typeface="Arial"/>
            </a:endParaRPr>
          </a:p>
          <a:p>
            <a:pPr marL="12700" marR="1833880" algn="just">
              <a:lnSpc>
                <a:spcPct val="101699"/>
              </a:lnSpc>
              <a:spcBef>
                <a:spcPts val="710"/>
              </a:spcBef>
            </a:pPr>
            <a:r>
              <a:rPr sz="1200" dirty="0">
                <a:latin typeface="Arial"/>
                <a:cs typeface="Arial"/>
              </a:rPr>
              <a:t>Once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above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statement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carried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out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by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computer,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message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“My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first  computer”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will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appear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screen.</a:t>
            </a:r>
            <a:endParaRPr sz="1200" dirty="0">
              <a:latin typeface="Arial"/>
              <a:cs typeface="Arial"/>
            </a:endParaRPr>
          </a:p>
          <a:p>
            <a:pPr marL="12700" marR="1833245" algn="just">
              <a:lnSpc>
                <a:spcPct val="100899"/>
              </a:lnSpc>
              <a:spcBef>
                <a:spcPts val="730"/>
              </a:spcBef>
            </a:pPr>
            <a:r>
              <a:rPr sz="1200" spc="-5" dirty="0">
                <a:latin typeface="Arial"/>
                <a:cs typeface="Arial"/>
              </a:rPr>
              <a:t>Similarly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following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program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segment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defines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variable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sum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integer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type,  initializes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value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100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displays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contents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variable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screen.</a:t>
            </a:r>
            <a:endParaRPr lang="en-US" sz="1200" dirty="0">
              <a:latin typeface="Arial"/>
              <a:cs typeface="Arial"/>
            </a:endParaRPr>
          </a:p>
          <a:p>
            <a:pPr marL="12700" marR="1833245" algn="just">
              <a:lnSpc>
                <a:spcPct val="100899"/>
              </a:lnSpc>
              <a:spcBef>
                <a:spcPts val="730"/>
              </a:spcBef>
            </a:pPr>
            <a:r>
              <a:rPr lang="en-US" sz="1200" dirty="0" err="1" smtClean="0">
                <a:latin typeface="Arial"/>
                <a:cs typeface="Arial"/>
              </a:rPr>
              <a:t>i</a:t>
            </a:r>
            <a:r>
              <a:rPr sz="1200" dirty="0" err="1" smtClean="0">
                <a:latin typeface="Arial"/>
                <a:cs typeface="Arial"/>
              </a:rPr>
              <a:t>nt</a:t>
            </a:r>
            <a:r>
              <a:rPr sz="1200" dirty="0" smtClean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sum;  sum </a:t>
            </a:r>
            <a:r>
              <a:rPr sz="1200" spc="5" dirty="0">
                <a:latin typeface="Arial"/>
                <a:cs typeface="Arial"/>
              </a:rPr>
              <a:t>=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100;</a:t>
            </a:r>
            <a:endParaRPr lang="en-US" sz="1200" dirty="0">
              <a:latin typeface="Arial"/>
              <a:cs typeface="Arial"/>
            </a:endParaRPr>
          </a:p>
          <a:p>
            <a:pPr marL="12700" marR="1833245" algn="just">
              <a:lnSpc>
                <a:spcPct val="100899"/>
              </a:lnSpc>
              <a:spcBef>
                <a:spcPts val="730"/>
              </a:spcBef>
            </a:pPr>
            <a:r>
              <a:rPr sz="1200" dirty="0" err="1" smtClean="0">
                <a:latin typeface="Arial"/>
                <a:cs typeface="Arial"/>
              </a:rPr>
              <a:t>cout</a:t>
            </a:r>
            <a:r>
              <a:rPr sz="1200" spc="-95" dirty="0" smtClean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&lt;&lt;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“The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value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variable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sum=”;  cout &lt;&lt;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sum</a:t>
            </a:r>
            <a:r>
              <a:rPr sz="1200" dirty="0" smtClean="0">
                <a:latin typeface="Arial"/>
                <a:cs typeface="Arial"/>
              </a:rPr>
              <a:t>;..</a:t>
            </a:r>
            <a:endParaRPr sz="1200" dirty="0">
              <a:latin typeface="Arial"/>
              <a:cs typeface="Arial"/>
            </a:endParaRPr>
          </a:p>
          <a:p>
            <a:pPr marR="1819275" algn="ctr">
              <a:lnSpc>
                <a:spcPct val="100000"/>
              </a:lnSpc>
              <a:spcBef>
                <a:spcPts val="385"/>
              </a:spcBef>
            </a:pPr>
            <a:r>
              <a:rPr sz="1200" dirty="0">
                <a:latin typeface="Arial"/>
                <a:cs typeface="Arial"/>
              </a:rPr>
              <a:t>.</a:t>
            </a:r>
          </a:p>
          <a:p>
            <a:pPr marL="12700" marR="1835785" algn="just">
              <a:lnSpc>
                <a:spcPct val="100899"/>
              </a:lnSpc>
              <a:spcBef>
                <a:spcPts val="730"/>
              </a:spcBef>
            </a:pPr>
            <a:r>
              <a:rPr sz="1200" spc="-15" dirty="0">
                <a:latin typeface="Arial"/>
                <a:cs typeface="Arial"/>
              </a:rPr>
              <a:t>Once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the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above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program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segment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obeyed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by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the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computer,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following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output  </a:t>
            </a:r>
            <a:r>
              <a:rPr sz="1200" spc="-5" dirty="0">
                <a:latin typeface="Arial"/>
                <a:cs typeface="Arial"/>
              </a:rPr>
              <a:t>is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displayed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10" dirty="0" smtClean="0">
                <a:latin typeface="Arial"/>
                <a:cs typeface="Arial"/>
              </a:rPr>
              <a:t>screen:</a:t>
            </a:r>
            <a:endParaRPr lang="en-US" sz="1200" dirty="0">
              <a:latin typeface="Arial"/>
              <a:cs typeface="Arial"/>
            </a:endParaRPr>
          </a:p>
          <a:p>
            <a:pPr marL="12700" marR="1835785" algn="just">
              <a:lnSpc>
                <a:spcPct val="100899"/>
              </a:lnSpc>
              <a:spcBef>
                <a:spcPts val="730"/>
              </a:spcBef>
            </a:pPr>
            <a:r>
              <a:rPr sz="1200" dirty="0" smtClean="0">
                <a:latin typeface="Arial"/>
                <a:cs typeface="Arial"/>
              </a:rPr>
              <a:t>The</a:t>
            </a:r>
            <a:r>
              <a:rPr sz="1200" spc="-90" dirty="0" smtClean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value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variable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sum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=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 smtClean="0">
                <a:latin typeface="Arial"/>
                <a:cs typeface="Arial"/>
              </a:rPr>
              <a:t>100</a:t>
            </a:r>
            <a:endParaRPr lang="en-US" sz="1200" dirty="0" smtClean="0">
              <a:latin typeface="Arial"/>
              <a:cs typeface="Arial"/>
            </a:endParaRPr>
          </a:p>
          <a:p>
            <a:pPr marL="12700" marR="1835785" algn="just">
              <a:lnSpc>
                <a:spcPct val="100899"/>
              </a:lnSpc>
              <a:spcBef>
                <a:spcPts val="730"/>
              </a:spcBef>
            </a:pPr>
            <a:endParaRPr sz="1200" dirty="0">
              <a:latin typeface="Arial"/>
              <a:cs typeface="Arial"/>
            </a:endParaRPr>
          </a:p>
          <a:p>
            <a:pPr marL="12700" marR="1835150" algn="just">
              <a:lnSpc>
                <a:spcPct val="100899"/>
              </a:lnSpc>
              <a:spcBef>
                <a:spcPts val="735"/>
              </a:spcBef>
            </a:pPr>
            <a:r>
              <a:rPr sz="1200" spc="-10" dirty="0">
                <a:latin typeface="Arial"/>
                <a:cs typeface="Arial"/>
              </a:rPr>
              <a:t>From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above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discussion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we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that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cout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is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standard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output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stream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of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C++  </a:t>
            </a:r>
            <a:r>
              <a:rPr sz="1200" spc="-15" dirty="0">
                <a:latin typeface="Arial"/>
                <a:cs typeface="Arial"/>
              </a:rPr>
              <a:t>by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virtue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of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which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output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can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be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displayed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on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screen.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However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put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to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operator</a:t>
            </a:r>
            <a:endParaRPr sz="1200" dirty="0">
              <a:latin typeface="Arial"/>
              <a:cs typeface="Arial"/>
            </a:endParaRPr>
          </a:p>
          <a:p>
            <a:pPr marL="12700" marR="1833245" algn="just">
              <a:lnSpc>
                <a:spcPct val="101699"/>
              </a:lnSpc>
            </a:pPr>
            <a:r>
              <a:rPr sz="1200" dirty="0">
                <a:latin typeface="Arial"/>
                <a:cs typeface="Arial"/>
              </a:rPr>
              <a:t>&lt;&lt;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also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required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hand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over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contents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variable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 err="1">
                <a:latin typeface="Arial"/>
                <a:cs typeface="Arial"/>
              </a:rPr>
              <a:t>cout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12700" marR="1833245" algn="just">
              <a:lnSpc>
                <a:spcPct val="101400"/>
              </a:lnSpc>
              <a:spcBef>
                <a:spcPts val="710"/>
              </a:spcBef>
            </a:pPr>
            <a:r>
              <a:rPr sz="1200" dirty="0">
                <a:latin typeface="Arial"/>
                <a:cs typeface="Arial"/>
              </a:rPr>
              <a:t>cin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standard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input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stream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(keyboard)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can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used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input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value  </a:t>
            </a:r>
            <a:r>
              <a:rPr sz="1200" spc="-10" dirty="0">
                <a:latin typeface="Arial"/>
                <a:cs typeface="Arial"/>
              </a:rPr>
              <a:t>entered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by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user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from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keyboard.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However,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get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from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operator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&gt;&gt;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is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also  </a:t>
            </a:r>
            <a:r>
              <a:rPr sz="1200" dirty="0">
                <a:latin typeface="Arial"/>
                <a:cs typeface="Arial"/>
              </a:rPr>
              <a:t>required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get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typed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value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from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cin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shown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Fig.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7.3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store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  </a:t>
            </a:r>
            <a:r>
              <a:rPr sz="1200" spc="-15" dirty="0">
                <a:latin typeface="Arial"/>
                <a:cs typeface="Arial"/>
              </a:rPr>
              <a:t>memory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location.</a:t>
            </a:r>
            <a:endParaRPr sz="12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745"/>
              </a:spcBef>
            </a:pPr>
            <a:r>
              <a:rPr sz="1200" spc="-5" dirty="0">
                <a:latin typeface="Arial"/>
                <a:cs typeface="Arial"/>
              </a:rPr>
              <a:t>Let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us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consider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following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program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segment:</a:t>
            </a:r>
            <a:endParaRPr sz="1200" dirty="0">
              <a:latin typeface="Arial"/>
              <a:cs typeface="Arial"/>
            </a:endParaRPr>
          </a:p>
          <a:p>
            <a:pPr marR="1819275" algn="ctr">
              <a:lnSpc>
                <a:spcPct val="100000"/>
              </a:lnSpc>
              <a:spcBef>
                <a:spcPts val="745"/>
              </a:spcBef>
            </a:pPr>
            <a:r>
              <a:rPr sz="1200" dirty="0" smtClean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R="1821814" algn="ctr">
              <a:lnSpc>
                <a:spcPct val="100000"/>
              </a:lnSpc>
              <a:spcBef>
                <a:spcPts val="385"/>
              </a:spcBef>
            </a:pPr>
            <a:r>
              <a:rPr sz="1200" spc="-5" dirty="0">
                <a:latin typeface="Arial"/>
                <a:cs typeface="Arial"/>
              </a:rPr>
              <a:t>int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marks</a:t>
            </a:r>
            <a:r>
              <a:rPr sz="1200" spc="-5" dirty="0" smtClean="0">
                <a:latin typeface="Arial"/>
                <a:cs typeface="Arial"/>
              </a:rPr>
              <a:t>;</a:t>
            </a:r>
            <a:endParaRPr lang="en-US" sz="1200" spc="-5" dirty="0" smtClean="0">
              <a:latin typeface="Arial"/>
              <a:cs typeface="Arial"/>
            </a:endParaRPr>
          </a:p>
          <a:p>
            <a:pPr marR="1821814" algn="ctr">
              <a:lnSpc>
                <a:spcPct val="100000"/>
              </a:lnSpc>
              <a:spcBef>
                <a:spcPts val="385"/>
              </a:spcBef>
            </a:pPr>
            <a:r>
              <a:rPr lang="en-US" sz="1200" dirty="0" smtClean="0">
                <a:latin typeface="Arial"/>
                <a:cs typeface="Arial"/>
              </a:rPr>
              <a:t>    marks = 87 ;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IN" smtClean="0"/>
              <a:t>GIRLSCRIPT JAMSHEDPUR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2398" y="501674"/>
            <a:ext cx="12116246" cy="6516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700" marR="1833245">
              <a:lnSpc>
                <a:spcPct val="108700"/>
              </a:lnSpc>
            </a:pPr>
            <a:r>
              <a:rPr sz="1200" spc="5" dirty="0">
                <a:latin typeface="Arial"/>
                <a:cs typeface="Arial"/>
              </a:rPr>
              <a:t>We </a:t>
            </a:r>
            <a:r>
              <a:rPr sz="1200" dirty="0">
                <a:latin typeface="Arial"/>
                <a:cs typeface="Arial"/>
              </a:rPr>
              <a:t>can use more than one output or put to operators within the same </a:t>
            </a:r>
            <a:r>
              <a:rPr sz="1200" spc="-5" dirty="0">
                <a:latin typeface="Arial"/>
                <a:cs typeface="Arial"/>
              </a:rPr>
              <a:t>output  statement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shown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below.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activity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known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cascading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operators:</a:t>
            </a:r>
            <a:endParaRPr sz="1200" dirty="0">
              <a:latin typeface="Arial"/>
              <a:cs typeface="Arial"/>
            </a:endParaRPr>
          </a:p>
          <a:p>
            <a:pPr marL="1603375">
              <a:lnSpc>
                <a:spcPct val="100000"/>
              </a:lnSpc>
              <a:spcBef>
                <a:spcPts val="480"/>
              </a:spcBef>
            </a:pPr>
            <a:r>
              <a:rPr sz="1200" dirty="0">
                <a:latin typeface="Arial"/>
                <a:cs typeface="Arial"/>
              </a:rPr>
              <a:t>cout &lt;&lt; “marks =” &lt;&lt;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marks;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200" dirty="0">
                <a:latin typeface="Arial"/>
                <a:cs typeface="Arial"/>
              </a:rPr>
              <a:t>The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output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this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statement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will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</a:p>
          <a:p>
            <a:pPr marL="1639570">
              <a:lnSpc>
                <a:spcPct val="100000"/>
              </a:lnSpc>
              <a:spcBef>
                <a:spcPts val="840"/>
              </a:spcBef>
            </a:pPr>
            <a:r>
              <a:rPr sz="1200" dirty="0">
                <a:latin typeface="Arial"/>
                <a:cs typeface="Arial"/>
              </a:rPr>
              <a:t>marks </a:t>
            </a:r>
            <a:r>
              <a:rPr sz="1200" spc="5" dirty="0">
                <a:latin typeface="Arial"/>
                <a:cs typeface="Arial"/>
              </a:rPr>
              <a:t>=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87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 smtClean="0">
                <a:latin typeface="Arial"/>
                <a:cs typeface="Arial"/>
              </a:rPr>
              <a:t>Structure </a:t>
            </a:r>
            <a:r>
              <a:rPr sz="1400" b="1" spc="-5" dirty="0">
                <a:latin typeface="Arial"/>
                <a:cs typeface="Arial"/>
              </a:rPr>
              <a:t>of C++</a:t>
            </a:r>
            <a:r>
              <a:rPr sz="1400" b="1" spc="39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Program</a:t>
            </a:r>
            <a:endParaRPr sz="1400" dirty="0">
              <a:latin typeface="Arial"/>
              <a:cs typeface="Arial"/>
            </a:endParaRPr>
          </a:p>
          <a:p>
            <a:pPr marL="469900" marR="3872865" indent="-457200">
              <a:lnSpc>
                <a:spcPct val="160900"/>
              </a:lnSpc>
              <a:spcBef>
                <a:spcPts val="385"/>
              </a:spcBef>
            </a:pPr>
            <a:r>
              <a:rPr sz="1200" dirty="0">
                <a:latin typeface="Arial"/>
                <a:cs typeface="Arial"/>
              </a:rPr>
              <a:t>The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structure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C++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program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given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below:  </a:t>
            </a:r>
            <a:r>
              <a:rPr sz="1200" spc="5" dirty="0">
                <a:latin typeface="Arial"/>
                <a:cs typeface="Arial"/>
              </a:rPr>
              <a:t>#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Include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&lt;header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file&gt;</a:t>
            </a:r>
            <a:endParaRPr sz="1200" dirty="0">
              <a:latin typeface="Arial"/>
              <a:cs typeface="Arial"/>
            </a:endParaRPr>
          </a:p>
          <a:p>
            <a:pPr marL="8128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latin typeface="Arial"/>
                <a:cs typeface="Arial"/>
              </a:rPr>
              <a:t>main (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)</a:t>
            </a:r>
          </a:p>
          <a:p>
            <a:pPr marL="4699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latin typeface="Arial"/>
                <a:cs typeface="Arial"/>
              </a:rPr>
              <a:t>{</a:t>
            </a:r>
          </a:p>
          <a:p>
            <a:pPr marL="812800">
              <a:lnSpc>
                <a:spcPct val="100000"/>
              </a:lnSpc>
              <a:spcBef>
                <a:spcPts val="120"/>
              </a:spcBef>
            </a:pPr>
            <a:r>
              <a:rPr sz="1200" spc="-25" dirty="0">
                <a:latin typeface="Arial"/>
                <a:cs typeface="Arial"/>
              </a:rPr>
              <a:t>...............</a:t>
            </a:r>
            <a:endParaRPr sz="1200" dirty="0">
              <a:latin typeface="Arial"/>
              <a:cs typeface="Arial"/>
            </a:endParaRPr>
          </a:p>
          <a:p>
            <a:pPr marL="812800">
              <a:lnSpc>
                <a:spcPct val="100000"/>
              </a:lnSpc>
              <a:spcBef>
                <a:spcPts val="120"/>
              </a:spcBef>
            </a:pPr>
            <a:r>
              <a:rPr sz="1200" spc="-25" dirty="0">
                <a:latin typeface="Arial"/>
                <a:cs typeface="Arial"/>
              </a:rPr>
              <a:t>...............</a:t>
            </a:r>
            <a:endParaRPr sz="1200" dirty="0">
              <a:latin typeface="Arial"/>
              <a:cs typeface="Arial"/>
            </a:endParaRPr>
          </a:p>
          <a:p>
            <a:pPr marL="812800">
              <a:lnSpc>
                <a:spcPct val="100000"/>
              </a:lnSpc>
              <a:spcBef>
                <a:spcPts val="120"/>
              </a:spcBef>
            </a:pPr>
            <a:r>
              <a:rPr sz="1200" spc="-25" dirty="0">
                <a:latin typeface="Arial"/>
                <a:cs typeface="Arial"/>
              </a:rPr>
              <a:t>...............</a:t>
            </a:r>
            <a:endParaRPr sz="1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latin typeface="Arial"/>
                <a:cs typeface="Arial"/>
              </a:rPr>
              <a:t>}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Arial"/>
              <a:cs typeface="Arial"/>
            </a:endParaRPr>
          </a:p>
          <a:p>
            <a:pPr marL="12700" marR="1833245" algn="just">
              <a:lnSpc>
                <a:spcPct val="102299"/>
              </a:lnSpc>
            </a:pPr>
            <a:r>
              <a:rPr sz="1200" spc="5" dirty="0">
                <a:latin typeface="Arial"/>
                <a:cs typeface="Arial"/>
              </a:rPr>
              <a:t>A </a:t>
            </a:r>
            <a:r>
              <a:rPr sz="1200" dirty="0">
                <a:latin typeface="Arial"/>
                <a:cs typeface="Arial"/>
              </a:rPr>
              <a:t>C++ program </a:t>
            </a:r>
            <a:r>
              <a:rPr sz="1200" spc="-5" dirty="0">
                <a:latin typeface="Arial"/>
                <a:cs typeface="Arial"/>
              </a:rPr>
              <a:t>starts </a:t>
            </a:r>
            <a:r>
              <a:rPr sz="1200" dirty="0">
                <a:latin typeface="Arial"/>
                <a:cs typeface="Arial"/>
              </a:rPr>
              <a:t>with </a:t>
            </a:r>
            <a:r>
              <a:rPr sz="1200" spc="-5" dirty="0">
                <a:latin typeface="Arial"/>
                <a:cs typeface="Arial"/>
              </a:rPr>
              <a:t>function </a:t>
            </a:r>
            <a:r>
              <a:rPr sz="1200" dirty="0">
                <a:latin typeface="Arial"/>
                <a:cs typeface="Arial"/>
              </a:rPr>
              <a:t>called main ( ). The body of the </a:t>
            </a:r>
            <a:r>
              <a:rPr sz="1200" spc="-5" dirty="0">
                <a:latin typeface="Arial"/>
                <a:cs typeface="Arial"/>
              </a:rPr>
              <a:t>function is  enclosed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between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curly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braces.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These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braces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are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equivalent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to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Pascal’s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BEGIN  and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END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keywords.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program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statements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are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written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within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braces.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Each  </a:t>
            </a:r>
            <a:r>
              <a:rPr sz="1200" spc="-5" dirty="0">
                <a:latin typeface="Arial"/>
                <a:cs typeface="Arial"/>
              </a:rPr>
              <a:t>statement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must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end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by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semicolon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(statement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terminator).</a:t>
            </a:r>
            <a:endParaRPr sz="1200" dirty="0">
              <a:latin typeface="Arial"/>
              <a:cs typeface="Arial"/>
            </a:endParaRPr>
          </a:p>
          <a:p>
            <a:pPr marL="12700" marR="1833245" algn="just">
              <a:lnSpc>
                <a:spcPct val="101299"/>
              </a:lnSpc>
              <a:spcBef>
                <a:spcPts val="725"/>
              </a:spcBef>
            </a:pP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C++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program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may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contain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many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functions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required.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However,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when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  </a:t>
            </a:r>
            <a:r>
              <a:rPr sz="1200" dirty="0">
                <a:latin typeface="Arial"/>
                <a:cs typeface="Arial"/>
              </a:rPr>
              <a:t>program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loaded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memory,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control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handed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over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function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main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spc="1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)  and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first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function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executed.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latin typeface="Arial"/>
                <a:cs typeface="Arial"/>
              </a:rPr>
              <a:t>Let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us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now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write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our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first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program: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// This is may </a:t>
            </a:r>
            <a:r>
              <a:rPr sz="1200" spc="-5" dirty="0">
                <a:latin typeface="Arial"/>
                <a:cs typeface="Arial"/>
              </a:rPr>
              <a:t>first </a:t>
            </a:r>
            <a:r>
              <a:rPr sz="1200" dirty="0">
                <a:latin typeface="Arial"/>
                <a:cs typeface="Arial"/>
              </a:rPr>
              <a:t>program in</a:t>
            </a:r>
            <a:r>
              <a:rPr sz="1200" spc="-2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C++</a:t>
            </a:r>
          </a:p>
          <a:p>
            <a:pPr marL="469900" marR="1833880">
              <a:lnSpc>
                <a:spcPct val="101699"/>
              </a:lnSpc>
              <a:spcBef>
                <a:spcPts val="434"/>
              </a:spcBef>
            </a:pPr>
            <a:r>
              <a:rPr sz="1200" dirty="0">
                <a:latin typeface="Arial"/>
                <a:cs typeface="Arial"/>
              </a:rPr>
              <a:t>/*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this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program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will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illustrate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different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components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simple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program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  C++*/</a:t>
            </a:r>
            <a:endParaRPr sz="1200" dirty="0">
              <a:latin typeface="Arial"/>
              <a:cs typeface="Arial"/>
            </a:endParaRPr>
          </a:p>
          <a:p>
            <a:pPr marL="469900" marR="4968240">
              <a:lnSpc>
                <a:spcPct val="133000"/>
              </a:lnSpc>
            </a:pPr>
            <a:r>
              <a:rPr sz="1200" spc="5" dirty="0">
                <a:latin typeface="Arial"/>
                <a:cs typeface="Arial"/>
              </a:rPr>
              <a:t># </a:t>
            </a:r>
            <a:r>
              <a:rPr sz="1200" spc="-10" dirty="0">
                <a:latin typeface="Arial"/>
                <a:cs typeface="Arial"/>
              </a:rPr>
              <a:t>include</a:t>
            </a:r>
            <a:r>
              <a:rPr sz="1200" spc="-24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&lt;iostream.h&gt;  </a:t>
            </a:r>
            <a:r>
              <a:rPr sz="1200" dirty="0">
                <a:latin typeface="Arial"/>
                <a:cs typeface="Arial"/>
              </a:rPr>
              <a:t>void main (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)</a:t>
            </a:r>
          </a:p>
          <a:p>
            <a:pPr marL="469900">
              <a:lnSpc>
                <a:spcPct val="100000"/>
              </a:lnSpc>
              <a:spcBef>
                <a:spcPts val="455"/>
              </a:spcBef>
            </a:pPr>
            <a:r>
              <a:rPr sz="1200" dirty="0">
                <a:latin typeface="Arial"/>
                <a:cs typeface="Arial"/>
              </a:rPr>
              <a:t>{</a:t>
            </a:r>
          </a:p>
          <a:p>
            <a:pPr marL="469900" marR="3729354">
              <a:lnSpc>
                <a:spcPct val="132200"/>
              </a:lnSpc>
              <a:spcBef>
                <a:spcPts val="10"/>
              </a:spcBef>
            </a:pPr>
            <a:r>
              <a:rPr sz="1200" dirty="0">
                <a:latin typeface="Arial"/>
                <a:cs typeface="Arial"/>
              </a:rPr>
              <a:t>cout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&lt;&lt;“This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may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first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program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C++”;  </a:t>
            </a:r>
            <a:r>
              <a:rPr sz="1200" spc="-15" dirty="0">
                <a:latin typeface="Arial"/>
                <a:cs typeface="Arial"/>
              </a:rPr>
              <a:t>cout </a:t>
            </a:r>
            <a:r>
              <a:rPr sz="1200" spc="-5" dirty="0">
                <a:latin typeface="Arial"/>
                <a:cs typeface="Arial"/>
              </a:rPr>
              <a:t>&lt;&lt;</a:t>
            </a:r>
            <a:r>
              <a:rPr sz="1200" spc="-20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“\n......................................”;</a:t>
            </a:r>
            <a:endParaRPr sz="1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200" dirty="0">
                <a:latin typeface="Arial"/>
                <a:cs typeface="Arial"/>
              </a:rPr>
              <a:t>}</a:t>
            </a:r>
          </a:p>
          <a:p>
            <a:pPr>
              <a:lnSpc>
                <a:spcPct val="100000"/>
              </a:lnSpc>
            </a:pPr>
            <a:endParaRPr sz="1200" dirty="0">
              <a:latin typeface="Arial"/>
              <a:cs typeface="Arial"/>
            </a:endParaRPr>
          </a:p>
          <a:p>
            <a:pPr marL="12700" marR="1835150" algn="just">
              <a:lnSpc>
                <a:spcPct val="100899"/>
              </a:lnSpc>
            </a:pPr>
            <a:r>
              <a:rPr sz="1200" spc="-5" dirty="0">
                <a:latin typeface="Arial"/>
                <a:cs typeface="Arial"/>
              </a:rPr>
              <a:t>When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above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program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is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compiled,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linked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and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executed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following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output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is  </a:t>
            </a:r>
            <a:r>
              <a:rPr sz="1200" spc="-10" dirty="0">
                <a:latin typeface="Arial"/>
                <a:cs typeface="Arial"/>
              </a:rPr>
              <a:t>displayed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on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VDU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screen.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IN" smtClean="0"/>
              <a:t>GIRLSCRIPT JAMSHEDPUR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0737" y="879934"/>
            <a:ext cx="8471313" cy="20774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spc="-20" dirty="0" smtClean="0">
                <a:latin typeface="Arial"/>
                <a:cs typeface="Arial"/>
              </a:rPr>
              <a:t>Various</a:t>
            </a:r>
            <a:r>
              <a:rPr sz="1200" spc="-80" dirty="0" smtClean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components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of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this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program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are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discussed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below</a:t>
            </a:r>
            <a:r>
              <a:rPr sz="1200" spc="-10" dirty="0" smtClean="0">
                <a:latin typeface="Arial"/>
                <a:cs typeface="Arial"/>
              </a:rPr>
              <a:t>:</a:t>
            </a:r>
            <a:r>
              <a:rPr lang="en-US" sz="1200" spc="-10" dirty="0" smtClean="0">
                <a:latin typeface="Arial"/>
                <a:cs typeface="Arial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0737" y="1272609"/>
            <a:ext cx="272728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b="1" spc="-30" dirty="0">
                <a:latin typeface="Arial"/>
                <a:cs typeface="Arial"/>
              </a:rPr>
              <a:t>(i)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3909" y="1157835"/>
            <a:ext cx="8093518" cy="1386533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200" b="1" spc="-50" dirty="0">
                <a:latin typeface="Arial"/>
                <a:cs typeface="Arial"/>
              </a:rPr>
              <a:t>Comments</a:t>
            </a:r>
            <a:endParaRPr sz="1200" dirty="0">
              <a:latin typeface="Arial"/>
              <a:cs typeface="Arial"/>
            </a:endParaRPr>
          </a:p>
          <a:p>
            <a:pPr marL="12700" marR="5080">
              <a:lnSpc>
                <a:spcPct val="99100"/>
              </a:lnSpc>
              <a:spcBef>
                <a:spcPts val="745"/>
              </a:spcBef>
            </a:pPr>
            <a:r>
              <a:rPr sz="1200" spc="-25" dirty="0">
                <a:latin typeface="Arial"/>
                <a:cs typeface="Arial"/>
              </a:rPr>
              <a:t>First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three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lines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of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the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above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program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are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comments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and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are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ignored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by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the  </a:t>
            </a:r>
            <a:r>
              <a:rPr sz="1200" spc="-15" dirty="0">
                <a:latin typeface="Arial"/>
                <a:cs typeface="Arial"/>
              </a:rPr>
              <a:t>compiler.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Comments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are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included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program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to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make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it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more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readable.  </a:t>
            </a:r>
            <a:r>
              <a:rPr sz="1200" spc="-5" dirty="0">
                <a:latin typeface="Arial"/>
                <a:cs typeface="Arial"/>
              </a:rPr>
              <a:t>If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comment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is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short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and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can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accommodated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single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line,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then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it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  </a:t>
            </a:r>
            <a:r>
              <a:rPr sz="1200" spc="-25" dirty="0">
                <a:latin typeface="Arial"/>
                <a:cs typeface="Arial"/>
              </a:rPr>
              <a:t>started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with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double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slash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sequence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in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the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first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line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of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the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program.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However,  </a:t>
            </a:r>
            <a:r>
              <a:rPr sz="1200" dirty="0">
                <a:latin typeface="Arial"/>
                <a:cs typeface="Arial"/>
              </a:rPr>
              <a:t>if there are </a:t>
            </a:r>
            <a:r>
              <a:rPr sz="1200" spc="-5" dirty="0">
                <a:latin typeface="Arial"/>
                <a:cs typeface="Arial"/>
              </a:rPr>
              <a:t>multiple </a:t>
            </a:r>
            <a:r>
              <a:rPr sz="1200" dirty="0">
                <a:latin typeface="Arial"/>
                <a:cs typeface="Arial"/>
              </a:rPr>
              <a:t>lines in </a:t>
            </a:r>
            <a:r>
              <a:rPr sz="1200" spc="5" dirty="0">
                <a:latin typeface="Arial"/>
                <a:cs typeface="Arial"/>
              </a:rPr>
              <a:t>a </a:t>
            </a:r>
            <a:r>
              <a:rPr sz="1200" dirty="0">
                <a:latin typeface="Arial"/>
                <a:cs typeface="Arial"/>
              </a:rPr>
              <a:t>comment, it is enclosed between the two  symbols /* and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*/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spc="-5" dirty="0">
                <a:latin typeface="Arial"/>
                <a:cs typeface="Arial"/>
              </a:rPr>
              <a:t>Everything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between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/*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and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*/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is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ignored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by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complier.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3798" y="2718575"/>
            <a:ext cx="339791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b="1" spc="-25" dirty="0">
                <a:latin typeface="Arial"/>
                <a:cs typeface="Arial"/>
              </a:rPr>
              <a:t>(ii)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2999" y="2612833"/>
            <a:ext cx="8093518" cy="94045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200" b="1" spc="-15" dirty="0">
                <a:latin typeface="Arial"/>
                <a:cs typeface="Arial"/>
              </a:rPr>
              <a:t>Include</a:t>
            </a:r>
            <a:r>
              <a:rPr sz="1200" b="1" spc="-12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&lt;iostream.h&gt;</a:t>
            </a:r>
            <a:endParaRPr sz="1200" dirty="0">
              <a:latin typeface="Arial"/>
              <a:cs typeface="Arial"/>
            </a:endParaRPr>
          </a:p>
          <a:p>
            <a:pPr marL="12700" marR="5080">
              <a:lnSpc>
                <a:spcPct val="101499"/>
              </a:lnSpc>
              <a:spcBef>
                <a:spcPts val="710"/>
              </a:spcBef>
            </a:pPr>
            <a:r>
              <a:rPr sz="1200" spc="-15" dirty="0">
                <a:latin typeface="Arial"/>
                <a:cs typeface="Arial"/>
              </a:rPr>
              <a:t>The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lines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in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the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above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program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that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start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with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symbol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‘#’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are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called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directives  </a:t>
            </a:r>
            <a:r>
              <a:rPr sz="1200" spc="-25" dirty="0">
                <a:latin typeface="Arial"/>
                <a:cs typeface="Arial"/>
              </a:rPr>
              <a:t>and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are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instructions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to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the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compiler.</a:t>
            </a:r>
            <a:r>
              <a:rPr sz="1200" spc="-18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word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include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with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‘#’</a:t>
            </a:r>
            <a:r>
              <a:rPr sz="1200" spc="-20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tells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compiler  </a:t>
            </a:r>
            <a:r>
              <a:rPr sz="1200" spc="-20" dirty="0">
                <a:latin typeface="Arial"/>
                <a:cs typeface="Arial"/>
              </a:rPr>
              <a:t>to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include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file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iostream.h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into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file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of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above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program.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File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iostream.h  </a:t>
            </a:r>
            <a:r>
              <a:rPr sz="1200" dirty="0">
                <a:latin typeface="Arial"/>
                <a:cs typeface="Arial"/>
              </a:rPr>
              <a:t>is </a:t>
            </a:r>
            <a:r>
              <a:rPr sz="1200" spc="5" dirty="0">
                <a:latin typeface="Arial"/>
                <a:cs typeface="Arial"/>
              </a:rPr>
              <a:t>a </a:t>
            </a:r>
            <a:r>
              <a:rPr sz="1200" dirty="0">
                <a:latin typeface="Arial"/>
                <a:cs typeface="Arial"/>
              </a:rPr>
              <a:t>header </a:t>
            </a:r>
            <a:r>
              <a:rPr sz="1200" spc="-5" dirty="0">
                <a:latin typeface="Arial"/>
                <a:cs typeface="Arial"/>
              </a:rPr>
              <a:t>file </a:t>
            </a:r>
            <a:r>
              <a:rPr sz="1200" dirty="0">
                <a:latin typeface="Arial"/>
                <a:cs typeface="Arial"/>
              </a:rPr>
              <a:t>needed for </a:t>
            </a:r>
            <a:r>
              <a:rPr sz="1200" spc="-5" dirty="0">
                <a:latin typeface="Arial"/>
                <a:cs typeface="Arial"/>
              </a:rPr>
              <a:t>input/output </a:t>
            </a:r>
            <a:r>
              <a:rPr sz="1200" dirty="0">
                <a:latin typeface="Arial"/>
                <a:cs typeface="Arial"/>
              </a:rPr>
              <a:t>requirements of the </a:t>
            </a:r>
            <a:r>
              <a:rPr sz="1200" spc="-5" dirty="0">
                <a:latin typeface="Arial"/>
                <a:cs typeface="Arial"/>
              </a:rPr>
              <a:t>program.  </a:t>
            </a:r>
            <a:r>
              <a:rPr sz="1200" dirty="0">
                <a:latin typeface="Arial"/>
                <a:cs typeface="Arial"/>
              </a:rPr>
              <a:t>Therefore,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this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file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has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been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included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top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program.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9706" y="3835370"/>
            <a:ext cx="407973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b="1" spc="-25" dirty="0">
                <a:latin typeface="Arial"/>
                <a:cs typeface="Arial"/>
              </a:rPr>
              <a:t>(iii)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3909" y="3735984"/>
            <a:ext cx="8093518" cy="1112099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200" b="1" dirty="0">
                <a:latin typeface="Arial"/>
                <a:cs typeface="Arial"/>
              </a:rPr>
              <a:t>void main (</a:t>
            </a:r>
            <a:r>
              <a:rPr sz="1200" b="1" spc="2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  <a:p>
            <a:pPr marL="12700" marR="5080">
              <a:lnSpc>
                <a:spcPct val="98800"/>
              </a:lnSpc>
              <a:spcBef>
                <a:spcPts val="745"/>
              </a:spcBef>
            </a:pPr>
            <a:r>
              <a:rPr sz="1200" spc="-15" dirty="0">
                <a:latin typeface="Arial"/>
                <a:cs typeface="Arial"/>
              </a:rPr>
              <a:t>The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word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main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is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function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name.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The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brackets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with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main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tells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that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main 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function.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word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void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before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main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indicates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value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is  </a:t>
            </a:r>
            <a:r>
              <a:rPr sz="1200" spc="-20" dirty="0">
                <a:latin typeface="Arial"/>
                <a:cs typeface="Arial"/>
              </a:rPr>
              <a:t>being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returned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by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the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function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main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).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Every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C++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program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consists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of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one 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more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functions.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However,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when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program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loaded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memory,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  </a:t>
            </a:r>
            <a:r>
              <a:rPr sz="1200" dirty="0">
                <a:latin typeface="Arial"/>
                <a:cs typeface="Arial"/>
              </a:rPr>
              <a:t>control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handed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over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function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main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spc="1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first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function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  </a:t>
            </a:r>
            <a:r>
              <a:rPr sz="1200" spc="-40" dirty="0">
                <a:latin typeface="Arial"/>
                <a:cs typeface="Arial"/>
              </a:rPr>
              <a:t>executed.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7352" y="5069691"/>
            <a:ext cx="430327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b="1" spc="-5" dirty="0">
                <a:latin typeface="Arial"/>
                <a:cs typeface="Arial"/>
              </a:rPr>
              <a:t>(iv)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8380" y="5033370"/>
            <a:ext cx="8089047" cy="92480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200" b="1" dirty="0">
                <a:latin typeface="Arial"/>
                <a:cs typeface="Arial"/>
              </a:rPr>
              <a:t>The</a:t>
            </a:r>
            <a:r>
              <a:rPr sz="1200" b="1" spc="-6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curly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brackets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body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of</a:t>
            </a:r>
            <a:r>
              <a:rPr sz="1200" b="1" spc="-6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the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function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main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(</a:t>
            </a:r>
            <a:r>
              <a:rPr sz="1200" b="1" spc="204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  <a:p>
            <a:pPr marL="12700" marR="5080">
              <a:lnSpc>
                <a:spcPct val="98700"/>
              </a:lnSpc>
              <a:spcBef>
                <a:spcPts val="710"/>
              </a:spcBef>
            </a:pP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C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++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program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starts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with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function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called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main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).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The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body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of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the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function 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enclosed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between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curly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braces.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These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braces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are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equivalent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to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Pascal’s  </a:t>
            </a:r>
            <a:r>
              <a:rPr sz="1200" spc="-10" dirty="0">
                <a:latin typeface="Arial"/>
                <a:cs typeface="Arial"/>
              </a:rPr>
              <a:t>BEGIN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and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END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keywords.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program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statements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are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written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within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the  </a:t>
            </a:r>
            <a:r>
              <a:rPr sz="1200" spc="-15" dirty="0">
                <a:latin typeface="Arial"/>
                <a:cs typeface="Arial"/>
              </a:rPr>
              <a:t>brackets.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Each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statement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must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end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by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semicolon,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without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which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an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error  </a:t>
            </a:r>
            <a:r>
              <a:rPr sz="1200" spc="-10" dirty="0">
                <a:latin typeface="Arial"/>
                <a:cs typeface="Arial"/>
              </a:rPr>
              <a:t>message </a:t>
            </a:r>
            <a:r>
              <a:rPr sz="1200" spc="-5" dirty="0">
                <a:latin typeface="Arial"/>
                <a:cs typeface="Arial"/>
              </a:rPr>
              <a:t>is</a:t>
            </a:r>
            <a:r>
              <a:rPr sz="1200" spc="-20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generated.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IN" smtClean="0"/>
              <a:t>GIRLSCRIPT JAMSHEDPUR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IN" smtClean="0"/>
              <a:t>GIRLSCRIPT JAMSHEDPUR</a:t>
            </a: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63537" y="228600"/>
            <a:ext cx="72650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Questions </a:t>
            </a:r>
            <a:r>
              <a:rPr 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For </a:t>
            </a:r>
            <a:r>
              <a:rPr 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Practice :</a:t>
            </a:r>
            <a:endParaRPr 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4537" y="1301644"/>
            <a:ext cx="9677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Swap two Numbers</a:t>
            </a:r>
          </a:p>
          <a:p>
            <a:pPr marL="342900" indent="-342900">
              <a:buAutoNum type="arabicPeriod"/>
            </a:pPr>
            <a:r>
              <a:rPr lang="en-IN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Swap without a third variable</a:t>
            </a:r>
          </a:p>
          <a:p>
            <a:pPr marL="342900" indent="-342900">
              <a:buAutoNum type="arabicPeriod"/>
            </a:pPr>
            <a:r>
              <a:rPr lang="en-IN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Celsius to Fahrenheit</a:t>
            </a:r>
          </a:p>
          <a:p>
            <a:pPr marL="342900" indent="-342900">
              <a:buAutoNum type="arabicPeriod"/>
            </a:pPr>
            <a:r>
              <a:rPr lang="en-IN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Print </a:t>
            </a:r>
            <a:r>
              <a:rPr lang="en-IN" sz="24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upto</a:t>
            </a:r>
            <a:r>
              <a:rPr lang="en-IN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k places after the decimal (using </a:t>
            </a:r>
            <a:r>
              <a:rPr lang="en-IN" sz="24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SetPrecision</a:t>
            </a:r>
            <a:r>
              <a:rPr lang="en-IN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(k))</a:t>
            </a:r>
          </a:p>
          <a:p>
            <a:pPr marL="342900" indent="-342900">
              <a:buAutoNum type="arabicPeriod"/>
            </a:pPr>
            <a:r>
              <a:rPr lang="en-IN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Check if 3 Points in a 2D Plane represent a Triangle</a:t>
            </a:r>
          </a:p>
          <a:p>
            <a:pPr marL="342900" indent="-342900">
              <a:buAutoNum type="arabicPeriod"/>
            </a:pPr>
            <a:r>
              <a:rPr lang="en-IN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Sum of digits till you get a single digit</a:t>
            </a:r>
          </a:p>
          <a:p>
            <a:pPr marL="342900" indent="-342900">
              <a:buAutoNum type="arabicPeriod"/>
            </a:pPr>
            <a:r>
              <a:rPr lang="en-IN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Given N, find </a:t>
            </a:r>
            <a:r>
              <a:rPr lang="en-IN" sz="24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Xor</a:t>
            </a:r>
            <a:r>
              <a:rPr lang="en-IN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of all numbers from 1 to </a:t>
            </a:r>
            <a:r>
              <a:rPr lang="en-IN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 (Given that N is a multiple of 4).</a:t>
            </a:r>
            <a:endParaRPr lang="en-IN" sz="24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IN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Print Multiplication Table of a </a:t>
            </a:r>
            <a:r>
              <a:rPr lang="en-IN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Number.</a:t>
            </a:r>
            <a:endParaRPr lang="en-IN" sz="24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IN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Print ASCII value of a given Character (using typecasting to integer value)</a:t>
            </a:r>
          </a:p>
          <a:p>
            <a:pPr marL="342900" indent="-342900">
              <a:buAutoNum type="arabicPeriod"/>
            </a:pP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Write a C++ program to add all the numbers from 1 to a given number. </a:t>
            </a:r>
            <a:b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Add 1 to 4: 10</a:t>
            </a:r>
            <a:b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Add 1 to 100: 5050</a:t>
            </a:r>
            <a:endParaRPr lang="en-IN" sz="24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7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GIRLSCRIPT JAMSHEDPUR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37" y="-762001"/>
            <a:ext cx="11476254" cy="34540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06737" y="1828799"/>
            <a:ext cx="67818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C++ Tutorial</a:t>
            </a:r>
            <a:endParaRPr lang="en-US" sz="8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49637" y="4800600"/>
            <a:ext cx="62103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IN" sz="4000" dirty="0">
                <a:latin typeface="Footlight MT Light" pitchFamily="18" charset="0"/>
              </a:rPr>
              <a:t>Mentor : </a:t>
            </a:r>
            <a:r>
              <a:rPr lang="en-IN" sz="4000" dirty="0" err="1">
                <a:latin typeface="Footlight MT Light" pitchFamily="18" charset="0"/>
              </a:rPr>
              <a:t>Sahil</a:t>
            </a:r>
            <a:r>
              <a:rPr lang="en-IN" sz="4000" dirty="0">
                <a:latin typeface="Footlight MT Light" pitchFamily="18" charset="0"/>
              </a:rPr>
              <a:t> Kumar Singh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7987" y="5719882"/>
            <a:ext cx="2019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solidFill>
                  <a:schemeClr val="accent5">
                    <a:lumMod val="50000"/>
                  </a:schemeClr>
                </a:solidFill>
                <a:hlinkClick r:id="rId4"/>
              </a:rPr>
              <a:t>Connect Here</a:t>
            </a:r>
            <a:endParaRPr lang="en-IN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82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384" y="353292"/>
            <a:ext cx="10327871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chemeClr val="accent5">
                    <a:lumMod val="50000"/>
                  </a:schemeClr>
                </a:solidFill>
              </a:rPr>
              <a:t>Introduction to</a:t>
            </a:r>
            <a:r>
              <a:rPr sz="5400" spc="-15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5400" spc="-5" dirty="0">
                <a:solidFill>
                  <a:schemeClr val="accent5">
                    <a:lumMod val="50000"/>
                  </a:schemeClr>
                </a:solidFill>
              </a:rPr>
              <a:t>C++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IN" smtClean="0"/>
              <a:t>GIRLSCRIPT JAMSHEDPUR</a:t>
            </a:r>
            <a:endParaRPr lang="en-IN" dirty="0"/>
          </a:p>
        </p:txBody>
      </p:sp>
      <p:sp>
        <p:nvSpPr>
          <p:cNvPr id="4" name="object 4"/>
          <p:cNvSpPr txBox="1"/>
          <p:nvPr/>
        </p:nvSpPr>
        <p:spPr>
          <a:xfrm>
            <a:off x="273616" y="1884220"/>
            <a:ext cx="13144561" cy="44191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800" b="1" dirty="0" smtClean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endParaRPr sz="2800" dirty="0">
              <a:solidFill>
                <a:schemeClr val="accent4">
                  <a:lumMod val="75000"/>
                </a:schemeClr>
              </a:solidFill>
              <a:latin typeface="Arial"/>
              <a:cs typeface="Arial"/>
            </a:endParaRPr>
          </a:p>
          <a:p>
            <a:pPr marL="12700" marR="5080" algn="just">
              <a:lnSpc>
                <a:spcPct val="108700"/>
              </a:lnSpc>
              <a:spcBef>
                <a:spcPts val="1090"/>
              </a:spcBef>
            </a:pPr>
            <a:r>
              <a:rPr sz="2800" spc="-5" dirty="0">
                <a:latin typeface="Arial"/>
                <a:cs typeface="Arial"/>
              </a:rPr>
              <a:t>C++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is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extension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to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C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Programming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language.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It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was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developed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at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AT&amp;T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Bell  </a:t>
            </a:r>
            <a:r>
              <a:rPr sz="2800" spc="-25" dirty="0">
                <a:latin typeface="Arial"/>
                <a:cs typeface="Arial"/>
              </a:rPr>
              <a:t>Laboratories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in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the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early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1980s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by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Bjarne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Stroustrup.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It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is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deviation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from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traditional  </a:t>
            </a:r>
            <a:r>
              <a:rPr sz="2800" spc="-35" dirty="0">
                <a:latin typeface="Arial"/>
                <a:cs typeface="Arial"/>
              </a:rPr>
              <a:t>procedural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languages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in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the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sense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that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it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follows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object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oriented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programming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(OOP)  </a:t>
            </a:r>
            <a:r>
              <a:rPr sz="2800" spc="-5" dirty="0">
                <a:latin typeface="Arial"/>
                <a:cs typeface="Arial"/>
              </a:rPr>
              <a:t>approach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which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is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quite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suitable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for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managing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large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complex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programs.</a:t>
            </a:r>
            <a:endParaRPr sz="2800" dirty="0">
              <a:latin typeface="Arial"/>
              <a:cs typeface="Arial"/>
            </a:endParaRPr>
          </a:p>
          <a:p>
            <a:pPr marL="12700" marR="5715" algn="just">
              <a:lnSpc>
                <a:spcPct val="108700"/>
              </a:lnSpc>
              <a:spcBef>
                <a:spcPts val="575"/>
              </a:spcBef>
            </a:pPr>
            <a:r>
              <a:rPr sz="2800" spc="-10" dirty="0">
                <a:latin typeface="Arial"/>
                <a:cs typeface="Arial"/>
              </a:rPr>
              <a:t>An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object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oriented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language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combines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the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data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to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its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function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or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code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in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such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way  </a:t>
            </a:r>
            <a:r>
              <a:rPr sz="2800" spc="-10" dirty="0">
                <a:latin typeface="Arial"/>
                <a:cs typeface="Arial"/>
              </a:rPr>
              <a:t>that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access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to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data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is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allowed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only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through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its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function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or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code.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Such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combination  of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data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and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code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is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called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an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object.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For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example,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an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object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called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Tutor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may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contain  </a:t>
            </a:r>
            <a:r>
              <a:rPr sz="2800" dirty="0">
                <a:latin typeface="Arial"/>
                <a:cs typeface="Arial"/>
              </a:rPr>
              <a:t>data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function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or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code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as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shown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below: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0129" y="7031665"/>
            <a:ext cx="12071537" cy="0"/>
          </a:xfrm>
          <a:custGeom>
            <a:avLst/>
            <a:gdLst/>
            <a:ahLst/>
            <a:cxnLst/>
            <a:rect l="l" t="t" r="r" b="b"/>
            <a:pathLst>
              <a:path w="6858000">
                <a:moveTo>
                  <a:pt x="0" y="0"/>
                </a:moveTo>
                <a:lnTo>
                  <a:pt x="685800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7406" y="408089"/>
            <a:ext cx="12117362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b="1" spc="-5" dirty="0" smtClean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sz="2000" b="1" spc="-5" dirty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++ Character</a:t>
            </a:r>
            <a:r>
              <a:rPr sz="2000" b="1" spc="200" dirty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000" b="1" spc="-5" dirty="0" smtClean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Set</a:t>
            </a:r>
            <a:endParaRPr lang="en-US" sz="1200" spc="-25" dirty="0" smtClean="0">
              <a:solidFill>
                <a:schemeClr val="accent4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C</a:t>
            </a:r>
            <a:r>
              <a:rPr sz="1200" spc="-25" dirty="0" smtClean="0">
                <a:latin typeface="Arial"/>
                <a:cs typeface="Arial"/>
              </a:rPr>
              <a:t>haracter</a:t>
            </a:r>
            <a:r>
              <a:rPr sz="1200" spc="-130" dirty="0" smtClean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set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is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set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of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valid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characters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that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language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can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recognise.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character  </a:t>
            </a:r>
            <a:r>
              <a:rPr sz="1200" spc="-25" dirty="0">
                <a:latin typeface="Arial"/>
                <a:cs typeface="Arial"/>
              </a:rPr>
              <a:t>represents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any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letter,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digit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or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any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other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special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character.</a:t>
            </a:r>
            <a:r>
              <a:rPr sz="1200" spc="-160" dirty="0">
                <a:latin typeface="Arial"/>
                <a:cs typeface="Arial"/>
              </a:rPr>
              <a:t> </a:t>
            </a:r>
            <a:endParaRPr lang="en-US" sz="1200" spc="-16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200" spc="-15" dirty="0" smtClean="0">
                <a:latin typeface="Arial"/>
                <a:cs typeface="Arial"/>
              </a:rPr>
              <a:t>The</a:t>
            </a:r>
            <a:r>
              <a:rPr sz="1200" spc="-125" dirty="0" smtClean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C++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has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the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following  </a:t>
            </a:r>
            <a:r>
              <a:rPr sz="1200" spc="-5" dirty="0">
                <a:latin typeface="Arial"/>
                <a:cs typeface="Arial"/>
              </a:rPr>
              <a:t>character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set</a:t>
            </a:r>
            <a:r>
              <a:rPr sz="1200" spc="-10" dirty="0" smtClean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01641" y="2663815"/>
            <a:ext cx="0" cy="81453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2405" y="1570971"/>
            <a:ext cx="79247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400"/>
              </a:lnSpc>
              <a:spcBef>
                <a:spcPts val="95"/>
              </a:spcBef>
            </a:pPr>
            <a:r>
              <a:rPr sz="1200" spc="-30" dirty="0">
                <a:latin typeface="Arial"/>
                <a:cs typeface="Arial"/>
              </a:rPr>
              <a:t>Letters  Digits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8573" y="1570971"/>
            <a:ext cx="91207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400"/>
              </a:lnSpc>
              <a:spcBef>
                <a:spcPts val="95"/>
              </a:spcBef>
            </a:pPr>
            <a:r>
              <a:rPr sz="1200" spc="-15" dirty="0">
                <a:latin typeface="Arial"/>
                <a:cs typeface="Arial"/>
              </a:rPr>
              <a:t>A-Z,</a:t>
            </a:r>
            <a:r>
              <a:rPr sz="1200" spc="-19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a-z  </a:t>
            </a:r>
            <a:r>
              <a:rPr sz="1200" spc="-55" dirty="0">
                <a:latin typeface="Arial"/>
                <a:cs typeface="Arial"/>
              </a:rPr>
              <a:t>0-9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7407" y="2140836"/>
            <a:ext cx="2152758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1200" spc="-15" dirty="0" smtClean="0">
                <a:latin typeface="Arial"/>
                <a:cs typeface="Arial"/>
              </a:rPr>
              <a:t> </a:t>
            </a:r>
            <a:r>
              <a:rPr sz="1200" spc="-15" dirty="0" smtClean="0">
                <a:latin typeface="Arial"/>
                <a:cs typeface="Arial"/>
              </a:rPr>
              <a:t>Special</a:t>
            </a:r>
            <a:r>
              <a:rPr sz="1200" spc="-130" dirty="0" smtClean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Characters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98350" y="2045556"/>
            <a:ext cx="739940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35" dirty="0">
                <a:latin typeface="Arial"/>
                <a:cs typeface="Arial"/>
              </a:rPr>
              <a:t>Space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8290" y="1868327"/>
            <a:ext cx="4235097" cy="56041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200" spc="5" dirty="0">
                <a:latin typeface="Arial"/>
                <a:cs typeface="Arial"/>
              </a:rPr>
              <a:t>+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-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*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/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^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\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]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{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}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=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!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=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&lt;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&gt;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1890395" algn="l"/>
                <a:tab pos="2243455" algn="l"/>
              </a:tabLst>
            </a:pPr>
            <a:r>
              <a:rPr sz="1200" dirty="0">
                <a:latin typeface="Arial"/>
                <a:cs typeface="Arial"/>
              </a:rPr>
              <a:t>.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‘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"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$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;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%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!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&amp;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?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_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#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&lt;</a:t>
            </a:r>
            <a:r>
              <a:rPr sz="1200" spc="5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	&gt;</a:t>
            </a:r>
            <a:r>
              <a:rPr sz="1200" spc="5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10" dirty="0">
                <a:latin typeface="Arial"/>
                <a:cs typeface="Arial"/>
              </a:rPr>
              <a:t>@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2405" y="2453018"/>
            <a:ext cx="1570417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latin typeface="Arial"/>
                <a:cs typeface="Arial"/>
              </a:rPr>
              <a:t>White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spaces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698352" y="2453018"/>
            <a:ext cx="4570418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9600"/>
              </a:lnSpc>
              <a:spcBef>
                <a:spcPts val="95"/>
              </a:spcBef>
            </a:pPr>
            <a:r>
              <a:rPr sz="1200" spc="-10" dirty="0">
                <a:latin typeface="Arial"/>
                <a:cs typeface="Arial"/>
              </a:rPr>
              <a:t>Horizontal tab (—&gt;), Blank </a:t>
            </a:r>
            <a:r>
              <a:rPr sz="1200" spc="-15" dirty="0">
                <a:latin typeface="Arial"/>
                <a:cs typeface="Arial"/>
              </a:rPr>
              <a:t>space, </a:t>
            </a:r>
            <a:r>
              <a:rPr sz="1200" strike="noStrike" dirty="0" smtClean="0">
                <a:latin typeface="Arial"/>
                <a:cs typeface="Arial"/>
              </a:rPr>
              <a:t>Newline</a:t>
            </a:r>
            <a:r>
              <a:rPr lang="en-US" sz="1200" strike="noStrike" dirty="0" smtClean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7407" y="2777181"/>
            <a:ext cx="11389001" cy="3565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6" lvl="1">
              <a:lnSpc>
                <a:spcPct val="100000"/>
              </a:lnSpc>
              <a:spcBef>
                <a:spcPts val="100"/>
              </a:spcBef>
              <a:tabLst>
                <a:tab pos="507365" algn="l"/>
                <a:tab pos="508634" algn="l"/>
              </a:tabLst>
            </a:pPr>
            <a:r>
              <a:rPr sz="2000" b="1" spc="-5" dirty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Basic </a:t>
            </a:r>
            <a:r>
              <a:rPr sz="2000" b="1" spc="-15" dirty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Data</a:t>
            </a:r>
            <a:r>
              <a:rPr sz="2000" b="1" spc="-30" dirty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Types</a:t>
            </a:r>
            <a:endParaRPr sz="2000" dirty="0">
              <a:solidFill>
                <a:schemeClr val="accent4">
                  <a:lumMod val="75000"/>
                </a:schemeClr>
              </a:solidFill>
              <a:latin typeface="Arial"/>
              <a:cs typeface="Arial"/>
            </a:endParaRPr>
          </a:p>
          <a:p>
            <a:pPr marL="50800" marR="42545" algn="just">
              <a:lnSpc>
                <a:spcPct val="108700"/>
              </a:lnSpc>
              <a:spcBef>
                <a:spcPts val="1090"/>
              </a:spcBef>
            </a:pPr>
            <a:r>
              <a:rPr sz="1200" spc="-15" dirty="0">
                <a:latin typeface="Arial"/>
                <a:cs typeface="Arial"/>
              </a:rPr>
              <a:t>Every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program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specifies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set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of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operations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to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be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done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on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some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data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in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particular  </a:t>
            </a:r>
            <a:r>
              <a:rPr sz="1200" spc="-20" dirty="0">
                <a:latin typeface="Arial"/>
                <a:cs typeface="Arial"/>
              </a:rPr>
              <a:t>sequence.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However,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the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data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can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be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of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many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types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such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as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number,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character,  </a:t>
            </a:r>
            <a:r>
              <a:rPr sz="1200" spc="-20" dirty="0">
                <a:latin typeface="Arial"/>
                <a:cs typeface="Arial"/>
              </a:rPr>
              <a:t>boolean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value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etc.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C++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supports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large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number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of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data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types.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The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built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in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or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basic  </a:t>
            </a:r>
            <a:r>
              <a:rPr sz="1200" spc="-10" dirty="0">
                <a:latin typeface="Arial"/>
                <a:cs typeface="Arial"/>
              </a:rPr>
              <a:t>data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types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supported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by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C++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are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integer,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floating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point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and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character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type.</a:t>
            </a:r>
            <a:r>
              <a:rPr sz="1200" spc="-17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17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brief  </a:t>
            </a:r>
            <a:r>
              <a:rPr sz="1200" dirty="0">
                <a:latin typeface="Arial"/>
                <a:cs typeface="Arial"/>
              </a:rPr>
              <a:t>discussion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these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types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given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below:</a:t>
            </a:r>
            <a:endParaRPr sz="1200" dirty="0">
              <a:latin typeface="Arial"/>
              <a:cs typeface="Arial"/>
            </a:endParaRPr>
          </a:p>
          <a:p>
            <a:pPr marL="50165" lvl="2">
              <a:lnSpc>
                <a:spcPct val="100000"/>
              </a:lnSpc>
              <a:tabLst>
                <a:tab pos="454659" algn="l"/>
              </a:tabLst>
            </a:pPr>
            <a:endParaRPr lang="en-US" sz="1250" dirty="0">
              <a:latin typeface="Arial"/>
              <a:cs typeface="Arial"/>
            </a:endParaRPr>
          </a:p>
          <a:p>
            <a:pPr marL="50165" lvl="2">
              <a:lnSpc>
                <a:spcPct val="100000"/>
              </a:lnSpc>
              <a:tabLst>
                <a:tab pos="454659" algn="l"/>
              </a:tabLst>
            </a:pPr>
            <a:r>
              <a:rPr sz="1400" b="1" spc="-5" dirty="0" smtClean="0">
                <a:latin typeface="Arial"/>
                <a:cs typeface="Arial"/>
              </a:rPr>
              <a:t>Integer </a:t>
            </a:r>
            <a:r>
              <a:rPr sz="1400" b="1" spc="-5" dirty="0">
                <a:latin typeface="Arial"/>
                <a:cs typeface="Arial"/>
              </a:rPr>
              <a:t>type</a:t>
            </a:r>
            <a:r>
              <a:rPr sz="1400" b="1" spc="-1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(int)</a:t>
            </a:r>
            <a:endParaRPr sz="1400" dirty="0">
              <a:latin typeface="Arial"/>
              <a:cs typeface="Arial"/>
            </a:endParaRPr>
          </a:p>
          <a:p>
            <a:pPr marL="50800" marR="45085" algn="just">
              <a:lnSpc>
                <a:spcPct val="108700"/>
              </a:lnSpc>
              <a:spcBef>
                <a:spcPts val="1065"/>
              </a:spcBef>
            </a:pPr>
            <a:r>
              <a:rPr sz="1200" spc="-10" dirty="0">
                <a:latin typeface="Arial"/>
                <a:cs typeface="Arial"/>
              </a:rPr>
              <a:t>An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integer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an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integral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whole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number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without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decimal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point.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These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numbers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are  </a:t>
            </a:r>
            <a:r>
              <a:rPr sz="1200" spc="-5" dirty="0">
                <a:latin typeface="Arial"/>
                <a:cs typeface="Arial"/>
              </a:rPr>
              <a:t>used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for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counting.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For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example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26,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373,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-1729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are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valid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integers</a:t>
            </a:r>
            <a:r>
              <a:rPr sz="1200" spc="-10" dirty="0" smtClean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50800" marR="45085" algn="just">
              <a:lnSpc>
                <a:spcPct val="108700"/>
              </a:lnSpc>
              <a:spcBef>
                <a:spcPts val="5"/>
              </a:spcBef>
            </a:pPr>
            <a:r>
              <a:rPr sz="1200" spc="-20" dirty="0">
                <a:latin typeface="Arial"/>
                <a:cs typeface="Arial"/>
              </a:rPr>
              <a:t>Normally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an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integer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can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hold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numbers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from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-32768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to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32767.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However,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if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the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need  </a:t>
            </a:r>
            <a:r>
              <a:rPr sz="1200" spc="-15" dirty="0">
                <a:latin typeface="Arial"/>
                <a:cs typeface="Arial"/>
              </a:rPr>
              <a:t>be,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long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integer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(long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int)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can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also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be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used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to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hold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integers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from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-2,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147,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483,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648 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2,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147,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483,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648.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 dirty="0">
              <a:latin typeface="Arial"/>
              <a:cs typeface="Arial"/>
            </a:endParaRPr>
          </a:p>
          <a:p>
            <a:pPr marL="50165" lvl="2">
              <a:lnSpc>
                <a:spcPct val="100000"/>
              </a:lnSpc>
              <a:tabLst>
                <a:tab pos="402590" algn="l"/>
              </a:tabLst>
            </a:pPr>
            <a:r>
              <a:rPr sz="1400" b="1" spc="-5" dirty="0">
                <a:latin typeface="Arial"/>
                <a:cs typeface="Arial"/>
              </a:rPr>
              <a:t>Floating</a:t>
            </a:r>
            <a:r>
              <a:rPr sz="1400" b="1" spc="-10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point</a:t>
            </a:r>
            <a:r>
              <a:rPr sz="1400" b="1" spc="-10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type</a:t>
            </a:r>
            <a:r>
              <a:rPr sz="1400" b="1" spc="-10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(float)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 dirty="0">
              <a:latin typeface="Arial"/>
              <a:cs typeface="Arial"/>
            </a:endParaRPr>
          </a:p>
          <a:p>
            <a:pPr marL="50800" marR="44450" algn="just">
              <a:lnSpc>
                <a:spcPct val="108700"/>
              </a:lnSpc>
              <a:spcBef>
                <a:spcPts val="5"/>
              </a:spcBef>
            </a:pP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floating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point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number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has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decimal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point.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Even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if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it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has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an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integral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value,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it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must  </a:t>
            </a:r>
            <a:r>
              <a:rPr sz="1200" spc="-35" dirty="0">
                <a:latin typeface="Arial"/>
                <a:cs typeface="Arial"/>
              </a:rPr>
              <a:t>include</a:t>
            </a:r>
            <a:r>
              <a:rPr sz="1200" spc="-16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16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decimal</a:t>
            </a:r>
            <a:r>
              <a:rPr sz="1200" spc="-16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point</a:t>
            </a:r>
            <a:r>
              <a:rPr sz="1200" spc="-16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at</a:t>
            </a:r>
            <a:r>
              <a:rPr sz="1200" spc="-16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the</a:t>
            </a:r>
            <a:r>
              <a:rPr sz="1200" spc="-16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end.</a:t>
            </a:r>
            <a:r>
              <a:rPr sz="1200" spc="-16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These</a:t>
            </a:r>
            <a:r>
              <a:rPr sz="1200" spc="-16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numbers</a:t>
            </a:r>
            <a:r>
              <a:rPr sz="1200" spc="-16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are</a:t>
            </a:r>
            <a:r>
              <a:rPr sz="1200" spc="-16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used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for</a:t>
            </a:r>
            <a:r>
              <a:rPr sz="1200" spc="-16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measuring</a:t>
            </a:r>
            <a:r>
              <a:rPr sz="1200" spc="-16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quantities</a:t>
            </a:r>
            <a:r>
              <a:rPr sz="1200" spc="-45" dirty="0" smtClean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50800" algn="just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Arial"/>
                <a:cs typeface="Arial"/>
              </a:rPr>
              <a:t>Examples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of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valid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floating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point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numbers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are: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27.4,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-927.,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5" dirty="0" smtClean="0">
                <a:latin typeface="Arial"/>
                <a:cs typeface="Arial"/>
              </a:rPr>
              <a:t>40.03</a:t>
            </a:r>
            <a:endParaRPr sz="1200" dirty="0">
              <a:latin typeface="Arial"/>
              <a:cs typeface="Arial"/>
            </a:endParaRPr>
          </a:p>
          <a:p>
            <a:pPr marL="50800" marR="43180" algn="just">
              <a:lnSpc>
                <a:spcPct val="108700"/>
              </a:lnSpc>
              <a:spcBef>
                <a:spcPts val="5"/>
              </a:spcBef>
            </a:pP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float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type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data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can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used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hold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numbers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from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3.4*10</a:t>
            </a:r>
            <a:r>
              <a:rPr sz="1200" baseline="34188" dirty="0">
                <a:latin typeface="Arial"/>
                <a:cs typeface="Arial"/>
              </a:rPr>
              <a:t>-38</a:t>
            </a:r>
            <a:r>
              <a:rPr sz="1200" spc="89" baseline="341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3.4*10</a:t>
            </a:r>
            <a:r>
              <a:rPr sz="1200" baseline="34188" dirty="0">
                <a:latin typeface="Arial"/>
                <a:cs typeface="Arial"/>
              </a:rPr>
              <a:t>+38</a:t>
            </a:r>
            <a:r>
              <a:rPr sz="1200" spc="-67" baseline="341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with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six  or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seven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digits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of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precision.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However,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for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more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precision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double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precision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type  </a:t>
            </a:r>
            <a:r>
              <a:rPr sz="1200" dirty="0">
                <a:latin typeface="Arial"/>
                <a:cs typeface="Arial"/>
              </a:rPr>
              <a:t>(double)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can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used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hold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numbers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from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1.7*10</a:t>
            </a:r>
            <a:r>
              <a:rPr sz="1200" baseline="34188" dirty="0">
                <a:latin typeface="Arial"/>
                <a:cs typeface="Arial"/>
              </a:rPr>
              <a:t>-308</a:t>
            </a:r>
            <a:r>
              <a:rPr sz="1200" spc="104" baseline="341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1.7*10</a:t>
            </a:r>
            <a:r>
              <a:rPr sz="1200" baseline="34188" dirty="0">
                <a:latin typeface="Arial"/>
                <a:cs typeface="Arial"/>
              </a:rPr>
              <a:t>+308</a:t>
            </a:r>
            <a:r>
              <a:rPr sz="1200" spc="82" baseline="341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with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about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15  </a:t>
            </a:r>
            <a:r>
              <a:rPr sz="1200" spc="-10" dirty="0">
                <a:latin typeface="Arial"/>
                <a:cs typeface="Arial"/>
              </a:rPr>
              <a:t>digits </a:t>
            </a:r>
            <a:r>
              <a:rPr sz="1200" spc="-5" dirty="0">
                <a:latin typeface="Arial"/>
                <a:cs typeface="Arial"/>
              </a:rPr>
              <a:t>of</a:t>
            </a:r>
            <a:r>
              <a:rPr sz="1200" spc="-19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precision.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IN" smtClean="0"/>
              <a:t>GIRLSCRIPT JAMSHEDPUR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736" y="533400"/>
            <a:ext cx="12344399" cy="3416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b="1" spc="-5" dirty="0" smtClean="0">
                <a:latin typeface="Arial"/>
                <a:cs typeface="Arial"/>
              </a:rPr>
              <a:t>Character </a:t>
            </a:r>
            <a:r>
              <a:rPr sz="1400" b="1" spc="-25" dirty="0">
                <a:latin typeface="Arial"/>
                <a:cs typeface="Arial"/>
              </a:rPr>
              <a:t>Type</a:t>
            </a:r>
            <a:r>
              <a:rPr sz="1400" b="1" spc="-235" dirty="0">
                <a:latin typeface="Arial"/>
                <a:cs typeface="Arial"/>
              </a:rPr>
              <a:t> </a:t>
            </a:r>
            <a:r>
              <a:rPr sz="1400" b="1" spc="-5" dirty="0" smtClean="0">
                <a:latin typeface="Arial"/>
                <a:cs typeface="Arial"/>
              </a:rPr>
              <a:t>(Char</a:t>
            </a:r>
            <a:r>
              <a:rPr sz="1400" b="1" spc="-5" dirty="0">
                <a:latin typeface="Arial"/>
                <a:cs typeface="Arial"/>
              </a:rPr>
              <a:t>)</a:t>
            </a:r>
            <a:endParaRPr sz="1400" dirty="0">
              <a:latin typeface="Arial"/>
              <a:cs typeface="Arial"/>
            </a:endParaRPr>
          </a:p>
          <a:p>
            <a:pPr marR="6350">
              <a:lnSpc>
                <a:spcPct val="108700"/>
              </a:lnSpc>
              <a:spcBef>
                <a:spcPts val="1060"/>
              </a:spcBef>
            </a:pPr>
            <a:r>
              <a:rPr sz="1200" spc="-15" dirty="0">
                <a:latin typeface="Arial"/>
                <a:cs typeface="Arial"/>
              </a:rPr>
              <a:t>It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is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non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numeric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data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type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consisting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of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single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alphanumeric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character.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Examples 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valid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character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types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‘A’,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‘9’,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‘P’,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‘8’,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‘&amp;’.</a:t>
            </a:r>
            <a:endParaRPr sz="12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 smtClean="0">
              <a:latin typeface="Arial"/>
              <a:cs typeface="Arial"/>
            </a:endParaRPr>
          </a:p>
          <a:p>
            <a:pPr marR="5080">
              <a:lnSpc>
                <a:spcPct val="108700"/>
              </a:lnSpc>
            </a:pPr>
            <a:r>
              <a:rPr sz="1200" spc="-10" dirty="0" smtClean="0">
                <a:latin typeface="Arial"/>
                <a:cs typeface="Arial"/>
              </a:rPr>
              <a:t>It</a:t>
            </a:r>
            <a:r>
              <a:rPr sz="1200" spc="-105" dirty="0" smtClean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may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be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noted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here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that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9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and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‘9’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are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of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different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data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types.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former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of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type  </a:t>
            </a:r>
            <a:r>
              <a:rPr sz="1200" dirty="0" err="1" smtClean="0">
                <a:latin typeface="Arial"/>
                <a:cs typeface="Arial"/>
              </a:rPr>
              <a:t>int</a:t>
            </a:r>
            <a:r>
              <a:rPr sz="1200" spc="-90" dirty="0" smtClean="0">
                <a:latin typeface="Arial"/>
                <a:cs typeface="Arial"/>
              </a:rPr>
              <a:t> </a:t>
            </a:r>
            <a:r>
              <a:rPr sz="1200" dirty="0" smtClean="0">
                <a:latin typeface="Arial"/>
                <a:cs typeface="Arial"/>
              </a:rPr>
              <a:t>and</a:t>
            </a:r>
            <a:r>
              <a:rPr sz="1200" spc="-85" dirty="0" smtClean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later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type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char.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2000" b="1" spc="-15" dirty="0" smtClean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Tokens</a:t>
            </a:r>
            <a:r>
              <a:rPr lang="en-IN" sz="2000" b="1" spc="-15" dirty="0" smtClean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endParaRPr sz="2000" dirty="0">
              <a:solidFill>
                <a:schemeClr val="accent4">
                  <a:lumMod val="75000"/>
                </a:schemeClr>
              </a:solidFill>
              <a:latin typeface="Arial"/>
              <a:cs typeface="Arial"/>
            </a:endParaRPr>
          </a:p>
          <a:p>
            <a:pPr marR="6350">
              <a:lnSpc>
                <a:spcPct val="108700"/>
              </a:lnSpc>
              <a:spcBef>
                <a:spcPts val="1090"/>
              </a:spcBef>
            </a:pPr>
            <a:r>
              <a:rPr sz="1200" dirty="0" smtClean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++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uses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following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types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tokens</a:t>
            </a:r>
            <a:r>
              <a:rPr sz="1200" spc="-5" dirty="0" smtClean="0">
                <a:latin typeface="Arial"/>
                <a:cs typeface="Arial"/>
              </a:rPr>
              <a:t>.</a:t>
            </a:r>
            <a:r>
              <a:rPr lang="en-IN" sz="1200" spc="-5" dirty="0" smtClean="0">
                <a:latin typeface="Arial"/>
                <a:cs typeface="Arial"/>
              </a:rPr>
              <a:t> (</a:t>
            </a:r>
            <a:r>
              <a:rPr lang="en-US" sz="1200" dirty="0"/>
              <a:t>A </a:t>
            </a:r>
            <a:r>
              <a:rPr lang="en-US" sz="1200" b="1" dirty="0"/>
              <a:t>token</a:t>
            </a:r>
            <a:r>
              <a:rPr lang="en-US" sz="1200" dirty="0"/>
              <a:t> is the smallest element of a </a:t>
            </a:r>
            <a:r>
              <a:rPr lang="en-US" sz="1200" b="1" dirty="0"/>
              <a:t>C++</a:t>
            </a:r>
            <a:r>
              <a:rPr lang="en-US" sz="1200" dirty="0"/>
              <a:t> program that is meaningful to the compiler</a:t>
            </a:r>
            <a:r>
              <a:rPr lang="en-US" sz="1200" dirty="0" smtClean="0"/>
              <a:t>.) 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1400" b="1" spc="-20" dirty="0" smtClean="0">
                <a:latin typeface="Arial"/>
                <a:cs typeface="Arial"/>
              </a:rPr>
              <a:t>1. </a:t>
            </a:r>
            <a:r>
              <a:rPr sz="1400" b="1" spc="-20" dirty="0" smtClean="0">
                <a:latin typeface="Arial"/>
                <a:cs typeface="Arial"/>
              </a:rPr>
              <a:t>Keywords</a:t>
            </a:r>
            <a:endParaRPr sz="1400" dirty="0">
              <a:latin typeface="Arial"/>
              <a:cs typeface="Arial"/>
            </a:endParaRPr>
          </a:p>
          <a:p>
            <a:pPr marR="6350">
              <a:lnSpc>
                <a:spcPct val="108700"/>
              </a:lnSpc>
              <a:spcBef>
                <a:spcPts val="1060"/>
              </a:spcBef>
            </a:pPr>
            <a:r>
              <a:rPr sz="1200" spc="-20" dirty="0">
                <a:latin typeface="Arial"/>
                <a:cs typeface="Arial"/>
              </a:rPr>
              <a:t>There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are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some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reserved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words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in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C++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which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have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predefined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meaning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to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complier  </a:t>
            </a:r>
            <a:r>
              <a:rPr sz="1200" spc="-5" dirty="0">
                <a:latin typeface="Arial"/>
                <a:cs typeface="Arial"/>
              </a:rPr>
              <a:t>called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keywords.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Some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commonly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used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keywords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are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given</a:t>
            </a:r>
            <a:r>
              <a:rPr sz="1200" spc="-100" dirty="0" smtClean="0">
                <a:latin typeface="Arial"/>
                <a:cs typeface="Arial"/>
              </a:rPr>
              <a:t> </a:t>
            </a:r>
            <a:r>
              <a:rPr sz="1200" spc="-10" dirty="0" smtClean="0">
                <a:latin typeface="Arial"/>
                <a:cs typeface="Arial"/>
              </a:rPr>
              <a:t>below:</a:t>
            </a:r>
            <a:endParaRPr sz="12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 smtClean="0">
              <a:latin typeface="Arial"/>
              <a:cs typeface="Arial"/>
            </a:endParaRPr>
          </a:p>
          <a:p>
            <a:pPr marL="3784600">
              <a:lnSpc>
                <a:spcPct val="100000"/>
              </a:lnSpc>
            </a:pPr>
            <a:r>
              <a:rPr lang="en-US" sz="1200" b="1" spc="-10" dirty="0" smtClean="0">
                <a:latin typeface="Arial"/>
                <a:cs typeface="Arial"/>
              </a:rPr>
              <a:t>                                  </a:t>
            </a:r>
            <a:r>
              <a:rPr sz="1400" b="1" spc="-10" dirty="0" smtClean="0">
                <a:latin typeface="Arial"/>
                <a:cs typeface="Arial"/>
              </a:rPr>
              <a:t>List </a:t>
            </a:r>
            <a:r>
              <a:rPr sz="1400" b="1" spc="-5" dirty="0" smtClean="0">
                <a:latin typeface="Arial"/>
                <a:cs typeface="Arial"/>
              </a:rPr>
              <a:t>of</a:t>
            </a:r>
            <a:r>
              <a:rPr sz="1400" b="1" spc="-204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Keywords</a:t>
            </a:r>
            <a:endParaRPr sz="140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286954"/>
              </p:ext>
            </p:extLst>
          </p:nvPr>
        </p:nvGraphicFramePr>
        <p:xfrm>
          <a:off x="1735137" y="4267200"/>
          <a:ext cx="9601201" cy="25146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8237"/>
                <a:gridCol w="2561798"/>
                <a:gridCol w="2578461"/>
                <a:gridCol w="2282705"/>
              </a:tblGrid>
              <a:tr h="257655"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asm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525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spc="-55" dirty="0">
                          <a:latin typeface="Arial"/>
                          <a:cs typeface="Arial"/>
                        </a:rPr>
                        <a:t>double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25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new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525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spc="-20" dirty="0">
                          <a:latin typeface="Arial"/>
                          <a:cs typeface="Arial"/>
                        </a:rPr>
                        <a:t>switch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25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05662"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200" spc="-55" dirty="0">
                          <a:latin typeface="Arial"/>
                          <a:cs typeface="Arial"/>
                        </a:rPr>
                        <a:t>auto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4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else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operator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template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04995"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55" dirty="0">
                          <a:latin typeface="Arial"/>
                          <a:cs typeface="Arial"/>
                        </a:rPr>
                        <a:t>break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37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enum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37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private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7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this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37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04995"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case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7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extern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37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protected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7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try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7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04995"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20" dirty="0">
                          <a:latin typeface="Arial"/>
                          <a:cs typeface="Arial"/>
                        </a:rPr>
                        <a:t>catch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7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float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37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public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37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typedef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7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05662"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char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for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register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4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200" spc="-55" dirty="0">
                          <a:latin typeface="Arial"/>
                          <a:cs typeface="Arial"/>
                        </a:rPr>
                        <a:t>union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4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04995"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class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7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friend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7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return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7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unsigned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37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04995"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20" dirty="0">
                          <a:latin typeface="Arial"/>
                          <a:cs typeface="Arial"/>
                        </a:rPr>
                        <a:t>const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7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55" dirty="0">
                          <a:latin typeface="Arial"/>
                          <a:cs typeface="Arial"/>
                        </a:rPr>
                        <a:t>goto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7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short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7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virtual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37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04995"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continue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7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55" dirty="0">
                          <a:latin typeface="Arial"/>
                          <a:cs typeface="Arial"/>
                        </a:rPr>
                        <a:t>if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7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signed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7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65" dirty="0">
                          <a:latin typeface="Arial"/>
                          <a:cs typeface="Arial"/>
                        </a:rPr>
                        <a:t>void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37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05662"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default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inline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sizeof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4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volatile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4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04995"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delete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7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int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7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20" dirty="0">
                          <a:latin typeface="Arial"/>
                          <a:cs typeface="Arial"/>
                        </a:rPr>
                        <a:t>static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7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while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37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04995"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85" dirty="0">
                          <a:latin typeface="Arial"/>
                          <a:cs typeface="Arial"/>
                        </a:rPr>
                        <a:t>do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7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55" dirty="0">
                          <a:latin typeface="Arial"/>
                          <a:cs typeface="Arial"/>
                        </a:rPr>
                        <a:t>long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37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struct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7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IN" smtClean="0"/>
              <a:t>GIRLSCRIPT JAMSHEDPUR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2411" y="501673"/>
            <a:ext cx="12117362" cy="24618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endParaRPr sz="11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 dirty="0" smtClean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lang="en-US" sz="1400" b="1" spc="-25" dirty="0" smtClean="0">
                <a:latin typeface="Arial"/>
                <a:cs typeface="Arial"/>
              </a:rPr>
              <a:t>2. I</a:t>
            </a:r>
            <a:r>
              <a:rPr sz="1400" b="1" spc="-25" dirty="0" smtClean="0">
                <a:latin typeface="Arial"/>
                <a:cs typeface="Arial"/>
              </a:rPr>
              <a:t>dentifiers</a:t>
            </a:r>
            <a:endParaRPr sz="1400" dirty="0">
              <a:latin typeface="Arial"/>
              <a:cs typeface="Arial"/>
            </a:endParaRPr>
          </a:p>
          <a:p>
            <a:pPr marL="12700" marR="1835785" algn="just">
              <a:lnSpc>
                <a:spcPct val="108700"/>
              </a:lnSpc>
              <a:spcBef>
                <a:spcPts val="700"/>
              </a:spcBef>
            </a:pPr>
            <a:r>
              <a:rPr sz="1200" spc="-15" dirty="0">
                <a:latin typeface="Arial"/>
                <a:cs typeface="Arial"/>
              </a:rPr>
              <a:t>Symbolic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names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can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be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used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in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C++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for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various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data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items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used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by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programmer  </a:t>
            </a:r>
            <a:r>
              <a:rPr sz="1200" spc="-15" dirty="0">
                <a:latin typeface="Arial"/>
                <a:cs typeface="Arial"/>
              </a:rPr>
              <a:t>in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his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program.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For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example,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if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programmer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wants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to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store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value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50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in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memory  </a:t>
            </a:r>
            <a:r>
              <a:rPr sz="1200" spc="-35" dirty="0">
                <a:latin typeface="Arial"/>
                <a:cs typeface="Arial"/>
              </a:rPr>
              <a:t>location,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he/she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choose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any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symbolic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name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(say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MARKS)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and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use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it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as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given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below:</a:t>
            </a:r>
            <a:endParaRPr sz="1200" dirty="0">
              <a:latin typeface="Arial"/>
              <a:cs typeface="Arial"/>
            </a:endParaRPr>
          </a:p>
          <a:p>
            <a:pPr marL="2103120">
              <a:lnSpc>
                <a:spcPct val="100000"/>
              </a:lnSpc>
              <a:spcBef>
                <a:spcPts val="840"/>
              </a:spcBef>
            </a:pPr>
            <a:r>
              <a:rPr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MARKS </a:t>
            </a:r>
            <a:r>
              <a:rPr sz="1000" b="1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=</a:t>
            </a:r>
            <a:r>
              <a:rPr sz="1000" b="1" spc="-17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50</a:t>
            </a:r>
            <a:endParaRPr sz="10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12700" marR="1833880" algn="just">
              <a:lnSpc>
                <a:spcPct val="108700"/>
              </a:lnSpc>
              <a:spcBef>
                <a:spcPts val="720"/>
              </a:spcBef>
            </a:pP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symbol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‘=’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an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assignment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operator.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The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significance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of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the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above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statement 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‘MARKS’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symbolic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name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memory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location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where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value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50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is</a:t>
            </a:r>
            <a:r>
              <a:rPr lang="en-US" sz="1200" spc="-5" dirty="0" smtClean="0">
                <a:latin typeface="Arial"/>
                <a:cs typeface="Arial"/>
              </a:rPr>
              <a:t> </a:t>
            </a:r>
            <a:r>
              <a:rPr sz="1200" spc="-20" dirty="0" smtClean="0">
                <a:latin typeface="Arial"/>
                <a:cs typeface="Arial"/>
              </a:rPr>
              <a:t>being</a:t>
            </a:r>
            <a:r>
              <a:rPr sz="1200" spc="-125" dirty="0" smtClean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stored.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Arial"/>
              <a:cs typeface="Arial"/>
            </a:endParaRPr>
          </a:p>
          <a:p>
            <a:pPr marL="12700" marR="1834514" algn="just">
              <a:lnSpc>
                <a:spcPct val="108700"/>
              </a:lnSpc>
            </a:pP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symbolic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name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is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generally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known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identifier.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identifier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is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sequence  </a:t>
            </a:r>
            <a:r>
              <a:rPr sz="1200" spc="-20" dirty="0">
                <a:latin typeface="Arial"/>
                <a:cs typeface="Arial"/>
              </a:rPr>
              <a:t>of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characters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taken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from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C++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character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set.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rules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for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formation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of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an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40" dirty="0" smtClean="0">
                <a:latin typeface="Arial"/>
                <a:cs typeface="Arial"/>
              </a:rPr>
              <a:t>identifier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sz="1200" spc="-45" dirty="0" smtClean="0">
                <a:latin typeface="Arial"/>
                <a:cs typeface="Arial"/>
              </a:rPr>
              <a:t>are:</a:t>
            </a:r>
            <a:r>
              <a:rPr lang="en-US" sz="1200" spc="-45" dirty="0" smtClean="0">
                <a:latin typeface="Arial"/>
                <a:cs typeface="Arial"/>
              </a:rPr>
              <a:t>  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2407" y="2846870"/>
            <a:ext cx="357676" cy="79252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200" spc="-30" dirty="0">
                <a:latin typeface="Arial"/>
                <a:cs typeface="Arial"/>
              </a:rPr>
              <a:t>(i)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200" spc="-30" dirty="0">
                <a:latin typeface="Arial"/>
                <a:cs typeface="Arial"/>
              </a:rPr>
              <a:t>(ii)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spc="-30" dirty="0">
                <a:latin typeface="Arial"/>
                <a:cs typeface="Arial"/>
              </a:rPr>
              <a:t>(iii)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7182" y="2963501"/>
            <a:ext cx="8093518" cy="10302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58800" algn="just">
              <a:lnSpc>
                <a:spcPct val="1409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An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identifier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can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consist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of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alphabets,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digits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and/or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underscores.  </a:t>
            </a:r>
            <a:r>
              <a:rPr sz="1200" dirty="0">
                <a:latin typeface="Arial"/>
                <a:cs typeface="Arial"/>
              </a:rPr>
              <a:t>It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must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start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with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digit.</a:t>
            </a:r>
            <a:endParaRPr sz="1200" dirty="0">
              <a:latin typeface="Arial"/>
              <a:cs typeface="Arial"/>
            </a:endParaRPr>
          </a:p>
          <a:p>
            <a:pPr marL="12700" marR="5080" algn="just">
              <a:lnSpc>
                <a:spcPct val="108700"/>
              </a:lnSpc>
              <a:spcBef>
                <a:spcPts val="434"/>
              </a:spcBef>
            </a:pPr>
            <a:r>
              <a:rPr sz="1200" spc="-15" dirty="0">
                <a:latin typeface="Arial"/>
                <a:cs typeface="Arial"/>
              </a:rPr>
              <a:t>C++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is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case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sensitive,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i.e.,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upper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case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and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lower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case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letters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are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considered  </a:t>
            </a:r>
            <a:r>
              <a:rPr sz="1200" spc="-5" dirty="0">
                <a:latin typeface="Arial"/>
                <a:cs typeface="Arial"/>
              </a:rPr>
              <a:t>different </a:t>
            </a:r>
            <a:r>
              <a:rPr sz="1200" dirty="0">
                <a:latin typeface="Arial"/>
                <a:cs typeface="Arial"/>
              </a:rPr>
              <a:t>form each </a:t>
            </a:r>
            <a:r>
              <a:rPr sz="1200" spc="-10" dirty="0">
                <a:latin typeface="Arial"/>
                <a:cs typeface="Arial"/>
              </a:rPr>
              <a:t>other. </a:t>
            </a:r>
            <a:r>
              <a:rPr sz="1200" dirty="0">
                <a:latin typeface="Arial"/>
                <a:cs typeface="Arial"/>
              </a:rPr>
              <a:t>It may be noted that 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 algn="just">
              <a:lnSpc>
                <a:spcPct val="108700"/>
              </a:lnSpc>
              <a:spcBef>
                <a:spcPts val="434"/>
              </a:spcBef>
            </a:pPr>
            <a:r>
              <a:rPr sz="1200" spc="-20" dirty="0" smtClean="0">
                <a:latin typeface="Arial"/>
                <a:cs typeface="Arial"/>
              </a:rPr>
              <a:t>TOTAL </a:t>
            </a:r>
            <a:r>
              <a:rPr sz="1200" dirty="0">
                <a:latin typeface="Arial"/>
                <a:cs typeface="Arial"/>
              </a:rPr>
              <a:t>and </a:t>
            </a:r>
            <a:r>
              <a:rPr sz="1200" spc="-5" dirty="0">
                <a:latin typeface="Arial"/>
                <a:cs typeface="Arial"/>
              </a:rPr>
              <a:t>total </a:t>
            </a:r>
            <a:r>
              <a:rPr sz="1200" dirty="0" smtClean="0">
                <a:latin typeface="Arial"/>
                <a:cs typeface="Arial"/>
              </a:rPr>
              <a:t>ar</a:t>
            </a:r>
            <a:r>
              <a:rPr lang="en-US" sz="1200" dirty="0" smtClean="0">
                <a:latin typeface="Arial"/>
                <a:cs typeface="Arial"/>
              </a:rPr>
              <a:t>e </a:t>
            </a:r>
            <a:r>
              <a:rPr sz="1200" spc="5" dirty="0" smtClean="0">
                <a:latin typeface="Arial"/>
                <a:cs typeface="Arial"/>
              </a:rPr>
              <a:t>two</a:t>
            </a:r>
            <a:r>
              <a:rPr lang="en-US" sz="1200" spc="5" dirty="0" smtClean="0">
                <a:latin typeface="Arial"/>
                <a:cs typeface="Arial"/>
              </a:rPr>
              <a:t> </a:t>
            </a:r>
            <a:r>
              <a:rPr sz="1200" spc="-15" dirty="0" smtClean="0">
                <a:latin typeface="Arial"/>
                <a:cs typeface="Arial"/>
              </a:rPr>
              <a:t>different identifier</a:t>
            </a:r>
            <a:r>
              <a:rPr lang="en-US" sz="1200" spc="-15" dirty="0" smtClean="0">
                <a:latin typeface="Arial"/>
                <a:cs typeface="Arial"/>
              </a:rPr>
              <a:t> </a:t>
            </a:r>
            <a:r>
              <a:rPr sz="1200" spc="-220" dirty="0" smtClean="0">
                <a:latin typeface="Arial"/>
                <a:cs typeface="Arial"/>
              </a:rPr>
              <a:t> </a:t>
            </a:r>
            <a:r>
              <a:rPr sz="1200" spc="-15" dirty="0" smtClean="0">
                <a:latin typeface="Arial"/>
                <a:cs typeface="Arial"/>
              </a:rPr>
              <a:t>names.</a:t>
            </a:r>
            <a:endParaRPr lang="en-US" sz="1200" dirty="0">
              <a:latin typeface="Arial"/>
              <a:cs typeface="Arial"/>
            </a:endParaRPr>
          </a:p>
          <a:p>
            <a:pPr marL="12700" marR="5080" algn="just">
              <a:lnSpc>
                <a:spcPct val="108700"/>
              </a:lnSpc>
              <a:spcBef>
                <a:spcPts val="434"/>
              </a:spcBef>
            </a:pPr>
            <a:r>
              <a:rPr sz="1200" dirty="0" smtClean="0">
                <a:latin typeface="Arial"/>
                <a:cs typeface="Arial"/>
              </a:rPr>
              <a:t>It</a:t>
            </a:r>
            <a:r>
              <a:rPr sz="1200" spc="-95" dirty="0" smtClean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should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reserved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word</a:t>
            </a:r>
            <a:r>
              <a:rPr sz="1200" spc="-5" dirty="0" smtClean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4093" y="3735732"/>
            <a:ext cx="372203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40" dirty="0">
                <a:latin typeface="Arial"/>
                <a:cs typeface="Arial"/>
              </a:rPr>
              <a:t>(iv)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5144" y="4044043"/>
            <a:ext cx="8894935" cy="6104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30" dirty="0" smtClean="0">
                <a:latin typeface="Arial"/>
                <a:cs typeface="Arial"/>
              </a:rPr>
              <a:t> </a:t>
            </a:r>
            <a:r>
              <a:rPr lang="en-US" sz="1400" b="1" spc="-130" dirty="0" smtClean="0">
                <a:latin typeface="Arial"/>
                <a:cs typeface="Arial"/>
              </a:rPr>
              <a:t>3. </a:t>
            </a:r>
            <a:r>
              <a:rPr sz="1400" b="1" spc="-20" dirty="0" smtClean="0">
                <a:latin typeface="Arial"/>
                <a:cs typeface="Arial"/>
              </a:rPr>
              <a:t>Literals</a:t>
            </a:r>
            <a:endParaRPr lang="en-US"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 smtClean="0">
                <a:latin typeface="Arial"/>
                <a:cs typeface="Arial"/>
              </a:rPr>
              <a:t>Literals</a:t>
            </a:r>
            <a:r>
              <a:rPr sz="1200" spc="-125" dirty="0" smtClean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(often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referred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to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as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5" dirty="0" smtClean="0">
                <a:latin typeface="Arial"/>
                <a:cs typeface="Arial"/>
              </a:rPr>
              <a:t>constants</a:t>
            </a:r>
            <a:r>
              <a:rPr sz="1200" spc="-25" dirty="0">
                <a:latin typeface="Arial"/>
                <a:cs typeface="Arial"/>
              </a:rPr>
              <a:t>)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are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data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items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that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never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change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their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value  </a:t>
            </a:r>
            <a:r>
              <a:rPr sz="1200" spc="-15" dirty="0">
                <a:latin typeface="Arial"/>
                <a:cs typeface="Arial"/>
              </a:rPr>
              <a:t>during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execution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of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program.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following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types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of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literals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are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available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in  </a:t>
            </a:r>
            <a:r>
              <a:rPr sz="1150" spc="-10" dirty="0">
                <a:latin typeface="Arial"/>
                <a:cs typeface="Arial"/>
              </a:rPr>
              <a:t>C++.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093" y="4639078"/>
            <a:ext cx="552303" cy="131574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lang="en-US" sz="1150" spc="-30" dirty="0" smtClean="0">
                <a:latin typeface="Arial"/>
                <a:cs typeface="Arial"/>
              </a:rPr>
              <a:t> </a:t>
            </a:r>
            <a:r>
              <a:rPr sz="1200" spc="-30" dirty="0" smtClean="0">
                <a:latin typeface="Arial"/>
                <a:cs typeface="Arial"/>
              </a:rPr>
              <a:t>(</a:t>
            </a:r>
            <a:r>
              <a:rPr sz="1200" spc="-30" dirty="0">
                <a:latin typeface="Arial"/>
                <a:cs typeface="Arial"/>
              </a:rPr>
              <a:t>i)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sz="1200" spc="-30" dirty="0" smtClean="0">
                <a:latin typeface="Arial"/>
                <a:cs typeface="Arial"/>
              </a:rPr>
              <a:t>(</a:t>
            </a:r>
            <a:r>
              <a:rPr sz="1200" spc="-30" dirty="0">
                <a:latin typeface="Arial"/>
                <a:cs typeface="Arial"/>
              </a:rPr>
              <a:t>ii)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sz="1200" spc="-30" dirty="0" smtClean="0">
                <a:latin typeface="Arial"/>
                <a:cs typeface="Arial"/>
              </a:rPr>
              <a:t>(iii)</a:t>
            </a:r>
            <a:endParaRPr lang="en-US"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lang="en-US" sz="1200" spc="-40" dirty="0" smtClean="0">
                <a:latin typeface="Arial"/>
                <a:cs typeface="Arial"/>
              </a:rPr>
              <a:t> (</a:t>
            </a:r>
            <a:r>
              <a:rPr sz="1200" spc="-40" dirty="0" smtClean="0">
                <a:latin typeface="Arial"/>
                <a:cs typeface="Arial"/>
              </a:rPr>
              <a:t>iv)</a:t>
            </a:r>
            <a:endParaRPr lang="en-US" sz="1200" spc="-4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endParaRPr sz="11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6320" y="4662365"/>
            <a:ext cx="2237705" cy="7820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5200"/>
              </a:lnSpc>
              <a:spcBef>
                <a:spcPts val="95"/>
              </a:spcBef>
            </a:pPr>
            <a:r>
              <a:rPr sz="1150" spc="-30" dirty="0">
                <a:latin typeface="Arial"/>
                <a:cs typeface="Arial"/>
              </a:rPr>
              <a:t>integer-constants  </a:t>
            </a:r>
            <a:r>
              <a:rPr sz="1150" spc="-20" dirty="0">
                <a:latin typeface="Arial"/>
                <a:cs typeface="Arial"/>
              </a:rPr>
              <a:t>character-constants  </a:t>
            </a:r>
            <a:r>
              <a:rPr sz="1150" spc="-30" dirty="0">
                <a:latin typeface="Arial"/>
                <a:cs typeface="Arial"/>
              </a:rPr>
              <a:t>floating-constants  </a:t>
            </a:r>
            <a:r>
              <a:rPr sz="1150" spc="-25" dirty="0">
                <a:latin typeface="Arial"/>
                <a:cs typeface="Arial"/>
              </a:rPr>
              <a:t>string-literals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6296" y="5562600"/>
            <a:ext cx="12382726" cy="136050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69265" algn="l"/>
              </a:tabLst>
            </a:pPr>
            <a:r>
              <a:rPr sz="1200" b="1" spc="-10" dirty="0" smtClean="0">
                <a:latin typeface="Arial"/>
                <a:cs typeface="Arial"/>
              </a:rPr>
              <a:t>Integer</a:t>
            </a:r>
            <a:r>
              <a:rPr sz="1200" b="1" spc="-110" dirty="0" smtClean="0">
                <a:latin typeface="Arial"/>
                <a:cs typeface="Arial"/>
              </a:rPr>
              <a:t> </a:t>
            </a:r>
            <a:r>
              <a:rPr sz="1200" b="1" spc="-10" dirty="0" smtClean="0">
                <a:latin typeface="Arial"/>
                <a:cs typeface="Arial"/>
              </a:rPr>
              <a:t>constants</a:t>
            </a:r>
            <a:endParaRPr sz="1200" dirty="0">
              <a:latin typeface="Arial"/>
              <a:cs typeface="Arial"/>
            </a:endParaRPr>
          </a:p>
          <a:p>
            <a:pPr marL="12700" marR="5080" algn="just">
              <a:lnSpc>
                <a:spcPct val="108700"/>
              </a:lnSpc>
            </a:pPr>
            <a:r>
              <a:rPr sz="1200" dirty="0" smtClean="0">
                <a:latin typeface="Arial"/>
                <a:cs typeface="Arial"/>
              </a:rPr>
              <a:t>Integer</a:t>
            </a:r>
            <a:r>
              <a:rPr sz="1200" spc="-75" dirty="0" smtClean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constants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whole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numbers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without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any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fractional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part.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may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contain  either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+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–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sign,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decimal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point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 smtClean="0">
                <a:latin typeface="Arial"/>
                <a:cs typeface="Arial"/>
              </a:rPr>
              <a:t>commas</a:t>
            </a:r>
            <a:r>
              <a:rPr lang="en-US" sz="1200" spc="-35" dirty="0">
                <a:latin typeface="Arial"/>
                <a:cs typeface="Arial"/>
              </a:rPr>
              <a:t> </a:t>
            </a:r>
            <a:r>
              <a:rPr sz="1200" dirty="0" smtClean="0">
                <a:latin typeface="Arial"/>
                <a:cs typeface="Arial"/>
              </a:rPr>
              <a:t>does</a:t>
            </a:r>
            <a:r>
              <a:rPr sz="1200" spc="-35" dirty="0" smtClean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appear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integer  </a:t>
            </a:r>
            <a:r>
              <a:rPr sz="1200" dirty="0" smtClean="0">
                <a:latin typeface="Arial"/>
                <a:cs typeface="Arial"/>
              </a:rPr>
              <a:t>constant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C++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 smtClean="0">
                <a:latin typeface="Arial"/>
                <a:cs typeface="Arial"/>
              </a:rPr>
              <a:t>allows</a:t>
            </a:r>
            <a:r>
              <a:rPr lang="en-US" sz="1200" spc="-90" dirty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three t</a:t>
            </a:r>
            <a:r>
              <a:rPr sz="1200" dirty="0" smtClean="0">
                <a:latin typeface="Arial"/>
                <a:cs typeface="Arial"/>
              </a:rPr>
              <a:t>ypes</a:t>
            </a:r>
            <a:r>
              <a:rPr sz="1200" spc="-90" dirty="0" smtClean="0">
                <a:latin typeface="Arial"/>
                <a:cs typeface="Arial"/>
              </a:rPr>
              <a:t> </a:t>
            </a:r>
            <a:r>
              <a:rPr lang="en-US" sz="1200" spc="-90" dirty="0" smtClean="0">
                <a:latin typeface="Arial"/>
                <a:cs typeface="Arial"/>
              </a:rPr>
              <a:t>   </a:t>
            </a:r>
            <a:r>
              <a:rPr sz="1200" dirty="0" smtClean="0">
                <a:latin typeface="Arial"/>
                <a:cs typeface="Arial"/>
              </a:rPr>
              <a:t>of</a:t>
            </a:r>
            <a:r>
              <a:rPr sz="1200" spc="-90" dirty="0" smtClean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integer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constants</a:t>
            </a:r>
            <a:r>
              <a:rPr sz="1200" spc="-5" dirty="0" smtClean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SzPct val="86956"/>
              <a:buChar char="•"/>
              <a:tabLst>
                <a:tab pos="469265" algn="l"/>
                <a:tab pos="469900" algn="l"/>
              </a:tabLst>
            </a:pPr>
            <a:r>
              <a:rPr sz="1200" dirty="0">
                <a:latin typeface="Arial"/>
                <a:cs typeface="Arial"/>
              </a:rPr>
              <a:t>Decimal (Base</a:t>
            </a:r>
            <a:r>
              <a:rPr sz="1200" spc="-1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10)</a:t>
            </a:r>
            <a:endParaRPr sz="12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840"/>
              </a:spcBef>
              <a:buSzPct val="86956"/>
              <a:buChar char="•"/>
              <a:tabLst>
                <a:tab pos="469265" algn="l"/>
                <a:tab pos="469900" algn="l"/>
              </a:tabLst>
            </a:pPr>
            <a:r>
              <a:rPr sz="1200" dirty="0">
                <a:latin typeface="Arial"/>
                <a:cs typeface="Arial"/>
              </a:rPr>
              <a:t>Octal (Base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8)</a:t>
            </a:r>
            <a:endParaRPr sz="12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840"/>
              </a:spcBef>
              <a:buSzPct val="86956"/>
              <a:buChar char="•"/>
              <a:tabLst>
                <a:tab pos="469265" algn="l"/>
                <a:tab pos="469900" algn="l"/>
              </a:tabLst>
            </a:pPr>
            <a:r>
              <a:rPr sz="1200" spc="-15" dirty="0">
                <a:latin typeface="Arial"/>
                <a:cs typeface="Arial"/>
              </a:rPr>
              <a:t>Hexadecimal (Base</a:t>
            </a:r>
            <a:r>
              <a:rPr sz="1200" spc="-22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16)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IN" smtClean="0"/>
              <a:t>GIRLSCRIPT JAMSHEDPUR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008063" y="492289"/>
            <a:ext cx="12117362" cy="3381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2298700" indent="-457200">
              <a:lnSpc>
                <a:spcPct val="100000"/>
              </a:lnSpc>
              <a:buSzPct val="86956"/>
              <a:buChar char="•"/>
              <a:tabLst>
                <a:tab pos="2298065" algn="l"/>
                <a:tab pos="2298700" algn="l"/>
              </a:tabLst>
            </a:pPr>
            <a:r>
              <a:rPr sz="1200" b="1" spc="-10" dirty="0">
                <a:latin typeface="Arial"/>
                <a:cs typeface="Arial"/>
              </a:rPr>
              <a:t>Decimal integer</a:t>
            </a:r>
            <a:r>
              <a:rPr sz="1200" b="1" spc="-204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constants</a:t>
            </a:r>
            <a:endParaRPr sz="1200" dirty="0">
              <a:latin typeface="Arial"/>
              <a:cs typeface="Arial"/>
            </a:endParaRPr>
          </a:p>
          <a:p>
            <a:pPr marL="2298700" marR="5080">
              <a:lnSpc>
                <a:spcPct val="108700"/>
              </a:lnSpc>
              <a:spcBef>
                <a:spcPts val="580"/>
              </a:spcBef>
            </a:pPr>
            <a:r>
              <a:rPr sz="1200" dirty="0">
                <a:latin typeface="Arial"/>
                <a:cs typeface="Arial"/>
              </a:rPr>
              <a:t>It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consists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sequence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digits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should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begin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with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0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(zero).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  example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124,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-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179,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+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108.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Arial"/>
              <a:cs typeface="Arial"/>
            </a:endParaRPr>
          </a:p>
          <a:p>
            <a:pPr marL="2298700" indent="-457200">
              <a:lnSpc>
                <a:spcPct val="100000"/>
              </a:lnSpc>
              <a:buSzPct val="86956"/>
              <a:buChar char="•"/>
              <a:tabLst>
                <a:tab pos="2298065" algn="l"/>
                <a:tab pos="2298700" algn="l"/>
              </a:tabLst>
            </a:pPr>
            <a:r>
              <a:rPr sz="1200" b="1" spc="-5" dirty="0">
                <a:latin typeface="Arial"/>
                <a:cs typeface="Arial"/>
              </a:rPr>
              <a:t>Octal integer</a:t>
            </a:r>
            <a:r>
              <a:rPr sz="1200" b="1" spc="-20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constants</a:t>
            </a:r>
            <a:endParaRPr sz="1200" dirty="0">
              <a:latin typeface="Arial"/>
              <a:cs typeface="Arial"/>
            </a:endParaRPr>
          </a:p>
          <a:p>
            <a:pPr marL="2298700" marR="5080">
              <a:lnSpc>
                <a:spcPct val="108700"/>
              </a:lnSpc>
              <a:spcBef>
                <a:spcPts val="575"/>
              </a:spcBef>
            </a:pPr>
            <a:r>
              <a:rPr sz="1200" dirty="0">
                <a:latin typeface="Arial"/>
                <a:cs typeface="Arial"/>
              </a:rPr>
              <a:t>It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consists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sequence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digits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starting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with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0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(zero).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example,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014,  </a:t>
            </a:r>
            <a:r>
              <a:rPr sz="1200" spc="-55" dirty="0">
                <a:latin typeface="Arial"/>
                <a:cs typeface="Arial"/>
              </a:rPr>
              <a:t>012.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Arial"/>
              <a:cs typeface="Arial"/>
            </a:endParaRPr>
          </a:p>
          <a:p>
            <a:pPr marL="2298700" indent="-457200">
              <a:lnSpc>
                <a:spcPct val="100000"/>
              </a:lnSpc>
              <a:buSzPct val="86956"/>
              <a:buChar char="•"/>
              <a:tabLst>
                <a:tab pos="2298700" algn="l"/>
              </a:tabLst>
            </a:pPr>
            <a:r>
              <a:rPr sz="1200" b="1" spc="-10" dirty="0">
                <a:latin typeface="Arial"/>
                <a:cs typeface="Arial"/>
              </a:rPr>
              <a:t>Hexadecimal integer</a:t>
            </a:r>
            <a:r>
              <a:rPr sz="1200" b="1" spc="-204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constant</a:t>
            </a:r>
            <a:endParaRPr sz="1200" dirty="0">
              <a:latin typeface="Arial"/>
              <a:cs typeface="Arial"/>
            </a:endParaRPr>
          </a:p>
          <a:p>
            <a:pPr marL="2298700" marR="5080">
              <a:lnSpc>
                <a:spcPct val="108700"/>
              </a:lnSpc>
              <a:spcBef>
                <a:spcPts val="575"/>
              </a:spcBef>
            </a:pPr>
            <a:r>
              <a:rPr sz="1200" spc="-5" dirty="0">
                <a:latin typeface="Arial"/>
                <a:cs typeface="Arial"/>
              </a:rPr>
              <a:t>It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consists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of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sequence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of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digits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preceded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by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ox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or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OX.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For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example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OXD,  </a:t>
            </a:r>
            <a:r>
              <a:rPr sz="1200" dirty="0">
                <a:latin typeface="Arial"/>
                <a:cs typeface="Arial"/>
              </a:rPr>
              <a:t>OXC.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suffix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L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u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U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attached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any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constant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forces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  </a:t>
            </a:r>
            <a:r>
              <a:rPr sz="1200" spc="-10" dirty="0">
                <a:latin typeface="Arial"/>
                <a:cs typeface="Arial"/>
              </a:rPr>
              <a:t>represented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as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long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and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unsigned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respectively.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200" b="1" spc="-15" dirty="0" smtClean="0">
                <a:latin typeface="Arial"/>
                <a:cs typeface="Arial"/>
              </a:rPr>
              <a:t>Character</a:t>
            </a:r>
            <a:r>
              <a:rPr sz="1200" b="1" spc="30" dirty="0" smtClean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constants</a:t>
            </a:r>
            <a:endParaRPr sz="1200" dirty="0">
              <a:latin typeface="Arial"/>
              <a:cs typeface="Arial"/>
            </a:endParaRPr>
          </a:p>
          <a:p>
            <a:pPr marL="1840864" marR="5080">
              <a:lnSpc>
                <a:spcPct val="108700"/>
              </a:lnSpc>
              <a:spcBef>
                <a:spcPts val="720"/>
              </a:spcBef>
            </a:pP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character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constant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C++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must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contain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one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more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characters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must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  </a:t>
            </a:r>
            <a:r>
              <a:rPr sz="1200" spc="-25" dirty="0">
                <a:latin typeface="Arial"/>
                <a:cs typeface="Arial"/>
              </a:rPr>
              <a:t>enclosed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in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single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quotation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marks.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For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example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‘A’,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‘9’,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etc.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C++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allows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nongraphic  </a:t>
            </a:r>
            <a:r>
              <a:rPr sz="1200" dirty="0">
                <a:latin typeface="Arial"/>
                <a:cs typeface="Arial"/>
              </a:rPr>
              <a:t>characters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which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cannot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typed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directly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from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keyboard,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e.g.,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backspace,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tab,  </a:t>
            </a:r>
            <a:r>
              <a:rPr sz="1200" dirty="0">
                <a:latin typeface="Arial"/>
                <a:cs typeface="Arial"/>
              </a:rPr>
              <a:t>carriage return etc. These characters can be represented by using </a:t>
            </a:r>
            <a:r>
              <a:rPr sz="1200" spc="5" dirty="0">
                <a:latin typeface="Arial"/>
                <a:cs typeface="Arial"/>
              </a:rPr>
              <a:t>a </a:t>
            </a:r>
            <a:r>
              <a:rPr sz="1200" dirty="0">
                <a:latin typeface="Arial"/>
                <a:cs typeface="Arial"/>
              </a:rPr>
              <a:t>escape  </a:t>
            </a:r>
            <a:r>
              <a:rPr sz="1200" spc="-15" dirty="0">
                <a:latin typeface="Arial"/>
                <a:cs typeface="Arial"/>
              </a:rPr>
              <a:t>sequence.</a:t>
            </a:r>
            <a:r>
              <a:rPr sz="1200" spc="-1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An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escape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sequence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represents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single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character.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following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table  </a:t>
            </a:r>
            <a:r>
              <a:rPr sz="1200" dirty="0">
                <a:latin typeface="Arial"/>
                <a:cs typeface="Arial"/>
              </a:rPr>
              <a:t>gives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listing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common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escape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sequences.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458004"/>
              </p:ext>
            </p:extLst>
          </p:nvPr>
        </p:nvGraphicFramePr>
        <p:xfrm>
          <a:off x="1735137" y="3889224"/>
          <a:ext cx="9144000" cy="2953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08161"/>
                <a:gridCol w="4935839"/>
              </a:tblGrid>
              <a:tr h="117174"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Escape</a:t>
                      </a:r>
                      <a:r>
                        <a:rPr sz="10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Sequence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2600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b="1" spc="-15" dirty="0">
                          <a:latin typeface="Arial"/>
                          <a:cs typeface="Arial"/>
                        </a:rPr>
                        <a:t>Nongraphic</a:t>
                      </a:r>
                      <a:r>
                        <a:rPr sz="1000" b="1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Character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0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217">
                <a:tc>
                  <a:txBody>
                    <a:bodyPr/>
                    <a:lstStyle/>
                    <a:p>
                      <a:pPr marR="426084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-70" dirty="0">
                          <a:latin typeface="Arial"/>
                          <a:cs typeface="Arial"/>
                        </a:rPr>
                        <a:t>\a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485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-15" dirty="0">
                          <a:latin typeface="Arial"/>
                          <a:cs typeface="Arial"/>
                        </a:rPr>
                        <a:t>Bell</a:t>
                      </a:r>
                      <a:r>
                        <a:rPr sz="1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(beep)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485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39084">
                <a:tc>
                  <a:txBody>
                    <a:bodyPr/>
                    <a:lstStyle/>
                    <a:p>
                      <a:pPr marR="426084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70" dirty="0">
                          <a:latin typeface="Arial"/>
                          <a:cs typeface="Arial"/>
                        </a:rPr>
                        <a:t>\b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Backspace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6617">
                <a:tc>
                  <a:txBody>
                    <a:bodyPr/>
                    <a:lstStyle/>
                    <a:p>
                      <a:pPr marR="461009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spc="-45" dirty="0">
                          <a:latin typeface="Arial"/>
                          <a:cs typeface="Arial"/>
                        </a:rPr>
                        <a:t>\f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spc="-30" dirty="0">
                          <a:latin typeface="Arial"/>
                          <a:cs typeface="Arial"/>
                        </a:rPr>
                        <a:t>Formfeed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7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6969">
                <a:tc>
                  <a:txBody>
                    <a:bodyPr/>
                    <a:lstStyle/>
                    <a:p>
                      <a:pPr marR="426084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70" dirty="0">
                          <a:latin typeface="Arial"/>
                          <a:cs typeface="Arial"/>
                        </a:rPr>
                        <a:t>\n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85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Newline</a:t>
                      </a:r>
                      <a:r>
                        <a:rPr sz="1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0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line</a:t>
                      </a:r>
                      <a:r>
                        <a:rPr sz="10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feed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785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6617">
                <a:tc>
                  <a:txBody>
                    <a:bodyPr/>
                    <a:lstStyle/>
                    <a:p>
                      <a:pPr marR="45085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spc="-40" dirty="0">
                          <a:latin typeface="Arial"/>
                          <a:cs typeface="Arial"/>
                        </a:rPr>
                        <a:t>\r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Carriage</a:t>
                      </a:r>
                      <a:r>
                        <a:rPr sz="1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return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7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6617">
                <a:tc>
                  <a:txBody>
                    <a:bodyPr/>
                    <a:lstStyle/>
                    <a:p>
                      <a:pPr marR="461009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spc="-45" dirty="0">
                          <a:latin typeface="Arial"/>
                          <a:cs typeface="Arial"/>
                        </a:rPr>
                        <a:t>\t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7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Horizontal</a:t>
                      </a:r>
                      <a:r>
                        <a:rPr sz="10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tab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7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6969">
                <a:tc>
                  <a:txBody>
                    <a:bodyPr/>
                    <a:lstStyle/>
                    <a:p>
                      <a:pPr marR="43624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75" dirty="0">
                          <a:latin typeface="Arial"/>
                          <a:cs typeface="Arial"/>
                        </a:rPr>
                        <a:t>\v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85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30" dirty="0">
                          <a:latin typeface="Arial"/>
                          <a:cs typeface="Arial"/>
                        </a:rPr>
                        <a:t>Vertical</a:t>
                      </a:r>
                      <a:r>
                        <a:rPr sz="10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tab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785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5918">
                <a:tc>
                  <a:txBody>
                    <a:bodyPr/>
                    <a:lstStyle/>
                    <a:p>
                      <a:pPr marR="426084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spc="-70" dirty="0">
                          <a:latin typeface="Arial"/>
                          <a:cs typeface="Arial"/>
                        </a:rPr>
                        <a:t>\?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spc="-15" dirty="0">
                          <a:latin typeface="Arial"/>
                          <a:cs typeface="Arial"/>
                        </a:rPr>
                        <a:t>Question</a:t>
                      </a:r>
                      <a:r>
                        <a:rPr sz="1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mark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7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6969">
                <a:tc>
                  <a:txBody>
                    <a:bodyPr/>
                    <a:lstStyle/>
                    <a:p>
                      <a:pPr marR="4083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\ \</a:t>
                      </a:r>
                    </a:p>
                  </a:txBody>
                  <a:tcPr marL="0" marR="0" marT="785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Backslash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785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6617">
                <a:tc>
                  <a:txBody>
                    <a:bodyPr/>
                    <a:lstStyle/>
                    <a:p>
                      <a:pPr marR="41719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\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’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Single</a:t>
                      </a:r>
                      <a:r>
                        <a:rPr sz="10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quote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7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6617">
                <a:tc>
                  <a:txBody>
                    <a:bodyPr/>
                    <a:lstStyle/>
                    <a:p>
                      <a:pPr marR="39878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\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”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Double</a:t>
                      </a:r>
                      <a:r>
                        <a:rPr sz="10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quote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7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3321">
                <a:tc>
                  <a:txBody>
                    <a:bodyPr/>
                    <a:lstStyle/>
                    <a:p>
                      <a:pPr marR="227965" algn="ctr">
                        <a:lnSpc>
                          <a:spcPts val="1375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\</a:t>
                      </a:r>
                      <a:r>
                        <a:rPr sz="1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xhh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85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ts val="1375"/>
                        </a:lnSpc>
                        <a:spcBef>
                          <a:spcPts val="8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Hexadecimal</a:t>
                      </a:r>
                      <a:r>
                        <a:rPr sz="10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number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785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13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ts val="12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(hh</a:t>
                      </a:r>
                      <a:r>
                        <a:rPr sz="10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represents</a:t>
                      </a:r>
                      <a:r>
                        <a:rPr sz="10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number</a:t>
                      </a:r>
                      <a:r>
                        <a:rPr sz="10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in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45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00" spc="-35" dirty="0">
                          <a:latin typeface="Arial"/>
                          <a:cs typeface="Arial"/>
                        </a:rPr>
                        <a:t>hexadecimal)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441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3798">
                <a:tc>
                  <a:txBody>
                    <a:bodyPr/>
                    <a:lstStyle/>
                    <a:p>
                      <a:pPr marR="21844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\</a:t>
                      </a:r>
                      <a:r>
                        <a:rPr sz="1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000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3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Octal</a:t>
                      </a:r>
                      <a:r>
                        <a:rPr sz="1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number</a:t>
                      </a:r>
                      <a:r>
                        <a:rPr sz="10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(00</a:t>
                      </a:r>
                      <a:r>
                        <a:rPr sz="1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represents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3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13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ts val="121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number</a:t>
                      </a:r>
                      <a:r>
                        <a:rPr sz="10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0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octal)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21030">
                <a:tc>
                  <a:txBody>
                    <a:bodyPr/>
                    <a:lstStyle/>
                    <a:p>
                      <a:pPr marR="426084" algn="ctr">
                        <a:lnSpc>
                          <a:spcPts val="1265"/>
                        </a:lnSpc>
                        <a:spcBef>
                          <a:spcPts val="35"/>
                        </a:spcBef>
                      </a:pPr>
                      <a:r>
                        <a:rPr sz="1000" spc="-70" dirty="0">
                          <a:latin typeface="Arial"/>
                          <a:cs typeface="Arial"/>
                        </a:rPr>
                        <a:t>\0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ts val="1265"/>
                        </a:lnSpc>
                        <a:spcBef>
                          <a:spcPts val="35"/>
                        </a:spcBef>
                      </a:pPr>
                      <a:r>
                        <a:rPr sz="1000" spc="-70" dirty="0">
                          <a:latin typeface="Arial"/>
                          <a:cs typeface="Arial"/>
                        </a:rPr>
                        <a:t>Null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3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IN" smtClean="0"/>
              <a:t>GIRLSCRIPT JAMSHEDPUR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2414" y="501674"/>
            <a:ext cx="12117362" cy="3632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  <a:tab pos="469900" algn="l"/>
              </a:tabLst>
            </a:pPr>
            <a:r>
              <a:rPr sz="1200" b="1" spc="-20" dirty="0">
                <a:latin typeface="Arial"/>
                <a:cs typeface="Arial"/>
              </a:rPr>
              <a:t>Floating</a:t>
            </a:r>
            <a:r>
              <a:rPr sz="1200" b="1" spc="-130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constants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romanLcParenBoth" startAt="3"/>
            </a:pPr>
            <a:endParaRPr sz="1200" dirty="0">
              <a:latin typeface="Arial"/>
              <a:cs typeface="Arial"/>
            </a:endParaRPr>
          </a:p>
          <a:p>
            <a:pPr marL="12700" marR="1837055" algn="just">
              <a:lnSpc>
                <a:spcPct val="108700"/>
              </a:lnSpc>
            </a:pPr>
            <a:r>
              <a:rPr sz="1200" spc="-20" dirty="0">
                <a:latin typeface="Arial"/>
                <a:cs typeface="Arial"/>
              </a:rPr>
              <a:t>They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are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also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called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real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constants.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They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are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numbers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having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fractional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parts.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They  </a:t>
            </a:r>
            <a:r>
              <a:rPr sz="1200" dirty="0">
                <a:latin typeface="Arial"/>
                <a:cs typeface="Arial"/>
              </a:rPr>
              <a:t>may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written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fractional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from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exponent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form.</a:t>
            </a:r>
            <a:endParaRPr sz="1200" dirty="0">
              <a:latin typeface="Arial"/>
              <a:cs typeface="Arial"/>
            </a:endParaRPr>
          </a:p>
          <a:p>
            <a:pPr marL="12700" marR="1833245" algn="just">
              <a:lnSpc>
                <a:spcPct val="108700"/>
              </a:lnSpc>
              <a:spcBef>
                <a:spcPts val="720"/>
              </a:spcBef>
            </a:pP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real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constant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fractional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form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consists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of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signed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or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unsigned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digits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including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  </a:t>
            </a:r>
            <a:r>
              <a:rPr sz="1200" spc="-5" dirty="0">
                <a:latin typeface="Arial"/>
                <a:cs typeface="Arial"/>
              </a:rPr>
              <a:t>decimal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point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between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digits.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For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example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3.0,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-17.0,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-0.627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etc.</a:t>
            </a:r>
            <a:endParaRPr sz="1200" dirty="0">
              <a:latin typeface="Arial"/>
              <a:cs typeface="Arial"/>
            </a:endParaRPr>
          </a:p>
          <a:p>
            <a:pPr marL="12700" marR="1833245" algn="just">
              <a:lnSpc>
                <a:spcPct val="108700"/>
              </a:lnSpc>
              <a:spcBef>
                <a:spcPts val="720"/>
              </a:spcBef>
            </a:pP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real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constant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exponent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form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has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two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parts: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mantissa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and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an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exponent.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  </a:t>
            </a:r>
            <a:r>
              <a:rPr sz="1200" dirty="0">
                <a:latin typeface="Arial"/>
                <a:cs typeface="Arial"/>
              </a:rPr>
              <a:t>mantissa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either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integer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real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constant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followed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by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letter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E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e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  exponent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which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must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integer.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For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example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2E03,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1.23E07.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69265" algn="l"/>
                <a:tab pos="469900" algn="l"/>
              </a:tabLst>
            </a:pPr>
            <a:r>
              <a:rPr sz="1200" b="1" spc="-10" dirty="0">
                <a:latin typeface="Arial"/>
                <a:cs typeface="Arial"/>
              </a:rPr>
              <a:t>String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Literals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Arial"/>
              <a:cs typeface="Arial"/>
            </a:endParaRPr>
          </a:p>
          <a:p>
            <a:pPr marL="12700" marR="1833245" algn="just">
              <a:lnSpc>
                <a:spcPct val="108700"/>
              </a:lnSpc>
            </a:pP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sequence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character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enclosed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within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double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quotes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called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string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literal.  </a:t>
            </a:r>
            <a:r>
              <a:rPr sz="1200" spc="-10" dirty="0">
                <a:latin typeface="Arial"/>
                <a:cs typeface="Arial"/>
              </a:rPr>
              <a:t>String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literal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is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by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default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(automatically)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added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with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special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character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‘\O’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which  </a:t>
            </a:r>
            <a:r>
              <a:rPr sz="1200" spc="-5" dirty="0">
                <a:latin typeface="Arial"/>
                <a:cs typeface="Arial"/>
              </a:rPr>
              <a:t>denotes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end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of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string.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Therefore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size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of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string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is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increased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by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one  </a:t>
            </a:r>
            <a:r>
              <a:rPr sz="1200" spc="-20" dirty="0">
                <a:latin typeface="Arial"/>
                <a:cs typeface="Arial"/>
              </a:rPr>
              <a:t>character.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For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example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“COMPUTER”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will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be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represented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as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“COMPUTER\O”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in 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memory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its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size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9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characters.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400" b="1" spc="-20" dirty="0" smtClean="0">
                <a:latin typeface="Arial"/>
                <a:cs typeface="Arial"/>
              </a:rPr>
              <a:t>4. </a:t>
            </a:r>
            <a:r>
              <a:rPr sz="1400" b="1" spc="-20" dirty="0" smtClean="0">
                <a:latin typeface="Arial"/>
                <a:cs typeface="Arial"/>
              </a:rPr>
              <a:t>Punctuators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The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following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characters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used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punctuators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C++.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2414" y="4339586"/>
            <a:ext cx="1652012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latin typeface="Arial"/>
                <a:cs typeface="Arial"/>
              </a:rPr>
              <a:t>Parentheses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 smtClean="0">
                <a:latin typeface="Arial"/>
                <a:cs typeface="Arial"/>
              </a:rPr>
              <a:t>(</a:t>
            </a:r>
            <a:r>
              <a:rPr lang="en-US" sz="1200" dirty="0" smtClean="0">
                <a:latin typeface="Arial"/>
                <a:cs typeface="Arial"/>
              </a:rPr>
              <a:t> 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0047" y="4328988"/>
            <a:ext cx="7603289" cy="2134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8700"/>
              </a:lnSpc>
              <a:spcBef>
                <a:spcPts val="95"/>
              </a:spcBef>
              <a:tabLst>
                <a:tab pos="356870" algn="l"/>
              </a:tabLst>
            </a:pPr>
            <a:r>
              <a:rPr sz="1200" dirty="0">
                <a:latin typeface="Arial"/>
                <a:cs typeface="Arial"/>
              </a:rPr>
              <a:t>	</a:t>
            </a:r>
            <a:r>
              <a:rPr lang="en-US" sz="1200" dirty="0" smtClean="0">
                <a:latin typeface="Arial"/>
                <a:cs typeface="Arial"/>
              </a:rPr>
              <a:t>      </a:t>
            </a:r>
            <a:r>
              <a:rPr sz="1200" spc="-30" dirty="0" smtClean="0">
                <a:latin typeface="Arial"/>
                <a:cs typeface="Arial"/>
              </a:rPr>
              <a:t>opening</a:t>
            </a:r>
            <a:r>
              <a:rPr sz="1200" spc="-150" dirty="0" smtClean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and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closing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brackets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indicate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functions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calls,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function  </a:t>
            </a:r>
            <a:r>
              <a:rPr sz="1200" spc="-10" dirty="0">
                <a:latin typeface="Arial"/>
                <a:cs typeface="Arial"/>
              </a:rPr>
              <a:t>parameters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for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grouping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expressions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etc.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2416" y="4739982"/>
            <a:ext cx="1418405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43585" algn="l"/>
              </a:tabLst>
            </a:pPr>
            <a:r>
              <a:rPr sz="1200" dirty="0">
                <a:latin typeface="Arial"/>
                <a:cs typeface="Arial"/>
              </a:rPr>
              <a:t>Braces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 smtClean="0">
                <a:latin typeface="Arial"/>
                <a:cs typeface="Arial"/>
              </a:rPr>
              <a:t>{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sz="1200" dirty="0" smtClean="0">
                <a:latin typeface="Arial"/>
                <a:cs typeface="Arial"/>
              </a:rPr>
              <a:t>}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6724" y="4729385"/>
            <a:ext cx="6961282" cy="2134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opening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closing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braces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indicate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start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end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  </a:t>
            </a:r>
            <a:r>
              <a:rPr sz="1200" spc="-15" dirty="0">
                <a:latin typeface="Arial"/>
                <a:cs typeface="Arial"/>
              </a:rPr>
              <a:t>compound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statement.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2415" y="5140379"/>
            <a:ext cx="1521234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04215" algn="l"/>
              </a:tabLst>
            </a:pPr>
            <a:r>
              <a:rPr sz="1200" dirty="0" smtClean="0">
                <a:latin typeface="Arial"/>
                <a:cs typeface="Arial"/>
              </a:rPr>
              <a:t>Comma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,</a:t>
            </a:r>
            <a:endParaRPr sz="1200" dirty="0" smtClean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96723" y="5140379"/>
            <a:ext cx="6169272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latin typeface="Arial"/>
                <a:cs typeface="Arial"/>
              </a:rPr>
              <a:t>it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used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separator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function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argument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list.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96723" y="5393571"/>
            <a:ext cx="4333250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latin typeface="Arial"/>
                <a:cs typeface="Arial"/>
              </a:rPr>
              <a:t>it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used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statement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terminator.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2413" y="5646762"/>
            <a:ext cx="1000372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latin typeface="Arial"/>
                <a:cs typeface="Arial"/>
              </a:rPr>
              <a:t>Colon</a:t>
            </a:r>
            <a:r>
              <a:rPr sz="1200" spc="2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96720" y="5636163"/>
            <a:ext cx="6961282" cy="2134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it </a:t>
            </a:r>
            <a:r>
              <a:rPr sz="1200" spc="-5" dirty="0">
                <a:latin typeface="Arial"/>
                <a:cs typeface="Arial"/>
              </a:rPr>
              <a:t>indicates </a:t>
            </a:r>
            <a:r>
              <a:rPr sz="1200" spc="5" dirty="0">
                <a:latin typeface="Arial"/>
                <a:cs typeface="Arial"/>
              </a:rPr>
              <a:t>a </a:t>
            </a:r>
            <a:r>
              <a:rPr sz="1200" spc="-5" dirty="0">
                <a:latin typeface="Arial"/>
                <a:cs typeface="Arial"/>
              </a:rPr>
              <a:t>labelled </a:t>
            </a:r>
            <a:r>
              <a:rPr sz="1200" dirty="0">
                <a:latin typeface="Arial"/>
                <a:cs typeface="Arial"/>
              </a:rPr>
              <a:t>statement or </a:t>
            </a:r>
            <a:r>
              <a:rPr sz="1200" spc="-5" dirty="0">
                <a:latin typeface="Arial"/>
                <a:cs typeface="Arial"/>
              </a:rPr>
              <a:t>conditional operator  </a:t>
            </a:r>
            <a:r>
              <a:rPr sz="1200" spc="-30" dirty="0">
                <a:latin typeface="Arial"/>
                <a:cs typeface="Arial"/>
              </a:rPr>
              <a:t>symbol.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2413" y="6047158"/>
            <a:ext cx="1185916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latin typeface="Arial"/>
                <a:cs typeface="Arial"/>
              </a:rPr>
              <a:t>Asterisk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*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96719" y="6047158"/>
            <a:ext cx="6960081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10" dirty="0">
                <a:latin typeface="Arial"/>
                <a:cs typeface="Arial"/>
              </a:rPr>
              <a:t>it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used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in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pointer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declaration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or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as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multiplication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operator.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2412" y="6300350"/>
            <a:ext cx="1521237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latin typeface="Arial"/>
                <a:cs typeface="Arial"/>
              </a:rPr>
              <a:t>Equal sign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96720" y="6300350"/>
            <a:ext cx="4460452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latin typeface="Arial"/>
                <a:cs typeface="Arial"/>
              </a:rPr>
              <a:t>it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used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assignment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operator.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2411" y="6553543"/>
            <a:ext cx="1671013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1200" dirty="0" err="1" smtClean="0">
                <a:latin typeface="Arial"/>
                <a:cs typeface="Arial"/>
              </a:rPr>
              <a:t>Hashtag</a:t>
            </a:r>
            <a:r>
              <a:rPr lang="en-US" sz="1200" dirty="0" smtClean="0">
                <a:latin typeface="Arial"/>
                <a:cs typeface="Arial"/>
              </a:rPr>
              <a:t> sign </a:t>
            </a:r>
            <a:r>
              <a:rPr sz="1200" spc="5" dirty="0" smtClean="0">
                <a:latin typeface="Arial"/>
                <a:cs typeface="Arial"/>
              </a:rPr>
              <a:t>#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96719" y="6553543"/>
            <a:ext cx="4386051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latin typeface="Arial"/>
                <a:cs typeface="Arial"/>
              </a:rPr>
              <a:t>it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used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pre-processor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directive.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IN" smtClean="0"/>
              <a:t>GIRLSCRIPT JAMSHEDPUR</a:t>
            </a:r>
            <a:endParaRPr lang="en-IN"/>
          </a:p>
        </p:txBody>
      </p:sp>
      <p:sp>
        <p:nvSpPr>
          <p:cNvPr id="24" name="object 9"/>
          <p:cNvSpPr txBox="1"/>
          <p:nvPr/>
        </p:nvSpPr>
        <p:spPr>
          <a:xfrm>
            <a:off x="782416" y="5393571"/>
            <a:ext cx="1521234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04215" algn="l"/>
              </a:tabLst>
            </a:pPr>
            <a:r>
              <a:rPr lang="en-US" sz="1200" dirty="0" smtClean="0">
                <a:latin typeface="Arial"/>
                <a:cs typeface="Arial"/>
              </a:rPr>
              <a:t>Semicolon ;</a:t>
            </a:r>
            <a:endParaRPr sz="1200" dirty="0" smtClean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084263" y="609600"/>
            <a:ext cx="13792200" cy="45241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848485" lvl="2">
              <a:lnSpc>
                <a:spcPct val="100000"/>
              </a:lnSpc>
              <a:spcBef>
                <a:spcPts val="5"/>
              </a:spcBef>
              <a:tabLst>
                <a:tab pos="2242820" algn="l"/>
              </a:tabLst>
            </a:pPr>
            <a:r>
              <a:rPr lang="en-US" sz="1400" b="1" spc="-15" dirty="0" smtClean="0">
                <a:latin typeface="Arial"/>
                <a:cs typeface="Arial"/>
              </a:rPr>
              <a:t>  5. </a:t>
            </a:r>
            <a:r>
              <a:rPr sz="1400" b="1" spc="-15" dirty="0" smtClean="0">
                <a:latin typeface="Arial"/>
                <a:cs typeface="Arial"/>
              </a:rPr>
              <a:t>Operators</a:t>
            </a:r>
            <a:endParaRPr sz="1400" dirty="0">
              <a:latin typeface="Arial"/>
              <a:cs typeface="Arial"/>
            </a:endParaRPr>
          </a:p>
          <a:p>
            <a:pPr marL="1849120" marR="1348105">
              <a:lnSpc>
                <a:spcPts val="2580"/>
              </a:lnSpc>
              <a:spcBef>
                <a:spcPts val="265"/>
              </a:spcBef>
            </a:pPr>
            <a:r>
              <a:rPr lang="en-US" sz="1200" dirty="0" smtClean="0">
                <a:latin typeface="Arial"/>
                <a:cs typeface="Arial"/>
              </a:rPr>
              <a:t>    </a:t>
            </a:r>
            <a:r>
              <a:rPr sz="1200" dirty="0" smtClean="0">
                <a:latin typeface="Arial"/>
                <a:cs typeface="Arial"/>
              </a:rPr>
              <a:t>Operators</a:t>
            </a:r>
            <a:r>
              <a:rPr sz="1200" spc="-85" dirty="0" smtClean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special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symbols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used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specific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purposes.  </a:t>
            </a:r>
            <a:r>
              <a:rPr sz="1200" dirty="0">
                <a:latin typeface="Arial"/>
                <a:cs typeface="Arial"/>
              </a:rPr>
              <a:t>C++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provides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six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types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operators.</a:t>
            </a:r>
            <a:endParaRPr sz="1200" dirty="0">
              <a:latin typeface="Arial"/>
              <a:cs typeface="Arial"/>
            </a:endParaRPr>
          </a:p>
          <a:p>
            <a:pPr marL="2567940" lvl="3" indent="-262255">
              <a:lnSpc>
                <a:spcPct val="100000"/>
              </a:lnSpc>
              <a:spcBef>
                <a:spcPts val="915"/>
              </a:spcBef>
              <a:buSzPct val="86956"/>
              <a:buChar char="•"/>
              <a:tabLst>
                <a:tab pos="2567940" algn="l"/>
                <a:tab pos="2568575" algn="l"/>
              </a:tabLst>
            </a:pPr>
            <a:r>
              <a:rPr sz="1200" spc="-20" dirty="0">
                <a:latin typeface="Arial"/>
                <a:cs typeface="Arial"/>
              </a:rPr>
              <a:t>Arithmetical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operators</a:t>
            </a:r>
            <a:endParaRPr sz="1200" dirty="0">
              <a:latin typeface="Arial"/>
              <a:cs typeface="Arial"/>
            </a:endParaRPr>
          </a:p>
          <a:p>
            <a:pPr lvl="3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200" dirty="0">
              <a:latin typeface="Arial"/>
              <a:cs typeface="Arial"/>
            </a:endParaRPr>
          </a:p>
          <a:p>
            <a:pPr marL="2567940" lvl="3" indent="-262255">
              <a:lnSpc>
                <a:spcPct val="100000"/>
              </a:lnSpc>
              <a:buSzPct val="86956"/>
              <a:buChar char="•"/>
              <a:tabLst>
                <a:tab pos="2567940" algn="l"/>
                <a:tab pos="2568575" algn="l"/>
              </a:tabLst>
            </a:pPr>
            <a:r>
              <a:rPr sz="1200" spc="-20" dirty="0">
                <a:latin typeface="Arial"/>
                <a:cs typeface="Arial"/>
              </a:rPr>
              <a:t>Relational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operators</a:t>
            </a:r>
            <a:endParaRPr sz="1200" dirty="0">
              <a:latin typeface="Arial"/>
              <a:cs typeface="Arial"/>
            </a:endParaRPr>
          </a:p>
          <a:p>
            <a:pPr lvl="3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200" dirty="0">
              <a:latin typeface="Arial"/>
              <a:cs typeface="Arial"/>
            </a:endParaRPr>
          </a:p>
          <a:p>
            <a:pPr marL="2567940" lvl="3" indent="-262255">
              <a:lnSpc>
                <a:spcPct val="100000"/>
              </a:lnSpc>
              <a:buSzPct val="86956"/>
              <a:buChar char="•"/>
              <a:tabLst>
                <a:tab pos="2567940" algn="l"/>
                <a:tab pos="2568575" algn="l"/>
              </a:tabLst>
            </a:pPr>
            <a:r>
              <a:rPr sz="1200" spc="-20" dirty="0">
                <a:latin typeface="Arial"/>
                <a:cs typeface="Arial"/>
              </a:rPr>
              <a:t>Logical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operators</a:t>
            </a:r>
            <a:endParaRPr sz="1200" dirty="0">
              <a:latin typeface="Arial"/>
              <a:cs typeface="Arial"/>
            </a:endParaRPr>
          </a:p>
          <a:p>
            <a:pPr lvl="3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200" dirty="0">
              <a:latin typeface="Arial"/>
              <a:cs typeface="Arial"/>
            </a:endParaRPr>
          </a:p>
          <a:p>
            <a:pPr marL="2567940" lvl="3" indent="-262255">
              <a:lnSpc>
                <a:spcPct val="100000"/>
              </a:lnSpc>
              <a:buSzPct val="86956"/>
              <a:buChar char="•"/>
              <a:tabLst>
                <a:tab pos="2567940" algn="l"/>
                <a:tab pos="2568575" algn="l"/>
              </a:tabLst>
            </a:pPr>
            <a:r>
              <a:rPr sz="1200" spc="-20" dirty="0">
                <a:latin typeface="Arial"/>
                <a:cs typeface="Arial"/>
              </a:rPr>
              <a:t>Unary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operators</a:t>
            </a:r>
            <a:endParaRPr sz="1200" dirty="0">
              <a:latin typeface="Arial"/>
              <a:cs typeface="Arial"/>
            </a:endParaRPr>
          </a:p>
          <a:p>
            <a:pPr lvl="3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200" dirty="0">
              <a:latin typeface="Arial"/>
              <a:cs typeface="Arial"/>
            </a:endParaRPr>
          </a:p>
          <a:p>
            <a:pPr marL="2567940" lvl="3" indent="-262255">
              <a:lnSpc>
                <a:spcPct val="100000"/>
              </a:lnSpc>
              <a:buSzPct val="86956"/>
              <a:buChar char="•"/>
              <a:tabLst>
                <a:tab pos="2567940" algn="l"/>
                <a:tab pos="2568575" algn="l"/>
              </a:tabLst>
            </a:pPr>
            <a:r>
              <a:rPr sz="1200" spc="-20" dirty="0">
                <a:latin typeface="Arial"/>
                <a:cs typeface="Arial"/>
              </a:rPr>
              <a:t>Assignment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25" dirty="0" smtClean="0">
                <a:latin typeface="Arial"/>
                <a:cs typeface="Arial"/>
              </a:rPr>
              <a:t>operators</a:t>
            </a:r>
            <a:endParaRPr sz="1200" dirty="0" smtClean="0">
              <a:latin typeface="Arial"/>
              <a:cs typeface="Arial"/>
            </a:endParaRPr>
          </a:p>
          <a:p>
            <a:pPr lvl="3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200" dirty="0" smtClean="0">
              <a:latin typeface="Arial"/>
              <a:cs typeface="Arial"/>
            </a:endParaRPr>
          </a:p>
          <a:p>
            <a:pPr marL="2567940" lvl="3" indent="-262255">
              <a:lnSpc>
                <a:spcPct val="100000"/>
              </a:lnSpc>
              <a:buSzPct val="86956"/>
              <a:buChar char="•"/>
              <a:tabLst>
                <a:tab pos="2567940" algn="l"/>
                <a:tab pos="2568575" algn="l"/>
              </a:tabLst>
            </a:pPr>
            <a:r>
              <a:rPr sz="1200" spc="-25" dirty="0">
                <a:latin typeface="Arial"/>
                <a:cs typeface="Arial"/>
              </a:rPr>
              <a:t>Conditional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operators</a:t>
            </a:r>
            <a:endParaRPr sz="1200" dirty="0">
              <a:latin typeface="Arial"/>
              <a:cs typeface="Arial"/>
            </a:endParaRPr>
          </a:p>
          <a:p>
            <a:pPr lvl="3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200" dirty="0">
              <a:latin typeface="Arial"/>
              <a:cs typeface="Arial"/>
            </a:endParaRPr>
          </a:p>
          <a:p>
            <a:pPr marL="2567940" lvl="3" indent="-262255">
              <a:lnSpc>
                <a:spcPct val="100000"/>
              </a:lnSpc>
              <a:buSzPct val="86956"/>
              <a:buChar char="•"/>
              <a:tabLst>
                <a:tab pos="2567940" algn="l"/>
                <a:tab pos="2568575" algn="l"/>
              </a:tabLst>
            </a:pPr>
            <a:r>
              <a:rPr sz="1200" spc="-10" dirty="0">
                <a:latin typeface="Arial"/>
                <a:cs typeface="Arial"/>
              </a:rPr>
              <a:t>Comma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operator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 dirty="0">
              <a:latin typeface="Arial"/>
              <a:cs typeface="Arial"/>
            </a:endParaRPr>
          </a:p>
          <a:p>
            <a:pPr marL="1849120">
              <a:lnSpc>
                <a:spcPct val="100000"/>
              </a:lnSpc>
            </a:pPr>
            <a:r>
              <a:rPr lang="en-US" sz="1400" b="1" spc="-20" dirty="0" smtClean="0">
                <a:latin typeface="Arial"/>
                <a:cs typeface="Arial"/>
              </a:rPr>
              <a:t>    </a:t>
            </a:r>
            <a:r>
              <a:rPr sz="1400" b="1" spc="-20" dirty="0" smtClean="0">
                <a:latin typeface="Arial"/>
                <a:cs typeface="Arial"/>
              </a:rPr>
              <a:t>Arithmetical</a:t>
            </a:r>
            <a:r>
              <a:rPr sz="1400" b="1" spc="-135" dirty="0" smtClean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operators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 dirty="0">
              <a:latin typeface="Arial"/>
              <a:cs typeface="Arial"/>
            </a:endParaRPr>
          </a:p>
          <a:p>
            <a:pPr marL="1849120" marR="5080">
              <a:lnSpc>
                <a:spcPct val="108700"/>
              </a:lnSpc>
            </a:pPr>
            <a:r>
              <a:rPr lang="en-US" sz="1200" dirty="0" smtClean="0">
                <a:latin typeface="Arial"/>
                <a:cs typeface="Arial"/>
              </a:rPr>
              <a:t>    </a:t>
            </a:r>
            <a:r>
              <a:rPr sz="1200" dirty="0" smtClean="0">
                <a:latin typeface="Arial"/>
                <a:cs typeface="Arial"/>
              </a:rPr>
              <a:t>An</a:t>
            </a:r>
            <a:r>
              <a:rPr sz="1200" spc="-70" dirty="0" smtClean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operator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performs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arithmetic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(numeric)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operation: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+,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-,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*,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/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%.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  </a:t>
            </a:r>
            <a:r>
              <a:rPr sz="1200" spc="-5" dirty="0">
                <a:latin typeface="Arial"/>
                <a:cs typeface="Arial"/>
              </a:rPr>
              <a:t>these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operations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always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two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or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more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than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two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operands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are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required.</a:t>
            </a:r>
            <a:r>
              <a:rPr sz="1200" spc="-90" dirty="0">
                <a:latin typeface="Arial"/>
                <a:cs typeface="Arial"/>
              </a:rPr>
              <a:t> </a:t>
            </a:r>
            <a:endParaRPr lang="en-US" sz="1200" spc="-90" dirty="0">
              <a:latin typeface="Arial"/>
              <a:cs typeface="Arial"/>
            </a:endParaRPr>
          </a:p>
          <a:p>
            <a:pPr marL="1849120" marR="5080">
              <a:lnSpc>
                <a:spcPct val="108700"/>
              </a:lnSpc>
            </a:pPr>
            <a:r>
              <a:rPr lang="en-US" sz="1200" spc="-90" dirty="0" smtClean="0">
                <a:latin typeface="Arial"/>
                <a:cs typeface="Arial"/>
              </a:rPr>
              <a:t>    </a:t>
            </a:r>
            <a:r>
              <a:rPr sz="1200" spc="-10" dirty="0" smtClean="0">
                <a:latin typeface="Arial"/>
                <a:cs typeface="Arial"/>
              </a:rPr>
              <a:t>Therefore  </a:t>
            </a:r>
            <a:r>
              <a:rPr sz="1200" spc="-25" dirty="0" smtClean="0">
                <a:latin typeface="Arial"/>
                <a:cs typeface="Arial"/>
              </a:rPr>
              <a:t>these</a:t>
            </a:r>
            <a:r>
              <a:rPr sz="1200" spc="-140" dirty="0" smtClean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operators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are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called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binary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operators.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The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following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table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shows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the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arithmetic  operators.</a:t>
            </a:r>
            <a:endParaRPr sz="120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7357"/>
              </p:ext>
            </p:extLst>
          </p:nvPr>
        </p:nvGraphicFramePr>
        <p:xfrm>
          <a:off x="4981125" y="1828800"/>
          <a:ext cx="7617291" cy="2285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1977"/>
                <a:gridCol w="2588204"/>
                <a:gridCol w="1550226"/>
                <a:gridCol w="1636884"/>
              </a:tblGrid>
              <a:tr h="607727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1" spc="-15" dirty="0" smtClean="0">
                          <a:latin typeface="Arial"/>
                          <a:cs typeface="Arial"/>
                        </a:rPr>
                        <a:t> A Few</a:t>
                      </a:r>
                      <a:r>
                        <a:rPr lang="en-US" sz="1200" b="1" spc="-15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200" b="1" spc="-15" dirty="0" smtClean="0">
                          <a:latin typeface="Arial"/>
                          <a:cs typeface="Arial"/>
                        </a:rPr>
                        <a:t>Arithmetic </a:t>
                      </a:r>
                      <a:r>
                        <a:rPr sz="1200" b="1" spc="-15" dirty="0" smtClean="0">
                          <a:latin typeface="Arial"/>
                          <a:cs typeface="Arial"/>
                        </a:rPr>
                        <a:t>Operators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28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20" dirty="0">
                          <a:latin typeface="Arial"/>
                          <a:cs typeface="Arial"/>
                        </a:rPr>
                        <a:t>Meaning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28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45" dirty="0">
                          <a:latin typeface="Arial"/>
                          <a:cs typeface="Arial"/>
                        </a:rPr>
                        <a:t>Example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28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19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20" dirty="0">
                          <a:latin typeface="Arial"/>
                          <a:cs typeface="Arial"/>
                        </a:rPr>
                        <a:t>Result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28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3807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+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31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spc="-55" dirty="0">
                          <a:latin typeface="Arial"/>
                          <a:cs typeface="Arial"/>
                        </a:rPr>
                        <a:t>Addition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6231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8 +</a:t>
                      </a:r>
                      <a:r>
                        <a:rPr sz="1200" spc="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6231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049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spc="-85" dirty="0">
                          <a:latin typeface="Arial"/>
                          <a:cs typeface="Arial"/>
                        </a:rPr>
                        <a:t>13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6231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2144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796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Subtraction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796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8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spc="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796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796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40142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*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</a:txBody>
                  <a:tcPr marL="0" marR="0" marT="40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Multiplication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8 </a:t>
                      </a:r>
                      <a:r>
                        <a:rPr lang="en-US" sz="1200" spc="5" dirty="0" smtClean="0"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200" spc="-140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40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049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00" spc="-85" dirty="0"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40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21441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/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796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Division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796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8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200" spc="2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796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2796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214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796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Modulus/Remainder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796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8 %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796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796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96937" y="5410200"/>
            <a:ext cx="8898288" cy="140019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b="1" dirty="0">
                <a:latin typeface="Arial"/>
                <a:cs typeface="Arial"/>
              </a:rPr>
              <a:t>Note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There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operator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which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gives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exponent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C++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Relational</a:t>
            </a:r>
            <a:r>
              <a:rPr sz="1400" b="1" spc="-11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operators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 dirty="0">
              <a:latin typeface="Arial"/>
              <a:cs typeface="Arial"/>
            </a:endParaRPr>
          </a:p>
          <a:p>
            <a:pPr marL="12700" marR="5080" algn="just">
              <a:lnSpc>
                <a:spcPct val="108700"/>
              </a:lnSpc>
              <a:spcBef>
                <a:spcPts val="5"/>
              </a:spcBef>
            </a:pPr>
            <a:r>
              <a:rPr sz="1200" spc="-25" dirty="0">
                <a:latin typeface="Arial"/>
                <a:cs typeface="Arial"/>
              </a:rPr>
              <a:t>The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relational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operators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are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used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to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test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relation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between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two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values.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All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relational  </a:t>
            </a:r>
            <a:r>
              <a:rPr sz="1200" dirty="0">
                <a:latin typeface="Arial"/>
                <a:cs typeface="Arial"/>
              </a:rPr>
              <a:t>operators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binary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operators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therefore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require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two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operands.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relational  expression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returns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zero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when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relation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is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false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and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non-zero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when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it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is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true.  </a:t>
            </a: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following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table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shows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relational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operators.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IN" smtClean="0"/>
              <a:t>GIRLSCRIPT JAMSHEDPUR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403</TotalTime>
  <Words>3959</Words>
  <Application>Microsoft Office PowerPoint</Application>
  <PresentationFormat>Custom</PresentationFormat>
  <Paragraphs>573</Paragraphs>
  <Slides>19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BlackTie</vt:lpstr>
      <vt:lpstr>PowerPoint Presentation</vt:lpstr>
      <vt:lpstr>PowerPoint Presentation</vt:lpstr>
      <vt:lpstr>Introduction to 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Untitled-2</dc:title>
  <dc:creator>Administrator</dc:creator>
  <cp:lastModifiedBy>HP</cp:lastModifiedBy>
  <cp:revision>48</cp:revision>
  <dcterms:created xsi:type="dcterms:W3CDTF">2020-06-13T06:12:49Z</dcterms:created>
  <dcterms:modified xsi:type="dcterms:W3CDTF">2020-06-15T05:56:18Z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2006-02-21T00:00:00Z</vt:filetime>
  </property>
  <property fmtid="{D5CDD505-2E9C-101B-9397-08002B2CF9AE}" pid="3" name="Creator">
    <vt:lpwstr>PageMaker 6.5</vt:lpwstr>
  </property>
  <property fmtid="{D5CDD505-2E9C-101B-9397-08002B2CF9AE}" pid="4" name="LastSaved">
    <vt:filetime>2020-06-13T00:00:00Z</vt:filetime>
  </property>
</Properties>
</file>