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8" r:id="rId3"/>
    <p:sldId id="257" r:id="rId4"/>
    <p:sldId id="259" r:id="rId5"/>
    <p:sldId id="267" r:id="rId6"/>
    <p:sldId id="260" r:id="rId7"/>
    <p:sldId id="261" r:id="rId8"/>
    <p:sldId id="262"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9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91590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8c3de5fc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8c3de5fc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8c3de5fc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8c3de5fc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8c3de5fc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8c3de5fc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8c3de5fc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8c3de5fc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8c3de5fc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8c3de5fc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8c3de5fc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8c3de5fc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8c3de5fc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8c3de5fc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8c3de5fcb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8c3de5fcb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8c3de5fc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8c3de5fc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793975"/>
            <a:ext cx="3821400" cy="21006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400" dirty="0" smtClean="0">
                <a:solidFill>
                  <a:srgbClr val="00FFFF"/>
                </a:solidFill>
              </a:rPr>
              <a:t>HTML/CSS</a:t>
            </a:r>
            <a:endParaRPr sz="2400" dirty="0">
              <a:solidFill>
                <a:srgbClr val="00FFFF"/>
              </a:solidFill>
            </a:endParaRPr>
          </a:p>
          <a:p>
            <a:pPr marL="0" lvl="0" indent="0" algn="ctr" rtl="0">
              <a:lnSpc>
                <a:spcPct val="115000"/>
              </a:lnSpc>
              <a:spcBef>
                <a:spcPts val="0"/>
              </a:spcBef>
              <a:spcAft>
                <a:spcPts val="0"/>
              </a:spcAft>
              <a:buNone/>
            </a:pPr>
            <a:r>
              <a:rPr lang="en" sz="2400" dirty="0">
                <a:solidFill>
                  <a:srgbClr val="00FFFF"/>
                </a:solidFill>
              </a:rPr>
              <a:t>DAY </a:t>
            </a:r>
            <a:r>
              <a:rPr lang="en" sz="2400" dirty="0" smtClean="0">
                <a:solidFill>
                  <a:srgbClr val="00FFFF"/>
                </a:solidFill>
              </a:rPr>
              <a:t>3-</a:t>
            </a:r>
            <a:br>
              <a:rPr lang="en" sz="2400" dirty="0" smtClean="0">
                <a:solidFill>
                  <a:srgbClr val="00FFFF"/>
                </a:solidFill>
              </a:rPr>
            </a:br>
            <a:r>
              <a:rPr lang="en" sz="2400" dirty="0" smtClean="0">
                <a:solidFill>
                  <a:srgbClr val="00FFFF"/>
                </a:solidFill>
              </a:rPr>
              <a:t>Introduction to CSS</a:t>
            </a:r>
            <a:endParaRPr sz="2400" dirty="0">
              <a:solidFill>
                <a:srgbClr val="00FFFF"/>
              </a:solidFill>
            </a:endParaRPr>
          </a:p>
          <a:p>
            <a:pPr marL="0" lvl="0" indent="0" algn="ctr" rtl="0">
              <a:spcBef>
                <a:spcPts val="0"/>
              </a:spcBef>
              <a:spcAft>
                <a:spcPts val="0"/>
              </a:spcAft>
              <a:buNone/>
            </a:pPr>
            <a:endParaRPr dirty="0">
              <a:solidFill>
                <a:srgbClr val="00FFFF"/>
              </a:solidFill>
            </a:endParaRPr>
          </a:p>
        </p:txBody>
      </p:sp>
      <p:pic>
        <p:nvPicPr>
          <p:cNvPr id="55" name="Google Shape;55;p13"/>
          <p:cNvPicPr preferRelativeResize="0"/>
          <p:nvPr/>
        </p:nvPicPr>
        <p:blipFill>
          <a:blip r:embed="rId3">
            <a:alphaModFix/>
          </a:blip>
          <a:stretch>
            <a:fillRect/>
          </a:stretch>
        </p:blipFill>
        <p:spPr>
          <a:xfrm>
            <a:off x="4000500" y="0"/>
            <a:ext cx="5196475" cy="51435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IN" dirty="0">
                <a:solidFill>
                  <a:schemeClr val="accent1">
                    <a:lumMod val="60000"/>
                    <a:lumOff val="40000"/>
                  </a:schemeClr>
                </a:solidFill>
              </a:rPr>
              <a:t>Grouping Selectors</a:t>
            </a:r>
          </a:p>
        </p:txBody>
      </p:sp>
      <p:sp>
        <p:nvSpPr>
          <p:cNvPr id="105" name="Google Shape;105;p21"/>
          <p:cNvSpPr txBox="1">
            <a:spLocks noGrp="1"/>
          </p:cNvSpPr>
          <p:nvPr>
            <p:ph type="body" idx="1"/>
          </p:nvPr>
        </p:nvSpPr>
        <p:spPr>
          <a:xfrm>
            <a:off x="311700" y="1225725"/>
            <a:ext cx="8655726" cy="3343200"/>
          </a:xfrm>
          <a:prstGeom prst="rect">
            <a:avLst/>
          </a:prstGeom>
        </p:spPr>
        <p:txBody>
          <a:bodyPr spcFirstLastPara="1" wrap="square" lIns="91425" tIns="91425" rIns="91425" bIns="91425" anchor="t" anchorCtr="0">
            <a:noAutofit/>
          </a:bodyPr>
          <a:lstStyle/>
          <a:p>
            <a:pPr marL="0" lvl="0" indent="0">
              <a:spcAft>
                <a:spcPts val="1600"/>
              </a:spcAft>
              <a:buNone/>
            </a:pPr>
            <a:r>
              <a:rPr lang="en-US" sz="2000" dirty="0"/>
              <a:t>You can apply a style to many selectors if you like. Just separate the selectors with a comma, as given in the following example </a:t>
            </a:r>
            <a:r>
              <a:rPr lang="en-US" sz="2000" dirty="0" smtClean="0"/>
              <a:t>−</a:t>
            </a:r>
          </a:p>
          <a:p>
            <a:pPr marL="0" lvl="0" indent="0">
              <a:spcAft>
                <a:spcPts val="1600"/>
              </a:spcAft>
              <a:buNone/>
            </a:pPr>
            <a:r>
              <a:rPr lang="en-US" sz="1400" dirty="0">
                <a:solidFill>
                  <a:schemeClr val="accent6"/>
                </a:solidFill>
              </a:rPr>
              <a:t>h1, h2, h3</a:t>
            </a:r>
            <a:r>
              <a:rPr lang="en-US" sz="1400" dirty="0"/>
              <a:t> </a:t>
            </a:r>
            <a:r>
              <a:rPr lang="en-US" sz="1400" dirty="0" smtClean="0"/>
              <a:t>{</a:t>
            </a:r>
          </a:p>
          <a:p>
            <a:pPr marL="0" lvl="0" indent="0">
              <a:spcAft>
                <a:spcPts val="1600"/>
              </a:spcAft>
              <a:buNone/>
            </a:pPr>
            <a:r>
              <a:rPr lang="en-US" sz="1400" dirty="0" smtClean="0"/>
              <a:t>color</a:t>
            </a:r>
            <a:r>
              <a:rPr lang="en-US" sz="1400" dirty="0"/>
              <a:t>: </a:t>
            </a:r>
            <a:r>
              <a:rPr lang="en-US" sz="1400" dirty="0" smtClean="0"/>
              <a:t>#0a192c; </a:t>
            </a:r>
          </a:p>
          <a:p>
            <a:pPr marL="0" lvl="0" indent="0">
              <a:spcAft>
                <a:spcPts val="1600"/>
              </a:spcAft>
              <a:buNone/>
            </a:pPr>
            <a:r>
              <a:rPr lang="en-US" sz="1400" dirty="0" smtClean="0"/>
              <a:t>font-weight</a:t>
            </a:r>
            <a:r>
              <a:rPr lang="en-US" sz="1400" dirty="0"/>
              <a:t>: </a:t>
            </a:r>
            <a:r>
              <a:rPr lang="en-US" sz="1400" dirty="0" smtClean="0"/>
              <a:t>20px; </a:t>
            </a:r>
          </a:p>
          <a:p>
            <a:pPr marL="0" lvl="0" indent="0">
              <a:spcAft>
                <a:spcPts val="1600"/>
              </a:spcAft>
              <a:buNone/>
            </a:pPr>
            <a:r>
              <a:rPr lang="en-US" sz="1400" dirty="0" smtClean="0"/>
              <a:t>}</a:t>
            </a:r>
          </a:p>
          <a:p>
            <a:pPr marL="0" lvl="0" indent="0">
              <a:spcAft>
                <a:spcPts val="1600"/>
              </a:spcAft>
              <a:buNone/>
            </a:pPr>
            <a:r>
              <a:rPr lang="en-US" sz="1200" dirty="0" smtClean="0"/>
              <a:t>This </a:t>
            </a:r>
            <a:r>
              <a:rPr lang="en-US" sz="1200" dirty="0"/>
              <a:t>define style rule will be applicable to h1, h2 and h3 element as well. The order of the list is irrelevant. All the elements in the selector will have the corresponding declarations applied to them.</a:t>
            </a:r>
            <a:endParaRPr sz="1200" dirty="0">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08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solidFill>
                  <a:srgbClr val="00FFFF"/>
                </a:solidFill>
              </a:rPr>
              <a:t>Different Properties of css</a:t>
            </a:r>
            <a:endParaRPr b="1" dirty="0">
              <a:solidFill>
                <a:srgbClr val="00FFFF"/>
              </a:solidFill>
            </a:endParaRPr>
          </a:p>
        </p:txBody>
      </p:sp>
      <p:sp>
        <p:nvSpPr>
          <p:cNvPr id="112" name="Google Shape;112;p22"/>
          <p:cNvSpPr txBox="1">
            <a:spLocks noGrp="1"/>
          </p:cNvSpPr>
          <p:nvPr>
            <p:ph type="body" idx="1"/>
          </p:nvPr>
        </p:nvSpPr>
        <p:spPr>
          <a:xfrm>
            <a:off x="126125" y="1090974"/>
            <a:ext cx="8929588" cy="4052526"/>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Arial" pitchFamily="34" charset="0"/>
              <a:buChar char="•"/>
            </a:pPr>
            <a:r>
              <a:rPr lang="en-IN" dirty="0" smtClean="0">
                <a:solidFill>
                  <a:srgbClr val="FFFFFF"/>
                </a:solidFill>
              </a:rPr>
              <a:t>Background</a:t>
            </a:r>
          </a:p>
          <a:p>
            <a:pPr marL="342900" lvl="0" algn="l" rtl="0">
              <a:spcBef>
                <a:spcPts val="0"/>
              </a:spcBef>
              <a:spcAft>
                <a:spcPts val="1600"/>
              </a:spcAft>
              <a:buFont typeface="Arial" pitchFamily="34" charset="0"/>
              <a:buChar char="•"/>
            </a:pPr>
            <a:r>
              <a:rPr lang="en-IN" dirty="0" smtClean="0">
                <a:solidFill>
                  <a:srgbClr val="FFFFFF"/>
                </a:solidFill>
              </a:rPr>
              <a:t>Margins and Padding</a:t>
            </a:r>
          </a:p>
          <a:p>
            <a:pPr marL="342900" lvl="0" algn="l" rtl="0">
              <a:spcBef>
                <a:spcPts val="0"/>
              </a:spcBef>
              <a:spcAft>
                <a:spcPts val="1600"/>
              </a:spcAft>
              <a:buFont typeface="Arial" pitchFamily="34" charset="0"/>
              <a:buChar char="•"/>
            </a:pPr>
            <a:r>
              <a:rPr lang="en-IN" dirty="0" smtClean="0">
                <a:solidFill>
                  <a:srgbClr val="FFFFFF"/>
                </a:solidFill>
              </a:rPr>
              <a:t>Height / Width</a:t>
            </a:r>
          </a:p>
          <a:p>
            <a:pPr marL="342900" lvl="0" algn="l" rtl="0">
              <a:spcBef>
                <a:spcPts val="0"/>
              </a:spcBef>
              <a:spcAft>
                <a:spcPts val="1600"/>
              </a:spcAft>
              <a:buFont typeface="Arial" pitchFamily="34" charset="0"/>
              <a:buChar char="•"/>
            </a:pPr>
            <a:r>
              <a:rPr lang="en-IN" dirty="0" smtClean="0">
                <a:solidFill>
                  <a:srgbClr val="FFFFFF"/>
                </a:solidFill>
              </a:rPr>
              <a:t>Font-Size</a:t>
            </a:r>
          </a:p>
          <a:p>
            <a:pPr marL="342900" lvl="0" algn="l" rtl="0">
              <a:spcBef>
                <a:spcPts val="0"/>
              </a:spcBef>
              <a:spcAft>
                <a:spcPts val="1600"/>
              </a:spcAft>
              <a:buFont typeface="Arial" pitchFamily="34" charset="0"/>
              <a:buChar char="•"/>
            </a:pPr>
            <a:r>
              <a:rPr lang="en-IN" dirty="0" err="1" smtClean="0">
                <a:solidFill>
                  <a:srgbClr val="FFFFFF"/>
                </a:solidFill>
              </a:rPr>
              <a:t>Color</a:t>
            </a:r>
            <a:endParaRPr lang="en-IN" dirty="0" smtClean="0">
              <a:solidFill>
                <a:srgbClr val="FFFFFF"/>
              </a:solidFill>
            </a:endParaRPr>
          </a:p>
          <a:p>
            <a:pPr marL="342900" lvl="0" algn="l" rtl="0">
              <a:spcBef>
                <a:spcPts val="0"/>
              </a:spcBef>
              <a:spcAft>
                <a:spcPts val="1600"/>
              </a:spcAft>
              <a:buFont typeface="Arial" pitchFamily="34" charset="0"/>
              <a:buChar char="•"/>
            </a:pPr>
            <a:r>
              <a:rPr lang="en-IN" dirty="0" smtClean="0">
                <a:solidFill>
                  <a:srgbClr val="FFFFFF"/>
                </a:solidFill>
              </a:rPr>
              <a:t>Links</a:t>
            </a:r>
          </a:p>
          <a:p>
            <a:pPr marL="342900" lvl="0" algn="l" rtl="0">
              <a:spcBef>
                <a:spcPts val="0"/>
              </a:spcBef>
              <a:spcAft>
                <a:spcPts val="1600"/>
              </a:spcAft>
              <a:buFont typeface="Arial" pitchFamily="34" charset="0"/>
              <a:buChar char="•"/>
            </a:pPr>
            <a:r>
              <a:rPr lang="en-IN" dirty="0" smtClean="0">
                <a:solidFill>
                  <a:srgbClr val="FFFFFF"/>
                </a:solidFill>
              </a:rPr>
              <a:t>Hover</a:t>
            </a:r>
          </a:p>
          <a:p>
            <a:pPr marL="342900" lvl="0" algn="l" rtl="0">
              <a:spcBef>
                <a:spcPts val="0"/>
              </a:spcBef>
              <a:spcAft>
                <a:spcPts val="1600"/>
              </a:spcAft>
              <a:buFont typeface="Arial" pitchFamily="34" charset="0"/>
              <a:buChar char="•"/>
            </a:pPr>
            <a:r>
              <a:rPr lang="en-IN" dirty="0" smtClean="0">
                <a:solidFill>
                  <a:srgbClr val="FFFFFF"/>
                </a:solidFill>
              </a:rPr>
              <a:t>Many More</a:t>
            </a:r>
            <a:endParaRPr dirty="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smtClean="0">
                <a:solidFill>
                  <a:srgbClr val="00FFFF"/>
                </a:solidFill>
              </a:rPr>
              <a:t>What is CSS ??</a:t>
            </a:r>
            <a:endParaRPr b="1" dirty="0">
              <a:solidFill>
                <a:srgbClr val="00FFFF"/>
              </a:solidFill>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FFFFFF"/>
              </a:buClr>
              <a:buSzPts val="2000"/>
              <a:buChar char="●"/>
            </a:pPr>
            <a:r>
              <a:rPr lang="en-IN" sz="2000" dirty="0" smtClean="0">
                <a:solidFill>
                  <a:srgbClr val="FFFFFF"/>
                </a:solidFill>
              </a:rPr>
              <a:t>C</a:t>
            </a:r>
            <a:r>
              <a:rPr lang="en" sz="2000" dirty="0" smtClean="0">
                <a:solidFill>
                  <a:srgbClr val="FFFFFF"/>
                </a:solidFill>
              </a:rPr>
              <a:t>ascading Style Sheets,fondly referred to as CSS,is a simple design language intended to simplify the process of making web pages presentable.</a:t>
            </a:r>
            <a:r>
              <a:rPr lang="en" sz="2000" dirty="0" smtClean="0">
                <a:solidFill>
                  <a:srgbClr val="FFFFFF"/>
                </a:solidFill>
              </a:rPr>
              <a:t> </a:t>
            </a:r>
            <a:endParaRPr sz="2000" dirty="0">
              <a:solidFill>
                <a:srgbClr val="FFFFFF"/>
              </a:solidFill>
            </a:endParaRPr>
          </a:p>
          <a:p>
            <a:pPr marL="457200" lvl="0" indent="-355600" algn="l" rtl="0">
              <a:spcBef>
                <a:spcPts val="0"/>
              </a:spcBef>
              <a:spcAft>
                <a:spcPts val="0"/>
              </a:spcAft>
              <a:buClr>
                <a:srgbClr val="FFFFFF"/>
              </a:buClr>
              <a:buSzPts val="2000"/>
              <a:buChar char="●"/>
            </a:pPr>
            <a:r>
              <a:rPr lang="en" sz="2000" dirty="0" smtClean="0">
                <a:solidFill>
                  <a:srgbClr val="FFFFFF"/>
                </a:solidFill>
              </a:rPr>
              <a:t>CSS handles the look and feel part of the web pages. Using CSS you can control the color of the text,size of image,background color and images and many more things.</a:t>
            </a:r>
            <a:endParaRPr sz="2000" dirty="0">
              <a:solidFill>
                <a:srgbClr val="FFFFFF"/>
              </a:solidFill>
            </a:endParaRPr>
          </a:p>
          <a:p>
            <a:pPr marL="457200" lvl="0" indent="-355600" algn="l" rtl="0">
              <a:spcBef>
                <a:spcPts val="0"/>
              </a:spcBef>
              <a:spcAft>
                <a:spcPts val="0"/>
              </a:spcAft>
              <a:buClr>
                <a:srgbClr val="FFFFFF"/>
              </a:buClr>
              <a:buSzPts val="2000"/>
              <a:buChar char="●"/>
            </a:pPr>
            <a:r>
              <a:rPr lang="en" sz="2000" dirty="0" smtClean="0">
                <a:solidFill>
                  <a:srgbClr val="FFFFFF"/>
                </a:solidFill>
              </a:rPr>
              <a:t>CSS is easy to learn and understand but it provides powerful control over the presentation of an HTML document.</a:t>
            </a:r>
            <a:endParaRPr sz="2000"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solidFill>
                  <a:srgbClr val="00FFFF"/>
                </a:solidFill>
              </a:rPr>
              <a:t>Why CSS ??</a:t>
            </a:r>
            <a:endParaRPr b="1" dirty="0">
              <a:solidFill>
                <a:srgbClr val="00FFFF"/>
              </a:solidFill>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622" y="1008993"/>
            <a:ext cx="5413306" cy="37266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a:ln>
            <a:solidFill>
              <a:schemeClr val="tx1"/>
            </a:solidFill>
          </a:ln>
        </p:spPr>
        <p:txBody>
          <a:bodyPr spcFirstLastPara="1" wrap="square" lIns="91425" tIns="91425" rIns="91425" bIns="91425" anchor="t" anchorCtr="0">
            <a:noAutofit/>
          </a:bodyPr>
          <a:lstStyle/>
          <a:p>
            <a:pPr lvl="0"/>
            <a:r>
              <a:rPr lang="en" b="1" dirty="0" smtClean="0">
                <a:solidFill>
                  <a:srgbClr val="00FFFF"/>
                </a:solidFill>
              </a:rPr>
              <a:t>3 Types of method to apply CSS</a:t>
            </a:r>
            <a:br>
              <a:rPr lang="en" b="1" dirty="0" smtClean="0">
                <a:solidFill>
                  <a:srgbClr val="00FFFF"/>
                </a:solidFill>
              </a:rPr>
            </a:br>
            <a:r>
              <a:rPr lang="en" b="1" dirty="0" smtClean="0">
                <a:solidFill>
                  <a:srgbClr val="00FFFF"/>
                </a:solidFill>
              </a:rPr>
              <a:t/>
            </a:r>
            <a:br>
              <a:rPr lang="en" b="1" dirty="0" smtClean="0">
                <a:solidFill>
                  <a:srgbClr val="00FFFF"/>
                </a:solidFill>
              </a:rPr>
            </a:br>
            <a:r>
              <a:rPr lang="en" b="1" dirty="0" smtClean="0">
                <a:solidFill>
                  <a:srgbClr val="00FFFF"/>
                </a:solidFill>
              </a:rPr>
              <a:t>1. Inline CSS</a:t>
            </a:r>
            <a:br>
              <a:rPr lang="en" b="1" dirty="0" smtClean="0">
                <a:solidFill>
                  <a:srgbClr val="00FFFF"/>
                </a:solidFill>
              </a:rPr>
            </a:br>
            <a:r>
              <a:rPr lang="en" b="1" dirty="0">
                <a:solidFill>
                  <a:srgbClr val="00FFFF"/>
                </a:solidFill>
              </a:rPr>
              <a:t> </a:t>
            </a:r>
            <a:r>
              <a:rPr lang="en" b="1" dirty="0" smtClean="0">
                <a:solidFill>
                  <a:srgbClr val="00FFFF"/>
                </a:solidFill>
              </a:rPr>
              <a:t>   </a:t>
            </a:r>
            <a:r>
              <a:rPr lang="en" b="1" dirty="0" smtClean="0">
                <a:solidFill>
                  <a:schemeClr val="tx1"/>
                </a:solidFill>
              </a:rPr>
              <a:t> </a:t>
            </a:r>
            <a:r>
              <a:rPr lang="en" sz="2000" dirty="0" smtClean="0">
                <a:solidFill>
                  <a:schemeClr val="tx1"/>
                </a:solidFill>
              </a:rPr>
              <a:t>&lt;h1 style=“color:red;”&gt; Hello &lt;/h1&gt;</a:t>
            </a:r>
            <a:br>
              <a:rPr lang="en" sz="2000" dirty="0" smtClean="0">
                <a:solidFill>
                  <a:schemeClr val="tx1"/>
                </a:solidFill>
              </a:rPr>
            </a:br>
            <a:r>
              <a:rPr lang="en" b="1" dirty="0" smtClean="0">
                <a:solidFill>
                  <a:srgbClr val="00FFFF"/>
                </a:solidFill>
              </a:rPr>
              <a:t>2. Internal CSS</a:t>
            </a:r>
            <a:br>
              <a:rPr lang="en" b="1" dirty="0" smtClean="0">
                <a:solidFill>
                  <a:srgbClr val="00FFFF"/>
                </a:solidFill>
              </a:rPr>
            </a:br>
            <a:r>
              <a:rPr lang="en" sz="2000" b="1" dirty="0" smtClean="0">
                <a:solidFill>
                  <a:srgbClr val="00FFFF"/>
                </a:solidFill>
              </a:rPr>
              <a:t> </a:t>
            </a:r>
            <a:r>
              <a:rPr lang="en" sz="2000" dirty="0" smtClean="0">
                <a:solidFill>
                  <a:schemeClr val="tx1"/>
                </a:solidFill>
              </a:rPr>
              <a:t>&lt;head&gt;</a:t>
            </a:r>
            <a:br>
              <a:rPr lang="en" sz="2000" dirty="0" smtClean="0">
                <a:solidFill>
                  <a:schemeClr val="tx1"/>
                </a:solidFill>
              </a:rPr>
            </a:br>
            <a:r>
              <a:rPr lang="en" sz="2000" dirty="0" smtClean="0">
                <a:solidFill>
                  <a:schemeClr val="tx1"/>
                </a:solidFill>
              </a:rPr>
              <a:t>&lt;style&gt; </a:t>
            </a:r>
            <a:br>
              <a:rPr lang="en" sz="2000" dirty="0" smtClean="0">
                <a:solidFill>
                  <a:schemeClr val="tx1"/>
                </a:solidFill>
              </a:rPr>
            </a:br>
            <a:r>
              <a:rPr lang="en" sz="2000" dirty="0" smtClean="0">
                <a:solidFill>
                  <a:schemeClr val="tx1"/>
                </a:solidFill>
              </a:rPr>
              <a:t>p</a:t>
            </a:r>
            <a:br>
              <a:rPr lang="en" sz="2000" dirty="0" smtClean="0">
                <a:solidFill>
                  <a:schemeClr val="tx1"/>
                </a:solidFill>
              </a:rPr>
            </a:br>
            <a:r>
              <a:rPr lang="en" sz="2000" dirty="0" smtClean="0">
                <a:solidFill>
                  <a:schemeClr val="tx1"/>
                </a:solidFill>
              </a:rPr>
              <a:t>{</a:t>
            </a:r>
            <a:br>
              <a:rPr lang="en" sz="2000" dirty="0" smtClean="0">
                <a:solidFill>
                  <a:schemeClr val="tx1"/>
                </a:solidFill>
              </a:rPr>
            </a:br>
            <a:r>
              <a:rPr lang="en" sz="2000" dirty="0" smtClean="0">
                <a:solidFill>
                  <a:schemeClr val="tx1"/>
                </a:solidFill>
              </a:rPr>
              <a:t> color:red;</a:t>
            </a:r>
            <a:br>
              <a:rPr lang="en" sz="2000" dirty="0" smtClean="0">
                <a:solidFill>
                  <a:schemeClr val="tx1"/>
                </a:solidFill>
              </a:rPr>
            </a:br>
            <a:r>
              <a:rPr lang="en" sz="2000" dirty="0" smtClean="0">
                <a:solidFill>
                  <a:schemeClr val="tx1"/>
                </a:solidFill>
              </a:rPr>
              <a:t>}</a:t>
            </a:r>
            <a:br>
              <a:rPr lang="en" sz="2000" dirty="0" smtClean="0">
                <a:solidFill>
                  <a:schemeClr val="tx1"/>
                </a:solidFill>
              </a:rPr>
            </a:br>
            <a:r>
              <a:rPr lang="en" sz="2000" dirty="0" smtClean="0">
                <a:solidFill>
                  <a:schemeClr val="tx1"/>
                </a:solidFill>
              </a:rPr>
              <a:t>&lt;/style&gt;</a:t>
            </a:r>
            <a:br>
              <a:rPr lang="en" sz="2000" dirty="0" smtClean="0">
                <a:solidFill>
                  <a:schemeClr val="tx1"/>
                </a:solidFill>
              </a:rPr>
            </a:br>
            <a:r>
              <a:rPr lang="en" sz="2000" dirty="0" smtClean="0">
                <a:solidFill>
                  <a:schemeClr val="tx1"/>
                </a:solidFill>
              </a:rPr>
              <a:t> &lt;/head&gt;</a:t>
            </a:r>
            <a:r>
              <a:rPr lang="en" b="1" dirty="0" smtClean="0">
                <a:solidFill>
                  <a:srgbClr val="00FFFF"/>
                </a:solidFill>
              </a:rPr>
              <a:t/>
            </a:r>
            <a:br>
              <a:rPr lang="en" b="1" dirty="0" smtClean="0">
                <a:solidFill>
                  <a:srgbClr val="00FFFF"/>
                </a:solidFill>
              </a:rPr>
            </a:br>
            <a:r>
              <a:rPr lang="en" b="1" dirty="0" smtClean="0">
                <a:solidFill>
                  <a:srgbClr val="00FFFF"/>
                </a:solidFill>
              </a:rPr>
              <a:t/>
            </a:r>
            <a:br>
              <a:rPr lang="en" b="1" dirty="0" smtClean="0">
                <a:solidFill>
                  <a:srgbClr val="00FFFF"/>
                </a:solidFill>
              </a:rPr>
            </a:br>
            <a:endParaRPr b="1" dirty="0">
              <a:solidFill>
                <a:srgbClr val="00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800" b="1" dirty="0" smtClean="0">
                <a:solidFill>
                  <a:srgbClr val="00FFFF"/>
                </a:solidFill>
              </a:rPr>
              <a:t>3. External CSS</a:t>
            </a:r>
            <a:br>
              <a:rPr lang="en" sz="2800" b="1" dirty="0" smtClean="0">
                <a:solidFill>
                  <a:srgbClr val="00FFFF"/>
                </a:solidFill>
              </a:rPr>
            </a:br>
            <a:r>
              <a:rPr lang="en" sz="2800" b="1" dirty="0" smtClean="0">
                <a:solidFill>
                  <a:srgbClr val="00FFFF"/>
                </a:solidFill>
              </a:rPr>
              <a:t/>
            </a:r>
            <a:br>
              <a:rPr lang="en" sz="2800" b="1" dirty="0" smtClean="0">
                <a:solidFill>
                  <a:srgbClr val="00FFFF"/>
                </a:solidFill>
              </a:rPr>
            </a:br>
            <a:r>
              <a:rPr lang="en" sz="2000" b="1" u="sng" dirty="0" smtClean="0">
                <a:solidFill>
                  <a:schemeClr val="tx1"/>
                </a:solidFill>
              </a:rPr>
              <a:t>   in style.css file</a:t>
            </a:r>
            <a:br>
              <a:rPr lang="en" sz="2000" b="1" u="sng" dirty="0" smtClean="0">
                <a:solidFill>
                  <a:schemeClr val="tx1"/>
                </a:solidFill>
              </a:rPr>
            </a:br>
            <a:r>
              <a:rPr lang="en" sz="2000" b="1" u="sng" dirty="0">
                <a:solidFill>
                  <a:schemeClr val="tx1"/>
                </a:solidFill>
              </a:rPr>
              <a:t/>
            </a:r>
            <a:br>
              <a:rPr lang="en" sz="2000" b="1" u="sng" dirty="0">
                <a:solidFill>
                  <a:schemeClr val="tx1"/>
                </a:solidFill>
              </a:rPr>
            </a:br>
            <a:r>
              <a:rPr lang="en" sz="2000" b="1" u="sng" dirty="0" smtClean="0">
                <a:solidFill>
                  <a:schemeClr val="tx1"/>
                </a:solidFill>
              </a:rPr>
              <a:t/>
            </a:r>
            <a:br>
              <a:rPr lang="en" sz="2000" b="1" u="sng" dirty="0" smtClean="0">
                <a:solidFill>
                  <a:schemeClr val="tx1"/>
                </a:solidFill>
              </a:rPr>
            </a:br>
            <a:r>
              <a:rPr lang="en" sz="2000" b="1" u="sng" dirty="0" smtClean="0">
                <a:solidFill>
                  <a:schemeClr val="tx1"/>
                </a:solidFill>
              </a:rPr>
              <a:t>p</a:t>
            </a:r>
            <a:br>
              <a:rPr lang="en" sz="2000" b="1" u="sng" dirty="0" smtClean="0">
                <a:solidFill>
                  <a:schemeClr val="tx1"/>
                </a:solidFill>
              </a:rPr>
            </a:br>
            <a:r>
              <a:rPr lang="en" sz="2000" b="1" u="sng" dirty="0" smtClean="0">
                <a:solidFill>
                  <a:schemeClr val="tx1"/>
                </a:solidFill>
              </a:rPr>
              <a:t>{</a:t>
            </a:r>
            <a:br>
              <a:rPr lang="en" sz="2000" b="1" u="sng" dirty="0" smtClean="0">
                <a:solidFill>
                  <a:schemeClr val="tx1"/>
                </a:solidFill>
              </a:rPr>
            </a:br>
            <a:r>
              <a:rPr lang="en" sz="2000" b="1" u="sng" dirty="0" smtClean="0">
                <a:solidFill>
                  <a:schemeClr val="tx1"/>
                </a:solidFill>
              </a:rPr>
              <a:t>color:red;</a:t>
            </a:r>
            <a:br>
              <a:rPr lang="en" sz="2000" b="1" u="sng" dirty="0" smtClean="0">
                <a:solidFill>
                  <a:schemeClr val="tx1"/>
                </a:solidFill>
              </a:rPr>
            </a:br>
            <a:r>
              <a:rPr lang="en" sz="2000" b="1" u="sng" dirty="0">
                <a:solidFill>
                  <a:schemeClr val="tx1"/>
                </a:solidFill>
              </a:rPr>
              <a:t>}</a:t>
            </a:r>
            <a:r>
              <a:rPr lang="en" sz="2800" b="1" dirty="0">
                <a:solidFill>
                  <a:srgbClr val="00FFFF"/>
                </a:solidFill>
              </a:rPr>
              <a:t/>
            </a:r>
            <a:br>
              <a:rPr lang="en" sz="2800" b="1" dirty="0">
                <a:solidFill>
                  <a:srgbClr val="00FFFF"/>
                </a:solidFill>
              </a:rPr>
            </a:br>
            <a:r>
              <a:rPr lang="en" sz="2800" b="1" dirty="0">
                <a:solidFill>
                  <a:srgbClr val="00FFFF"/>
                </a:solidFill>
              </a:rPr>
              <a:t/>
            </a:r>
            <a:br>
              <a:rPr lang="en" sz="2800" b="1" dirty="0">
                <a:solidFill>
                  <a:srgbClr val="00FFFF"/>
                </a:solidFill>
              </a:rPr>
            </a:br>
            <a:endParaRPr lang="en-IN" sz="2800" dirty="0"/>
          </a:p>
        </p:txBody>
      </p:sp>
    </p:spTree>
    <p:extLst>
      <p:ext uri="{BB962C8B-B14F-4D97-AF65-F5344CB8AC3E}">
        <p14:creationId xmlns:p14="http://schemas.microsoft.com/office/powerpoint/2010/main" val="1860892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311700" y="435300"/>
            <a:ext cx="8520600" cy="413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smtClean="0">
                <a:solidFill>
                  <a:srgbClr val="00FFFF"/>
                </a:solidFill>
              </a:rPr>
              <a:t>CSS Syntax selectors:-</a:t>
            </a:r>
          </a:p>
          <a:p>
            <a:pPr marL="0" lvl="0" indent="0">
              <a:buNone/>
            </a:pPr>
            <a:r>
              <a:rPr lang="en-US" sz="2000" dirty="0"/>
              <a:t>A CSS comprises of style rules that are interpreted by the browser and then applied to the corresponding elements in your document. A style rule is made of three parts −</a:t>
            </a:r>
            <a:endParaRPr sz="2000" b="1" dirty="0">
              <a:solidFill>
                <a:srgbClr val="00FFFF"/>
              </a:solidFill>
            </a:endParaRPr>
          </a:p>
          <a:p>
            <a:pPr marL="0" lvl="0" indent="0">
              <a:spcBef>
                <a:spcPts val="1600"/>
              </a:spcBef>
              <a:buNone/>
            </a:pPr>
            <a:r>
              <a:rPr lang="en" dirty="0">
                <a:solidFill>
                  <a:srgbClr val="FFFFFF"/>
                </a:solidFill>
              </a:rPr>
              <a:t>i. </a:t>
            </a:r>
            <a:r>
              <a:rPr lang="en-US" b="1" dirty="0"/>
              <a:t>Selector</a:t>
            </a:r>
            <a:r>
              <a:rPr lang="en-US" dirty="0"/>
              <a:t> − A selector is an HTML tag at which a style will be applied. This could be any tag like &lt;h1&gt; or &lt;table&gt; etc.</a:t>
            </a:r>
            <a:endParaRPr dirty="0">
              <a:solidFill>
                <a:srgbClr val="FFFFFF"/>
              </a:solidFill>
            </a:endParaRPr>
          </a:p>
          <a:p>
            <a:pPr marL="0" lvl="0" indent="0">
              <a:spcBef>
                <a:spcPts val="1600"/>
              </a:spcBef>
              <a:buNone/>
            </a:pPr>
            <a:r>
              <a:rPr lang="en" dirty="0">
                <a:solidFill>
                  <a:srgbClr val="FFFFFF"/>
                </a:solidFill>
              </a:rPr>
              <a:t>ii. </a:t>
            </a:r>
            <a:r>
              <a:rPr lang="en-US" b="1" dirty="0"/>
              <a:t>Property</a:t>
            </a:r>
            <a:r>
              <a:rPr lang="en-US" dirty="0"/>
              <a:t> − A property is a type of attribute of HTML tag. Put simply, all the HTML attributes are converted into CSS properties. They could be </a:t>
            </a:r>
            <a:r>
              <a:rPr lang="en-US" i="1" dirty="0"/>
              <a:t>color</a:t>
            </a:r>
            <a:r>
              <a:rPr lang="en-US" dirty="0"/>
              <a:t>, </a:t>
            </a:r>
            <a:r>
              <a:rPr lang="en-US" i="1" dirty="0"/>
              <a:t>border</a:t>
            </a:r>
            <a:r>
              <a:rPr lang="en-US" dirty="0"/>
              <a:t> etc.</a:t>
            </a:r>
            <a:endParaRPr dirty="0">
              <a:solidFill>
                <a:srgbClr val="FFFFFF"/>
              </a:solidFill>
            </a:endParaRPr>
          </a:p>
          <a:p>
            <a:pPr marL="0" lvl="0" indent="0">
              <a:spcBef>
                <a:spcPts val="1600"/>
              </a:spcBef>
              <a:buNone/>
            </a:pPr>
            <a:r>
              <a:rPr lang="en" dirty="0">
                <a:solidFill>
                  <a:srgbClr val="FFFFFF"/>
                </a:solidFill>
              </a:rPr>
              <a:t>iii</a:t>
            </a:r>
            <a:r>
              <a:rPr lang="en" dirty="0" smtClean="0">
                <a:solidFill>
                  <a:srgbClr val="FFFFFF"/>
                </a:solidFill>
              </a:rPr>
              <a:t>.</a:t>
            </a:r>
            <a:r>
              <a:rPr lang="en-US" b="1" dirty="0"/>
              <a:t> Value</a:t>
            </a:r>
            <a:r>
              <a:rPr lang="en-US" dirty="0"/>
              <a:t> − Values are assigned to properties. For example, </a:t>
            </a:r>
            <a:r>
              <a:rPr lang="en-US" i="1" dirty="0"/>
              <a:t>color</a:t>
            </a:r>
            <a:r>
              <a:rPr lang="en-US" dirty="0"/>
              <a:t> property can have value either </a:t>
            </a:r>
            <a:r>
              <a:rPr lang="en-US" i="1" dirty="0"/>
              <a:t>red</a:t>
            </a:r>
            <a:r>
              <a:rPr lang="en-US" dirty="0"/>
              <a:t> or </a:t>
            </a:r>
            <a:r>
              <a:rPr lang="en-US" i="1" dirty="0"/>
              <a:t>#F1F1F1</a:t>
            </a:r>
            <a:r>
              <a:rPr lang="en-US" dirty="0"/>
              <a:t> etc</a:t>
            </a:r>
            <a:r>
              <a:rPr lang="en-US" dirty="0" smtClean="0"/>
              <a:t>.</a:t>
            </a:r>
            <a:endParaRPr dirty="0">
              <a:solidFill>
                <a:srgbClr val="FFFF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SYNTAX</a:t>
            </a:r>
            <a:endParaRPr b="1">
              <a:solidFill>
                <a:srgbClr val="00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738" y="1437815"/>
            <a:ext cx="5770179" cy="291977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IN" dirty="0">
                <a:solidFill>
                  <a:schemeClr val="accent1">
                    <a:lumMod val="60000"/>
                    <a:lumOff val="40000"/>
                  </a:schemeClr>
                </a:solidFill>
              </a:rPr>
              <a:t>The ID </a:t>
            </a:r>
            <a:r>
              <a:rPr lang="en-IN" dirty="0" smtClean="0">
                <a:solidFill>
                  <a:schemeClr val="accent1">
                    <a:lumMod val="60000"/>
                    <a:lumOff val="40000"/>
                  </a:schemeClr>
                </a:solidFill>
              </a:rPr>
              <a:t>Selectors</a:t>
            </a:r>
            <a:br>
              <a:rPr lang="en-IN" dirty="0" smtClean="0">
                <a:solidFill>
                  <a:schemeClr val="accent1">
                    <a:lumMod val="60000"/>
                    <a:lumOff val="40000"/>
                  </a:schemeClr>
                </a:solidFill>
              </a:rPr>
            </a:br>
            <a:r>
              <a:rPr lang="en-IN" dirty="0">
                <a:solidFill>
                  <a:schemeClr val="accent1">
                    <a:lumMod val="60000"/>
                    <a:lumOff val="40000"/>
                  </a:schemeClr>
                </a:solidFill>
              </a:rPr>
              <a:t/>
            </a:r>
            <a:br>
              <a:rPr lang="en-IN" dirty="0">
                <a:solidFill>
                  <a:schemeClr val="accent1">
                    <a:lumMod val="60000"/>
                    <a:lumOff val="40000"/>
                  </a:schemeClr>
                </a:solidFill>
              </a:rPr>
            </a:br>
            <a:r>
              <a:rPr lang="en-US" sz="2000" dirty="0"/>
              <a:t>You can define style rules based on the </a:t>
            </a:r>
            <a:r>
              <a:rPr lang="en-US" sz="2000" i="1" dirty="0"/>
              <a:t>id</a:t>
            </a:r>
            <a:r>
              <a:rPr lang="en-US" sz="2000" dirty="0"/>
              <a:t> attribute of the elements. All the elements having that </a:t>
            </a:r>
            <a:r>
              <a:rPr lang="en-US" sz="2000" i="1" dirty="0"/>
              <a:t>id</a:t>
            </a:r>
            <a:r>
              <a:rPr lang="en-US" sz="2000" dirty="0"/>
              <a:t> will be formatted according to the defined rule</a:t>
            </a:r>
            <a:r>
              <a:rPr lang="en-US" sz="2000" dirty="0" smtClean="0"/>
              <a:t>.</a:t>
            </a:r>
            <a:br>
              <a:rPr lang="en-US" sz="2000" dirty="0" smtClean="0"/>
            </a:br>
            <a:r>
              <a:rPr lang="en-US" sz="1800" dirty="0"/>
              <a:t/>
            </a:r>
            <a:br>
              <a:rPr lang="en-US" sz="1800" dirty="0"/>
            </a:br>
            <a:r>
              <a:rPr lang="en-IN" sz="1800" dirty="0"/>
              <a:t>#black </a:t>
            </a:r>
            <a:r>
              <a:rPr lang="en-IN" sz="1800" dirty="0" smtClean="0"/>
              <a:t/>
            </a:r>
            <a:br>
              <a:rPr lang="en-IN" sz="1800" dirty="0" smtClean="0"/>
            </a:br>
            <a:r>
              <a:rPr lang="en-IN" sz="1800" dirty="0" smtClean="0"/>
              <a:t>{</a:t>
            </a:r>
            <a:br>
              <a:rPr lang="en-IN" sz="1800" dirty="0" smtClean="0"/>
            </a:br>
            <a:r>
              <a:rPr lang="en-IN" sz="1800" dirty="0" smtClean="0"/>
              <a:t> </a:t>
            </a:r>
            <a:r>
              <a:rPr lang="en-IN" sz="1800" dirty="0" err="1"/>
              <a:t>color</a:t>
            </a:r>
            <a:r>
              <a:rPr lang="en-IN" sz="1800" dirty="0"/>
              <a:t>: #000000; </a:t>
            </a:r>
            <a:r>
              <a:rPr lang="en-IN" sz="1800" dirty="0" smtClean="0"/>
              <a:t/>
            </a:r>
            <a:br>
              <a:rPr lang="en-IN" sz="1800" dirty="0" smtClean="0"/>
            </a:br>
            <a:r>
              <a:rPr lang="en-IN" sz="1800" dirty="0" smtClean="0"/>
              <a:t>}</a:t>
            </a:r>
            <a:br>
              <a:rPr lang="en-IN" sz="1800" dirty="0" smtClean="0"/>
            </a:br>
            <a:r>
              <a:rPr lang="en-US" sz="1800" dirty="0"/>
              <a:t>This rule renders the content in black for every element with </a:t>
            </a:r>
            <a:r>
              <a:rPr lang="en-US" sz="1800" i="1" dirty="0"/>
              <a:t>id</a:t>
            </a:r>
            <a:r>
              <a:rPr lang="en-US" sz="1800" dirty="0"/>
              <a:t> attribute set to </a:t>
            </a:r>
            <a:r>
              <a:rPr lang="en-US" sz="1800" i="1" dirty="0"/>
              <a:t>black</a:t>
            </a:r>
            <a:r>
              <a:rPr lang="en-US" sz="1800" dirty="0"/>
              <a:t> in our document. You can make it a bit more particular. </a:t>
            </a:r>
            <a:r>
              <a:rPr lang="en-IN" dirty="0">
                <a:solidFill>
                  <a:schemeClr val="accent1">
                    <a:lumMod val="60000"/>
                    <a:lumOff val="40000"/>
                  </a:schemeClr>
                </a:solidFill>
              </a:rPr>
              <a:t/>
            </a:r>
            <a:br>
              <a:rPr lang="en-IN" dirty="0">
                <a:solidFill>
                  <a:schemeClr val="accent1">
                    <a:lumMod val="60000"/>
                    <a:lumOff val="40000"/>
                  </a:schemeClr>
                </a:solidFill>
              </a:rPr>
            </a:br>
            <a:endParaRPr b="1"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IN" dirty="0">
                <a:solidFill>
                  <a:schemeClr val="accent1">
                    <a:lumMod val="60000"/>
                    <a:lumOff val="40000"/>
                  </a:schemeClr>
                </a:solidFill>
              </a:rPr>
              <a:t>The Class Selectors</a:t>
            </a: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07950" lvl="0" indent="0">
              <a:buSzPts val="1900"/>
              <a:buNone/>
            </a:pPr>
            <a:r>
              <a:rPr lang="en-US" sz="2000" dirty="0"/>
              <a:t>You can define style rules based on the class attribute of the elements. All the elements having that class will be formatted according to the defined </a:t>
            </a:r>
            <a:r>
              <a:rPr lang="en-US" sz="2000" dirty="0" smtClean="0"/>
              <a:t>rule. For example- </a:t>
            </a:r>
            <a:endParaRPr lang="en-US" sz="2000" dirty="0"/>
          </a:p>
          <a:p>
            <a:pPr marL="107950" lvl="0" indent="0">
              <a:buSzPts val="1900"/>
              <a:buNone/>
            </a:pPr>
            <a:r>
              <a:rPr lang="en-IN" sz="2000" dirty="0">
                <a:solidFill>
                  <a:schemeClr val="accent6"/>
                </a:solidFill>
              </a:rPr>
              <a:t>.black </a:t>
            </a:r>
            <a:endParaRPr lang="en-IN" sz="2000" dirty="0" smtClean="0">
              <a:solidFill>
                <a:schemeClr val="accent6"/>
              </a:solidFill>
            </a:endParaRPr>
          </a:p>
          <a:p>
            <a:pPr marL="107950" lvl="0" indent="0">
              <a:buSzPts val="1900"/>
              <a:buNone/>
            </a:pPr>
            <a:r>
              <a:rPr lang="en-IN" sz="2000" dirty="0" smtClean="0"/>
              <a:t>{</a:t>
            </a:r>
          </a:p>
          <a:p>
            <a:pPr marL="107950" lvl="0" indent="0">
              <a:buSzPts val="1900"/>
              <a:buNone/>
            </a:pPr>
            <a:r>
              <a:rPr lang="en-IN" sz="2000" dirty="0" smtClean="0"/>
              <a:t> </a:t>
            </a:r>
            <a:r>
              <a:rPr lang="en-IN" sz="2000" dirty="0" err="1"/>
              <a:t>color</a:t>
            </a:r>
            <a:r>
              <a:rPr lang="en-IN" sz="2000" dirty="0"/>
              <a:t>: #000000; </a:t>
            </a:r>
            <a:endParaRPr lang="en-IN" sz="2000" dirty="0" smtClean="0"/>
          </a:p>
          <a:p>
            <a:pPr marL="107950" lvl="0" indent="0">
              <a:buSzPts val="1900"/>
              <a:buNone/>
            </a:pPr>
            <a:r>
              <a:rPr lang="en-IN" sz="2000" dirty="0" smtClean="0"/>
              <a:t>}</a:t>
            </a:r>
            <a:endParaRPr lang="en-US" sz="2000" dirty="0" smtClean="0"/>
          </a:p>
          <a:p>
            <a:pPr marL="107950" lvl="0" indent="0">
              <a:buSzPts val="1900"/>
              <a:buNone/>
            </a:pPr>
            <a:r>
              <a:rPr lang="en-US" dirty="0"/>
              <a:t>This rule renders the content in black for every element with class attribute set to </a:t>
            </a:r>
            <a:r>
              <a:rPr lang="en-US" i="1" dirty="0"/>
              <a:t>black</a:t>
            </a:r>
            <a:r>
              <a:rPr lang="en-US" dirty="0"/>
              <a:t> in our document. You can make it a bit more particular. </a:t>
            </a:r>
            <a:endParaRPr b="1" dirty="0">
              <a:solidFill>
                <a:srgbClr val="00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300</Words>
  <Application>Microsoft Office PowerPoint</Application>
  <PresentationFormat>On-screen Show (16:9)</PresentationFormat>
  <Paragraphs>39</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Dark</vt:lpstr>
      <vt:lpstr>HTML/CSS DAY 3- Introduction to CSS </vt:lpstr>
      <vt:lpstr>What is CSS ??</vt:lpstr>
      <vt:lpstr>Why CSS ??</vt:lpstr>
      <vt:lpstr>3 Types of method to apply CSS  1. Inline CSS      &lt;h1 style=“color:red;”&gt; Hello &lt;/h1&gt; 2. Internal CSS  &lt;head&gt; &lt;style&gt;  p {  color:red; } &lt;/style&gt;  &lt;/head&gt;  </vt:lpstr>
      <vt:lpstr>3. External CSS     in style.css file   p { color:red; }  </vt:lpstr>
      <vt:lpstr>PowerPoint Presentation</vt:lpstr>
      <vt:lpstr>SYNTAX</vt:lpstr>
      <vt:lpstr>The ID Selectors  You can define style rules based on the id attribute of the elements. All the elements having that id will be formatted according to the defined rule.  #black  {  color: #000000;  } This rule renders the content in black for every element with id attribute set to black in our document. You can make it a bit more particular.  </vt:lpstr>
      <vt:lpstr>The Class Selectors</vt:lpstr>
      <vt:lpstr>Grouping Selectors</vt:lpstr>
      <vt:lpstr>Different Properties of css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HTML/CSS DAY 3</dc:title>
  <dc:creator>Kuljeet Singh</dc:creator>
  <cp:lastModifiedBy>Kuljeet Singh</cp:lastModifiedBy>
  <cp:revision>9</cp:revision>
  <dcterms:modified xsi:type="dcterms:W3CDTF">2020-06-16T15:47:59Z</dcterms:modified>
</cp:coreProperties>
</file>