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8e06da51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e06da51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8e06da51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8e06da51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8e06da51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8e06da5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8e06da51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8e06da51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8e06da51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8e06da51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8e06da51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8e06da51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8e06da51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8e06da51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8f32e5ba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8f32e5ba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8f32e5ba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8f32e5ba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8f32e5ba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8f32e5ba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8e06da5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8e06da5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8f32e5ba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8f32e5ba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8f32e5ba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8f32e5ba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8e06da51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8e06da51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8e06da51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8e06da51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3schools.com/tags/tag_tr.asp" TargetMode="External"/><Relationship Id="rId4" Type="http://schemas.openxmlformats.org/officeDocument/2006/relationships/hyperlink" Target="https://www.w3schools.com/tags/tag_th.asp" TargetMode="External"/><Relationship Id="rId5" Type="http://schemas.openxmlformats.org/officeDocument/2006/relationships/hyperlink" Target="https://www.w3schools.com/tags/tag_td.asp" TargetMode="External"/><Relationship Id="rId6"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tutorialrepublic.com/html-reference/html-input-tag.php#typ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mozilla.org/en-US/docs/Web/HTML/Element/input/button" TargetMode="External"/><Relationship Id="rId4" Type="http://schemas.openxmlformats.org/officeDocument/2006/relationships/hyperlink" Target="https://developer.mozilla.org/en-US/docs/Web/HTML/Element/input#htmlattrdefvalue" TargetMode="External"/><Relationship Id="rId9" Type="http://schemas.openxmlformats.org/officeDocument/2006/relationships/hyperlink" Target="https://developer.mozilla.org/en-US/docs/Web/HTML/Element/input/password" TargetMode="External"/><Relationship Id="rId5" Type="http://schemas.openxmlformats.org/officeDocument/2006/relationships/hyperlink" Target="https://developer.mozilla.org/en-US/docs/Web/HTML/Element/input/checkbox" TargetMode="External"/><Relationship Id="rId6" Type="http://schemas.openxmlformats.org/officeDocument/2006/relationships/hyperlink" Target="https://developer.mozilla.org/en-US/docs/Web/HTML/Element/input/file" TargetMode="External"/><Relationship Id="rId7" Type="http://schemas.openxmlformats.org/officeDocument/2006/relationships/hyperlink" Target="https://developer.mozilla.org/en-US/docs/Web/HTML/Element/input#htmlattrdefaccept" TargetMode="External"/><Relationship Id="rId8" Type="http://schemas.openxmlformats.org/officeDocument/2006/relationships/hyperlink" Target="https://developer.mozilla.org/en-US/docs/Web/HTML/Element/input/mont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w3schools.com/tags/att_meta_charset.asp" TargetMode="External"/><Relationship Id="rId4" Type="http://schemas.openxmlformats.org/officeDocument/2006/relationships/hyperlink" Target="https://www.w3schools.com/tags/att_meta_content.asp" TargetMode="External"/><Relationship Id="rId5" Type="http://schemas.openxmlformats.org/officeDocument/2006/relationships/hyperlink" Target="https://www.w3schools.com/tags/att_meta_http_equiv.asp" TargetMode="External"/><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510575" y="0"/>
            <a:ext cx="4633426" cy="5143503"/>
          </a:xfrm>
          <a:prstGeom prst="rect">
            <a:avLst/>
          </a:prstGeom>
          <a:noFill/>
          <a:ln>
            <a:noFill/>
          </a:ln>
          <a:effectLst>
            <a:outerShdw blurRad="57150" rotWithShape="0" algn="bl" dir="5400000" dist="19050">
              <a:srgbClr val="000000">
                <a:alpha val="15000"/>
              </a:srgbClr>
            </a:outerShdw>
            <a:reflection blurRad="0" dir="5400000" dist="38100" endA="0" endPos="30000" fadeDir="5400012" kx="0" rotWithShape="0" algn="bl" stPos="0" sy="-100000" ky="0"/>
          </a:effectLst>
        </p:spPr>
      </p:pic>
      <p:sp>
        <p:nvSpPr>
          <p:cNvPr id="55" name="Google Shape;55;p13"/>
          <p:cNvSpPr txBox="1"/>
          <p:nvPr>
            <p:ph type="ctrTitle"/>
          </p:nvPr>
        </p:nvSpPr>
        <p:spPr>
          <a:xfrm>
            <a:off x="311704" y="206225"/>
            <a:ext cx="4198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Day 2</a:t>
            </a:r>
            <a:endParaRPr/>
          </a:p>
        </p:txBody>
      </p:sp>
      <p:sp>
        <p:nvSpPr>
          <p:cNvPr id="56" name="Google Shape;56;p13"/>
          <p:cNvSpPr txBox="1"/>
          <p:nvPr>
            <p:ph idx="1" type="subTitle"/>
          </p:nvPr>
        </p:nvSpPr>
        <p:spPr>
          <a:xfrm>
            <a:off x="311700" y="2175450"/>
            <a:ext cx="4198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GirlScript Jamshedpur</a:t>
            </a:r>
            <a:endParaRPr/>
          </a:p>
        </p:txBody>
      </p:sp>
      <p:pic>
        <p:nvPicPr>
          <p:cNvPr id="57" name="Google Shape;57;p13"/>
          <p:cNvPicPr preferRelativeResize="0"/>
          <p:nvPr/>
        </p:nvPicPr>
        <p:blipFill>
          <a:blip r:embed="rId4">
            <a:alphaModFix/>
          </a:blip>
          <a:stretch>
            <a:fillRect/>
          </a:stretch>
        </p:blipFill>
        <p:spPr>
          <a:xfrm>
            <a:off x="79900" y="2940295"/>
            <a:ext cx="2869950" cy="2275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&lt;video&gt; tag</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Arial"/>
                <a:ea typeface="Arial"/>
                <a:cs typeface="Arial"/>
                <a:sym typeface="Arial"/>
              </a:rPr>
              <a:t>The </a:t>
            </a:r>
            <a:r>
              <a:rPr b="1" lang="en" sz="1200">
                <a:solidFill>
                  <a:srgbClr val="333333"/>
                </a:solidFill>
                <a:highlight>
                  <a:srgbClr val="FFFFFF"/>
                </a:highlight>
                <a:latin typeface="Arial"/>
                <a:ea typeface="Arial"/>
                <a:cs typeface="Arial"/>
                <a:sym typeface="Arial"/>
              </a:rPr>
              <a:t>HTML Video element</a:t>
            </a:r>
            <a:r>
              <a:rPr lang="en" sz="1200">
                <a:solidFill>
                  <a:srgbClr val="333333"/>
                </a:solidFill>
                <a:highlight>
                  <a:srgbClr val="FFFFFF"/>
                </a:highlight>
                <a:latin typeface="Arial"/>
                <a:ea typeface="Arial"/>
                <a:cs typeface="Arial"/>
                <a:sym typeface="Arial"/>
              </a:rPr>
              <a:t> (</a:t>
            </a:r>
            <a:r>
              <a:rPr b="1" lang="en" sz="1200">
                <a:solidFill>
                  <a:srgbClr val="333333"/>
                </a:solidFill>
                <a:highlight>
                  <a:srgbClr val="FFFFFF"/>
                </a:highlight>
                <a:latin typeface="Courier New"/>
                <a:ea typeface="Courier New"/>
                <a:cs typeface="Courier New"/>
                <a:sym typeface="Courier New"/>
              </a:rPr>
              <a:t>&lt;video&gt;</a:t>
            </a:r>
            <a:r>
              <a:rPr lang="en" sz="1200">
                <a:solidFill>
                  <a:srgbClr val="333333"/>
                </a:solidFill>
                <a:highlight>
                  <a:srgbClr val="FFFFFF"/>
                </a:highlight>
                <a:latin typeface="Arial"/>
                <a:ea typeface="Arial"/>
                <a:cs typeface="Arial"/>
                <a:sym typeface="Arial"/>
              </a:rPr>
              <a:t>) embeds a media player which supports video playback into the document.</a:t>
            </a:r>
            <a:endParaRPr sz="120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333333"/>
                </a:solidFill>
                <a:highlight>
                  <a:srgbClr val="FFFFFF"/>
                </a:highlight>
                <a:latin typeface="Arial"/>
                <a:ea typeface="Arial"/>
                <a:cs typeface="Arial"/>
                <a:sym typeface="Arial"/>
              </a:rPr>
              <a:t>Syntax         </a:t>
            </a:r>
            <a:r>
              <a:rPr lang="en" sz="1150">
                <a:solidFill>
                  <a:srgbClr val="000000"/>
                </a:solidFill>
                <a:latin typeface="Courier New"/>
                <a:ea typeface="Courier New"/>
                <a:cs typeface="Courier New"/>
                <a:sym typeface="Courier New"/>
              </a:rPr>
              <a:t>&lt;video width="320" height="240" controls&gt;</a:t>
            </a:r>
            <a:endParaRPr sz="1150">
              <a:solidFill>
                <a:srgbClr val="000000"/>
              </a:solidFill>
              <a:latin typeface="Courier New"/>
              <a:ea typeface="Courier New"/>
              <a:cs typeface="Courier New"/>
              <a:sym typeface="Courier New"/>
            </a:endParaRPr>
          </a:p>
          <a:p>
            <a:pPr indent="0" lvl="0" marL="914400" rtl="0" algn="l">
              <a:spcBef>
                <a:spcPts val="1600"/>
              </a:spcBef>
              <a:spcAft>
                <a:spcPts val="0"/>
              </a:spcAft>
              <a:buNone/>
            </a:pPr>
            <a:r>
              <a:rPr lang="en" sz="1150">
                <a:solidFill>
                  <a:srgbClr val="000000"/>
                </a:solidFill>
                <a:latin typeface="Courier New"/>
                <a:ea typeface="Courier New"/>
                <a:cs typeface="Courier New"/>
                <a:sym typeface="Courier New"/>
              </a:rPr>
              <a:t>  &lt;source src="movie.mp4" type="video/mp4"&gt;</a:t>
            </a:r>
            <a:endParaRPr sz="1150">
              <a:solidFill>
                <a:srgbClr val="000000"/>
              </a:solidFill>
              <a:latin typeface="Courier New"/>
              <a:ea typeface="Courier New"/>
              <a:cs typeface="Courier New"/>
              <a:sym typeface="Courier New"/>
            </a:endParaRPr>
          </a:p>
          <a:p>
            <a:pPr indent="0" lvl="0" marL="914400" rtl="0" algn="l">
              <a:spcBef>
                <a:spcPts val="1600"/>
              </a:spcBef>
              <a:spcAft>
                <a:spcPts val="0"/>
              </a:spcAft>
              <a:buNone/>
            </a:pPr>
            <a:r>
              <a:rPr lang="en" sz="1150">
                <a:solidFill>
                  <a:srgbClr val="000000"/>
                </a:solidFill>
                <a:latin typeface="Courier New"/>
                <a:ea typeface="Courier New"/>
                <a:cs typeface="Courier New"/>
                <a:sym typeface="Courier New"/>
              </a:rPr>
              <a:t>  &lt;source src="movie.ogg" type="video/ogg"&gt;</a:t>
            </a:r>
            <a:endParaRPr sz="1150">
              <a:solidFill>
                <a:srgbClr val="000000"/>
              </a:solidFill>
              <a:latin typeface="Courier New"/>
              <a:ea typeface="Courier New"/>
              <a:cs typeface="Courier New"/>
              <a:sym typeface="Courier New"/>
            </a:endParaRPr>
          </a:p>
          <a:p>
            <a:pPr indent="0" lvl="0" marL="914400" rtl="0" algn="l">
              <a:spcBef>
                <a:spcPts val="1600"/>
              </a:spcBef>
              <a:spcAft>
                <a:spcPts val="0"/>
              </a:spcAft>
              <a:buNone/>
            </a:pPr>
            <a:r>
              <a:rPr lang="en" sz="1150">
                <a:solidFill>
                  <a:srgbClr val="000000"/>
                </a:solidFill>
                <a:latin typeface="Courier New"/>
                <a:ea typeface="Courier New"/>
                <a:cs typeface="Courier New"/>
                <a:sym typeface="Courier New"/>
              </a:rPr>
              <a:t>  Your browser does not support the video tag.</a:t>
            </a:r>
            <a:endParaRPr sz="1150">
              <a:solidFill>
                <a:srgbClr val="000000"/>
              </a:solidFill>
              <a:latin typeface="Courier New"/>
              <a:ea typeface="Courier New"/>
              <a:cs typeface="Courier New"/>
              <a:sym typeface="Courier New"/>
            </a:endParaRPr>
          </a:p>
          <a:p>
            <a:pPr indent="0" lvl="0" marL="457200" rtl="0" algn="l">
              <a:spcBef>
                <a:spcPts val="1600"/>
              </a:spcBef>
              <a:spcAft>
                <a:spcPts val="1600"/>
              </a:spcAft>
              <a:buNone/>
            </a:pPr>
            <a:r>
              <a:rPr lang="en" sz="1150">
                <a:solidFill>
                  <a:srgbClr val="000000"/>
                </a:solidFill>
                <a:latin typeface="Courier New"/>
                <a:ea typeface="Courier New"/>
                <a:cs typeface="Courier New"/>
                <a:sym typeface="Courier New"/>
              </a:rPr>
              <a:t>     &lt;/video&gt;</a:t>
            </a:r>
            <a:endParaRPr sz="12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&lt;table&gt; tag</a:t>
            </a:r>
            <a:endParaRPr/>
          </a:p>
        </p:txBody>
      </p:sp>
      <p:sp>
        <p:nvSpPr>
          <p:cNvPr id="121" name="Google Shape;121;p23"/>
          <p:cNvSpPr txBox="1"/>
          <p:nvPr>
            <p:ph idx="1" type="body"/>
          </p:nvPr>
        </p:nvSpPr>
        <p:spPr>
          <a:xfrm>
            <a:off x="311700" y="1228675"/>
            <a:ext cx="44898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The HTML &lt;table&gt; tag is used for defining a table. The table tag contains other tags that define the structure of the table.</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1150">
                <a:solidFill>
                  <a:srgbClr val="000000"/>
                </a:solidFill>
                <a:highlight>
                  <a:srgbClr val="FFFFFF"/>
                </a:highlight>
                <a:latin typeface="Verdana"/>
                <a:ea typeface="Verdana"/>
                <a:cs typeface="Verdana"/>
                <a:sym typeface="Verdana"/>
              </a:rPr>
              <a:t>An HTML table consists of one </a:t>
            </a:r>
            <a:r>
              <a:rPr lang="en" sz="1200">
                <a:solidFill>
                  <a:srgbClr val="DC143C"/>
                </a:solidFill>
                <a:highlight>
                  <a:srgbClr val="F1F1F1"/>
                </a:highlight>
                <a:latin typeface="Courier New"/>
                <a:ea typeface="Courier New"/>
                <a:cs typeface="Courier New"/>
                <a:sym typeface="Courier New"/>
              </a:rPr>
              <a:t>&lt;table&gt;</a:t>
            </a:r>
            <a:r>
              <a:rPr lang="en" sz="1150">
                <a:solidFill>
                  <a:srgbClr val="000000"/>
                </a:solidFill>
                <a:highlight>
                  <a:srgbClr val="FFFFFF"/>
                </a:highlight>
                <a:latin typeface="Verdana"/>
                <a:ea typeface="Verdana"/>
                <a:cs typeface="Verdana"/>
                <a:sym typeface="Verdana"/>
              </a:rPr>
              <a:t> element and one or more </a:t>
            </a:r>
            <a:r>
              <a:rPr lang="en" sz="1150" u="sng">
                <a:solidFill>
                  <a:schemeClr val="hlink"/>
                </a:solidFill>
                <a:highlight>
                  <a:srgbClr val="FFFFFF"/>
                </a:highlight>
                <a:latin typeface="Verdana"/>
                <a:ea typeface="Verdana"/>
                <a:cs typeface="Verdana"/>
                <a:sym typeface="Verdana"/>
                <a:hlinkClick r:id="rId3"/>
              </a:rPr>
              <a:t>&lt;tr&gt;</a:t>
            </a:r>
            <a:r>
              <a:rPr lang="en" sz="1150">
                <a:solidFill>
                  <a:srgbClr val="000000"/>
                </a:solidFill>
                <a:highlight>
                  <a:srgbClr val="FFFFFF"/>
                </a:highlight>
                <a:latin typeface="Verdana"/>
                <a:ea typeface="Verdana"/>
                <a:cs typeface="Verdana"/>
                <a:sym typeface="Verdana"/>
              </a:rPr>
              <a:t>, </a:t>
            </a:r>
            <a:r>
              <a:rPr lang="en" sz="1150" u="sng">
                <a:solidFill>
                  <a:schemeClr val="hlink"/>
                </a:solidFill>
                <a:highlight>
                  <a:srgbClr val="FFFFFF"/>
                </a:highlight>
                <a:latin typeface="Verdana"/>
                <a:ea typeface="Verdana"/>
                <a:cs typeface="Verdana"/>
                <a:sym typeface="Verdana"/>
                <a:hlinkClick r:id="rId4"/>
              </a:rPr>
              <a:t>&lt;th&gt;</a:t>
            </a:r>
            <a:r>
              <a:rPr lang="en" sz="1150">
                <a:solidFill>
                  <a:srgbClr val="000000"/>
                </a:solidFill>
                <a:highlight>
                  <a:srgbClr val="FFFFFF"/>
                </a:highlight>
                <a:latin typeface="Verdana"/>
                <a:ea typeface="Verdana"/>
                <a:cs typeface="Verdana"/>
                <a:sym typeface="Verdana"/>
              </a:rPr>
              <a:t>, and </a:t>
            </a:r>
            <a:r>
              <a:rPr lang="en" sz="1150" u="sng">
                <a:solidFill>
                  <a:schemeClr val="hlink"/>
                </a:solidFill>
                <a:highlight>
                  <a:srgbClr val="FFFFFF"/>
                </a:highlight>
                <a:latin typeface="Verdana"/>
                <a:ea typeface="Verdana"/>
                <a:cs typeface="Verdana"/>
                <a:sym typeface="Verdana"/>
                <a:hlinkClick r:id="rId5"/>
              </a:rPr>
              <a:t>&lt;td&gt;</a:t>
            </a:r>
            <a:r>
              <a:rPr lang="en" sz="1150">
                <a:solidFill>
                  <a:srgbClr val="000000"/>
                </a:solidFill>
                <a:highlight>
                  <a:srgbClr val="FFFFFF"/>
                </a:highlight>
                <a:latin typeface="Verdana"/>
                <a:ea typeface="Verdana"/>
                <a:cs typeface="Verdana"/>
                <a:sym typeface="Verdana"/>
              </a:rPr>
              <a:t> elements.</a:t>
            </a:r>
            <a:endParaRPr sz="1150">
              <a:solidFill>
                <a:srgbClr val="000000"/>
              </a:solidFill>
              <a:highlight>
                <a:srgbClr val="FFFFFF"/>
              </a:highlight>
              <a:latin typeface="Verdana"/>
              <a:ea typeface="Verdana"/>
              <a:cs typeface="Verdana"/>
              <a:sym typeface="Verdana"/>
            </a:endParaRPr>
          </a:p>
          <a:p>
            <a:pPr indent="-304800" lvl="0" marL="457200" rtl="0" algn="l">
              <a:spcBef>
                <a:spcPts val="160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&lt;tr&gt; tag is used to create table rows </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&lt;td&gt; tag is used to create data cells</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&lt;th&gt; tag for defining table heading</a:t>
            </a:r>
            <a:endParaRPr sz="1200">
              <a:solidFill>
                <a:srgbClr val="000000"/>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sz="1200">
              <a:solidFill>
                <a:srgbClr val="000000"/>
              </a:solidFill>
              <a:highlight>
                <a:srgbClr val="FFFFFF"/>
              </a:highlight>
              <a:latin typeface="Arial"/>
              <a:ea typeface="Arial"/>
              <a:cs typeface="Arial"/>
              <a:sym typeface="Arial"/>
            </a:endParaRPr>
          </a:p>
        </p:txBody>
      </p:sp>
      <p:pic>
        <p:nvPicPr>
          <p:cNvPr id="122" name="Google Shape;122;p23"/>
          <p:cNvPicPr preferRelativeResize="0"/>
          <p:nvPr/>
        </p:nvPicPr>
        <p:blipFill>
          <a:blip r:embed="rId6">
            <a:alphaModFix/>
          </a:blip>
          <a:stretch>
            <a:fillRect/>
          </a:stretch>
        </p:blipFill>
        <p:spPr>
          <a:xfrm>
            <a:off x="6278425" y="1228675"/>
            <a:ext cx="2117725" cy="356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68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&lt;INPUT&gt; TAG</a:t>
            </a:r>
            <a:endParaRPr/>
          </a:p>
        </p:txBody>
      </p:sp>
      <p:sp>
        <p:nvSpPr>
          <p:cNvPr id="128" name="Google Shape;128;p24"/>
          <p:cNvSpPr txBox="1"/>
          <p:nvPr>
            <p:ph idx="1" type="body"/>
          </p:nvPr>
        </p:nvSpPr>
        <p:spPr>
          <a:xfrm>
            <a:off x="311700" y="741275"/>
            <a:ext cx="8520600" cy="42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14141"/>
                </a:solidFill>
                <a:latin typeface="Arial"/>
                <a:ea typeface="Arial"/>
                <a:cs typeface="Arial"/>
                <a:sym typeface="Arial"/>
              </a:rPr>
              <a:t>The </a:t>
            </a:r>
            <a:r>
              <a:rPr lang="en" sz="1200">
                <a:solidFill>
                  <a:srgbClr val="333333"/>
                </a:solidFill>
                <a:highlight>
                  <a:srgbClr val="F1F1F1"/>
                </a:highlight>
                <a:latin typeface="Courier New"/>
                <a:ea typeface="Courier New"/>
                <a:cs typeface="Courier New"/>
                <a:sym typeface="Courier New"/>
              </a:rPr>
              <a:t>&lt;input&gt;</a:t>
            </a:r>
            <a:r>
              <a:rPr lang="en" sz="1300">
                <a:solidFill>
                  <a:srgbClr val="414141"/>
                </a:solidFill>
                <a:latin typeface="Arial"/>
                <a:ea typeface="Arial"/>
                <a:cs typeface="Arial"/>
                <a:sym typeface="Arial"/>
              </a:rPr>
              <a:t> tag is used to create interactive controls within a form.</a:t>
            </a:r>
            <a:endParaRPr sz="1300">
              <a:solidFill>
                <a:srgbClr val="414141"/>
              </a:solidFill>
              <a:latin typeface="Arial"/>
              <a:ea typeface="Arial"/>
              <a:cs typeface="Arial"/>
              <a:sym typeface="Arial"/>
            </a:endParaRPr>
          </a:p>
          <a:p>
            <a:pPr indent="0" lvl="0" marL="0" rtl="0" algn="l">
              <a:spcBef>
                <a:spcPts val="900"/>
              </a:spcBef>
              <a:spcAft>
                <a:spcPts val="0"/>
              </a:spcAft>
              <a:buNone/>
            </a:pPr>
            <a:r>
              <a:rPr lang="en" sz="1300">
                <a:solidFill>
                  <a:srgbClr val="414141"/>
                </a:solidFill>
                <a:latin typeface="Arial"/>
                <a:ea typeface="Arial"/>
                <a:cs typeface="Arial"/>
                <a:sym typeface="Arial"/>
              </a:rPr>
              <a:t>An </a:t>
            </a:r>
            <a:r>
              <a:rPr lang="en" sz="1200">
                <a:solidFill>
                  <a:srgbClr val="333333"/>
                </a:solidFill>
                <a:highlight>
                  <a:srgbClr val="F1F1F1"/>
                </a:highlight>
                <a:latin typeface="Courier New"/>
                <a:ea typeface="Courier New"/>
                <a:cs typeface="Courier New"/>
                <a:sym typeface="Courier New"/>
              </a:rPr>
              <a:t>&lt;input&gt;</a:t>
            </a:r>
            <a:r>
              <a:rPr lang="en" sz="1300">
                <a:solidFill>
                  <a:srgbClr val="414141"/>
                </a:solidFill>
                <a:latin typeface="Arial"/>
                <a:ea typeface="Arial"/>
                <a:cs typeface="Arial"/>
                <a:sym typeface="Arial"/>
              </a:rPr>
              <a:t> element can vary in the way it appears and the attributes it uses or requires depending on the </a:t>
            </a:r>
            <a:r>
              <a:rPr lang="en" sz="1200">
                <a:solidFill>
                  <a:srgbClr val="1DB79F"/>
                </a:solidFill>
                <a:highlight>
                  <a:srgbClr val="FFFFFF"/>
                </a:highlight>
                <a:uFill>
                  <a:noFill/>
                </a:uFill>
                <a:latin typeface="Courier New"/>
                <a:ea typeface="Courier New"/>
                <a:cs typeface="Courier New"/>
                <a:sym typeface="Courier New"/>
                <a:hlinkClick r:id="rId3"/>
              </a:rPr>
              <a:t>type</a:t>
            </a:r>
            <a:r>
              <a:rPr lang="en" sz="1300">
                <a:solidFill>
                  <a:srgbClr val="414141"/>
                </a:solidFill>
                <a:latin typeface="Arial"/>
                <a:ea typeface="Arial"/>
                <a:cs typeface="Arial"/>
                <a:sym typeface="Arial"/>
              </a:rPr>
              <a:t> attribute specified.</a:t>
            </a:r>
            <a:endParaRPr sz="1300">
              <a:solidFill>
                <a:srgbClr val="414141"/>
              </a:solidFill>
              <a:latin typeface="Arial"/>
              <a:ea typeface="Arial"/>
              <a:cs typeface="Arial"/>
              <a:sym typeface="Arial"/>
            </a:endParaRPr>
          </a:p>
          <a:p>
            <a:pPr indent="0" lvl="0" marL="1828800" rtl="0" algn="l">
              <a:lnSpc>
                <a:spcPct val="100000"/>
              </a:lnSpc>
              <a:spcBef>
                <a:spcPts val="900"/>
              </a:spcBef>
              <a:spcAft>
                <a:spcPts val="0"/>
              </a:spcAft>
              <a:buNone/>
            </a:pPr>
            <a:r>
              <a:rPr lang="en" sz="900">
                <a:solidFill>
                  <a:srgbClr val="000000"/>
                </a:solidFill>
                <a:highlight>
                  <a:srgbClr val="FFFFFF"/>
                </a:highlight>
                <a:latin typeface="Courier New"/>
                <a:ea typeface="Courier New"/>
                <a:cs typeface="Courier New"/>
                <a:sym typeface="Courier New"/>
              </a:rPr>
              <a:t>&lt;!DOCTYPE html&gt;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&lt;html&gt;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&lt;body&gt;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&lt;center&gt;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&lt;h1&gt;GeeksForGeeks&lt;/h1&gt;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&lt;p&gt;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The type email defines </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a field for email address and </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type submit defines a submit button.</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&lt;/p&gt;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&lt;form&gt;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&lt;label&gt;E-mail:&lt;/label&gt;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E0E0E0"/>
                </a:highlight>
                <a:latin typeface="Courier New"/>
                <a:ea typeface="Courier New"/>
                <a:cs typeface="Courier New"/>
                <a:sym typeface="Courier New"/>
              </a:rPr>
              <a:t>            &lt;input type="email"</a:t>
            </a:r>
            <a:endParaRPr sz="900">
              <a:solidFill>
                <a:srgbClr val="000000"/>
              </a:solidFill>
              <a:highlight>
                <a:srgbClr val="E0E0E0"/>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name="emailaddress"&gt;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&lt;br&gt;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&lt;br&gt;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&lt;input type="submit"&gt;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&lt;/form&gt;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&lt;/center&gt;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&lt;/body&gt;</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 sz="900">
                <a:solidFill>
                  <a:srgbClr val="000000"/>
                </a:solidFill>
                <a:highlight>
                  <a:srgbClr val="FFFFFF"/>
                </a:highlight>
                <a:latin typeface="Courier New"/>
                <a:ea typeface="Courier New"/>
                <a:cs typeface="Courier New"/>
                <a:sym typeface="Courier New"/>
              </a:rPr>
              <a:t>&lt;/html&gt;</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145500"/>
            <a:ext cx="8520600" cy="47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attribute </a:t>
            </a:r>
            <a:endParaRPr/>
          </a:p>
          <a:p>
            <a:pPr indent="0" lvl="0" marL="0" rtl="0" algn="l">
              <a:spcBef>
                <a:spcPts val="0"/>
              </a:spcBef>
              <a:spcAft>
                <a:spcPts val="0"/>
              </a:spcAft>
              <a:buNone/>
            </a:pPr>
            <a:r>
              <a:rPr lang="en" sz="1200">
                <a:solidFill>
                  <a:srgbClr val="3D7E9A"/>
                </a:solidFill>
                <a:highlight>
                  <a:srgbClr val="FFFFFF"/>
                </a:highlight>
                <a:uFill>
                  <a:noFill/>
                </a:uFill>
                <a:latin typeface="Arial"/>
                <a:ea typeface="Arial"/>
                <a:cs typeface="Arial"/>
                <a:sym typeface="Arial"/>
                <a:hlinkClick r:id="rId3"/>
              </a:rPr>
              <a:t>button</a:t>
            </a:r>
            <a:endParaRPr sz="1200">
              <a:solidFill>
                <a:srgbClr val="3D7E9A"/>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333333"/>
                </a:solidFill>
                <a:highlight>
                  <a:srgbClr val="FFFFFF"/>
                </a:highlight>
                <a:latin typeface="Arial"/>
                <a:ea typeface="Arial"/>
                <a:cs typeface="Arial"/>
                <a:sym typeface="Arial"/>
              </a:rPr>
              <a:t>A push button with no default behavior displaying the value of the </a:t>
            </a:r>
            <a:r>
              <a:rPr lang="en" sz="1200">
                <a:solidFill>
                  <a:srgbClr val="3D7E9A"/>
                </a:solidFill>
                <a:highlight>
                  <a:srgbClr val="FFFFFF"/>
                </a:highlight>
                <a:uFill>
                  <a:noFill/>
                </a:uFill>
                <a:latin typeface="Arial"/>
                <a:ea typeface="Arial"/>
                <a:cs typeface="Arial"/>
                <a:sym typeface="Arial"/>
                <a:hlinkClick r:id="rId4"/>
              </a:rPr>
              <a:t>value</a:t>
            </a:r>
            <a:r>
              <a:rPr lang="en" sz="1200">
                <a:solidFill>
                  <a:srgbClr val="333333"/>
                </a:solidFill>
                <a:highlight>
                  <a:srgbClr val="FFFFFF"/>
                </a:highlight>
                <a:latin typeface="Arial"/>
                <a:ea typeface="Arial"/>
                <a:cs typeface="Arial"/>
                <a:sym typeface="Arial"/>
              </a:rPr>
              <a:t> attribute, empty by default.</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3D7E9A"/>
                </a:solidFill>
                <a:highlight>
                  <a:srgbClr val="FFFFFF"/>
                </a:highlight>
                <a:uFill>
                  <a:noFill/>
                </a:uFill>
                <a:latin typeface="Arial"/>
                <a:ea typeface="Arial"/>
                <a:cs typeface="Arial"/>
                <a:sym typeface="Arial"/>
                <a:hlinkClick r:id="rId5"/>
              </a:rPr>
              <a:t>checkbox</a:t>
            </a:r>
            <a:endParaRPr sz="1200">
              <a:solidFill>
                <a:srgbClr val="3D7E9A"/>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333333"/>
                </a:solidFill>
                <a:highlight>
                  <a:srgbClr val="FFFFFF"/>
                </a:highlight>
                <a:latin typeface="Arial"/>
                <a:ea typeface="Arial"/>
                <a:cs typeface="Arial"/>
                <a:sym typeface="Arial"/>
              </a:rPr>
              <a:t>A check box allowing single values to be selected/deselected.</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3D7E9A"/>
                </a:solidFill>
                <a:highlight>
                  <a:srgbClr val="FFFFFF"/>
                </a:highlight>
                <a:uFill>
                  <a:noFill/>
                </a:uFill>
                <a:latin typeface="Arial"/>
                <a:ea typeface="Arial"/>
                <a:cs typeface="Arial"/>
                <a:sym typeface="Arial"/>
                <a:hlinkClick r:id="rId6"/>
              </a:rPr>
              <a:t>file</a:t>
            </a:r>
            <a:endParaRPr sz="1200">
              <a:solidFill>
                <a:srgbClr val="3D7E9A"/>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333333"/>
                </a:solidFill>
                <a:highlight>
                  <a:srgbClr val="FFFFFF"/>
                </a:highlight>
                <a:latin typeface="Arial"/>
                <a:ea typeface="Arial"/>
                <a:cs typeface="Arial"/>
                <a:sym typeface="Arial"/>
              </a:rPr>
              <a:t>A control that lets the user select a file. Use the </a:t>
            </a:r>
            <a:r>
              <a:rPr lang="en" sz="1200">
                <a:solidFill>
                  <a:srgbClr val="3D7E9A"/>
                </a:solidFill>
                <a:highlight>
                  <a:srgbClr val="FFFFFF"/>
                </a:highlight>
                <a:uFill>
                  <a:noFill/>
                </a:uFill>
                <a:latin typeface="Arial"/>
                <a:ea typeface="Arial"/>
                <a:cs typeface="Arial"/>
                <a:sym typeface="Arial"/>
                <a:hlinkClick r:id="rId7"/>
              </a:rPr>
              <a:t>accept</a:t>
            </a:r>
            <a:r>
              <a:rPr lang="en" sz="1200">
                <a:solidFill>
                  <a:srgbClr val="333333"/>
                </a:solidFill>
                <a:highlight>
                  <a:srgbClr val="FFFFFF"/>
                </a:highlight>
                <a:latin typeface="Arial"/>
                <a:ea typeface="Arial"/>
                <a:cs typeface="Arial"/>
                <a:sym typeface="Arial"/>
              </a:rPr>
              <a:t> attribute to define the types of files that the control can select.</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3D7E9A"/>
                </a:solidFill>
                <a:highlight>
                  <a:srgbClr val="FFFFFF"/>
                </a:highlight>
                <a:uFill>
                  <a:noFill/>
                </a:uFill>
                <a:latin typeface="Arial"/>
                <a:ea typeface="Arial"/>
                <a:cs typeface="Arial"/>
                <a:sym typeface="Arial"/>
                <a:hlinkClick r:id="rId8"/>
              </a:rPr>
              <a:t>month</a:t>
            </a:r>
            <a:endParaRPr sz="1200">
              <a:solidFill>
                <a:srgbClr val="3D7E9A"/>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333333"/>
                </a:solidFill>
                <a:highlight>
                  <a:srgbClr val="FFFFFF"/>
                </a:highlight>
                <a:latin typeface="Arial"/>
                <a:ea typeface="Arial"/>
                <a:cs typeface="Arial"/>
                <a:sym typeface="Arial"/>
              </a:rPr>
              <a:t>A control for entering a month and year, with no time zone.</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3D7E9A"/>
                </a:solidFill>
                <a:highlight>
                  <a:srgbClr val="FFFFFF"/>
                </a:highlight>
                <a:uFill>
                  <a:noFill/>
                </a:uFill>
                <a:latin typeface="Arial"/>
                <a:ea typeface="Arial"/>
                <a:cs typeface="Arial"/>
                <a:sym typeface="Arial"/>
                <a:hlinkClick r:id="rId9"/>
              </a:rPr>
              <a:t>password</a:t>
            </a:r>
            <a:endParaRPr sz="1200">
              <a:solidFill>
                <a:srgbClr val="3D7E9A"/>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333333"/>
                </a:solidFill>
                <a:highlight>
                  <a:srgbClr val="FFFFFF"/>
                </a:highlight>
                <a:latin typeface="Arial"/>
                <a:ea typeface="Arial"/>
                <a:cs typeface="Arial"/>
                <a:sym typeface="Arial"/>
              </a:rPr>
              <a:t>A single-line text field whose value is obscured. Will alert user if site is not secure.</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&lt;ol&gt; &amp; &lt;ul&gt; tag</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The &lt;</a:t>
            </a:r>
            <a:r>
              <a:rPr b="1" lang="en" sz="1200">
                <a:solidFill>
                  <a:srgbClr val="000000"/>
                </a:solidFill>
                <a:highlight>
                  <a:srgbClr val="FFFFFF"/>
                </a:highlight>
                <a:latin typeface="Arial"/>
                <a:ea typeface="Arial"/>
                <a:cs typeface="Arial"/>
                <a:sym typeface="Arial"/>
              </a:rPr>
              <a:t>ol</a:t>
            </a:r>
            <a:r>
              <a:rPr lang="en" sz="1200">
                <a:solidFill>
                  <a:srgbClr val="000000"/>
                </a:solidFill>
                <a:highlight>
                  <a:srgbClr val="FFFFFF"/>
                </a:highlight>
                <a:latin typeface="Arial"/>
                <a:ea typeface="Arial"/>
                <a:cs typeface="Arial"/>
                <a:sym typeface="Arial"/>
              </a:rPr>
              <a:t>&gt; </a:t>
            </a:r>
            <a:r>
              <a:rPr b="1" lang="en" sz="1200">
                <a:solidFill>
                  <a:srgbClr val="000000"/>
                </a:solidFill>
                <a:highlight>
                  <a:srgbClr val="FFFFFF"/>
                </a:highlight>
                <a:latin typeface="Arial"/>
                <a:ea typeface="Arial"/>
                <a:cs typeface="Arial"/>
                <a:sym typeface="Arial"/>
              </a:rPr>
              <a:t>tag</a:t>
            </a:r>
            <a:r>
              <a:rPr lang="en" sz="1200">
                <a:solidFill>
                  <a:srgbClr val="000000"/>
                </a:solidFill>
                <a:highlight>
                  <a:srgbClr val="FFFFFF"/>
                </a:highlight>
                <a:latin typeface="Arial"/>
                <a:ea typeface="Arial"/>
                <a:cs typeface="Arial"/>
                <a:sym typeface="Arial"/>
              </a:rPr>
              <a:t> defines an </a:t>
            </a:r>
            <a:r>
              <a:rPr b="1" lang="en" sz="1200">
                <a:solidFill>
                  <a:srgbClr val="000000"/>
                </a:solidFill>
                <a:highlight>
                  <a:srgbClr val="FFFFFF"/>
                </a:highlight>
                <a:latin typeface="Arial"/>
                <a:ea typeface="Arial"/>
                <a:cs typeface="Arial"/>
                <a:sym typeface="Arial"/>
              </a:rPr>
              <a:t>ordered list</a:t>
            </a:r>
            <a:r>
              <a:rPr lang="en" sz="1200">
                <a:solidFill>
                  <a:srgbClr val="000000"/>
                </a:solidFill>
                <a:highlight>
                  <a:srgbClr val="FFFFFF"/>
                </a:highlight>
                <a:latin typeface="Arial"/>
                <a:ea typeface="Arial"/>
                <a:cs typeface="Arial"/>
                <a:sym typeface="Arial"/>
              </a:rPr>
              <a:t> and </a:t>
            </a:r>
            <a:r>
              <a:rPr lang="en" sz="1050">
                <a:solidFill>
                  <a:srgbClr val="000000"/>
                </a:solidFill>
                <a:highlight>
                  <a:srgbClr val="FFFFFF"/>
                </a:highlight>
                <a:latin typeface="Arial"/>
                <a:ea typeface="Arial"/>
                <a:cs typeface="Arial"/>
                <a:sym typeface="Arial"/>
              </a:rPr>
              <a:t>&lt;</a:t>
            </a:r>
            <a:r>
              <a:rPr b="1" lang="en" sz="1050">
                <a:solidFill>
                  <a:srgbClr val="000000"/>
                </a:solidFill>
                <a:highlight>
                  <a:srgbClr val="FFFFFF"/>
                </a:highlight>
                <a:latin typeface="Arial"/>
                <a:ea typeface="Arial"/>
                <a:cs typeface="Arial"/>
                <a:sym typeface="Arial"/>
              </a:rPr>
              <a:t>ul</a:t>
            </a:r>
            <a:r>
              <a:rPr lang="en" sz="1050">
                <a:solidFill>
                  <a:srgbClr val="000000"/>
                </a:solidFill>
                <a:highlight>
                  <a:srgbClr val="FFFFFF"/>
                </a:highlight>
                <a:latin typeface="Arial"/>
                <a:ea typeface="Arial"/>
                <a:cs typeface="Arial"/>
                <a:sym typeface="Arial"/>
              </a:rPr>
              <a:t>&gt; </a:t>
            </a:r>
            <a:r>
              <a:rPr b="1" lang="en" sz="1050">
                <a:solidFill>
                  <a:srgbClr val="000000"/>
                </a:solidFill>
                <a:highlight>
                  <a:srgbClr val="FFFFFF"/>
                </a:highlight>
                <a:latin typeface="Arial"/>
                <a:ea typeface="Arial"/>
                <a:cs typeface="Arial"/>
                <a:sym typeface="Arial"/>
              </a:rPr>
              <a:t>tag</a:t>
            </a:r>
            <a:r>
              <a:rPr lang="en" sz="1050">
                <a:solidFill>
                  <a:srgbClr val="000000"/>
                </a:solidFill>
                <a:highlight>
                  <a:srgbClr val="FFFFFF"/>
                </a:highlight>
                <a:latin typeface="Arial"/>
                <a:ea typeface="Arial"/>
                <a:cs typeface="Arial"/>
                <a:sym typeface="Arial"/>
              </a:rPr>
              <a:t> defines an unordered (bulleted) list.</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550">
                <a:solidFill>
                  <a:srgbClr val="000000"/>
                </a:solidFill>
                <a:latin typeface="Arial"/>
                <a:ea typeface="Arial"/>
                <a:cs typeface="Arial"/>
                <a:sym typeface="Arial"/>
              </a:rPr>
              <a:t>&lt;ol&gt; tag</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Courier New"/>
                <a:ea typeface="Courier New"/>
                <a:cs typeface="Courier New"/>
                <a:sym typeface="Courier New"/>
              </a:rPr>
              <a:t>&lt;ol&gt;</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latin typeface="Courier New"/>
                <a:ea typeface="Courier New"/>
                <a:cs typeface="Courier New"/>
                <a:sym typeface="Courier New"/>
              </a:rPr>
              <a:t>  &lt;li&gt;Coffee&lt;/li&gt;</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latin typeface="Courier New"/>
                <a:ea typeface="Courier New"/>
                <a:cs typeface="Courier New"/>
                <a:sym typeface="Courier New"/>
              </a:rPr>
              <a:t>  &lt;li&gt;Tea&lt;/li&gt;</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latin typeface="Courier New"/>
                <a:ea typeface="Courier New"/>
                <a:cs typeface="Courier New"/>
                <a:sym typeface="Courier New"/>
              </a:rPr>
              <a:t>  &lt;li&gt;Milk&lt;/li&gt;</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latin typeface="Courier New"/>
                <a:ea typeface="Courier New"/>
                <a:cs typeface="Courier New"/>
                <a:sym typeface="Courier New"/>
              </a:rPr>
              <a:t>&lt;/ol&gt;</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550">
                <a:solidFill>
                  <a:srgbClr val="000000"/>
                </a:solidFill>
                <a:latin typeface="Arial"/>
                <a:ea typeface="Arial"/>
                <a:cs typeface="Arial"/>
                <a:sym typeface="Arial"/>
              </a:rPr>
              <a:t>&lt;ul&gt; tag</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Courier New"/>
                <a:ea typeface="Courier New"/>
                <a:cs typeface="Courier New"/>
                <a:sym typeface="Courier New"/>
              </a:rPr>
              <a:t>&lt;ul&gt;</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latin typeface="Courier New"/>
                <a:ea typeface="Courier New"/>
                <a:cs typeface="Courier New"/>
                <a:sym typeface="Courier New"/>
              </a:rPr>
              <a:t>  &lt;li&gt;Coffee&lt;/li&gt;</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latin typeface="Courier New"/>
                <a:ea typeface="Courier New"/>
                <a:cs typeface="Courier New"/>
                <a:sym typeface="Courier New"/>
              </a:rPr>
              <a:t>  &lt;li&gt;Tea&lt;/li&gt;</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latin typeface="Courier New"/>
                <a:ea typeface="Courier New"/>
                <a:cs typeface="Courier New"/>
                <a:sym typeface="Courier New"/>
              </a:rPr>
              <a:t>  &lt;li&gt;Milk&lt;/li&gt;</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latin typeface="Courier New"/>
                <a:ea typeface="Courier New"/>
                <a:cs typeface="Courier New"/>
                <a:sym typeface="Courier New"/>
              </a:rPr>
              <a:t>&lt;/ul&gt;</a:t>
            </a:r>
            <a:endParaRPr sz="105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&lt;form&gt; tag</a:t>
            </a:r>
            <a:endParaRPr/>
          </a:p>
        </p:txBody>
      </p:sp>
      <p:sp>
        <p:nvSpPr>
          <p:cNvPr id="145" name="Google Shape;145;p27"/>
          <p:cNvSpPr txBox="1"/>
          <p:nvPr>
            <p:ph idx="1" type="body"/>
          </p:nvPr>
        </p:nvSpPr>
        <p:spPr>
          <a:xfrm>
            <a:off x="311700" y="1093850"/>
            <a:ext cx="42603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Roboto"/>
                <a:ea typeface="Roboto"/>
                <a:cs typeface="Roboto"/>
                <a:sym typeface="Roboto"/>
              </a:rPr>
              <a:t>HTML Form is a document which stores information of a user on a web server using interactive controls. An HTML form contains different kind of information such as username, password, contact number, email id etc.</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lang="en" sz="1000">
                <a:solidFill>
                  <a:srgbClr val="000000"/>
                </a:solidFill>
                <a:highlight>
                  <a:srgbClr val="FFFFFF"/>
                </a:highlight>
                <a:latin typeface="Roboto"/>
                <a:ea typeface="Roboto"/>
                <a:cs typeface="Roboto"/>
                <a:sym typeface="Roboto"/>
              </a:rPr>
              <a:t>&lt;!DOCTYPE html&gt; </a:t>
            </a:r>
            <a:endParaRPr sz="10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&lt;html&gt; </a:t>
            </a:r>
            <a:endParaRPr sz="10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&lt;body&gt; </a:t>
            </a:r>
            <a:endParaRPr sz="10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&lt;form&gt; </a:t>
            </a:r>
            <a:endParaRPr sz="10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000">
                <a:solidFill>
                  <a:srgbClr val="000000"/>
                </a:solidFill>
                <a:highlight>
                  <a:srgbClr val="FFFFFF"/>
                </a:highlight>
                <a:latin typeface="Roboto"/>
                <a:ea typeface="Roboto"/>
                <a:cs typeface="Roboto"/>
                <a:sym typeface="Roboto"/>
              </a:rPr>
              <a:t>Username:&lt;br&gt; </a:t>
            </a:r>
            <a:endParaRPr sz="10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000">
                <a:solidFill>
                  <a:srgbClr val="000000"/>
                </a:solidFill>
                <a:highlight>
                  <a:srgbClr val="FFFFFF"/>
                </a:highlight>
                <a:latin typeface="Roboto"/>
                <a:ea typeface="Roboto"/>
                <a:cs typeface="Roboto"/>
                <a:sym typeface="Roboto"/>
              </a:rPr>
              <a:t>&lt;input type="text" name="username"&gt; </a:t>
            </a:r>
            <a:endParaRPr sz="10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000">
                <a:solidFill>
                  <a:srgbClr val="000000"/>
                </a:solidFill>
                <a:highlight>
                  <a:srgbClr val="FFFFFF"/>
                </a:highlight>
                <a:latin typeface="Roboto"/>
                <a:ea typeface="Roboto"/>
                <a:cs typeface="Roboto"/>
                <a:sym typeface="Roboto"/>
              </a:rPr>
              <a:t>&lt;br&gt; </a:t>
            </a:r>
            <a:endParaRPr sz="10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000">
                <a:solidFill>
                  <a:srgbClr val="000000"/>
                </a:solidFill>
                <a:highlight>
                  <a:srgbClr val="FFFFFF"/>
                </a:highlight>
                <a:latin typeface="Roboto"/>
                <a:ea typeface="Roboto"/>
                <a:cs typeface="Roboto"/>
                <a:sym typeface="Roboto"/>
              </a:rPr>
              <a:t>Email id:&lt;br&gt; </a:t>
            </a:r>
            <a:endParaRPr sz="10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000">
                <a:solidFill>
                  <a:srgbClr val="000000"/>
                </a:solidFill>
                <a:highlight>
                  <a:srgbClr val="FFFFFF"/>
                </a:highlight>
                <a:latin typeface="Roboto"/>
                <a:ea typeface="Roboto"/>
                <a:cs typeface="Roboto"/>
                <a:sym typeface="Roboto"/>
              </a:rPr>
              <a:t>&lt;input type="text" name="email_id"&gt; </a:t>
            </a:r>
            <a:endParaRPr sz="10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000">
                <a:solidFill>
                  <a:srgbClr val="000000"/>
                </a:solidFill>
                <a:highlight>
                  <a:srgbClr val="FFFFFF"/>
                </a:highlight>
                <a:latin typeface="Roboto"/>
                <a:ea typeface="Roboto"/>
                <a:cs typeface="Roboto"/>
                <a:sym typeface="Roboto"/>
              </a:rPr>
              <a:t>&lt;br&gt;&lt;br&gt; </a:t>
            </a:r>
            <a:endParaRPr sz="10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000">
                <a:solidFill>
                  <a:srgbClr val="000000"/>
                </a:solidFill>
                <a:highlight>
                  <a:srgbClr val="FFFFFF"/>
                </a:highlight>
                <a:latin typeface="Roboto"/>
                <a:ea typeface="Roboto"/>
                <a:cs typeface="Roboto"/>
                <a:sym typeface="Roboto"/>
              </a:rPr>
              <a:t>&lt;input type="submit" value="Submit"&gt; </a:t>
            </a:r>
            <a:endParaRPr sz="10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&lt;/form&gt; </a:t>
            </a:r>
            <a:endParaRPr sz="10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&lt;/body&gt; </a:t>
            </a:r>
            <a:endParaRPr sz="10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&lt;/html&gt; </a:t>
            </a:r>
            <a:endParaRPr sz="10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00">
              <a:solidFill>
                <a:srgbClr val="000000"/>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sz="1200">
              <a:solidFill>
                <a:srgbClr val="000000"/>
              </a:solidFill>
              <a:highlight>
                <a:srgbClr val="FFFFFF"/>
              </a:highlight>
              <a:latin typeface="Roboto"/>
              <a:ea typeface="Roboto"/>
              <a:cs typeface="Roboto"/>
              <a:sym typeface="Roboto"/>
            </a:endParaRPr>
          </a:p>
        </p:txBody>
      </p:sp>
      <p:pic>
        <p:nvPicPr>
          <p:cNvPr id="146" name="Google Shape;146;p27"/>
          <p:cNvPicPr preferRelativeResize="0"/>
          <p:nvPr/>
        </p:nvPicPr>
        <p:blipFill>
          <a:blip r:embed="rId3">
            <a:alphaModFix/>
          </a:blip>
          <a:stretch>
            <a:fillRect/>
          </a:stretch>
        </p:blipFill>
        <p:spPr>
          <a:xfrm>
            <a:off x="5320975" y="2301150"/>
            <a:ext cx="3111200" cy="23246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744575"/>
            <a:ext cx="8520600" cy="1234200"/>
          </a:xfrm>
          <a:prstGeom prst="rect">
            <a:avLst/>
          </a:prstGeom>
        </p:spPr>
        <p:txBody>
          <a:bodyPr anchorCtr="0" anchor="b" bIns="91425" lIns="91425" spcFirstLastPara="1" rIns="91425" wrap="square" tIns="91425">
            <a:noAutofit/>
          </a:bodyPr>
          <a:lstStyle/>
          <a:p>
            <a:pPr indent="0" lvl="0" marL="0" rtl="0" algn="l">
              <a:lnSpc>
                <a:spcPct val="115000"/>
              </a:lnSpc>
              <a:spcBef>
                <a:spcPts val="800"/>
              </a:spcBef>
              <a:spcAft>
                <a:spcPts val="0"/>
              </a:spcAft>
              <a:buNone/>
            </a:pPr>
            <a:r>
              <a:rPr lang="en" sz="3150">
                <a:highlight>
                  <a:srgbClr val="FFFFFF"/>
                </a:highlight>
              </a:rPr>
              <a:t>HTML &lt;meta&gt; Tag</a:t>
            </a:r>
            <a:endParaRPr sz="3150">
              <a:highlight>
                <a:srgbClr val="FFFFFF"/>
              </a:highlight>
            </a:endParaRPr>
          </a:p>
          <a:p>
            <a:pPr indent="0" lvl="0" marL="152400" marR="152400" rtl="0" algn="l">
              <a:lnSpc>
                <a:spcPct val="115000"/>
              </a:lnSpc>
              <a:spcBef>
                <a:spcPts val="800"/>
              </a:spcBef>
              <a:spcAft>
                <a:spcPts val="0"/>
              </a:spcAft>
              <a:buNone/>
            </a:pPr>
            <a:r>
              <a:t/>
            </a:r>
            <a:endParaRPr sz="1150">
              <a:highlight>
                <a:srgbClr val="FFFFFF"/>
              </a:highlight>
              <a:latin typeface="Verdana"/>
              <a:ea typeface="Verdana"/>
              <a:cs typeface="Verdana"/>
              <a:sym typeface="Verdana"/>
            </a:endParaRPr>
          </a:p>
          <a:p>
            <a:pPr indent="0" lvl="0" marL="0" rtl="0" algn="ctr">
              <a:spcBef>
                <a:spcPts val="0"/>
              </a:spcBef>
              <a:spcAft>
                <a:spcPts val="0"/>
              </a:spcAft>
              <a:buNone/>
            </a:pPr>
            <a:r>
              <a:t/>
            </a:r>
            <a:endParaRPr/>
          </a:p>
        </p:txBody>
      </p:sp>
      <p:sp>
        <p:nvSpPr>
          <p:cNvPr id="63" name="Google Shape;63;p14"/>
          <p:cNvSpPr txBox="1"/>
          <p:nvPr>
            <p:ph idx="1" type="subTitle"/>
          </p:nvPr>
        </p:nvSpPr>
        <p:spPr>
          <a:xfrm>
            <a:off x="311700" y="792975"/>
            <a:ext cx="8680200" cy="4241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The </a:t>
            </a:r>
            <a:r>
              <a:rPr lang="en" sz="1200">
                <a:solidFill>
                  <a:srgbClr val="DC143C"/>
                </a:solidFill>
                <a:highlight>
                  <a:srgbClr val="F1F1F1"/>
                </a:highlight>
                <a:latin typeface="Courier New"/>
                <a:ea typeface="Courier New"/>
                <a:cs typeface="Courier New"/>
                <a:sym typeface="Courier New"/>
              </a:rPr>
              <a:t>&lt;meta&gt;</a:t>
            </a:r>
            <a:r>
              <a:rPr lang="en" sz="1150">
                <a:solidFill>
                  <a:schemeClr val="dk1"/>
                </a:solidFill>
                <a:highlight>
                  <a:srgbClr val="FFFFFF"/>
                </a:highlight>
                <a:latin typeface="Verdana"/>
                <a:ea typeface="Verdana"/>
                <a:cs typeface="Verdana"/>
                <a:sym typeface="Verdana"/>
              </a:rPr>
              <a:t> tag defines metadata about an HTML document. We use </a:t>
            </a:r>
            <a:r>
              <a:rPr lang="en" sz="1200">
                <a:solidFill>
                  <a:srgbClr val="DC143C"/>
                </a:solidFill>
                <a:highlight>
                  <a:srgbClr val="F1F1F1"/>
                </a:highlight>
                <a:latin typeface="Courier New"/>
                <a:ea typeface="Courier New"/>
                <a:cs typeface="Courier New"/>
                <a:sym typeface="Courier New"/>
              </a:rPr>
              <a:t>&lt;meta&gt; </a:t>
            </a:r>
            <a:r>
              <a:rPr lang="en" sz="1200">
                <a:solidFill>
                  <a:srgbClr val="000000"/>
                </a:solidFill>
                <a:latin typeface="Courier New"/>
                <a:ea typeface="Courier New"/>
                <a:cs typeface="Courier New"/>
                <a:sym typeface="Courier New"/>
              </a:rPr>
              <a:t>tag inside the </a:t>
            </a:r>
            <a:r>
              <a:rPr lang="en" sz="1200">
                <a:solidFill>
                  <a:srgbClr val="DC143C"/>
                </a:solidFill>
                <a:highlight>
                  <a:srgbClr val="F1F1F1"/>
                </a:highlight>
                <a:latin typeface="Courier New"/>
                <a:ea typeface="Courier New"/>
                <a:cs typeface="Courier New"/>
                <a:sym typeface="Courier New"/>
              </a:rPr>
              <a:t>&lt;head&gt; </a:t>
            </a:r>
            <a:r>
              <a:rPr lang="en" sz="1200">
                <a:solidFill>
                  <a:srgbClr val="000000"/>
                </a:solidFill>
                <a:latin typeface="Courier New"/>
                <a:ea typeface="Courier New"/>
                <a:cs typeface="Courier New"/>
                <a:sym typeface="Courier New"/>
              </a:rPr>
              <a:t>tag. All the elements and data inside the </a:t>
            </a:r>
            <a:r>
              <a:rPr lang="en" sz="1200">
                <a:solidFill>
                  <a:srgbClr val="DC143C"/>
                </a:solidFill>
                <a:highlight>
                  <a:srgbClr val="F1F1F1"/>
                </a:highlight>
                <a:latin typeface="Courier New"/>
                <a:ea typeface="Courier New"/>
                <a:cs typeface="Courier New"/>
                <a:sym typeface="Courier New"/>
              </a:rPr>
              <a:t>&lt;meta&gt; </a:t>
            </a:r>
            <a:r>
              <a:rPr lang="en" sz="1200">
                <a:solidFill>
                  <a:srgbClr val="000000"/>
                </a:solidFill>
                <a:latin typeface="Courier New"/>
                <a:ea typeface="Courier New"/>
                <a:cs typeface="Courier New"/>
                <a:sym typeface="Courier New"/>
              </a:rPr>
              <a:t>tag are not visible on the webpage. </a:t>
            </a:r>
            <a:endParaRPr sz="1200">
              <a:solidFill>
                <a:srgbClr val="000000"/>
              </a:solidFill>
              <a:latin typeface="Courier New"/>
              <a:ea typeface="Courier New"/>
              <a:cs typeface="Courier New"/>
              <a:sym typeface="Courier New"/>
            </a:endParaRPr>
          </a:p>
          <a:p>
            <a:pPr indent="0" lvl="0" marL="0" rtl="0" algn="l">
              <a:lnSpc>
                <a:spcPct val="115000"/>
              </a:lnSpc>
              <a:spcBef>
                <a:spcPts val="1400"/>
              </a:spcBef>
              <a:spcAft>
                <a:spcPts val="0"/>
              </a:spcAft>
              <a:buNone/>
            </a:pPr>
            <a:r>
              <a:rPr lang="en" sz="1400">
                <a:solidFill>
                  <a:srgbClr val="000000"/>
                </a:solidFill>
              </a:rPr>
              <a:t>Attributes</a:t>
            </a:r>
            <a:r>
              <a:rPr lang="en" sz="1400">
                <a:solidFill>
                  <a:srgbClr val="000000"/>
                </a:solidFill>
              </a:rPr>
              <a:t>: </a:t>
            </a:r>
            <a:r>
              <a:rPr b="1" lang="en" sz="1400">
                <a:solidFill>
                  <a:srgbClr val="000000"/>
                </a:solidFill>
              </a:rPr>
              <a:t>name, </a:t>
            </a:r>
            <a:r>
              <a:rPr b="1" lang="en" sz="1400">
                <a:solidFill>
                  <a:srgbClr val="000000"/>
                </a:solidFill>
                <a:uFill>
                  <a:noFill/>
                </a:uFill>
                <a:hlinkClick r:id="rId3"/>
              </a:rPr>
              <a:t>charset</a:t>
            </a:r>
            <a:r>
              <a:rPr b="1" lang="en" sz="1400">
                <a:solidFill>
                  <a:srgbClr val="000000"/>
                </a:solidFill>
              </a:rPr>
              <a:t>,</a:t>
            </a:r>
            <a:r>
              <a:rPr b="1" lang="en" sz="1400">
                <a:solidFill>
                  <a:srgbClr val="000000"/>
                </a:solidFill>
                <a:uFill>
                  <a:noFill/>
                </a:uFill>
                <a:hlinkClick r:id="rId4"/>
              </a:rPr>
              <a:t>content</a:t>
            </a:r>
            <a:r>
              <a:rPr b="1" lang="en" sz="1400">
                <a:solidFill>
                  <a:srgbClr val="000000"/>
                </a:solidFill>
              </a:rPr>
              <a:t>, </a:t>
            </a:r>
            <a:r>
              <a:rPr b="1" lang="en" sz="1400">
                <a:solidFill>
                  <a:srgbClr val="000000"/>
                </a:solidFill>
                <a:uFill>
                  <a:noFill/>
                </a:uFill>
                <a:hlinkClick r:id="rId5"/>
              </a:rPr>
              <a:t>http-equiv</a:t>
            </a:r>
            <a:endParaRPr sz="1100">
              <a:solidFill>
                <a:schemeClr val="dk1"/>
              </a:solidFill>
            </a:endParaRPr>
          </a:p>
          <a:p>
            <a:pPr indent="0" lvl="0" marL="0" rtl="0" algn="l">
              <a:lnSpc>
                <a:spcPct val="115000"/>
              </a:lnSpc>
              <a:spcBef>
                <a:spcPts val="800"/>
              </a:spcBef>
              <a:spcAft>
                <a:spcPts val="0"/>
              </a:spcAft>
              <a:buNone/>
            </a:pPr>
            <a:r>
              <a:rPr lang="en" sz="1100">
                <a:solidFill>
                  <a:schemeClr val="dk1"/>
                </a:solidFill>
              </a:rPr>
              <a:t>Eg. </a:t>
            </a:r>
            <a:endParaRPr sz="1100">
              <a:solidFill>
                <a:schemeClr val="dk1"/>
              </a:solidFill>
            </a:endParaRPr>
          </a:p>
          <a:p>
            <a:pPr indent="0" lvl="0" marL="457200" rtl="0" algn="l">
              <a:lnSpc>
                <a:spcPct val="100000"/>
              </a:lnSpc>
              <a:spcBef>
                <a:spcPts val="800"/>
              </a:spcBef>
              <a:spcAft>
                <a:spcPts val="0"/>
              </a:spcAft>
              <a:buNone/>
            </a:pPr>
            <a:r>
              <a:rPr lang="en" sz="1150">
                <a:solidFill>
                  <a:srgbClr val="0000CD"/>
                </a:solidFill>
                <a:latin typeface="Courier New"/>
                <a:ea typeface="Courier New"/>
                <a:cs typeface="Courier New"/>
                <a:sym typeface="Courier New"/>
              </a:rPr>
              <a:t>&lt;</a:t>
            </a:r>
            <a:r>
              <a:rPr lang="en" sz="1150">
                <a:solidFill>
                  <a:srgbClr val="FF9999"/>
                </a:solidFill>
                <a:latin typeface="Courier New"/>
                <a:ea typeface="Courier New"/>
                <a:cs typeface="Courier New"/>
                <a:sym typeface="Courier New"/>
              </a:rPr>
              <a:t>head</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571500" marR="114300" rtl="0" algn="l">
              <a:lnSpc>
                <a:spcPct val="100000"/>
              </a:lnSpc>
              <a:spcBef>
                <a:spcPts val="0"/>
              </a:spcBef>
              <a:spcAft>
                <a:spcPts val="0"/>
              </a:spcAft>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meta</a:t>
            </a:r>
            <a:r>
              <a:rPr lang="en" sz="1150">
                <a:solidFill>
                  <a:srgbClr val="FF0000"/>
                </a:solidFill>
                <a:latin typeface="Courier New"/>
                <a:ea typeface="Courier New"/>
                <a:cs typeface="Courier New"/>
                <a:sym typeface="Courier New"/>
              </a:rPr>
              <a:t> name</a:t>
            </a:r>
            <a:r>
              <a:rPr lang="en" sz="1150">
                <a:solidFill>
                  <a:srgbClr val="0000CD"/>
                </a:solidFill>
                <a:latin typeface="Courier New"/>
                <a:ea typeface="Courier New"/>
                <a:cs typeface="Courier New"/>
                <a:sym typeface="Courier New"/>
              </a:rPr>
              <a:t>="keywords"</a:t>
            </a:r>
            <a:r>
              <a:rPr lang="en" sz="1150">
                <a:solidFill>
                  <a:srgbClr val="FF0000"/>
                </a:solidFill>
                <a:latin typeface="Courier New"/>
                <a:ea typeface="Courier New"/>
                <a:cs typeface="Courier New"/>
                <a:sym typeface="Courier New"/>
              </a:rPr>
              <a:t> content</a:t>
            </a:r>
            <a:r>
              <a:rPr lang="en" sz="1150">
                <a:solidFill>
                  <a:srgbClr val="0000CD"/>
                </a:solidFill>
                <a:latin typeface="Courier New"/>
                <a:ea typeface="Courier New"/>
                <a:cs typeface="Courier New"/>
                <a:sym typeface="Courier New"/>
              </a:rPr>
              <a:t>="HTML, CSS, JavaScript"&gt;</a:t>
            </a:r>
            <a:endParaRPr sz="1150">
              <a:solidFill>
                <a:srgbClr val="0000CD"/>
              </a:solidFill>
              <a:latin typeface="Courier New"/>
              <a:ea typeface="Courier New"/>
              <a:cs typeface="Courier New"/>
              <a:sym typeface="Courier New"/>
            </a:endParaRPr>
          </a:p>
          <a:p>
            <a:pPr indent="0" lvl="0" marL="571500" marR="114300" rtl="0" algn="l">
              <a:lnSpc>
                <a:spcPct val="100000"/>
              </a:lnSpc>
              <a:spcBef>
                <a:spcPts val="0"/>
              </a:spcBef>
              <a:spcAft>
                <a:spcPts val="0"/>
              </a:spcAft>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meta</a:t>
            </a:r>
            <a:r>
              <a:rPr lang="en" sz="1150">
                <a:solidFill>
                  <a:srgbClr val="FF0000"/>
                </a:solidFill>
                <a:latin typeface="Courier New"/>
                <a:ea typeface="Courier New"/>
                <a:cs typeface="Courier New"/>
                <a:sym typeface="Courier New"/>
              </a:rPr>
              <a:t> name</a:t>
            </a:r>
            <a:r>
              <a:rPr lang="en" sz="1150">
                <a:solidFill>
                  <a:srgbClr val="0000CD"/>
                </a:solidFill>
                <a:latin typeface="Courier New"/>
                <a:ea typeface="Courier New"/>
                <a:cs typeface="Courier New"/>
                <a:sym typeface="Courier New"/>
              </a:rPr>
              <a:t>="description"</a:t>
            </a:r>
            <a:r>
              <a:rPr lang="en" sz="1150">
                <a:solidFill>
                  <a:srgbClr val="FF0000"/>
                </a:solidFill>
                <a:latin typeface="Courier New"/>
                <a:ea typeface="Courier New"/>
                <a:cs typeface="Courier New"/>
                <a:sym typeface="Courier New"/>
              </a:rPr>
              <a:t> content</a:t>
            </a:r>
            <a:r>
              <a:rPr lang="en" sz="1150">
                <a:solidFill>
                  <a:srgbClr val="0000CD"/>
                </a:solidFill>
                <a:latin typeface="Courier New"/>
                <a:ea typeface="Courier New"/>
                <a:cs typeface="Courier New"/>
                <a:sym typeface="Courier New"/>
              </a:rPr>
              <a:t>="Free Web tutorials for HTML and CSS"&gt;</a:t>
            </a:r>
            <a:endParaRPr sz="1150">
              <a:solidFill>
                <a:srgbClr val="0000CD"/>
              </a:solidFill>
              <a:latin typeface="Courier New"/>
              <a:ea typeface="Courier New"/>
              <a:cs typeface="Courier New"/>
              <a:sym typeface="Courier New"/>
            </a:endParaRPr>
          </a:p>
          <a:p>
            <a:pPr indent="0" lvl="0" marL="571500" marR="114300" rtl="0" algn="l">
              <a:lnSpc>
                <a:spcPct val="100000"/>
              </a:lnSpc>
              <a:spcBef>
                <a:spcPts val="0"/>
              </a:spcBef>
              <a:spcAft>
                <a:spcPts val="0"/>
              </a:spcAft>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meta</a:t>
            </a:r>
            <a:r>
              <a:rPr lang="en" sz="1150">
                <a:solidFill>
                  <a:srgbClr val="FF0000"/>
                </a:solidFill>
                <a:latin typeface="Courier New"/>
                <a:ea typeface="Courier New"/>
                <a:cs typeface="Courier New"/>
                <a:sym typeface="Courier New"/>
              </a:rPr>
              <a:t> name</a:t>
            </a:r>
            <a:r>
              <a:rPr lang="en" sz="1150">
                <a:solidFill>
                  <a:srgbClr val="0000CD"/>
                </a:solidFill>
                <a:latin typeface="Courier New"/>
                <a:ea typeface="Courier New"/>
                <a:cs typeface="Courier New"/>
                <a:sym typeface="Courier New"/>
              </a:rPr>
              <a:t>="author"</a:t>
            </a:r>
            <a:r>
              <a:rPr lang="en" sz="1150">
                <a:solidFill>
                  <a:srgbClr val="FF0000"/>
                </a:solidFill>
                <a:latin typeface="Courier New"/>
                <a:ea typeface="Courier New"/>
                <a:cs typeface="Courier New"/>
                <a:sym typeface="Courier New"/>
              </a:rPr>
              <a:t> content</a:t>
            </a:r>
            <a:r>
              <a:rPr lang="en" sz="1150">
                <a:solidFill>
                  <a:srgbClr val="0000CD"/>
                </a:solidFill>
                <a:latin typeface="Courier New"/>
                <a:ea typeface="Courier New"/>
                <a:cs typeface="Courier New"/>
                <a:sym typeface="Courier New"/>
              </a:rPr>
              <a:t>="John Doe"&gt;</a:t>
            </a:r>
            <a:endParaRPr sz="1150">
              <a:solidFill>
                <a:srgbClr val="0000CD"/>
              </a:solidFill>
              <a:latin typeface="Courier New"/>
              <a:ea typeface="Courier New"/>
              <a:cs typeface="Courier New"/>
              <a:sym typeface="Courier New"/>
            </a:endParaRPr>
          </a:p>
          <a:p>
            <a:pPr indent="0" lvl="0" marL="571500" marR="114300" rtl="0" algn="l">
              <a:lnSpc>
                <a:spcPct val="100000"/>
              </a:lnSpc>
              <a:spcBef>
                <a:spcPts val="0"/>
              </a:spcBef>
              <a:spcAft>
                <a:spcPts val="0"/>
              </a:spcAft>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meta</a:t>
            </a:r>
            <a:r>
              <a:rPr lang="en" sz="1150">
                <a:solidFill>
                  <a:srgbClr val="FF0000"/>
                </a:solidFill>
                <a:latin typeface="Courier New"/>
                <a:ea typeface="Courier New"/>
                <a:cs typeface="Courier New"/>
                <a:sym typeface="Courier New"/>
              </a:rPr>
              <a:t> http-equiv</a:t>
            </a:r>
            <a:r>
              <a:rPr lang="en" sz="1150">
                <a:solidFill>
                  <a:srgbClr val="0000CD"/>
                </a:solidFill>
                <a:latin typeface="Courier New"/>
                <a:ea typeface="Courier New"/>
                <a:cs typeface="Courier New"/>
                <a:sym typeface="Courier New"/>
              </a:rPr>
              <a:t>="refresh"</a:t>
            </a:r>
            <a:r>
              <a:rPr lang="en" sz="1150">
                <a:solidFill>
                  <a:srgbClr val="FF0000"/>
                </a:solidFill>
                <a:latin typeface="Courier New"/>
                <a:ea typeface="Courier New"/>
                <a:cs typeface="Courier New"/>
                <a:sym typeface="Courier New"/>
              </a:rPr>
              <a:t> content</a:t>
            </a:r>
            <a:r>
              <a:rPr lang="en" sz="1150">
                <a:solidFill>
                  <a:srgbClr val="0000CD"/>
                </a:solidFill>
                <a:latin typeface="Courier New"/>
                <a:ea typeface="Courier New"/>
                <a:cs typeface="Courier New"/>
                <a:sym typeface="Courier New"/>
              </a:rPr>
              <a:t>="30"&gt;</a:t>
            </a:r>
            <a:endParaRPr sz="1150">
              <a:solidFill>
                <a:srgbClr val="0000CD"/>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150">
                <a:solidFill>
                  <a:srgbClr val="0000CD"/>
                </a:solidFill>
                <a:latin typeface="Courier New"/>
                <a:ea typeface="Courier New"/>
                <a:cs typeface="Courier New"/>
                <a:sym typeface="Courier New"/>
              </a:rPr>
              <a:t>&lt;/</a:t>
            </a:r>
            <a:r>
              <a:rPr lang="en" sz="1150">
                <a:solidFill>
                  <a:srgbClr val="FF9999"/>
                </a:solidFill>
                <a:latin typeface="Courier New"/>
                <a:ea typeface="Courier New"/>
                <a:cs typeface="Courier New"/>
                <a:sym typeface="Courier New"/>
              </a:rPr>
              <a:t>head</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150">
              <a:solidFill>
                <a:srgbClr val="0000CD"/>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50">
              <a:solidFill>
                <a:srgbClr val="0000CD"/>
              </a:solidFill>
              <a:latin typeface="Courier New"/>
              <a:ea typeface="Courier New"/>
              <a:cs typeface="Courier New"/>
              <a:sym typeface="Courier New"/>
            </a:endParaRPr>
          </a:p>
        </p:txBody>
      </p:sp>
      <p:pic>
        <p:nvPicPr>
          <p:cNvPr id="64" name="Google Shape;64;p14"/>
          <p:cNvPicPr preferRelativeResize="0"/>
          <p:nvPr/>
        </p:nvPicPr>
        <p:blipFill>
          <a:blip r:embed="rId6">
            <a:alphaModFix/>
          </a:blip>
          <a:stretch>
            <a:fillRect/>
          </a:stretch>
        </p:blipFill>
        <p:spPr>
          <a:xfrm>
            <a:off x="1525375" y="3572075"/>
            <a:ext cx="6165524" cy="157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0" y="744575"/>
            <a:ext cx="8520600" cy="1234200"/>
          </a:xfrm>
          <a:prstGeom prst="rect">
            <a:avLst/>
          </a:prstGeom>
        </p:spPr>
        <p:txBody>
          <a:bodyPr anchorCtr="0" anchor="b"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en" sz="3150">
                <a:highlight>
                  <a:srgbClr val="FFFFFF"/>
                </a:highlight>
              </a:rPr>
              <a:t>HTML &lt;span&gt; Tag</a:t>
            </a:r>
            <a:endParaRPr sz="3150">
              <a:highlight>
                <a:srgbClr val="FFFFFF"/>
              </a:highlight>
            </a:endParaRPr>
          </a:p>
          <a:p>
            <a:pPr indent="0" lvl="0" marL="152400" marR="152400" rtl="0" algn="l">
              <a:lnSpc>
                <a:spcPct val="115000"/>
              </a:lnSpc>
              <a:spcBef>
                <a:spcPts val="800"/>
              </a:spcBef>
              <a:spcAft>
                <a:spcPts val="0"/>
              </a:spcAft>
              <a:buClr>
                <a:schemeClr val="dk1"/>
              </a:buClr>
              <a:buSzPts val="1100"/>
              <a:buFont typeface="Arial"/>
              <a:buNone/>
            </a:pPr>
            <a:r>
              <a:t/>
            </a:r>
            <a:endParaRPr sz="1150">
              <a:highlight>
                <a:srgbClr val="FFFFFF"/>
              </a:highlight>
              <a:latin typeface="Verdana"/>
              <a:ea typeface="Verdana"/>
              <a:cs typeface="Verdana"/>
              <a:sym typeface="Verdana"/>
            </a:endParaRPr>
          </a:p>
          <a:p>
            <a:pPr indent="0" lvl="0" marL="0" rtl="0" algn="ctr">
              <a:spcBef>
                <a:spcPts val="0"/>
              </a:spcBef>
              <a:spcAft>
                <a:spcPts val="0"/>
              </a:spcAft>
              <a:buNone/>
            </a:pPr>
            <a:r>
              <a:t/>
            </a:r>
            <a:endParaRPr/>
          </a:p>
        </p:txBody>
      </p:sp>
      <p:sp>
        <p:nvSpPr>
          <p:cNvPr id="70" name="Google Shape;70;p15"/>
          <p:cNvSpPr txBox="1"/>
          <p:nvPr>
            <p:ph idx="1" type="subTitle"/>
          </p:nvPr>
        </p:nvSpPr>
        <p:spPr>
          <a:xfrm>
            <a:off x="311700" y="792975"/>
            <a:ext cx="8680200" cy="4241400"/>
          </a:xfrm>
          <a:prstGeom prst="rect">
            <a:avLst/>
          </a:prstGeom>
        </p:spPr>
        <p:txBody>
          <a:bodyPr anchorCtr="0" anchor="t" bIns="91425" lIns="91425" spcFirstLastPara="1" rIns="91425" wrap="square" tIns="91425">
            <a:noAutofit/>
          </a:bodyPr>
          <a:lstStyle/>
          <a:p>
            <a:pPr indent="0" lvl="0" marL="25400" marR="25400" rtl="0" algn="just">
              <a:lnSpc>
                <a:spcPct val="115000"/>
              </a:lnSpc>
              <a:spcBef>
                <a:spcPts val="600"/>
              </a:spcBef>
              <a:spcAft>
                <a:spcPts val="0"/>
              </a:spcAft>
              <a:buNone/>
            </a:pPr>
            <a:r>
              <a:rPr lang="en" sz="1200">
                <a:solidFill>
                  <a:schemeClr val="dk1"/>
                </a:solidFill>
              </a:rPr>
              <a:t>The HTML </a:t>
            </a:r>
            <a:r>
              <a:rPr lang="en" sz="1200">
                <a:solidFill>
                  <a:srgbClr val="FF0000"/>
                </a:solidFill>
                <a:highlight>
                  <a:srgbClr val="D9D9D9"/>
                </a:highlight>
              </a:rPr>
              <a:t>&lt;span&gt;</a:t>
            </a:r>
            <a:r>
              <a:rPr lang="en" sz="1200">
                <a:solidFill>
                  <a:schemeClr val="dk1"/>
                </a:solidFill>
              </a:rPr>
              <a:t> tag is used for grouping and applying styles to inline elements. </a:t>
            </a:r>
            <a:r>
              <a:rPr lang="en" sz="1150">
                <a:solidFill>
                  <a:schemeClr val="dk1"/>
                </a:solidFill>
                <a:highlight>
                  <a:srgbClr val="FFFFFF"/>
                </a:highlight>
                <a:latin typeface="Verdana"/>
                <a:ea typeface="Verdana"/>
                <a:cs typeface="Verdana"/>
                <a:sym typeface="Verdana"/>
              </a:rPr>
              <a:t>The </a:t>
            </a:r>
            <a:r>
              <a:rPr lang="en" sz="1200">
                <a:solidFill>
                  <a:srgbClr val="DC143C"/>
                </a:solidFill>
                <a:highlight>
                  <a:srgbClr val="F1F1F1"/>
                </a:highlight>
                <a:latin typeface="Courier New"/>
                <a:ea typeface="Courier New"/>
                <a:cs typeface="Courier New"/>
                <a:sym typeface="Courier New"/>
              </a:rPr>
              <a:t>&lt;span&gt;</a:t>
            </a:r>
            <a:r>
              <a:rPr lang="en" sz="1150">
                <a:solidFill>
                  <a:schemeClr val="dk1"/>
                </a:solidFill>
                <a:highlight>
                  <a:srgbClr val="FFFFFF"/>
                </a:highlight>
                <a:latin typeface="Verdana"/>
                <a:ea typeface="Verdana"/>
                <a:cs typeface="Verdana"/>
                <a:sym typeface="Verdana"/>
              </a:rPr>
              <a:t> tag is an inline container used to mark up a part of a text, or a part of a document. The </a:t>
            </a:r>
            <a:r>
              <a:rPr lang="en" sz="1200">
                <a:solidFill>
                  <a:srgbClr val="DC143C"/>
                </a:solidFill>
                <a:highlight>
                  <a:srgbClr val="F1F1F1"/>
                </a:highlight>
                <a:latin typeface="Courier New"/>
                <a:ea typeface="Courier New"/>
                <a:cs typeface="Courier New"/>
                <a:sym typeface="Courier New"/>
              </a:rPr>
              <a:t>&lt;span&gt;</a:t>
            </a:r>
            <a:r>
              <a:rPr lang="en" sz="1150">
                <a:solidFill>
                  <a:schemeClr val="dk1"/>
                </a:solidFill>
                <a:highlight>
                  <a:srgbClr val="FFFFFF"/>
                </a:highlight>
                <a:latin typeface="Verdana"/>
                <a:ea typeface="Verdana"/>
                <a:cs typeface="Verdana"/>
                <a:sym typeface="Verdana"/>
              </a:rPr>
              <a:t> tag is easily styled by CSS or manipulated with JavaScript using the class or id attribute.</a:t>
            </a:r>
            <a:endParaRPr sz="1150">
              <a:solidFill>
                <a:schemeClr val="dk1"/>
              </a:solidFill>
              <a:highlight>
                <a:srgbClr val="FFFFFF"/>
              </a:highlight>
              <a:latin typeface="Verdana"/>
              <a:ea typeface="Verdana"/>
              <a:cs typeface="Verdana"/>
              <a:sym typeface="Verdana"/>
            </a:endParaRPr>
          </a:p>
          <a:p>
            <a:pPr indent="0" lvl="0" marL="25400" marR="25400" rtl="0" algn="just">
              <a:lnSpc>
                <a:spcPct val="115000"/>
              </a:lnSpc>
              <a:spcBef>
                <a:spcPts val="700"/>
              </a:spcBef>
              <a:spcAft>
                <a:spcPts val="0"/>
              </a:spcAft>
              <a:buNone/>
            </a:pPr>
            <a:r>
              <a:t/>
            </a:r>
            <a:endParaRPr sz="1200">
              <a:solidFill>
                <a:schemeClr val="dk1"/>
              </a:solidFill>
            </a:endParaRPr>
          </a:p>
          <a:p>
            <a:pPr indent="0" lvl="0" marL="0" rtl="0" algn="l">
              <a:lnSpc>
                <a:spcPct val="115000"/>
              </a:lnSpc>
              <a:spcBef>
                <a:spcPts val="700"/>
              </a:spcBef>
              <a:spcAft>
                <a:spcPts val="0"/>
              </a:spcAft>
              <a:buNone/>
            </a:pPr>
            <a:r>
              <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 sz="1100">
                <a:solidFill>
                  <a:schemeClr val="dk1"/>
                </a:solidFill>
              </a:rPr>
              <a:t>Eg. </a:t>
            </a:r>
            <a:endParaRPr sz="1100">
              <a:solidFill>
                <a:schemeClr val="dk1"/>
              </a:solidFill>
            </a:endParaRPr>
          </a:p>
          <a:p>
            <a:pPr indent="0" lvl="0" marL="457200" rtl="0" algn="l">
              <a:lnSpc>
                <a:spcPct val="100000"/>
              </a:lnSpc>
              <a:spcBef>
                <a:spcPts val="0"/>
              </a:spcBef>
              <a:spcAft>
                <a:spcPts val="0"/>
              </a:spcAft>
              <a:buNone/>
            </a:pPr>
            <a:r>
              <a:rPr lang="en" sz="1150">
                <a:solidFill>
                  <a:srgbClr val="000000"/>
                </a:solidFill>
                <a:latin typeface="Courier New"/>
                <a:ea typeface="Courier New"/>
                <a:cs typeface="Courier New"/>
                <a:sym typeface="Courier New"/>
              </a:rPr>
              <a:t>View: My name is </a:t>
            </a:r>
            <a:r>
              <a:rPr lang="en" sz="1150">
                <a:solidFill>
                  <a:srgbClr val="FF0000"/>
                </a:solidFill>
                <a:latin typeface="Courier New"/>
                <a:ea typeface="Courier New"/>
                <a:cs typeface="Courier New"/>
                <a:sym typeface="Courier New"/>
              </a:rPr>
              <a:t>Gunjan Paul</a:t>
            </a:r>
            <a:endParaRPr sz="1150">
              <a:solidFill>
                <a:srgbClr val="FF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150">
              <a:solidFill>
                <a:srgbClr val="FF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150">
                <a:solidFill>
                  <a:srgbClr val="000000"/>
                </a:solidFill>
                <a:latin typeface="Courier New"/>
                <a:ea typeface="Courier New"/>
                <a:cs typeface="Courier New"/>
                <a:sym typeface="Courier New"/>
              </a:rPr>
              <a:t>Code: </a:t>
            </a:r>
            <a:r>
              <a:rPr lang="en" sz="1200">
                <a:solidFill>
                  <a:srgbClr val="000000"/>
                </a:solidFill>
                <a:latin typeface="Courier New"/>
                <a:ea typeface="Courier New"/>
                <a:cs typeface="Courier New"/>
                <a:sym typeface="Courier New"/>
              </a:rPr>
              <a:t>&lt;h1&gt;my name is &lt;span </a:t>
            </a:r>
            <a:r>
              <a:rPr i="1" lang="en" sz="1200">
                <a:solidFill>
                  <a:srgbClr val="000000"/>
                </a:solidFill>
                <a:latin typeface="Courier New"/>
                <a:ea typeface="Courier New"/>
                <a:cs typeface="Courier New"/>
                <a:sym typeface="Courier New"/>
              </a:rPr>
              <a:t>style</a:t>
            </a:r>
            <a:r>
              <a:rPr lang="en" sz="1200">
                <a:solidFill>
                  <a:srgbClr val="000000"/>
                </a:solidFill>
                <a:latin typeface="Courier New"/>
                <a:ea typeface="Courier New"/>
                <a:cs typeface="Courier New"/>
                <a:sym typeface="Courier New"/>
              </a:rPr>
              <a:t>="color: red;"&gt;Gunjan Paul&lt;/span&gt;&lt;/h1&gt;</a:t>
            </a:r>
            <a:endParaRPr sz="1200">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150">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150">
              <a:solidFill>
                <a:srgbClr val="0000CD"/>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50">
              <a:solidFill>
                <a:srgbClr val="0000CD"/>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ctrTitle"/>
          </p:nvPr>
        </p:nvSpPr>
        <p:spPr>
          <a:xfrm>
            <a:off x="668175" y="2164198"/>
            <a:ext cx="4147800" cy="8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￼header-nav-footer</a:t>
            </a:r>
            <a:endParaRPr sz="3800"/>
          </a:p>
        </p:txBody>
      </p:sp>
      <p:pic>
        <p:nvPicPr>
          <p:cNvPr id="76" name="Google Shape;76;p16"/>
          <p:cNvPicPr preferRelativeResize="0"/>
          <p:nvPr/>
        </p:nvPicPr>
        <p:blipFill>
          <a:blip r:embed="rId3">
            <a:alphaModFix/>
          </a:blip>
          <a:stretch>
            <a:fillRect/>
          </a:stretch>
        </p:blipFill>
        <p:spPr>
          <a:xfrm>
            <a:off x="4998002" y="430633"/>
            <a:ext cx="3943849" cy="4344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19450"/>
            <a:ext cx="8520600" cy="572700"/>
          </a:xfrm>
          <a:prstGeom prst="rect">
            <a:avLst/>
          </a:prstGeom>
        </p:spPr>
        <p:txBody>
          <a:bodyPr anchorCtr="0" anchor="t" bIns="91425" lIns="91425" spcFirstLastPara="1" rIns="91425" wrap="square" tIns="91425">
            <a:noAutofit/>
          </a:bodyPr>
          <a:lstStyle/>
          <a:p>
            <a:pPr indent="0" lvl="0" marL="0" rtl="0" algn="l">
              <a:lnSpc>
                <a:spcPct val="85714"/>
              </a:lnSpc>
              <a:spcBef>
                <a:spcPts val="0"/>
              </a:spcBef>
              <a:spcAft>
                <a:spcPts val="0"/>
              </a:spcAft>
              <a:buNone/>
            </a:pPr>
            <a:r>
              <a:rPr lang="en" sz="2100">
                <a:solidFill>
                  <a:srgbClr val="000000"/>
                </a:solidFill>
                <a:latin typeface="Arial"/>
                <a:ea typeface="Arial"/>
                <a:cs typeface="Arial"/>
                <a:sym typeface="Arial"/>
              </a:rPr>
              <a:t>HTML </a:t>
            </a:r>
            <a:r>
              <a:rPr lang="en" sz="2100">
                <a:solidFill>
                  <a:srgbClr val="000000"/>
                </a:solidFill>
              </a:rPr>
              <a:t>&lt;header&gt; t</a:t>
            </a:r>
            <a:r>
              <a:rPr lang="en" sz="2100">
                <a:solidFill>
                  <a:srgbClr val="000000"/>
                </a:solidFill>
                <a:latin typeface="Arial"/>
                <a:ea typeface="Arial"/>
                <a:cs typeface="Arial"/>
                <a:sym typeface="Arial"/>
              </a:rPr>
              <a:t>ag</a:t>
            </a:r>
            <a:endParaRPr sz="2100">
              <a:solidFill>
                <a:srgbClr val="000000"/>
              </a:solidFill>
              <a:latin typeface="Arial"/>
              <a:ea typeface="Arial"/>
              <a:cs typeface="Arial"/>
              <a:sym typeface="Arial"/>
            </a:endParaRPr>
          </a:p>
          <a:p>
            <a:pPr indent="0" lvl="0" marL="0" rtl="0" algn="l">
              <a:spcBef>
                <a:spcPts val="1100"/>
              </a:spcBef>
              <a:spcAft>
                <a:spcPts val="0"/>
              </a:spcAft>
              <a:buNone/>
            </a:pPr>
            <a:r>
              <a:t/>
            </a:r>
            <a:endParaRPr>
              <a:solidFill>
                <a:srgbClr val="000000"/>
              </a:solidFill>
            </a:endParaRPr>
          </a:p>
        </p:txBody>
      </p:sp>
      <p:sp>
        <p:nvSpPr>
          <p:cNvPr id="82" name="Google Shape;82;p17"/>
          <p:cNvSpPr txBox="1"/>
          <p:nvPr>
            <p:ph idx="1" type="body"/>
          </p:nvPr>
        </p:nvSpPr>
        <p:spPr>
          <a:xfrm>
            <a:off x="311700" y="792150"/>
            <a:ext cx="8520600" cy="43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33333"/>
                </a:solidFill>
                <a:highlight>
                  <a:srgbClr val="FFFFFF"/>
                </a:highlight>
                <a:latin typeface="Arial"/>
                <a:ea typeface="Arial"/>
                <a:cs typeface="Arial"/>
                <a:sym typeface="Arial"/>
              </a:rPr>
              <a:t>&lt;header&gt; </a:t>
            </a:r>
            <a:r>
              <a:rPr lang="en" sz="1200">
                <a:solidFill>
                  <a:srgbClr val="333333"/>
                </a:solidFill>
                <a:highlight>
                  <a:srgbClr val="FFFFFF"/>
                </a:highlight>
                <a:latin typeface="Arial"/>
                <a:ea typeface="Arial"/>
                <a:cs typeface="Arial"/>
                <a:sym typeface="Arial"/>
              </a:rPr>
              <a:t>tag is the added after html5. Before html5, we used to use </a:t>
            </a:r>
            <a:r>
              <a:rPr b="1" lang="en" sz="1200">
                <a:solidFill>
                  <a:srgbClr val="333333"/>
                </a:solidFill>
                <a:highlight>
                  <a:srgbClr val="FFFFFF"/>
                </a:highlight>
                <a:latin typeface="Arial"/>
                <a:ea typeface="Arial"/>
                <a:cs typeface="Arial"/>
                <a:sym typeface="Arial"/>
              </a:rPr>
              <a:t>&lt;div class=”header”&gt;</a:t>
            </a:r>
            <a:endParaRPr b="1" sz="120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333333"/>
                </a:solidFill>
                <a:highlight>
                  <a:srgbClr val="FFFFFF"/>
                </a:highlight>
                <a:latin typeface="Arial"/>
                <a:ea typeface="Arial"/>
                <a:cs typeface="Arial"/>
                <a:sym typeface="Arial"/>
              </a:rPr>
              <a:t>The </a:t>
            </a:r>
            <a:r>
              <a:rPr b="1" lang="en" sz="1200">
                <a:solidFill>
                  <a:srgbClr val="333333"/>
                </a:solidFill>
                <a:highlight>
                  <a:srgbClr val="FFFFFF"/>
                </a:highlight>
                <a:latin typeface="Arial"/>
                <a:ea typeface="Arial"/>
                <a:cs typeface="Arial"/>
                <a:sym typeface="Arial"/>
              </a:rPr>
              <a:t>HTML </a:t>
            </a:r>
            <a:r>
              <a:rPr b="1" lang="en" sz="1200">
                <a:solidFill>
                  <a:srgbClr val="333333"/>
                </a:solidFill>
                <a:highlight>
                  <a:srgbClr val="FFFFFF"/>
                </a:highlight>
                <a:latin typeface="Courier New"/>
                <a:ea typeface="Courier New"/>
                <a:cs typeface="Courier New"/>
                <a:sym typeface="Courier New"/>
              </a:rPr>
              <a:t>&lt;header&gt;</a:t>
            </a:r>
            <a:r>
              <a:rPr b="1" lang="en" sz="1200">
                <a:solidFill>
                  <a:srgbClr val="333333"/>
                </a:solidFill>
                <a:highlight>
                  <a:srgbClr val="FFFFFF"/>
                </a:highlight>
                <a:latin typeface="Arial"/>
                <a:ea typeface="Arial"/>
                <a:cs typeface="Arial"/>
                <a:sym typeface="Arial"/>
              </a:rPr>
              <a:t> element</a:t>
            </a:r>
            <a:r>
              <a:rPr lang="en" sz="1200">
                <a:solidFill>
                  <a:srgbClr val="333333"/>
                </a:solidFill>
                <a:highlight>
                  <a:srgbClr val="FFFFFF"/>
                </a:highlight>
                <a:latin typeface="Arial"/>
                <a:ea typeface="Arial"/>
                <a:cs typeface="Arial"/>
                <a:sym typeface="Arial"/>
              </a:rPr>
              <a:t> represents introductory content, typically a group of introductory or navigational aids. It may contain some heading elements but also a logo, a search form, an author name, and other elements.</a:t>
            </a:r>
            <a:endParaRPr sz="120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333333"/>
                </a:solidFill>
                <a:highlight>
                  <a:srgbClr val="FFFFFF"/>
                </a:highlight>
                <a:latin typeface="Arial"/>
                <a:ea typeface="Arial"/>
                <a:cs typeface="Arial"/>
                <a:sym typeface="Arial"/>
              </a:rPr>
              <a:t>So eg. </a:t>
            </a:r>
            <a:endParaRPr sz="1200">
              <a:solidFill>
                <a:srgbClr val="999999"/>
              </a:solidFill>
              <a:highlight>
                <a:srgbClr val="EEEEEE"/>
              </a:highlight>
              <a:latin typeface="Courier New"/>
              <a:ea typeface="Courier New"/>
              <a:cs typeface="Courier New"/>
              <a:sym typeface="Courier New"/>
            </a:endParaRPr>
          </a:p>
          <a:p>
            <a:pPr indent="0" lvl="0" marL="533400" marR="139700" rtl="0" algn="l">
              <a:lnSpc>
                <a:spcPct val="100000"/>
              </a:lnSpc>
              <a:spcBef>
                <a:spcPts val="1600"/>
              </a:spcBef>
              <a:spcAft>
                <a:spcPts val="0"/>
              </a:spcAft>
              <a:buNone/>
            </a:pP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article</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990600" marR="139700" rtl="0" algn="l">
              <a:lnSpc>
                <a:spcPct val="100000"/>
              </a:lnSpc>
              <a:spcBef>
                <a:spcPts val="1500"/>
              </a:spcBef>
              <a:spcAft>
                <a:spcPts val="0"/>
              </a:spcAft>
              <a:buNone/>
            </a:pP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header</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1447800" marR="139700" rtl="0" algn="l">
              <a:lnSpc>
                <a:spcPct val="100000"/>
              </a:lnSpc>
              <a:spcBef>
                <a:spcPts val="1500"/>
              </a:spcBef>
              <a:spcAft>
                <a:spcPts val="0"/>
              </a:spcAft>
              <a:buNone/>
            </a:pP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h2</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The Planet Earth</a:t>
            </a: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h2</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1447800" marR="139700" rtl="0" algn="l">
              <a:lnSpc>
                <a:spcPct val="100000"/>
              </a:lnSpc>
              <a:spcBef>
                <a:spcPts val="1500"/>
              </a:spcBef>
              <a:spcAft>
                <a:spcPts val="0"/>
              </a:spcAft>
              <a:buNone/>
            </a:pP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p</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Posted on Wednesday, </a:t>
            </a: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time </a:t>
            </a:r>
            <a:r>
              <a:rPr lang="en" sz="1000">
                <a:solidFill>
                  <a:srgbClr val="669900"/>
                </a:solidFill>
                <a:latin typeface="Courier New"/>
                <a:ea typeface="Courier New"/>
                <a:cs typeface="Courier New"/>
                <a:sym typeface="Courier New"/>
              </a:rPr>
              <a:t>datetime</a:t>
            </a:r>
            <a:r>
              <a:rPr lang="en" sz="1000">
                <a:solidFill>
                  <a:srgbClr val="999999"/>
                </a:solidFill>
                <a:latin typeface="Courier New"/>
                <a:ea typeface="Courier New"/>
                <a:cs typeface="Courier New"/>
                <a:sym typeface="Courier New"/>
              </a:rPr>
              <a:t>="</a:t>
            </a:r>
            <a:r>
              <a:rPr lang="en" sz="1000">
                <a:solidFill>
                  <a:srgbClr val="0077AA"/>
                </a:solidFill>
                <a:latin typeface="Courier New"/>
                <a:ea typeface="Courier New"/>
                <a:cs typeface="Courier New"/>
                <a:sym typeface="Courier New"/>
              </a:rPr>
              <a:t>2017-10-04</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4 October 2017</a:t>
            </a: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time</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 by Jane Smith</a:t>
            </a: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p</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457200" lvl="0" marL="457200" marR="139700" rtl="0" algn="l">
              <a:lnSpc>
                <a:spcPct val="100000"/>
              </a:lnSpc>
              <a:spcBef>
                <a:spcPts val="1500"/>
              </a:spcBef>
              <a:spcAft>
                <a:spcPts val="0"/>
              </a:spcAft>
              <a:buNone/>
            </a:pP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header</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990600" marR="139700" rtl="0" algn="l">
              <a:lnSpc>
                <a:spcPct val="100000"/>
              </a:lnSpc>
              <a:spcBef>
                <a:spcPts val="1500"/>
              </a:spcBef>
              <a:spcAft>
                <a:spcPts val="0"/>
              </a:spcAft>
              <a:buNone/>
            </a:pP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p</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We live on a planet that's blue and green, with so many things still unseen.</a:t>
            </a: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p</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990600" marR="139700" rtl="0" algn="l">
              <a:lnSpc>
                <a:spcPct val="100000"/>
              </a:lnSpc>
              <a:spcBef>
                <a:spcPts val="1500"/>
              </a:spcBef>
              <a:spcAft>
                <a:spcPts val="0"/>
              </a:spcAft>
              <a:buNone/>
            </a:pP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p</a:t>
            </a:r>
            <a:r>
              <a:rPr lang="en" sz="1000">
                <a:solidFill>
                  <a:srgbClr val="999999"/>
                </a:solidFill>
                <a:latin typeface="Courier New"/>
                <a:ea typeface="Courier New"/>
                <a:cs typeface="Courier New"/>
                <a:sym typeface="Courier New"/>
              </a:rPr>
              <a:t>&gt;&lt;</a:t>
            </a:r>
            <a:r>
              <a:rPr lang="en" sz="1000">
                <a:solidFill>
                  <a:srgbClr val="990055"/>
                </a:solidFill>
                <a:latin typeface="Courier New"/>
                <a:ea typeface="Courier New"/>
                <a:cs typeface="Courier New"/>
                <a:sym typeface="Courier New"/>
              </a:rPr>
              <a:t>a </a:t>
            </a:r>
            <a:r>
              <a:rPr lang="en" sz="1000">
                <a:solidFill>
                  <a:srgbClr val="669900"/>
                </a:solidFill>
                <a:latin typeface="Courier New"/>
                <a:ea typeface="Courier New"/>
                <a:cs typeface="Courier New"/>
                <a:sym typeface="Courier New"/>
              </a:rPr>
              <a:t>href</a:t>
            </a:r>
            <a:r>
              <a:rPr lang="en" sz="1000">
                <a:solidFill>
                  <a:srgbClr val="999999"/>
                </a:solidFill>
                <a:latin typeface="Courier New"/>
                <a:ea typeface="Courier New"/>
                <a:cs typeface="Courier New"/>
                <a:sym typeface="Courier New"/>
              </a:rPr>
              <a:t>="</a:t>
            </a:r>
            <a:r>
              <a:rPr lang="en" sz="1000">
                <a:solidFill>
                  <a:srgbClr val="0077AA"/>
                </a:solidFill>
                <a:latin typeface="Courier New"/>
                <a:ea typeface="Courier New"/>
                <a:cs typeface="Courier New"/>
                <a:sym typeface="Courier New"/>
              </a:rPr>
              <a:t>https://janesmith.com/the-planet-earth/</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Continue reading....</a:t>
            </a: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a</a:t>
            </a:r>
            <a:r>
              <a:rPr lang="en" sz="1000">
                <a:solidFill>
                  <a:srgbClr val="999999"/>
                </a:solidFill>
                <a:latin typeface="Courier New"/>
                <a:ea typeface="Courier New"/>
                <a:cs typeface="Courier New"/>
                <a:sym typeface="Courier New"/>
              </a:rPr>
              <a:t>&gt;&lt;/</a:t>
            </a:r>
            <a:r>
              <a:rPr lang="en" sz="1000">
                <a:solidFill>
                  <a:srgbClr val="990055"/>
                </a:solidFill>
                <a:latin typeface="Courier New"/>
                <a:ea typeface="Courier New"/>
                <a:cs typeface="Courier New"/>
                <a:sym typeface="Courier New"/>
              </a:rPr>
              <a:t>p</a:t>
            </a:r>
            <a:r>
              <a:rPr lang="en" sz="1000">
                <a:solidFill>
                  <a:srgbClr val="999999"/>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533400" marR="139700" rtl="0" algn="l">
              <a:lnSpc>
                <a:spcPct val="100000"/>
              </a:lnSpc>
              <a:spcBef>
                <a:spcPts val="1500"/>
              </a:spcBef>
              <a:spcAft>
                <a:spcPts val="0"/>
              </a:spcAft>
              <a:buNone/>
            </a:pPr>
            <a:r>
              <a:rPr lang="en" sz="1000">
                <a:solidFill>
                  <a:srgbClr val="999999"/>
                </a:solidFill>
                <a:latin typeface="Courier New"/>
                <a:ea typeface="Courier New"/>
                <a:cs typeface="Courier New"/>
                <a:sym typeface="Courier New"/>
              </a:rPr>
              <a:t>&lt;/</a:t>
            </a:r>
            <a:r>
              <a:rPr lang="en" sz="1000">
                <a:solidFill>
                  <a:srgbClr val="990055"/>
                </a:solidFill>
                <a:latin typeface="Courier New"/>
                <a:ea typeface="Courier New"/>
                <a:cs typeface="Courier New"/>
                <a:sym typeface="Courier New"/>
              </a:rPr>
              <a:t>article</a:t>
            </a:r>
            <a:r>
              <a:rPr lang="en" sz="1000">
                <a:solidFill>
                  <a:srgbClr val="999999"/>
                </a:solidFill>
                <a:latin typeface="Courier New"/>
                <a:ea typeface="Courier New"/>
                <a:cs typeface="Courier New"/>
                <a:sym typeface="Courier New"/>
              </a:rPr>
              <a:t>&gt;</a:t>
            </a:r>
            <a:endParaRPr sz="1000">
              <a:solidFill>
                <a:srgbClr val="999999"/>
              </a:solidFill>
              <a:latin typeface="Courier New"/>
              <a:ea typeface="Courier New"/>
              <a:cs typeface="Courier New"/>
              <a:sym typeface="Courier New"/>
            </a:endParaRPr>
          </a:p>
          <a:p>
            <a:pPr indent="0" lvl="0" marL="0" rtl="0" algn="l">
              <a:spcBef>
                <a:spcPts val="1500"/>
              </a:spcBef>
              <a:spcAft>
                <a:spcPts val="1600"/>
              </a:spcAft>
              <a:buNone/>
            </a:pPr>
            <a:r>
              <a:t/>
            </a:r>
            <a:endParaRPr sz="1200">
              <a:solidFill>
                <a:srgbClr val="999999"/>
              </a:solidFill>
              <a:highlight>
                <a:srgbClr val="EEEEE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54025"/>
            <a:ext cx="8520600" cy="572700"/>
          </a:xfrm>
          <a:prstGeom prst="rect">
            <a:avLst/>
          </a:prstGeom>
        </p:spPr>
        <p:txBody>
          <a:bodyPr anchorCtr="0" anchor="t" bIns="91425" lIns="91425" spcFirstLastPara="1" rIns="91425" wrap="square" tIns="91425">
            <a:noAutofit/>
          </a:bodyPr>
          <a:lstStyle/>
          <a:p>
            <a:pPr indent="0" lvl="0" marL="0" rtl="0" algn="l">
              <a:lnSpc>
                <a:spcPct val="85714"/>
              </a:lnSpc>
              <a:spcBef>
                <a:spcPts val="0"/>
              </a:spcBef>
              <a:spcAft>
                <a:spcPts val="0"/>
              </a:spcAft>
              <a:buClr>
                <a:schemeClr val="dk1"/>
              </a:buClr>
              <a:buSzPts val="1100"/>
              <a:buFont typeface="Arial"/>
              <a:buNone/>
            </a:pPr>
            <a:r>
              <a:rPr lang="en" sz="2100"/>
              <a:t>HTML &lt;nav&gt; tag</a:t>
            </a:r>
            <a:endParaRPr sz="2100"/>
          </a:p>
          <a:p>
            <a:pPr indent="0" lvl="0" marL="0" rtl="0" algn="l">
              <a:spcBef>
                <a:spcPts val="11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665025"/>
            <a:ext cx="438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FF"/>
                </a:highlight>
                <a:latin typeface="Verdana"/>
                <a:ea typeface="Verdana"/>
                <a:cs typeface="Verdana"/>
                <a:sym typeface="Verdana"/>
              </a:rPr>
              <a:t>HTML &lt;nav&gt; tag is used to represent a section which contains navigation links, either within current document or to another document. </a:t>
            </a:r>
            <a:endParaRPr sz="1400">
              <a:solidFill>
                <a:schemeClr val="dk1"/>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sz="1400">
              <a:solidFill>
                <a:schemeClr val="dk1"/>
              </a:solidFill>
              <a:highlight>
                <a:srgbClr val="FFFFFF"/>
              </a:highlight>
              <a:latin typeface="Verdana"/>
              <a:ea typeface="Verdana"/>
              <a:cs typeface="Verdana"/>
              <a:sym typeface="Verdana"/>
            </a:endParaRPr>
          </a:p>
        </p:txBody>
      </p:sp>
      <p:pic>
        <p:nvPicPr>
          <p:cNvPr id="89" name="Google Shape;89;p18"/>
          <p:cNvPicPr preferRelativeResize="0"/>
          <p:nvPr/>
        </p:nvPicPr>
        <p:blipFill>
          <a:blip r:embed="rId3">
            <a:alphaModFix/>
          </a:blip>
          <a:stretch>
            <a:fillRect/>
          </a:stretch>
        </p:blipFill>
        <p:spPr>
          <a:xfrm>
            <a:off x="559850" y="1868650"/>
            <a:ext cx="3485099" cy="2838450"/>
          </a:xfrm>
          <a:prstGeom prst="rect">
            <a:avLst/>
          </a:prstGeom>
          <a:noFill/>
          <a:ln>
            <a:noFill/>
          </a:ln>
        </p:spPr>
      </p:pic>
      <p:sp>
        <p:nvSpPr>
          <p:cNvPr id="90" name="Google Shape;90;p18"/>
          <p:cNvSpPr txBox="1"/>
          <p:nvPr/>
        </p:nvSpPr>
        <p:spPr>
          <a:xfrm>
            <a:off x="4961625" y="1214950"/>
            <a:ext cx="3797700" cy="3804900"/>
          </a:xfrm>
          <a:prstGeom prst="rect">
            <a:avLst/>
          </a:prstGeom>
          <a:noFill/>
          <a:ln>
            <a:noFill/>
          </a:ln>
        </p:spPr>
        <p:txBody>
          <a:bodyPr anchorCtr="0" anchor="t"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article</a:t>
            </a:r>
            <a:r>
              <a:rPr lang="en" sz="1300">
                <a:solidFill>
                  <a:srgbClr val="8B888F"/>
                </a:solidFill>
                <a:latin typeface="Courier New"/>
                <a:ea typeface="Courier New"/>
                <a:cs typeface="Courier New"/>
                <a:sym typeface="Courier New"/>
              </a:rPr>
              <a:t>&gt;</a:t>
            </a:r>
            <a:endParaRPr sz="1300">
              <a:solidFill>
                <a:srgbClr val="8B888F"/>
              </a:solidFill>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300">
                <a:solidFill>
                  <a:srgbClr val="F7F1FF"/>
                </a:solidFill>
                <a:latin typeface="Courier New"/>
                <a:ea typeface="Courier New"/>
                <a:cs typeface="Courier New"/>
                <a:sym typeface="Courier New"/>
              </a:rPr>
              <a:t>       </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h1</a:t>
            </a:r>
            <a:r>
              <a:rPr lang="en" sz="1300">
                <a:solidFill>
                  <a:srgbClr val="8B888F"/>
                </a:solidFill>
                <a:latin typeface="Courier New"/>
                <a:ea typeface="Courier New"/>
                <a:cs typeface="Courier New"/>
                <a:sym typeface="Courier New"/>
              </a:rPr>
              <a:t>&gt;</a:t>
            </a:r>
            <a:r>
              <a:rPr lang="en" sz="1300">
                <a:latin typeface="Courier New"/>
                <a:ea typeface="Courier New"/>
                <a:cs typeface="Courier New"/>
                <a:sym typeface="Courier New"/>
              </a:rPr>
              <a:t>programming course</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h1</a:t>
            </a:r>
            <a:r>
              <a:rPr lang="en" sz="1300">
                <a:solidFill>
                  <a:srgbClr val="8B888F"/>
                </a:solidFill>
                <a:latin typeface="Courier New"/>
                <a:ea typeface="Courier New"/>
                <a:cs typeface="Courier New"/>
                <a:sym typeface="Courier New"/>
              </a:rPr>
              <a:t>&gt;</a:t>
            </a:r>
            <a:endParaRPr sz="1300">
              <a:solidFill>
                <a:srgbClr val="8B888F"/>
              </a:solidFill>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300">
                <a:solidFill>
                  <a:srgbClr val="F7F1FF"/>
                </a:solidFill>
                <a:latin typeface="Courier New"/>
                <a:ea typeface="Courier New"/>
                <a:cs typeface="Courier New"/>
                <a:sym typeface="Courier New"/>
              </a:rPr>
              <a:t>       </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nav</a:t>
            </a:r>
            <a:r>
              <a:rPr lang="en" sz="1300">
                <a:solidFill>
                  <a:srgbClr val="8B888F"/>
                </a:solidFill>
                <a:latin typeface="Courier New"/>
                <a:ea typeface="Courier New"/>
                <a:cs typeface="Courier New"/>
                <a:sym typeface="Courier New"/>
              </a:rPr>
              <a:t>&gt;</a:t>
            </a:r>
            <a:endParaRPr sz="1300">
              <a:solidFill>
                <a:srgbClr val="8B888F"/>
              </a:solidFill>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300">
                <a:solidFill>
                  <a:srgbClr val="F7F1FF"/>
                </a:solidFill>
                <a:latin typeface="Courier New"/>
                <a:ea typeface="Courier New"/>
                <a:cs typeface="Courier New"/>
                <a:sym typeface="Courier New"/>
              </a:rPr>
              <a:t>           </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a</a:t>
            </a:r>
            <a:r>
              <a:rPr lang="en" sz="1300">
                <a:solidFill>
                  <a:srgbClr val="F7F1FF"/>
                </a:solidFill>
                <a:latin typeface="Courier New"/>
                <a:ea typeface="Courier New"/>
                <a:cs typeface="Courier New"/>
                <a:sym typeface="Courier New"/>
              </a:rPr>
              <a:t> </a:t>
            </a:r>
            <a:r>
              <a:rPr i="1" lang="en" sz="1300">
                <a:solidFill>
                  <a:srgbClr val="5AD4E6"/>
                </a:solidFill>
                <a:latin typeface="Courier New"/>
                <a:ea typeface="Courier New"/>
                <a:cs typeface="Courier New"/>
                <a:sym typeface="Courier New"/>
              </a:rPr>
              <a:t>href</a:t>
            </a:r>
            <a:r>
              <a:rPr lang="en" sz="1300">
                <a:solidFill>
                  <a:srgbClr val="8B888F"/>
                </a:solidFill>
                <a:latin typeface="Courier New"/>
                <a:ea typeface="Courier New"/>
                <a:cs typeface="Courier New"/>
                <a:sym typeface="Courier New"/>
              </a:rPr>
              <a:t>=""&gt;</a:t>
            </a:r>
            <a:r>
              <a:rPr lang="en" sz="1300">
                <a:latin typeface="Courier New"/>
                <a:ea typeface="Courier New"/>
                <a:cs typeface="Courier New"/>
                <a:sym typeface="Courier New"/>
              </a:rPr>
              <a:t>HTML</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a</a:t>
            </a:r>
            <a:r>
              <a:rPr lang="en" sz="1300">
                <a:solidFill>
                  <a:srgbClr val="8B888F"/>
                </a:solidFill>
                <a:latin typeface="Courier New"/>
                <a:ea typeface="Courier New"/>
                <a:cs typeface="Courier New"/>
                <a:sym typeface="Courier New"/>
              </a:rPr>
              <a:t>&gt;</a:t>
            </a:r>
            <a:endParaRPr sz="1300">
              <a:solidFill>
                <a:srgbClr val="8B888F"/>
              </a:solidFill>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300">
                <a:solidFill>
                  <a:srgbClr val="F7F1FF"/>
                </a:solidFill>
                <a:latin typeface="Courier New"/>
                <a:ea typeface="Courier New"/>
                <a:cs typeface="Courier New"/>
                <a:sym typeface="Courier New"/>
              </a:rPr>
              <a:t>           </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a</a:t>
            </a:r>
            <a:r>
              <a:rPr lang="en" sz="1300">
                <a:solidFill>
                  <a:srgbClr val="F7F1FF"/>
                </a:solidFill>
                <a:latin typeface="Courier New"/>
                <a:ea typeface="Courier New"/>
                <a:cs typeface="Courier New"/>
                <a:sym typeface="Courier New"/>
              </a:rPr>
              <a:t> </a:t>
            </a:r>
            <a:r>
              <a:rPr i="1" lang="en" sz="1300">
                <a:solidFill>
                  <a:srgbClr val="5AD4E6"/>
                </a:solidFill>
                <a:latin typeface="Courier New"/>
                <a:ea typeface="Courier New"/>
                <a:cs typeface="Courier New"/>
                <a:sym typeface="Courier New"/>
              </a:rPr>
              <a:t>href</a:t>
            </a:r>
            <a:r>
              <a:rPr lang="en" sz="1300">
                <a:solidFill>
                  <a:srgbClr val="8B888F"/>
                </a:solidFill>
                <a:latin typeface="Courier New"/>
                <a:ea typeface="Courier New"/>
                <a:cs typeface="Courier New"/>
                <a:sym typeface="Courier New"/>
              </a:rPr>
              <a:t>=""&gt;</a:t>
            </a:r>
            <a:r>
              <a:rPr lang="en" sz="1300">
                <a:latin typeface="Courier New"/>
                <a:ea typeface="Courier New"/>
                <a:cs typeface="Courier New"/>
                <a:sym typeface="Courier New"/>
              </a:rPr>
              <a:t>CSS</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a</a:t>
            </a:r>
            <a:r>
              <a:rPr lang="en" sz="1300">
                <a:solidFill>
                  <a:srgbClr val="8B888F"/>
                </a:solidFill>
                <a:latin typeface="Courier New"/>
                <a:ea typeface="Courier New"/>
                <a:cs typeface="Courier New"/>
                <a:sym typeface="Courier New"/>
              </a:rPr>
              <a:t>&gt;</a:t>
            </a:r>
            <a:endParaRPr sz="1300">
              <a:solidFill>
                <a:srgbClr val="8B888F"/>
              </a:solidFill>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300">
                <a:solidFill>
                  <a:srgbClr val="F7F1FF"/>
                </a:solidFill>
                <a:latin typeface="Courier New"/>
                <a:ea typeface="Courier New"/>
                <a:cs typeface="Courier New"/>
                <a:sym typeface="Courier New"/>
              </a:rPr>
              <a:t>           </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a</a:t>
            </a:r>
            <a:r>
              <a:rPr lang="en" sz="1300">
                <a:solidFill>
                  <a:srgbClr val="F7F1FF"/>
                </a:solidFill>
                <a:latin typeface="Courier New"/>
                <a:ea typeface="Courier New"/>
                <a:cs typeface="Courier New"/>
                <a:sym typeface="Courier New"/>
              </a:rPr>
              <a:t> </a:t>
            </a:r>
            <a:r>
              <a:rPr i="1" lang="en" sz="1300">
                <a:solidFill>
                  <a:srgbClr val="5AD4E6"/>
                </a:solidFill>
                <a:latin typeface="Courier New"/>
                <a:ea typeface="Courier New"/>
                <a:cs typeface="Courier New"/>
                <a:sym typeface="Courier New"/>
              </a:rPr>
              <a:t>href</a:t>
            </a:r>
            <a:r>
              <a:rPr lang="en" sz="1300">
                <a:solidFill>
                  <a:srgbClr val="8B888F"/>
                </a:solidFill>
                <a:latin typeface="Courier New"/>
                <a:ea typeface="Courier New"/>
                <a:cs typeface="Courier New"/>
                <a:sym typeface="Courier New"/>
              </a:rPr>
              <a:t>=""&gt;</a:t>
            </a:r>
            <a:r>
              <a:rPr lang="en" sz="1300">
                <a:latin typeface="Courier New"/>
                <a:ea typeface="Courier New"/>
                <a:cs typeface="Courier New"/>
                <a:sym typeface="Courier New"/>
              </a:rPr>
              <a:t>JAVASCRIPT</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a</a:t>
            </a:r>
            <a:r>
              <a:rPr lang="en" sz="1300">
                <a:solidFill>
                  <a:srgbClr val="8B888F"/>
                </a:solidFill>
                <a:latin typeface="Courier New"/>
                <a:ea typeface="Courier New"/>
                <a:cs typeface="Courier New"/>
                <a:sym typeface="Courier New"/>
              </a:rPr>
              <a:t>&gt;</a:t>
            </a:r>
            <a:endParaRPr sz="1300">
              <a:solidFill>
                <a:srgbClr val="8B888F"/>
              </a:solidFill>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300">
                <a:solidFill>
                  <a:srgbClr val="F7F1FF"/>
                </a:solidFill>
                <a:latin typeface="Courier New"/>
                <a:ea typeface="Courier New"/>
                <a:cs typeface="Courier New"/>
                <a:sym typeface="Courier New"/>
              </a:rPr>
              <a:t>           </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a</a:t>
            </a:r>
            <a:r>
              <a:rPr lang="en" sz="1300">
                <a:solidFill>
                  <a:srgbClr val="F7F1FF"/>
                </a:solidFill>
                <a:latin typeface="Courier New"/>
                <a:ea typeface="Courier New"/>
                <a:cs typeface="Courier New"/>
                <a:sym typeface="Courier New"/>
              </a:rPr>
              <a:t> </a:t>
            </a:r>
            <a:r>
              <a:rPr i="1" lang="en" sz="1300">
                <a:solidFill>
                  <a:srgbClr val="5AD4E6"/>
                </a:solidFill>
                <a:latin typeface="Courier New"/>
                <a:ea typeface="Courier New"/>
                <a:cs typeface="Courier New"/>
                <a:sym typeface="Courier New"/>
              </a:rPr>
              <a:t>href</a:t>
            </a:r>
            <a:r>
              <a:rPr lang="en" sz="1300">
                <a:solidFill>
                  <a:srgbClr val="8B888F"/>
                </a:solidFill>
                <a:latin typeface="Courier New"/>
                <a:ea typeface="Courier New"/>
                <a:cs typeface="Courier New"/>
                <a:sym typeface="Courier New"/>
              </a:rPr>
              <a:t>=""&gt;</a:t>
            </a:r>
            <a:r>
              <a:rPr lang="en" sz="1300">
                <a:latin typeface="Courier New"/>
                <a:ea typeface="Courier New"/>
                <a:cs typeface="Courier New"/>
                <a:sym typeface="Courier New"/>
              </a:rPr>
              <a:t>PHP</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a</a:t>
            </a:r>
            <a:r>
              <a:rPr lang="en" sz="1300">
                <a:solidFill>
                  <a:srgbClr val="8B888F"/>
                </a:solidFill>
                <a:latin typeface="Courier New"/>
                <a:ea typeface="Courier New"/>
                <a:cs typeface="Courier New"/>
                <a:sym typeface="Courier New"/>
              </a:rPr>
              <a:t>&gt;</a:t>
            </a:r>
            <a:endParaRPr sz="1300">
              <a:solidFill>
                <a:srgbClr val="8B888F"/>
              </a:solidFill>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300">
                <a:solidFill>
                  <a:srgbClr val="F7F1FF"/>
                </a:solidFill>
                <a:latin typeface="Courier New"/>
                <a:ea typeface="Courier New"/>
                <a:cs typeface="Courier New"/>
                <a:sym typeface="Courier New"/>
              </a:rPr>
              <a:t>       </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nav</a:t>
            </a:r>
            <a:r>
              <a:rPr lang="en" sz="1300">
                <a:solidFill>
                  <a:srgbClr val="8B888F"/>
                </a:solidFill>
                <a:latin typeface="Courier New"/>
                <a:ea typeface="Courier New"/>
                <a:cs typeface="Courier New"/>
                <a:sym typeface="Courier New"/>
              </a:rPr>
              <a:t>&gt;</a:t>
            </a:r>
            <a:endParaRPr sz="1300">
              <a:solidFill>
                <a:srgbClr val="8B888F"/>
              </a:solidFill>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300">
                <a:solidFill>
                  <a:srgbClr val="F7F1FF"/>
                </a:solidFill>
                <a:latin typeface="Courier New"/>
                <a:ea typeface="Courier New"/>
                <a:cs typeface="Courier New"/>
                <a:sym typeface="Courier New"/>
              </a:rPr>
              <a:t>       </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h1</a:t>
            </a:r>
            <a:r>
              <a:rPr lang="en" sz="1300">
                <a:solidFill>
                  <a:srgbClr val="8B888F"/>
                </a:solidFill>
                <a:latin typeface="Courier New"/>
                <a:ea typeface="Courier New"/>
                <a:cs typeface="Courier New"/>
                <a:sym typeface="Courier New"/>
              </a:rPr>
              <a:t>&gt;</a:t>
            </a:r>
            <a:r>
              <a:rPr lang="en" sz="1300">
                <a:latin typeface="Courier New"/>
                <a:ea typeface="Courier New"/>
                <a:cs typeface="Courier New"/>
                <a:sym typeface="Courier New"/>
              </a:rPr>
              <a:t>Welcome to W3School</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h1</a:t>
            </a:r>
            <a:r>
              <a:rPr lang="en" sz="1300">
                <a:solidFill>
                  <a:srgbClr val="8B888F"/>
                </a:solidFill>
                <a:latin typeface="Courier New"/>
                <a:ea typeface="Courier New"/>
                <a:cs typeface="Courier New"/>
                <a:sym typeface="Courier New"/>
              </a:rPr>
              <a:t>&gt;</a:t>
            </a:r>
            <a:endParaRPr sz="1300">
              <a:solidFill>
                <a:srgbClr val="8B888F"/>
              </a:solidFill>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300">
                <a:solidFill>
                  <a:srgbClr val="F7F1FF"/>
                </a:solidFill>
                <a:latin typeface="Courier New"/>
                <a:ea typeface="Courier New"/>
                <a:cs typeface="Courier New"/>
                <a:sym typeface="Courier New"/>
              </a:rPr>
              <a:t>   </a:t>
            </a:r>
            <a:r>
              <a:rPr lang="en" sz="1300">
                <a:solidFill>
                  <a:srgbClr val="8B888F"/>
                </a:solidFill>
                <a:latin typeface="Courier New"/>
                <a:ea typeface="Courier New"/>
                <a:cs typeface="Courier New"/>
                <a:sym typeface="Courier New"/>
              </a:rPr>
              <a:t>&lt;/</a:t>
            </a:r>
            <a:r>
              <a:rPr lang="en" sz="1300">
                <a:solidFill>
                  <a:srgbClr val="FC618D"/>
                </a:solidFill>
                <a:latin typeface="Courier New"/>
                <a:ea typeface="Courier New"/>
                <a:cs typeface="Courier New"/>
                <a:sym typeface="Courier New"/>
              </a:rPr>
              <a:t>article</a:t>
            </a:r>
            <a:r>
              <a:rPr lang="en" sz="1300">
                <a:solidFill>
                  <a:srgbClr val="8B888F"/>
                </a:solidFill>
                <a:latin typeface="Courier New"/>
                <a:ea typeface="Courier New"/>
                <a:cs typeface="Courier New"/>
                <a:sym typeface="Courier New"/>
              </a:rPr>
              <a:t>&gt;</a:t>
            </a:r>
            <a:endParaRPr sz="1300">
              <a:solidFill>
                <a:srgbClr val="8B888F"/>
              </a:solidFill>
              <a:latin typeface="Courier New"/>
              <a:ea typeface="Courier New"/>
              <a:cs typeface="Courier New"/>
              <a:sym typeface="Courier New"/>
            </a:endParaRPr>
          </a:p>
          <a:p>
            <a:pPr indent="0" lvl="0" marL="0" rtl="0" algn="l">
              <a:spcBef>
                <a:spcPts val="0"/>
              </a:spcBef>
              <a:spcAft>
                <a:spcPts val="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85714"/>
              </a:lnSpc>
              <a:spcBef>
                <a:spcPts val="0"/>
              </a:spcBef>
              <a:spcAft>
                <a:spcPts val="0"/>
              </a:spcAft>
              <a:buClr>
                <a:schemeClr val="dk1"/>
              </a:buClr>
              <a:buSzPts val="1100"/>
              <a:buFont typeface="Arial"/>
              <a:buNone/>
            </a:pPr>
            <a:r>
              <a:rPr lang="en" sz="2100"/>
              <a:t>HTML &lt;footer&gt; tag</a:t>
            </a:r>
            <a:endParaRPr sz="2100"/>
          </a:p>
          <a:p>
            <a:pPr indent="0" lvl="0" marL="0" rtl="0" algn="l">
              <a:spcBef>
                <a:spcPts val="110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The &lt;footer&gt; tag in HTML is used to define a footer of HTML document. This section contains the footer information (author information, copyright information, carriers, etc). </a:t>
            </a:r>
            <a:endParaRPr sz="12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chemeClr val="dk1"/>
                </a:solidFill>
                <a:highlight>
                  <a:srgbClr val="FFFFFF"/>
                </a:highlight>
                <a:latin typeface="Roboto"/>
                <a:ea typeface="Roboto"/>
                <a:cs typeface="Roboto"/>
                <a:sym typeface="Roboto"/>
              </a:rPr>
              <a:t>The footer tag comes inside the body tag. </a:t>
            </a:r>
            <a:endParaRPr sz="1200">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200">
                <a:solidFill>
                  <a:schemeClr val="dk1"/>
                </a:solidFill>
                <a:highlight>
                  <a:srgbClr val="FFFFFF"/>
                </a:highlight>
                <a:latin typeface="Roboto"/>
                <a:ea typeface="Roboto"/>
                <a:cs typeface="Roboto"/>
                <a:sym typeface="Roboto"/>
              </a:rPr>
              <a:t>Eg. </a:t>
            </a:r>
            <a:endParaRPr sz="1200">
              <a:solidFill>
                <a:schemeClr val="dk1"/>
              </a:solidFill>
              <a:highlight>
                <a:srgbClr val="FFFFFF"/>
              </a:highlight>
              <a:latin typeface="Roboto"/>
              <a:ea typeface="Roboto"/>
              <a:cs typeface="Roboto"/>
              <a:sym typeface="Roboto"/>
            </a:endParaRPr>
          </a:p>
        </p:txBody>
      </p:sp>
      <p:pic>
        <p:nvPicPr>
          <p:cNvPr id="97" name="Google Shape;97;p19"/>
          <p:cNvPicPr preferRelativeResize="0"/>
          <p:nvPr/>
        </p:nvPicPr>
        <p:blipFill>
          <a:blip r:embed="rId3">
            <a:alphaModFix/>
          </a:blip>
          <a:stretch>
            <a:fillRect/>
          </a:stretch>
        </p:blipFill>
        <p:spPr>
          <a:xfrm>
            <a:off x="1302275" y="2486777"/>
            <a:ext cx="6751276" cy="177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&lt;hr&gt; tag</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The HTML &lt;hr&gt; tag is used for creating a horizontal line. This is also called Horizontal Rule in HTML.</a:t>
            </a:r>
            <a:endParaRPr sz="1200">
              <a:solidFill>
                <a:srgbClr val="000000"/>
              </a:solidFill>
              <a:highlight>
                <a:srgbClr val="FFFFFF"/>
              </a:highlight>
              <a:latin typeface="Arial"/>
              <a:ea typeface="Arial"/>
              <a:cs typeface="Arial"/>
              <a:sym typeface="Arial"/>
            </a:endParaRPr>
          </a:p>
          <a:p>
            <a:pPr indent="0" lvl="0" marL="1371600" rtl="0" algn="l">
              <a:spcBef>
                <a:spcPts val="1600"/>
              </a:spcBef>
              <a:spcAft>
                <a:spcPts val="0"/>
              </a:spcAft>
              <a:buNone/>
            </a:pPr>
            <a:r>
              <a:rPr lang="en" sz="1200">
                <a:solidFill>
                  <a:srgbClr val="000000"/>
                </a:solidFill>
                <a:highlight>
                  <a:srgbClr val="FFFFFF"/>
                </a:highlight>
                <a:latin typeface="Arial"/>
                <a:ea typeface="Arial"/>
                <a:cs typeface="Arial"/>
                <a:sym typeface="Arial"/>
              </a:rPr>
              <a:t>&lt;h1&gt;My first section&lt;/h1&gt;</a:t>
            </a:r>
            <a:endParaRPr sz="1200">
              <a:solidFill>
                <a:srgbClr val="000000"/>
              </a:solidFill>
              <a:highlight>
                <a:srgbClr val="FFFFFF"/>
              </a:highlight>
              <a:latin typeface="Arial"/>
              <a:ea typeface="Arial"/>
              <a:cs typeface="Arial"/>
              <a:sym typeface="Arial"/>
            </a:endParaRPr>
          </a:p>
          <a:p>
            <a:pPr indent="0" lvl="0" marL="1371600" rtl="0" algn="l">
              <a:spcBef>
                <a:spcPts val="1600"/>
              </a:spcBef>
              <a:spcAft>
                <a:spcPts val="0"/>
              </a:spcAft>
              <a:buNone/>
            </a:pPr>
            <a:r>
              <a:rPr lang="en" sz="1200">
                <a:solidFill>
                  <a:srgbClr val="000000"/>
                </a:solidFill>
                <a:highlight>
                  <a:srgbClr val="FFFFFF"/>
                </a:highlight>
                <a:latin typeface="Arial"/>
                <a:ea typeface="Arial"/>
                <a:cs typeface="Arial"/>
                <a:sym typeface="Arial"/>
              </a:rPr>
              <a:t>&lt;p&gt;my contact details&lt;/p&gt;</a:t>
            </a:r>
            <a:endParaRPr sz="1200">
              <a:solidFill>
                <a:srgbClr val="000000"/>
              </a:solidFill>
              <a:highlight>
                <a:srgbClr val="FFFFFF"/>
              </a:highlight>
              <a:latin typeface="Arial"/>
              <a:ea typeface="Arial"/>
              <a:cs typeface="Arial"/>
              <a:sym typeface="Arial"/>
            </a:endParaRPr>
          </a:p>
          <a:p>
            <a:pPr indent="0" lvl="0" marL="1371600" rtl="0" algn="l">
              <a:spcBef>
                <a:spcPts val="1600"/>
              </a:spcBef>
              <a:spcAft>
                <a:spcPts val="0"/>
              </a:spcAft>
              <a:buNone/>
            </a:pPr>
            <a:r>
              <a:rPr lang="en" sz="1200">
                <a:solidFill>
                  <a:srgbClr val="000000"/>
                </a:solidFill>
                <a:highlight>
                  <a:srgbClr val="FFFFFF"/>
                </a:highlight>
                <a:latin typeface="Arial"/>
                <a:ea typeface="Arial"/>
                <a:cs typeface="Arial"/>
                <a:sym typeface="Arial"/>
              </a:rPr>
              <a:t>&lt;hr&gt;</a:t>
            </a:r>
            <a:endParaRPr sz="1200">
              <a:solidFill>
                <a:srgbClr val="000000"/>
              </a:solidFill>
              <a:highlight>
                <a:srgbClr val="FFFFFF"/>
              </a:highlight>
              <a:latin typeface="Arial"/>
              <a:ea typeface="Arial"/>
              <a:cs typeface="Arial"/>
              <a:sym typeface="Arial"/>
            </a:endParaRPr>
          </a:p>
          <a:p>
            <a:pPr indent="0" lvl="0" marL="1371600" rtl="0" algn="l">
              <a:spcBef>
                <a:spcPts val="1600"/>
              </a:spcBef>
              <a:spcAft>
                <a:spcPts val="0"/>
              </a:spcAft>
              <a:buNone/>
            </a:pPr>
            <a:r>
              <a:rPr lang="en" sz="1200">
                <a:solidFill>
                  <a:srgbClr val="000000"/>
                </a:solidFill>
                <a:highlight>
                  <a:srgbClr val="FFFFFF"/>
                </a:highlight>
                <a:latin typeface="Arial"/>
                <a:ea typeface="Arial"/>
                <a:cs typeface="Arial"/>
                <a:sym typeface="Arial"/>
              </a:rPr>
              <a:t>&lt;p&gt;my address&lt;/p&gt;</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&lt;img&gt; tag</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02131"/>
                </a:solidFill>
                <a:latin typeface="Nunito"/>
                <a:ea typeface="Nunito"/>
                <a:cs typeface="Nunito"/>
                <a:sym typeface="Nunito"/>
              </a:rPr>
              <a:t>The &lt;img&gt; tag is used to insert an image into an HTML document. The image itself isn’t inserted directly into the document, the browser inserts an HTML image from the source specified in the &lt;img&gt; tag.</a:t>
            </a:r>
            <a:endParaRPr sz="1500">
              <a:solidFill>
                <a:srgbClr val="202131"/>
              </a:solidFill>
              <a:latin typeface="Nunito"/>
              <a:ea typeface="Nunito"/>
              <a:cs typeface="Nunito"/>
              <a:sym typeface="Nunito"/>
            </a:endParaRPr>
          </a:p>
          <a:p>
            <a:pPr indent="0" lvl="0" marL="0" rtl="0" algn="l">
              <a:spcBef>
                <a:spcPts val="1600"/>
              </a:spcBef>
              <a:spcAft>
                <a:spcPts val="0"/>
              </a:spcAft>
              <a:buNone/>
            </a:pPr>
            <a:r>
              <a:rPr lang="en" sz="1500">
                <a:solidFill>
                  <a:srgbClr val="202131"/>
                </a:solidFill>
                <a:latin typeface="Nunito"/>
                <a:ea typeface="Nunito"/>
                <a:cs typeface="Nunito"/>
                <a:sym typeface="Nunito"/>
              </a:rPr>
              <a:t>Syntax</a:t>
            </a:r>
            <a:r>
              <a:rPr lang="en" sz="1500">
                <a:solidFill>
                  <a:srgbClr val="202131"/>
                </a:solidFill>
                <a:latin typeface="Nunito"/>
                <a:ea typeface="Nunito"/>
                <a:cs typeface="Nunito"/>
                <a:sym typeface="Nunito"/>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img</a:t>
            </a:r>
            <a:r>
              <a:rPr lang="en" sz="1150">
                <a:solidFill>
                  <a:srgbClr val="FF0000"/>
                </a:solidFill>
                <a:latin typeface="Courier New"/>
                <a:ea typeface="Courier New"/>
                <a:cs typeface="Courier New"/>
                <a:sym typeface="Courier New"/>
              </a:rPr>
              <a:t> src</a:t>
            </a:r>
            <a:r>
              <a:rPr lang="en" sz="1150">
                <a:solidFill>
                  <a:srgbClr val="0000CD"/>
                </a:solidFill>
                <a:latin typeface="Courier New"/>
                <a:ea typeface="Courier New"/>
                <a:cs typeface="Courier New"/>
                <a:sym typeface="Courier New"/>
              </a:rPr>
              <a:t>="img_girl.jpg"</a:t>
            </a:r>
            <a:r>
              <a:rPr lang="en" sz="1150">
                <a:solidFill>
                  <a:srgbClr val="FF0000"/>
                </a:solidFill>
                <a:latin typeface="Courier New"/>
                <a:ea typeface="Courier New"/>
                <a:cs typeface="Courier New"/>
                <a:sym typeface="Courier New"/>
              </a:rPr>
              <a:t> alt</a:t>
            </a:r>
            <a:r>
              <a:rPr lang="en" sz="1150">
                <a:solidFill>
                  <a:srgbClr val="0000CD"/>
                </a:solidFill>
                <a:latin typeface="Courier New"/>
                <a:ea typeface="Courier New"/>
                <a:cs typeface="Courier New"/>
                <a:sym typeface="Courier New"/>
              </a:rPr>
              <a:t>="Girl in a jacket"&gt;</a:t>
            </a:r>
            <a:endParaRPr sz="1150">
              <a:solidFill>
                <a:srgbClr val="0000CD"/>
              </a:solidFill>
              <a:latin typeface="Courier New"/>
              <a:ea typeface="Courier New"/>
              <a:cs typeface="Courier New"/>
              <a:sym typeface="Courier New"/>
            </a:endParaRPr>
          </a:p>
          <a:p>
            <a:pPr indent="0" lvl="0" marL="0" rtl="0" algn="l">
              <a:spcBef>
                <a:spcPts val="1600"/>
              </a:spcBef>
              <a:spcAft>
                <a:spcPts val="0"/>
              </a:spcAft>
              <a:buNone/>
            </a:pPr>
            <a:r>
              <a:rPr lang="en" sz="1150">
                <a:solidFill>
                  <a:srgbClr val="0000CD"/>
                </a:solidFill>
                <a:latin typeface="Courier New"/>
                <a:ea typeface="Courier New"/>
                <a:cs typeface="Courier New"/>
                <a:sym typeface="Courier New"/>
              </a:rPr>
              <a:t>Src: </a:t>
            </a:r>
            <a:r>
              <a:rPr lang="en" sz="1150">
                <a:solidFill>
                  <a:srgbClr val="000000"/>
                </a:solidFill>
                <a:latin typeface="Courier New"/>
                <a:ea typeface="Courier New"/>
                <a:cs typeface="Courier New"/>
                <a:sym typeface="Courier New"/>
              </a:rPr>
              <a:t>the source of the image, it could be url or file path</a:t>
            </a:r>
            <a:endParaRPr sz="115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150">
                <a:solidFill>
                  <a:srgbClr val="0000CD"/>
                </a:solidFill>
                <a:latin typeface="Courier New"/>
                <a:ea typeface="Courier New"/>
                <a:cs typeface="Courier New"/>
                <a:sym typeface="Courier New"/>
              </a:rPr>
              <a:t>Alt: </a:t>
            </a:r>
            <a:r>
              <a:rPr lang="en" sz="1500">
                <a:solidFill>
                  <a:srgbClr val="202131"/>
                </a:solidFill>
                <a:latin typeface="Nunito"/>
                <a:ea typeface="Nunito"/>
                <a:cs typeface="Nunito"/>
                <a:sym typeface="Nunito"/>
              </a:rPr>
              <a:t>alternate text for the image.</a:t>
            </a:r>
            <a:endParaRPr sz="1500">
              <a:solidFill>
                <a:srgbClr val="202131"/>
              </a:solidFill>
              <a:latin typeface="Nunito"/>
              <a:ea typeface="Nunito"/>
              <a:cs typeface="Nunito"/>
              <a:sym typeface="Nunito"/>
            </a:endParaRPr>
          </a:p>
          <a:p>
            <a:pPr indent="0" lvl="0" marL="0" rtl="0" algn="l">
              <a:spcBef>
                <a:spcPts val="1600"/>
              </a:spcBef>
              <a:spcAft>
                <a:spcPts val="0"/>
              </a:spcAft>
              <a:buNone/>
            </a:pPr>
            <a:r>
              <a:t/>
            </a:r>
            <a:endParaRPr sz="1500">
              <a:solidFill>
                <a:srgbClr val="202131"/>
              </a:solidFill>
              <a:latin typeface="Nunito"/>
              <a:ea typeface="Nunito"/>
              <a:cs typeface="Nunito"/>
              <a:sym typeface="Nunito"/>
            </a:endParaRPr>
          </a:p>
          <a:p>
            <a:pPr indent="0" lvl="0" marL="0" rtl="0" algn="l">
              <a:spcBef>
                <a:spcPts val="1600"/>
              </a:spcBef>
              <a:spcAft>
                <a:spcPts val="0"/>
              </a:spcAft>
              <a:buNone/>
            </a:pPr>
            <a:r>
              <a:t/>
            </a:r>
            <a:endParaRPr sz="1500">
              <a:solidFill>
                <a:srgbClr val="202131"/>
              </a:solidFill>
              <a:latin typeface="Nunito"/>
              <a:ea typeface="Nunito"/>
              <a:cs typeface="Nunito"/>
              <a:sym typeface="Nunito"/>
            </a:endParaRPr>
          </a:p>
          <a:p>
            <a:pPr indent="0" lvl="0" marL="152400" marR="152400" rtl="0" algn="ctr">
              <a:spcBef>
                <a:spcPts val="1800"/>
              </a:spcBef>
              <a:spcAft>
                <a:spcPts val="0"/>
              </a:spcAft>
              <a:buNone/>
            </a:pPr>
            <a:r>
              <a:t/>
            </a:r>
            <a:endParaRPr sz="1150">
              <a:solidFill>
                <a:srgbClr val="FFFFFF"/>
              </a:solidFill>
              <a:highlight>
                <a:srgbClr val="4CAF50"/>
              </a:highlight>
              <a:latin typeface="Verdana"/>
              <a:ea typeface="Verdana"/>
              <a:cs typeface="Verdana"/>
              <a:sym typeface="Verdana"/>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sz="1500">
              <a:solidFill>
                <a:srgbClr val="20213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