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9bc970a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9bc970a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8c8ad23b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c8ad23b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63d21a9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63d21a9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63d21a9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63d21a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8c8ad23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8c8ad23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8c8ad23b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8c8ad23b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a63d21a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63d21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a63d21a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a63d21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a63d21a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a63d21a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63d21a9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63d21a9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a63d21a9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a63d21a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a63d21a9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a63d21a9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a63d21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a63d21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63d21a9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63d21a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a63d21a9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63d21a9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a63d21a9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a63d21a9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1d84024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1d84024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1d3de9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d3de9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1d3de90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1d3de90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bc970a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bc970a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9bc970a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9bc970a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8c8ad23b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8c8ad23b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8c8ad23b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8c8ad23b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8c8ad23b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8c8ad23b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8c8ad23b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8c8ad23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8c8ad23b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8c8ad23b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8c8ad23b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8c8ad23b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8c8ad23b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c8ad23b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00500" y="0"/>
            <a:ext cx="5143501" cy="5143501"/>
          </a:xfrm>
          <a:prstGeom prst="rect">
            <a:avLst/>
          </a:prstGeom>
          <a:noFill/>
          <a:ln>
            <a:noFill/>
          </a:ln>
        </p:spPr>
      </p:pic>
      <p:sp>
        <p:nvSpPr>
          <p:cNvPr id="55" name="Google Shape;55;p13"/>
          <p:cNvSpPr txBox="1"/>
          <p:nvPr/>
        </p:nvSpPr>
        <p:spPr>
          <a:xfrm>
            <a:off x="88800" y="1585200"/>
            <a:ext cx="3911700" cy="18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C78D8"/>
                </a:solidFill>
              </a:rPr>
              <a:t>Python</a:t>
            </a:r>
            <a:r>
              <a:rPr lang="en" sz="3000">
                <a:solidFill>
                  <a:srgbClr val="F1C232"/>
                </a:solidFill>
              </a:rPr>
              <a:t> Programming</a:t>
            </a:r>
            <a:endParaRPr sz="3000">
              <a:solidFill>
                <a:srgbClr val="F1C232"/>
              </a:solidFill>
            </a:endParaRPr>
          </a:p>
          <a:p>
            <a:pPr indent="0" lvl="0" marL="0" rtl="0" algn="l">
              <a:spcBef>
                <a:spcPts val="0"/>
              </a:spcBef>
              <a:spcAft>
                <a:spcPts val="0"/>
              </a:spcAft>
              <a:buNone/>
            </a:pPr>
            <a:r>
              <a:t/>
            </a:r>
            <a:endParaRPr sz="3000">
              <a:solidFill>
                <a:srgbClr val="F1C232"/>
              </a:solidFill>
            </a:endParaRPr>
          </a:p>
          <a:p>
            <a:pPr indent="0" lvl="0" marL="0" rtl="0" algn="l">
              <a:spcBef>
                <a:spcPts val="0"/>
              </a:spcBef>
              <a:spcAft>
                <a:spcPts val="0"/>
              </a:spcAft>
              <a:buNone/>
            </a:pPr>
            <a:r>
              <a:rPr lang="en" sz="3000">
                <a:solidFill>
                  <a:srgbClr val="F1C232"/>
                </a:solidFill>
              </a:rPr>
              <a:t>          Day 3 </a:t>
            </a:r>
            <a:endParaRPr sz="3000">
              <a:solidFill>
                <a:srgbClr val="F1C23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D966"/>
              </a:buClr>
              <a:buSzPts val="2400"/>
              <a:buChar char="★"/>
            </a:pPr>
            <a:r>
              <a:rPr lang="en" sz="2400">
                <a:solidFill>
                  <a:srgbClr val="FFD966"/>
                </a:solidFill>
              </a:rPr>
              <a:t>Many objects in python are iterable, which means, we can access each element of the object and execute a block of codes on them.</a:t>
            </a:r>
            <a:endParaRPr sz="2400">
              <a:solidFill>
                <a:srgbClr val="FFD966"/>
              </a:solidFill>
            </a:endParaRPr>
          </a:p>
          <a:p>
            <a:pPr indent="0" lvl="0" marL="0" rtl="0" algn="l">
              <a:spcBef>
                <a:spcPts val="1600"/>
              </a:spcBef>
              <a:spcAft>
                <a:spcPts val="0"/>
              </a:spcAft>
              <a:buNone/>
            </a:pPr>
            <a:r>
              <a:t/>
            </a:r>
            <a:endParaRPr sz="2400">
              <a:solidFill>
                <a:srgbClr val="FFD966"/>
              </a:solidFill>
            </a:endParaRPr>
          </a:p>
          <a:p>
            <a:pPr indent="-381000" lvl="0" marL="457200" rtl="0" algn="l">
              <a:spcBef>
                <a:spcPts val="1600"/>
              </a:spcBef>
              <a:spcAft>
                <a:spcPts val="0"/>
              </a:spcAft>
              <a:buClr>
                <a:srgbClr val="FFD966"/>
              </a:buClr>
              <a:buSzPts val="2400"/>
              <a:buChar char="★"/>
            </a:pPr>
            <a:r>
              <a:rPr lang="en" sz="2400">
                <a:solidFill>
                  <a:srgbClr val="FFD966"/>
                </a:solidFill>
              </a:rPr>
              <a:t>For example we can iterate through each element of a list, tuple or each character in a string using a for Loop.</a:t>
            </a:r>
            <a:endParaRPr sz="2400">
              <a:solidFill>
                <a:srgbClr val="FFD966"/>
              </a:solidFill>
            </a:endParaRPr>
          </a:p>
          <a:p>
            <a:pPr indent="0" lvl="0" marL="0" rtl="0" algn="l">
              <a:spcBef>
                <a:spcPts val="1600"/>
              </a:spcBef>
              <a:spcAft>
                <a:spcPts val="0"/>
              </a:spcAft>
              <a:buNone/>
            </a:pPr>
            <a:r>
              <a:t/>
            </a:r>
            <a:endParaRPr sz="2400">
              <a:solidFill>
                <a:srgbClr val="FFD966"/>
              </a:solidFill>
            </a:endParaRPr>
          </a:p>
          <a:p>
            <a:pPr indent="0" lvl="0" marL="0" rtl="0" algn="l">
              <a:spcBef>
                <a:spcPts val="1600"/>
              </a:spcBef>
              <a:spcAft>
                <a:spcPts val="0"/>
              </a:spcAft>
              <a:buNone/>
            </a:pPr>
            <a:r>
              <a:t/>
            </a:r>
            <a:endParaRPr sz="2400">
              <a:solidFill>
                <a:srgbClr val="FFD966"/>
              </a:solidFill>
            </a:endParaRPr>
          </a:p>
          <a:p>
            <a:pPr indent="0" lvl="0" marL="0" rtl="0" algn="l">
              <a:spcBef>
                <a:spcPts val="1600"/>
              </a:spcBef>
              <a:spcAft>
                <a:spcPts val="0"/>
              </a:spcAft>
              <a:buNone/>
            </a:pPr>
            <a:r>
              <a:t/>
            </a:r>
            <a:endParaRPr sz="2400">
              <a:solidFill>
                <a:srgbClr val="FFD966"/>
              </a:solidFill>
            </a:endParaRPr>
          </a:p>
          <a:p>
            <a:pPr indent="0" lvl="0" marL="457200" rtl="0" algn="l">
              <a:spcBef>
                <a:spcPts val="1600"/>
              </a:spcBef>
              <a:spcAft>
                <a:spcPts val="1600"/>
              </a:spcAft>
              <a:buNone/>
            </a:pPr>
            <a:r>
              <a:rPr lang="en" sz="2400">
                <a:solidFill>
                  <a:srgbClr val="FFD966"/>
                </a:solidFill>
              </a:rPr>
              <a:t> </a:t>
            </a:r>
            <a:br>
              <a:rPr lang="en" sz="2400">
                <a:solidFill>
                  <a:srgbClr val="FFD966"/>
                </a:solidFill>
              </a:rPr>
            </a:br>
            <a:endParaRPr sz="2400">
              <a:solidFill>
                <a:srgbClr val="FFD9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rgbClr val="3C78D8"/>
                </a:solidFill>
              </a:rPr>
              <a:t>WHILE LOOP</a:t>
            </a:r>
            <a:endParaRPr sz="3600" u="sng">
              <a:solidFill>
                <a:srgbClr val="3C78D8"/>
              </a:solidFill>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rPr>
              <a:t>&gt;&gt; While Loops are the simplest of all the loops.</a:t>
            </a:r>
            <a:endParaRPr sz="2400">
              <a:solidFill>
                <a:srgbClr val="F1C232"/>
              </a:solidFill>
            </a:endParaRPr>
          </a:p>
          <a:p>
            <a:pPr indent="0" lvl="0" marL="0" rtl="0" algn="l">
              <a:spcBef>
                <a:spcPts val="1600"/>
              </a:spcBef>
              <a:spcAft>
                <a:spcPts val="0"/>
              </a:spcAft>
              <a:buNone/>
            </a:pPr>
            <a:r>
              <a:rPr lang="en" sz="2400">
                <a:solidFill>
                  <a:srgbClr val="F1C232"/>
                </a:solidFill>
              </a:rPr>
              <a:t>&gt;&gt; They will keep executing a block of code till a given condition is satisfied.</a:t>
            </a:r>
            <a:endParaRPr sz="2400">
              <a:solidFill>
                <a:srgbClr val="F1C232"/>
              </a:solidFill>
            </a:endParaRPr>
          </a:p>
          <a:p>
            <a:pPr indent="0" lvl="0" marL="0" rtl="0" algn="l">
              <a:spcBef>
                <a:spcPts val="1600"/>
              </a:spcBef>
              <a:spcAft>
                <a:spcPts val="1600"/>
              </a:spcAft>
              <a:buNone/>
            </a:pPr>
            <a:r>
              <a:rPr lang="en" sz="2400">
                <a:solidFill>
                  <a:srgbClr val="F1C232"/>
                </a:solidFill>
              </a:rPr>
              <a:t>&gt;&gt; NOTE:</a:t>
            </a:r>
            <a:br>
              <a:rPr lang="en" sz="2400">
                <a:solidFill>
                  <a:srgbClr val="F1C232"/>
                </a:solidFill>
              </a:rPr>
            </a:br>
            <a:r>
              <a:rPr lang="en" sz="2400">
                <a:solidFill>
                  <a:srgbClr val="F1C232"/>
                </a:solidFill>
              </a:rPr>
              <a:t>     Python doesn’t have a do while loop</a:t>
            </a:r>
            <a:endParaRPr sz="2400">
              <a:solidFill>
                <a:srgbClr val="F1C23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3C78D8"/>
                </a:solidFill>
              </a:rPr>
              <a:t>Syntax of a While Loop</a:t>
            </a:r>
            <a:r>
              <a:rPr lang="en" sz="3000">
                <a:solidFill>
                  <a:srgbClr val="3C78D8"/>
                </a:solidFill>
              </a:rPr>
              <a:t>:</a:t>
            </a:r>
            <a:endParaRPr sz="3000">
              <a:solidFill>
                <a:srgbClr val="3C78D8"/>
              </a:solidFill>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27BA0"/>
                </a:solidFill>
              </a:rPr>
              <a:t>while</a:t>
            </a:r>
            <a:r>
              <a:rPr lang="en" sz="2400">
                <a:solidFill>
                  <a:srgbClr val="F1C232"/>
                </a:solidFill>
              </a:rPr>
              <a:t> condition:</a:t>
            </a:r>
            <a:br>
              <a:rPr lang="en" sz="2400">
                <a:solidFill>
                  <a:srgbClr val="F1C232"/>
                </a:solidFill>
              </a:rPr>
            </a:br>
            <a:r>
              <a:rPr lang="en" sz="2400">
                <a:solidFill>
                  <a:srgbClr val="F1C232"/>
                </a:solidFill>
              </a:rPr>
              <a:t>     </a:t>
            </a:r>
            <a:r>
              <a:rPr lang="en" sz="2400">
                <a:solidFill>
                  <a:srgbClr val="6AA84F"/>
                </a:solidFill>
              </a:rPr>
              <a:t>#execute the code</a:t>
            </a:r>
            <a:endParaRPr sz="2400">
              <a:solidFill>
                <a:srgbClr val="6AA84F"/>
              </a:solidFill>
            </a:endParaRPr>
          </a:p>
          <a:p>
            <a:pPr indent="0" lvl="0" marL="0" rtl="0" algn="l">
              <a:spcBef>
                <a:spcPts val="1600"/>
              </a:spcBef>
              <a:spcAft>
                <a:spcPts val="0"/>
              </a:spcAft>
              <a:buNone/>
            </a:pPr>
            <a:r>
              <a:rPr lang="en" sz="2400" u="sng">
                <a:solidFill>
                  <a:srgbClr val="F1C232"/>
                </a:solidFill>
              </a:rPr>
              <a:t>Example:</a:t>
            </a:r>
            <a:br>
              <a:rPr lang="en" sz="2400">
                <a:solidFill>
                  <a:srgbClr val="F1C232"/>
                </a:solidFill>
              </a:rPr>
            </a:br>
            <a:r>
              <a:rPr lang="en" sz="2400">
                <a:solidFill>
                  <a:srgbClr val="F1C232"/>
                </a:solidFill>
              </a:rPr>
              <a:t>  x=0</a:t>
            </a:r>
            <a:br>
              <a:rPr lang="en" sz="2400">
                <a:solidFill>
                  <a:srgbClr val="F1C232"/>
                </a:solidFill>
              </a:rPr>
            </a:br>
            <a:r>
              <a:rPr lang="en" sz="2400">
                <a:solidFill>
                  <a:srgbClr val="C27BA0"/>
                </a:solidFill>
              </a:rPr>
              <a:t>while</a:t>
            </a:r>
            <a:r>
              <a:rPr lang="en" sz="2400">
                <a:solidFill>
                  <a:srgbClr val="F1C232"/>
                </a:solidFill>
              </a:rPr>
              <a:t> x&lt;5:</a:t>
            </a:r>
            <a:br>
              <a:rPr lang="en" sz="2400">
                <a:solidFill>
                  <a:srgbClr val="F1C232"/>
                </a:solidFill>
              </a:rPr>
            </a:br>
            <a:r>
              <a:rPr lang="en" sz="2400">
                <a:solidFill>
                  <a:srgbClr val="F1C232"/>
                </a:solidFill>
              </a:rPr>
              <a:t>    print(x)</a:t>
            </a:r>
            <a:br>
              <a:rPr lang="en" sz="2400">
                <a:solidFill>
                  <a:srgbClr val="F1C232"/>
                </a:solidFill>
              </a:rPr>
            </a:br>
            <a:r>
              <a:rPr lang="en" sz="2400">
                <a:solidFill>
                  <a:srgbClr val="F1C232"/>
                </a:solidFill>
              </a:rPr>
              <a:t>    x=x+1</a:t>
            </a:r>
            <a:endParaRPr sz="2400">
              <a:solidFill>
                <a:srgbClr val="F1C232"/>
              </a:solidFill>
            </a:endParaRPr>
          </a:p>
          <a:p>
            <a:pPr indent="0" lvl="0" marL="0" rtl="0" algn="l">
              <a:spcBef>
                <a:spcPts val="1600"/>
              </a:spcBef>
              <a:spcAft>
                <a:spcPts val="1600"/>
              </a:spcAft>
              <a:buNone/>
            </a:pPr>
            <a:br>
              <a:rPr lang="en" sz="2400">
                <a:solidFill>
                  <a:srgbClr val="6AA84F"/>
                </a:solidFill>
              </a:rPr>
            </a:br>
            <a:endParaRPr sz="2400">
              <a:solidFill>
                <a:srgbClr val="6AA84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3C78D8"/>
                </a:solidFill>
              </a:rPr>
              <a:t>IMPLEMENTATION OF A FOR LOOP:</a:t>
            </a:r>
            <a:endParaRPr u="sng">
              <a:solidFill>
                <a:srgbClr val="3C78D8"/>
              </a:solidFill>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1C232"/>
              </a:buClr>
              <a:buSzPts val="2400"/>
              <a:buAutoNum type="arabicPeriod"/>
            </a:pPr>
            <a:r>
              <a:rPr lang="en" sz="2400">
                <a:solidFill>
                  <a:srgbClr val="F1C232"/>
                </a:solidFill>
              </a:rPr>
              <a:t>my_list=[1,2,3,4]</a:t>
            </a:r>
            <a:br>
              <a:rPr lang="en" sz="2400">
                <a:solidFill>
                  <a:srgbClr val="F1C232"/>
                </a:solidFill>
              </a:rPr>
            </a:br>
            <a:r>
              <a:rPr lang="en" sz="2400">
                <a:solidFill>
                  <a:srgbClr val="F1C232"/>
                </a:solidFill>
              </a:rPr>
              <a:t> </a:t>
            </a:r>
            <a:r>
              <a:rPr lang="en" sz="2400">
                <a:solidFill>
                  <a:srgbClr val="6AA84F"/>
                </a:solidFill>
              </a:rPr>
              <a:t>f</a:t>
            </a:r>
            <a:r>
              <a:rPr lang="en" sz="2400">
                <a:solidFill>
                  <a:srgbClr val="6AA84F"/>
                </a:solidFill>
              </a:rPr>
              <a:t>or</a:t>
            </a:r>
            <a:r>
              <a:rPr lang="en" sz="2400">
                <a:solidFill>
                  <a:srgbClr val="F1C232"/>
                </a:solidFill>
              </a:rPr>
              <a:t> item </a:t>
            </a:r>
            <a:r>
              <a:rPr lang="en" sz="2400">
                <a:solidFill>
                  <a:srgbClr val="6AA84F"/>
                </a:solidFill>
              </a:rPr>
              <a:t>in</a:t>
            </a:r>
            <a:r>
              <a:rPr lang="en" sz="2400">
                <a:solidFill>
                  <a:srgbClr val="CC0000"/>
                </a:solidFill>
              </a:rPr>
              <a:t> </a:t>
            </a:r>
            <a:r>
              <a:rPr lang="en" sz="2400">
                <a:solidFill>
                  <a:srgbClr val="F1C232"/>
                </a:solidFill>
              </a:rPr>
              <a:t>my_list:</a:t>
            </a:r>
            <a:br>
              <a:rPr lang="en" sz="2400">
                <a:solidFill>
                  <a:srgbClr val="F1C232"/>
                </a:solidFill>
              </a:rPr>
            </a:br>
            <a:r>
              <a:rPr lang="en" sz="2400">
                <a:solidFill>
                  <a:srgbClr val="F1C232"/>
                </a:solidFill>
              </a:rPr>
              <a:t>      print(item)</a:t>
            </a:r>
            <a:endParaRPr sz="2400">
              <a:solidFill>
                <a:srgbClr val="F1C232"/>
              </a:solidFill>
            </a:endParaRPr>
          </a:p>
          <a:p>
            <a:pPr indent="0" lvl="0" marL="457200" rtl="0" algn="l">
              <a:spcBef>
                <a:spcPts val="1600"/>
              </a:spcBef>
              <a:spcAft>
                <a:spcPts val="1600"/>
              </a:spcAft>
              <a:buNone/>
            </a:pPr>
            <a:r>
              <a:rPr lang="en" sz="2400">
                <a:solidFill>
                  <a:srgbClr val="FF9900"/>
                </a:solidFill>
              </a:rPr>
              <a:t>Output: 1</a:t>
            </a:r>
            <a:br>
              <a:rPr lang="en" sz="2400">
                <a:solidFill>
                  <a:srgbClr val="FF9900"/>
                </a:solidFill>
              </a:rPr>
            </a:br>
            <a:r>
              <a:rPr lang="en" sz="2400">
                <a:solidFill>
                  <a:srgbClr val="FF9900"/>
                </a:solidFill>
              </a:rPr>
              <a:t>             2</a:t>
            </a:r>
            <a:br>
              <a:rPr lang="en" sz="2400">
                <a:solidFill>
                  <a:srgbClr val="FF9900"/>
                </a:solidFill>
              </a:rPr>
            </a:br>
            <a:r>
              <a:rPr lang="en" sz="2400">
                <a:solidFill>
                  <a:srgbClr val="FF9900"/>
                </a:solidFill>
              </a:rPr>
              <a:t>             3</a:t>
            </a:r>
            <a:br>
              <a:rPr lang="en" sz="2400">
                <a:solidFill>
                  <a:srgbClr val="FF9900"/>
                </a:solidFill>
              </a:rPr>
            </a:br>
            <a:r>
              <a:rPr lang="en" sz="2400">
                <a:solidFill>
                  <a:srgbClr val="FF9900"/>
                </a:solidFill>
              </a:rPr>
              <a:t>             4</a:t>
            </a:r>
            <a:endParaRPr sz="2400">
              <a:solidFill>
                <a:srgbClr val="FF99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311700" y="120550"/>
            <a:ext cx="8520600" cy="43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rPr>
              <a:t>2. my_list=[1,2,3,4]</a:t>
            </a:r>
            <a:endParaRPr sz="2400">
              <a:solidFill>
                <a:srgbClr val="F1C232"/>
              </a:solidFill>
            </a:endParaRPr>
          </a:p>
          <a:p>
            <a:pPr indent="0" lvl="0" marL="0" rtl="0" algn="l">
              <a:spcBef>
                <a:spcPts val="1600"/>
              </a:spcBef>
              <a:spcAft>
                <a:spcPts val="0"/>
              </a:spcAft>
              <a:buNone/>
            </a:pPr>
            <a:r>
              <a:rPr lang="en" sz="2400">
                <a:solidFill>
                  <a:srgbClr val="F1C232"/>
                </a:solidFill>
              </a:rPr>
              <a:t>Ans: </a:t>
            </a:r>
            <a:r>
              <a:rPr lang="en" sz="2400">
                <a:solidFill>
                  <a:srgbClr val="6AA84F"/>
                </a:solidFill>
              </a:rPr>
              <a:t>for </a:t>
            </a:r>
            <a:r>
              <a:rPr lang="en" sz="2400">
                <a:solidFill>
                  <a:srgbClr val="F1C232"/>
                </a:solidFill>
              </a:rPr>
              <a:t>item </a:t>
            </a:r>
            <a:r>
              <a:rPr lang="en" sz="2400">
                <a:solidFill>
                  <a:srgbClr val="6AA84F"/>
                </a:solidFill>
              </a:rPr>
              <a:t>in</a:t>
            </a:r>
            <a:r>
              <a:rPr lang="en" sz="2400">
                <a:solidFill>
                  <a:srgbClr val="F1C232"/>
                </a:solidFill>
              </a:rPr>
              <a:t> my_list:</a:t>
            </a:r>
            <a:br>
              <a:rPr lang="en" sz="2400">
                <a:solidFill>
                  <a:srgbClr val="F1C232"/>
                </a:solidFill>
              </a:rPr>
            </a:br>
            <a:r>
              <a:rPr lang="en" sz="2400">
                <a:solidFill>
                  <a:srgbClr val="F1C232"/>
                </a:solidFill>
              </a:rPr>
              <a:t>             </a:t>
            </a:r>
            <a:r>
              <a:rPr lang="en" sz="2400">
                <a:solidFill>
                  <a:srgbClr val="F1C232"/>
                </a:solidFill>
              </a:rPr>
              <a:t>i</a:t>
            </a:r>
            <a:r>
              <a:rPr lang="en" sz="2400">
                <a:solidFill>
                  <a:srgbClr val="F1C232"/>
                </a:solidFill>
              </a:rPr>
              <a:t>f(item%2==0):</a:t>
            </a:r>
            <a:br>
              <a:rPr lang="en" sz="2400">
                <a:solidFill>
                  <a:srgbClr val="F1C232"/>
                </a:solidFill>
              </a:rPr>
            </a:br>
            <a:r>
              <a:rPr lang="en" sz="2400">
                <a:solidFill>
                  <a:srgbClr val="F1C232"/>
                </a:solidFill>
              </a:rPr>
              <a:t>                  print(“</a:t>
            </a:r>
            <a:r>
              <a:rPr lang="en" sz="2400">
                <a:solidFill>
                  <a:srgbClr val="CC0000"/>
                </a:solidFill>
              </a:rPr>
              <a:t>Even Number</a:t>
            </a:r>
            <a:r>
              <a:rPr lang="en" sz="2400">
                <a:solidFill>
                  <a:srgbClr val="F1C232"/>
                </a:solidFill>
              </a:rPr>
              <a:t>”)</a:t>
            </a:r>
            <a:br>
              <a:rPr lang="en" sz="2400">
                <a:solidFill>
                  <a:srgbClr val="F1C232"/>
                </a:solidFill>
              </a:rPr>
            </a:br>
            <a:r>
              <a:rPr lang="en" sz="2400">
                <a:solidFill>
                  <a:srgbClr val="F1C232"/>
                </a:solidFill>
              </a:rPr>
              <a:t>             else:</a:t>
            </a:r>
            <a:br>
              <a:rPr lang="en" sz="2400">
                <a:solidFill>
                  <a:srgbClr val="F1C232"/>
                </a:solidFill>
              </a:rPr>
            </a:br>
            <a:r>
              <a:rPr lang="en" sz="2400">
                <a:solidFill>
                  <a:srgbClr val="F1C232"/>
                </a:solidFill>
              </a:rPr>
              <a:t>                  print(“</a:t>
            </a:r>
            <a:r>
              <a:rPr lang="en" sz="2400">
                <a:solidFill>
                  <a:srgbClr val="CC0000"/>
                </a:solidFill>
              </a:rPr>
              <a:t>Odd Number</a:t>
            </a:r>
            <a:r>
              <a:rPr lang="en" sz="2400">
                <a:solidFill>
                  <a:srgbClr val="F1C232"/>
                </a:solidFill>
              </a:rPr>
              <a:t>”)</a:t>
            </a:r>
            <a:endParaRPr sz="2400">
              <a:solidFill>
                <a:srgbClr val="F1C232"/>
              </a:solidFill>
            </a:endParaRPr>
          </a:p>
          <a:p>
            <a:pPr indent="0" lvl="0" marL="0" rtl="0" algn="l">
              <a:spcBef>
                <a:spcPts val="1600"/>
              </a:spcBef>
              <a:spcAft>
                <a:spcPts val="1600"/>
              </a:spcAft>
              <a:buNone/>
            </a:pPr>
            <a:r>
              <a:rPr lang="en" sz="2400">
                <a:solidFill>
                  <a:srgbClr val="F1C232"/>
                </a:solidFill>
              </a:rPr>
              <a:t> </a:t>
            </a:r>
            <a:endParaRPr sz="2400">
              <a:solidFill>
                <a:srgbClr val="F1C23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Use of range()  in python</a:t>
            </a:r>
            <a:r>
              <a:rPr lang="en">
                <a:solidFill>
                  <a:srgbClr val="3C78D8"/>
                </a:solidFill>
              </a:rPr>
              <a:t>:</a:t>
            </a:r>
            <a:endParaRPr>
              <a:solidFill>
                <a:srgbClr val="3C78D8"/>
              </a:solidFill>
            </a:endParaRPr>
          </a:p>
        </p:txBody>
      </p:sp>
      <p:sp>
        <p:nvSpPr>
          <p:cNvPr id="137" name="Google Shape;137;p27"/>
          <p:cNvSpPr txBox="1"/>
          <p:nvPr>
            <p:ph idx="1" type="body"/>
          </p:nvPr>
        </p:nvSpPr>
        <p:spPr>
          <a:xfrm>
            <a:off x="311700" y="1152475"/>
            <a:ext cx="8520600" cy="3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rPr>
              <a:t>&gt;&gt;</a:t>
            </a:r>
            <a:r>
              <a:rPr lang="en">
                <a:solidFill>
                  <a:srgbClr val="F1C232"/>
                </a:solidFill>
              </a:rPr>
              <a:t>The built-in function range() generates the integer numbers between the given start integer to the stop integer.</a:t>
            </a:r>
            <a:endParaRPr>
              <a:solidFill>
                <a:srgbClr val="F1C232"/>
              </a:solidFill>
            </a:endParaRPr>
          </a:p>
          <a:p>
            <a:pPr indent="0" lvl="0" marL="0" rtl="0" algn="l">
              <a:spcBef>
                <a:spcPts val="1600"/>
              </a:spcBef>
              <a:spcAft>
                <a:spcPts val="0"/>
              </a:spcAft>
              <a:buNone/>
            </a:pPr>
            <a:r>
              <a:rPr lang="en">
                <a:solidFill>
                  <a:srgbClr val="F1C232"/>
                </a:solidFill>
              </a:rPr>
              <a:t>&gt;&gt; Syntax:</a:t>
            </a:r>
            <a:endParaRPr>
              <a:solidFill>
                <a:srgbClr val="F1C232"/>
              </a:solidFill>
            </a:endParaRPr>
          </a:p>
          <a:p>
            <a:pPr indent="0" lvl="0" marL="0" rtl="0" algn="l">
              <a:spcBef>
                <a:spcPts val="1600"/>
              </a:spcBef>
              <a:spcAft>
                <a:spcPts val="0"/>
              </a:spcAft>
              <a:buNone/>
            </a:pPr>
            <a:r>
              <a:rPr lang="en">
                <a:solidFill>
                  <a:srgbClr val="F1C232"/>
                </a:solidFill>
              </a:rPr>
              <a:t>       range(start, stop, step)</a:t>
            </a:r>
            <a:endParaRPr>
              <a:solidFill>
                <a:srgbClr val="F1C232"/>
              </a:solidFill>
            </a:endParaRPr>
          </a:p>
          <a:p>
            <a:pPr indent="0" lvl="0" marL="0" rtl="0" algn="l">
              <a:spcBef>
                <a:spcPts val="1600"/>
              </a:spcBef>
              <a:spcAft>
                <a:spcPts val="0"/>
              </a:spcAft>
              <a:buNone/>
            </a:pPr>
            <a:r>
              <a:rPr lang="en">
                <a:solidFill>
                  <a:srgbClr val="F1C232"/>
                </a:solidFill>
              </a:rPr>
              <a:t>  Start: Start argument is a starting number of the sequence. i.e., lower limit. By </a:t>
            </a:r>
            <a:br>
              <a:rPr lang="en">
                <a:solidFill>
                  <a:srgbClr val="F1C232"/>
                </a:solidFill>
              </a:rPr>
            </a:br>
            <a:r>
              <a:rPr lang="en">
                <a:solidFill>
                  <a:srgbClr val="F1C232"/>
                </a:solidFill>
              </a:rPr>
              <a:t>             Default it starts with 0.</a:t>
            </a:r>
            <a:br>
              <a:rPr lang="en">
                <a:solidFill>
                  <a:srgbClr val="F1C232"/>
                </a:solidFill>
              </a:rPr>
            </a:br>
            <a:r>
              <a:rPr lang="en">
                <a:solidFill>
                  <a:srgbClr val="F1C232"/>
                </a:solidFill>
              </a:rPr>
              <a:t>  Stop: Stop argument is an upper limit. i.e., generate numbers up to this number.</a:t>
            </a:r>
            <a:br>
              <a:rPr lang="en">
                <a:solidFill>
                  <a:srgbClr val="F1C232"/>
                </a:solidFill>
              </a:rPr>
            </a:br>
            <a:r>
              <a:rPr lang="en">
                <a:solidFill>
                  <a:srgbClr val="F1C232"/>
                </a:solidFill>
              </a:rPr>
              <a:t>  Step:  Step is a difference between each number in the result.</a:t>
            </a:r>
            <a:endParaRPr>
              <a:solidFill>
                <a:srgbClr val="F1C232"/>
              </a:solidFill>
            </a:endParaRPr>
          </a:p>
          <a:p>
            <a:pPr indent="0" lvl="0" marL="0" rtl="0" algn="l">
              <a:spcBef>
                <a:spcPts val="1600"/>
              </a:spcBef>
              <a:spcAft>
                <a:spcPts val="1600"/>
              </a:spcAft>
              <a:buNone/>
            </a:pPr>
            <a:r>
              <a:t/>
            </a:r>
            <a:endParaRPr sz="2400">
              <a:solidFill>
                <a:srgbClr val="F1C23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idx="1" type="body"/>
          </p:nvPr>
        </p:nvSpPr>
        <p:spPr>
          <a:xfrm>
            <a:off x="311700" y="321475"/>
            <a:ext cx="8520600" cy="45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1:</a:t>
            </a:r>
            <a:endParaRPr>
              <a:solidFill>
                <a:srgbClr val="F1C232"/>
              </a:solidFill>
            </a:endParaRPr>
          </a:p>
          <a:p>
            <a:pPr indent="0" lvl="0" marL="0" rtl="0" algn="l">
              <a:spcBef>
                <a:spcPts val="1600"/>
              </a:spcBef>
              <a:spcAft>
                <a:spcPts val="0"/>
              </a:spcAft>
              <a:buNone/>
            </a:pPr>
            <a:r>
              <a:rPr lang="en">
                <a:solidFill>
                  <a:srgbClr val="F1C232"/>
                </a:solidFill>
              </a:rPr>
              <a:t>   for i in range(5):</a:t>
            </a:r>
            <a:br>
              <a:rPr lang="en">
                <a:solidFill>
                  <a:srgbClr val="F1C232"/>
                </a:solidFill>
              </a:rPr>
            </a:br>
            <a:r>
              <a:rPr lang="en">
                <a:solidFill>
                  <a:srgbClr val="F1C232"/>
                </a:solidFill>
              </a:rPr>
              <a:t>          print(i, end=', ')</a:t>
            </a:r>
            <a:endParaRPr>
              <a:solidFill>
                <a:srgbClr val="F1C232"/>
              </a:solidFill>
            </a:endParaRPr>
          </a:p>
          <a:p>
            <a:pPr indent="0" lvl="0" marL="0" rtl="0" algn="l">
              <a:spcBef>
                <a:spcPts val="1600"/>
              </a:spcBef>
              <a:spcAft>
                <a:spcPts val="0"/>
              </a:spcAft>
              <a:buNone/>
            </a:pPr>
            <a:r>
              <a:rPr lang="en">
                <a:solidFill>
                  <a:srgbClr val="F1C232"/>
                </a:solidFill>
              </a:rPr>
              <a:t>Output: 0,1,2,3,4</a:t>
            </a:r>
            <a:br>
              <a:rPr lang="en">
                <a:solidFill>
                  <a:srgbClr val="F1C232"/>
                </a:solidFill>
              </a:rPr>
            </a:br>
            <a:br>
              <a:rPr lang="en">
                <a:solidFill>
                  <a:srgbClr val="F1C232"/>
                </a:solidFill>
              </a:rPr>
            </a:br>
            <a:r>
              <a:rPr lang="en">
                <a:solidFill>
                  <a:srgbClr val="F1C232"/>
                </a:solidFill>
              </a:rPr>
              <a:t>Example 2</a:t>
            </a:r>
            <a:br>
              <a:rPr lang="en">
                <a:solidFill>
                  <a:srgbClr val="F1C232"/>
                </a:solidFill>
              </a:rPr>
            </a:br>
            <a:br>
              <a:rPr lang="en">
                <a:solidFill>
                  <a:srgbClr val="F1C232"/>
                </a:solidFill>
              </a:rPr>
            </a:br>
            <a:r>
              <a:rPr lang="en">
                <a:solidFill>
                  <a:srgbClr val="F1C232"/>
                </a:solidFill>
              </a:rPr>
              <a:t> for i in range(5, 10):</a:t>
            </a:r>
            <a:br>
              <a:rPr lang="en">
                <a:solidFill>
                  <a:srgbClr val="F1C232"/>
                </a:solidFill>
              </a:rPr>
            </a:br>
            <a:r>
              <a:rPr lang="en">
                <a:solidFill>
                  <a:srgbClr val="F1C232"/>
                </a:solidFill>
              </a:rPr>
              <a:t>        print(i, end=', ')</a:t>
            </a:r>
            <a:endParaRPr>
              <a:solidFill>
                <a:srgbClr val="F1C232"/>
              </a:solidFill>
            </a:endParaRPr>
          </a:p>
          <a:p>
            <a:pPr indent="0" lvl="0" marL="0" rtl="0" algn="l">
              <a:spcBef>
                <a:spcPts val="1600"/>
              </a:spcBef>
              <a:spcAft>
                <a:spcPts val="0"/>
              </a:spcAft>
              <a:buNone/>
            </a:pPr>
            <a:r>
              <a:rPr lang="en">
                <a:solidFill>
                  <a:srgbClr val="F1C232"/>
                </a:solidFill>
              </a:rPr>
              <a:t>Output: 5,6,7,8,9</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311700" y="291325"/>
            <a:ext cx="8520600" cy="42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3:</a:t>
            </a:r>
            <a:endParaRPr>
              <a:solidFill>
                <a:srgbClr val="F1C232"/>
              </a:solidFill>
            </a:endParaRPr>
          </a:p>
          <a:p>
            <a:pPr indent="0" lvl="0" marL="0" rtl="0" algn="l">
              <a:spcBef>
                <a:spcPts val="1600"/>
              </a:spcBef>
              <a:spcAft>
                <a:spcPts val="0"/>
              </a:spcAft>
              <a:buNone/>
            </a:pPr>
            <a:r>
              <a:rPr lang="en">
                <a:solidFill>
                  <a:srgbClr val="F1C232"/>
                </a:solidFill>
              </a:rPr>
              <a:t>for i in range(2, 10, 2):</a:t>
            </a:r>
            <a:endParaRPr>
              <a:solidFill>
                <a:srgbClr val="F1C232"/>
              </a:solidFill>
            </a:endParaRPr>
          </a:p>
          <a:p>
            <a:pPr indent="0" lvl="0" marL="0" rtl="0" algn="l">
              <a:spcBef>
                <a:spcPts val="1600"/>
              </a:spcBef>
              <a:spcAft>
                <a:spcPts val="0"/>
              </a:spcAft>
              <a:buNone/>
            </a:pPr>
            <a:r>
              <a:rPr lang="en">
                <a:solidFill>
                  <a:srgbClr val="F1C232"/>
                </a:solidFill>
              </a:rPr>
              <a:t>    print(i, end=', ')</a:t>
            </a:r>
            <a:endParaRPr>
              <a:solidFill>
                <a:srgbClr val="F1C232"/>
              </a:solidFill>
            </a:endParaRPr>
          </a:p>
          <a:p>
            <a:pPr indent="0" lvl="0" marL="0" rtl="0" algn="l">
              <a:spcBef>
                <a:spcPts val="1600"/>
              </a:spcBef>
              <a:spcAft>
                <a:spcPts val="1600"/>
              </a:spcAft>
              <a:buNone/>
            </a:pPr>
            <a:r>
              <a:rPr lang="en">
                <a:solidFill>
                  <a:srgbClr val="F1C232"/>
                </a:solidFill>
              </a:rPr>
              <a:t>Output: 2,4,6,8</a:t>
            </a:r>
            <a:endParaRPr>
              <a:solidFill>
                <a:srgbClr val="F1C23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183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Use of enumerate()</a:t>
            </a:r>
            <a:endParaRPr u="sng">
              <a:solidFill>
                <a:srgbClr val="3C78D8"/>
              </a:solidFill>
            </a:endParaRPr>
          </a:p>
        </p:txBody>
      </p:sp>
      <p:sp>
        <p:nvSpPr>
          <p:cNvPr id="153" name="Google Shape;153;p30"/>
          <p:cNvSpPr txBox="1"/>
          <p:nvPr>
            <p:ph idx="1" type="body"/>
          </p:nvPr>
        </p:nvSpPr>
        <p:spPr>
          <a:xfrm>
            <a:off x="311700" y="803675"/>
            <a:ext cx="8520600" cy="41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The enumerate() method adds counter to an iterable and returns it. The returned object is a enumerate object.</a:t>
            </a:r>
            <a:endParaRPr>
              <a:solidFill>
                <a:srgbClr val="F1C232"/>
              </a:solidFill>
            </a:endParaRPr>
          </a:p>
          <a:p>
            <a:pPr indent="0" lvl="0" marL="0" rtl="0" algn="l">
              <a:spcBef>
                <a:spcPts val="1600"/>
              </a:spcBef>
              <a:spcAft>
                <a:spcPts val="0"/>
              </a:spcAft>
              <a:buNone/>
            </a:pPr>
            <a:r>
              <a:rPr lang="en">
                <a:solidFill>
                  <a:srgbClr val="F1C232"/>
                </a:solidFill>
              </a:rPr>
              <a:t>&gt;&gt; The enumerate() method takes two parameters:</a:t>
            </a:r>
            <a:br>
              <a:rPr lang="en">
                <a:solidFill>
                  <a:srgbClr val="F1C232"/>
                </a:solidFill>
              </a:rPr>
            </a:br>
            <a:r>
              <a:rPr lang="en">
                <a:solidFill>
                  <a:srgbClr val="F1C232"/>
                </a:solidFill>
              </a:rPr>
              <a:t>     a)iterable - a sequence, an iterator, or objects that supports iteration.</a:t>
            </a:r>
            <a:br>
              <a:rPr lang="en">
                <a:solidFill>
                  <a:srgbClr val="F1C232"/>
                </a:solidFill>
              </a:rPr>
            </a:br>
            <a:r>
              <a:rPr lang="en">
                <a:solidFill>
                  <a:srgbClr val="F1C232"/>
                </a:solidFill>
              </a:rPr>
              <a:t>     b)start (optional) - enumerate() starts counting from this number. By default, </a:t>
            </a:r>
            <a:br>
              <a:rPr lang="en">
                <a:solidFill>
                  <a:srgbClr val="F1C232"/>
                </a:solidFill>
              </a:rPr>
            </a:br>
            <a:r>
              <a:rPr lang="en">
                <a:solidFill>
                  <a:srgbClr val="F1C232"/>
                </a:solidFill>
              </a:rPr>
              <a:t>                                   Counting starts from 0.</a:t>
            </a:r>
            <a:endParaRPr>
              <a:solidFill>
                <a:srgbClr val="F1C232"/>
              </a:solidFill>
            </a:endParaRPr>
          </a:p>
          <a:p>
            <a:pPr indent="0" lvl="0" marL="0" rtl="0" algn="l">
              <a:spcBef>
                <a:spcPts val="1600"/>
              </a:spcBef>
              <a:spcAft>
                <a:spcPts val="1600"/>
              </a:spcAft>
              <a:buNone/>
            </a:pPr>
            <a:r>
              <a:rPr lang="en">
                <a:solidFill>
                  <a:srgbClr val="F1C232"/>
                </a:solidFill>
              </a:rPr>
              <a:t>&gt;&gt; </a:t>
            </a:r>
            <a:r>
              <a:rPr lang="en">
                <a:solidFill>
                  <a:srgbClr val="6AA84F"/>
                </a:solidFill>
              </a:rPr>
              <a:t>Syntax</a:t>
            </a:r>
            <a:r>
              <a:rPr lang="en">
                <a:solidFill>
                  <a:srgbClr val="F1C232"/>
                </a:solidFill>
              </a:rPr>
              <a:t>:</a:t>
            </a:r>
            <a:br>
              <a:rPr lang="en">
                <a:solidFill>
                  <a:srgbClr val="F1C232"/>
                </a:solidFill>
              </a:rPr>
            </a:br>
            <a:r>
              <a:rPr lang="en">
                <a:solidFill>
                  <a:srgbClr val="F1C232"/>
                </a:solidFill>
              </a:rPr>
              <a:t>           enumerate(iterable, start)</a:t>
            </a:r>
            <a:endParaRPr>
              <a:solidFill>
                <a:srgbClr val="F1C23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311700" y="241100"/>
            <a:ext cx="8520600" cy="47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1:</a:t>
            </a:r>
            <a:br>
              <a:rPr lang="en">
                <a:solidFill>
                  <a:srgbClr val="F1C232"/>
                </a:solidFill>
              </a:rPr>
            </a:br>
            <a:br>
              <a:rPr lang="en">
                <a:solidFill>
                  <a:srgbClr val="F1C232"/>
                </a:solidFill>
              </a:rPr>
            </a:br>
            <a:r>
              <a:rPr lang="en">
                <a:solidFill>
                  <a:srgbClr val="F1C232"/>
                </a:solidFill>
              </a:rPr>
              <a:t>     list1=[“Sam”, “Tim”, “Robert”]</a:t>
            </a:r>
            <a:br>
              <a:rPr lang="en">
                <a:solidFill>
                  <a:srgbClr val="F1C232"/>
                </a:solidFill>
              </a:rPr>
            </a:br>
            <a:r>
              <a:rPr lang="en">
                <a:solidFill>
                  <a:srgbClr val="F1C232"/>
                </a:solidFill>
              </a:rPr>
              <a:t>     enum_list =enumerate(list1)</a:t>
            </a:r>
            <a:br>
              <a:rPr lang="en">
                <a:solidFill>
                  <a:srgbClr val="F1C232"/>
                </a:solidFill>
              </a:rPr>
            </a:br>
            <a:r>
              <a:rPr lang="en">
                <a:solidFill>
                  <a:srgbClr val="F1C232"/>
                </a:solidFill>
              </a:rPr>
              <a:t>     print(list(enum_list))</a:t>
            </a:r>
            <a:endParaRPr>
              <a:solidFill>
                <a:srgbClr val="F1C232"/>
              </a:solidFill>
            </a:endParaRPr>
          </a:p>
          <a:p>
            <a:pPr indent="0" lvl="0" marL="0" rtl="0" algn="l">
              <a:spcBef>
                <a:spcPts val="1600"/>
              </a:spcBef>
              <a:spcAft>
                <a:spcPts val="0"/>
              </a:spcAft>
              <a:buNone/>
            </a:pPr>
            <a:r>
              <a:rPr lang="en">
                <a:solidFill>
                  <a:srgbClr val="F1C232"/>
                </a:solidFill>
              </a:rPr>
              <a:t>Output: [(0,’Sam’), (1,’Tim’), (2, ‘Robert’)]</a:t>
            </a:r>
            <a:endParaRPr>
              <a:solidFill>
                <a:srgbClr val="F1C232"/>
              </a:solidFill>
            </a:endParaRPr>
          </a:p>
          <a:p>
            <a:pPr indent="0" lvl="0" marL="0" rtl="0" algn="l">
              <a:spcBef>
                <a:spcPts val="1600"/>
              </a:spcBef>
              <a:spcAft>
                <a:spcPts val="0"/>
              </a:spcAft>
              <a:buNone/>
            </a:pPr>
            <a:r>
              <a:rPr lang="en">
                <a:solidFill>
                  <a:srgbClr val="F1C232"/>
                </a:solidFill>
              </a:rPr>
              <a:t>Example 2:</a:t>
            </a:r>
            <a:br>
              <a:rPr lang="en">
                <a:solidFill>
                  <a:srgbClr val="F1C232"/>
                </a:solidFill>
              </a:rPr>
            </a:br>
            <a:br>
              <a:rPr lang="en">
                <a:solidFill>
                  <a:srgbClr val="F1C232"/>
                </a:solidFill>
              </a:rPr>
            </a:br>
            <a:r>
              <a:rPr lang="en">
                <a:solidFill>
                  <a:srgbClr val="F1C232"/>
                </a:solidFill>
              </a:rPr>
              <a:t>     </a:t>
            </a:r>
            <a:r>
              <a:rPr lang="en">
                <a:solidFill>
                  <a:srgbClr val="F1C232"/>
                </a:solidFill>
              </a:rPr>
              <a:t>list1=[“Sam”, “Tim”, “Robert”]</a:t>
            </a:r>
            <a:br>
              <a:rPr lang="en">
                <a:solidFill>
                  <a:srgbClr val="F1C232"/>
                </a:solidFill>
              </a:rPr>
            </a:br>
            <a:r>
              <a:rPr lang="en">
                <a:solidFill>
                  <a:srgbClr val="F1C232"/>
                </a:solidFill>
              </a:rPr>
              <a:t>     enum_list =enumerate(list1,15)</a:t>
            </a:r>
            <a:br>
              <a:rPr lang="en">
                <a:solidFill>
                  <a:srgbClr val="F1C232"/>
                </a:solidFill>
              </a:rPr>
            </a:br>
            <a:r>
              <a:rPr lang="en">
                <a:solidFill>
                  <a:srgbClr val="F1C232"/>
                </a:solidFill>
              </a:rPr>
              <a:t>     print(list(enum_list))</a:t>
            </a:r>
            <a:endParaRPr>
              <a:solidFill>
                <a:srgbClr val="F1C232"/>
              </a:solidFill>
            </a:endParaRPr>
          </a:p>
          <a:p>
            <a:pPr indent="0" lvl="0" marL="0" rtl="0" algn="l">
              <a:spcBef>
                <a:spcPts val="1600"/>
              </a:spcBef>
              <a:spcAft>
                <a:spcPts val="0"/>
              </a:spcAft>
              <a:buNone/>
            </a:pPr>
            <a:r>
              <a:rPr lang="en">
                <a:solidFill>
                  <a:srgbClr val="F1C232"/>
                </a:solidFill>
              </a:rPr>
              <a:t>Output: [(15,’Sam’), (16,’Tim’), (17, ‘Robert’)]</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rPr lang="en">
                <a:solidFill>
                  <a:srgbClr val="F1C232"/>
                </a:solidFill>
              </a:rPr>
              <a:t>   </a:t>
            </a:r>
            <a:endParaRPr>
              <a:solidFill>
                <a:srgbClr val="F1C232"/>
              </a:solidFill>
            </a:endParaRPr>
          </a:p>
          <a:p>
            <a:pPr indent="0" lvl="0" marL="0" rtl="0" algn="l">
              <a:spcBef>
                <a:spcPts val="1600"/>
              </a:spcBef>
              <a:spcAft>
                <a:spcPts val="0"/>
              </a:spcAft>
              <a:buNone/>
            </a:pPr>
            <a:r>
              <a:rPr lang="en">
                <a:solidFill>
                  <a:srgbClr val="F1C232"/>
                </a:solidFill>
              </a:rPr>
              <a:t>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493050" y="190875"/>
            <a:ext cx="6439200" cy="15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u="sng">
                <a:solidFill>
                  <a:srgbClr val="1155CC"/>
                </a:solidFill>
              </a:rPr>
              <a:t>Control Flow and Loops in Python:</a:t>
            </a:r>
            <a:endParaRPr sz="4500" u="sng">
              <a:solidFill>
                <a:srgbClr val="1155CC"/>
              </a:solidFill>
            </a:endParaRPr>
          </a:p>
        </p:txBody>
      </p:sp>
      <p:sp>
        <p:nvSpPr>
          <p:cNvPr id="61" name="Google Shape;61;p14"/>
          <p:cNvSpPr txBox="1"/>
          <p:nvPr>
            <p:ph idx="1" type="subTitle"/>
          </p:nvPr>
        </p:nvSpPr>
        <p:spPr>
          <a:xfrm>
            <a:off x="452350" y="1989100"/>
            <a:ext cx="8520600" cy="297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D966"/>
              </a:buClr>
              <a:buSzPts val="1800"/>
              <a:buFont typeface="Verdana"/>
              <a:buAutoNum type="arabicPeriod"/>
            </a:pPr>
            <a:r>
              <a:rPr lang="en" sz="1800">
                <a:solidFill>
                  <a:srgbClr val="FFD966"/>
                </a:solidFill>
                <a:latin typeface="Verdana"/>
                <a:ea typeface="Verdana"/>
                <a:cs typeface="Verdana"/>
                <a:sym typeface="Verdana"/>
              </a:rPr>
              <a:t>If statements</a:t>
            </a:r>
            <a:endParaRPr sz="1800">
              <a:solidFill>
                <a:srgbClr val="FFD966"/>
              </a:solidFill>
              <a:latin typeface="Verdana"/>
              <a:ea typeface="Verdana"/>
              <a:cs typeface="Verdana"/>
              <a:sym typeface="Verdana"/>
            </a:endParaRPr>
          </a:p>
          <a:p>
            <a:pPr indent="0" lvl="0" marL="457200" rtl="0" algn="l">
              <a:spcBef>
                <a:spcPts val="0"/>
              </a:spcBef>
              <a:spcAft>
                <a:spcPts val="0"/>
              </a:spcAft>
              <a:buNone/>
            </a:pPr>
            <a:r>
              <a:t/>
            </a:r>
            <a:endParaRPr sz="1800">
              <a:solidFill>
                <a:srgbClr val="FFD966"/>
              </a:solidFill>
              <a:latin typeface="Verdana"/>
              <a:ea typeface="Verdana"/>
              <a:cs typeface="Verdana"/>
              <a:sym typeface="Verdana"/>
            </a:endParaRPr>
          </a:p>
          <a:p>
            <a:pPr indent="-342900" lvl="0" marL="457200" rtl="0" algn="l">
              <a:spcBef>
                <a:spcPts val="0"/>
              </a:spcBef>
              <a:spcAft>
                <a:spcPts val="0"/>
              </a:spcAft>
              <a:buClr>
                <a:srgbClr val="FFD966"/>
              </a:buClr>
              <a:buSzPts val="1800"/>
              <a:buFont typeface="Verdana"/>
              <a:buAutoNum type="arabicPeriod"/>
            </a:pPr>
            <a:r>
              <a:rPr lang="en" sz="1800">
                <a:solidFill>
                  <a:srgbClr val="FFD966"/>
                </a:solidFill>
                <a:latin typeface="Verdana"/>
                <a:ea typeface="Verdana"/>
                <a:cs typeface="Verdana"/>
                <a:sym typeface="Verdana"/>
              </a:rPr>
              <a:t>Else If Ladder(Elif)</a:t>
            </a:r>
            <a:endParaRPr sz="1800">
              <a:solidFill>
                <a:srgbClr val="FFD966"/>
              </a:solidFill>
              <a:latin typeface="Verdana"/>
              <a:ea typeface="Verdana"/>
              <a:cs typeface="Verdana"/>
              <a:sym typeface="Verdana"/>
            </a:endParaRPr>
          </a:p>
          <a:p>
            <a:pPr indent="0" lvl="0" marL="457200" rtl="0" algn="l">
              <a:spcBef>
                <a:spcPts val="0"/>
              </a:spcBef>
              <a:spcAft>
                <a:spcPts val="0"/>
              </a:spcAft>
              <a:buNone/>
            </a:pPr>
            <a:r>
              <a:t/>
            </a:r>
            <a:endParaRPr sz="1800">
              <a:solidFill>
                <a:srgbClr val="FFD966"/>
              </a:solidFill>
              <a:latin typeface="Verdana"/>
              <a:ea typeface="Verdana"/>
              <a:cs typeface="Verdana"/>
              <a:sym typeface="Verdana"/>
            </a:endParaRPr>
          </a:p>
          <a:p>
            <a:pPr indent="-342900" lvl="0" marL="457200" rtl="0" algn="l">
              <a:spcBef>
                <a:spcPts val="0"/>
              </a:spcBef>
              <a:spcAft>
                <a:spcPts val="0"/>
              </a:spcAft>
              <a:buClr>
                <a:srgbClr val="FFD966"/>
              </a:buClr>
              <a:buSzPts val="1800"/>
              <a:buFont typeface="Verdana"/>
              <a:buAutoNum type="arabicPeriod"/>
            </a:pPr>
            <a:r>
              <a:rPr lang="en" sz="1800">
                <a:solidFill>
                  <a:srgbClr val="FFD966"/>
                </a:solidFill>
                <a:latin typeface="Verdana"/>
                <a:ea typeface="Verdana"/>
                <a:cs typeface="Verdana"/>
                <a:sym typeface="Verdana"/>
              </a:rPr>
              <a:t>For Loops</a:t>
            </a:r>
            <a:endParaRPr sz="1800">
              <a:solidFill>
                <a:srgbClr val="FFD966"/>
              </a:solidFill>
              <a:latin typeface="Verdana"/>
              <a:ea typeface="Verdana"/>
              <a:cs typeface="Verdana"/>
              <a:sym typeface="Verdana"/>
            </a:endParaRPr>
          </a:p>
          <a:p>
            <a:pPr indent="0" lvl="0" marL="457200" rtl="0" algn="l">
              <a:spcBef>
                <a:spcPts val="0"/>
              </a:spcBef>
              <a:spcAft>
                <a:spcPts val="0"/>
              </a:spcAft>
              <a:buNone/>
            </a:pPr>
            <a:r>
              <a:t/>
            </a:r>
            <a:endParaRPr sz="1800">
              <a:solidFill>
                <a:srgbClr val="FFD966"/>
              </a:solidFill>
              <a:latin typeface="Verdana"/>
              <a:ea typeface="Verdana"/>
              <a:cs typeface="Verdana"/>
              <a:sym typeface="Verdana"/>
            </a:endParaRPr>
          </a:p>
          <a:p>
            <a:pPr indent="-342900" lvl="0" marL="457200" rtl="0" algn="l">
              <a:spcBef>
                <a:spcPts val="0"/>
              </a:spcBef>
              <a:spcAft>
                <a:spcPts val="0"/>
              </a:spcAft>
              <a:buClr>
                <a:srgbClr val="FFD966"/>
              </a:buClr>
              <a:buSzPts val="1800"/>
              <a:buFont typeface="Verdana"/>
              <a:buAutoNum type="arabicPeriod"/>
            </a:pPr>
            <a:r>
              <a:rPr lang="en" sz="1800">
                <a:solidFill>
                  <a:srgbClr val="FFD966"/>
                </a:solidFill>
                <a:latin typeface="Verdana"/>
                <a:ea typeface="Verdana"/>
                <a:cs typeface="Verdana"/>
                <a:sym typeface="Verdana"/>
              </a:rPr>
              <a:t>While Loops</a:t>
            </a:r>
            <a:endParaRPr sz="1800">
              <a:solidFill>
                <a:srgbClr val="FFD966"/>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130600" y="160725"/>
            <a:ext cx="8701800" cy="49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3:</a:t>
            </a:r>
            <a:br>
              <a:rPr lang="en">
                <a:solidFill>
                  <a:srgbClr val="F1C232"/>
                </a:solidFill>
              </a:rPr>
            </a:br>
            <a:r>
              <a:rPr lang="en">
                <a:solidFill>
                  <a:srgbClr val="F1C232"/>
                </a:solidFill>
              </a:rPr>
              <a:t>           list2=[“red”,”blue”,”pink”]</a:t>
            </a:r>
            <a:br>
              <a:rPr lang="en">
                <a:solidFill>
                  <a:srgbClr val="F1C232"/>
                </a:solidFill>
              </a:rPr>
            </a:br>
            <a:br>
              <a:rPr lang="en">
                <a:solidFill>
                  <a:srgbClr val="F1C232"/>
                </a:solidFill>
              </a:rPr>
            </a:br>
            <a:r>
              <a:rPr lang="en">
                <a:solidFill>
                  <a:srgbClr val="F1C232"/>
                </a:solidFill>
              </a:rPr>
              <a:t>           </a:t>
            </a:r>
            <a:r>
              <a:rPr lang="en">
                <a:solidFill>
                  <a:srgbClr val="F1C232"/>
                </a:solidFill>
              </a:rPr>
              <a:t>f</a:t>
            </a:r>
            <a:r>
              <a:rPr lang="en">
                <a:solidFill>
                  <a:srgbClr val="F1C232"/>
                </a:solidFill>
              </a:rPr>
              <a:t>or item in enumerate(list2):</a:t>
            </a:r>
            <a:br>
              <a:rPr lang="en">
                <a:solidFill>
                  <a:srgbClr val="F1C232"/>
                </a:solidFill>
              </a:rPr>
            </a:br>
            <a:r>
              <a:rPr lang="en">
                <a:solidFill>
                  <a:srgbClr val="F1C232"/>
                </a:solidFill>
              </a:rPr>
              <a:t>                print(item)</a:t>
            </a:r>
            <a:br>
              <a:rPr lang="en">
                <a:solidFill>
                  <a:srgbClr val="F1C232"/>
                </a:solidFill>
              </a:rPr>
            </a:br>
            <a:r>
              <a:rPr lang="en">
                <a:solidFill>
                  <a:srgbClr val="F1C232"/>
                </a:solidFill>
              </a:rPr>
              <a:t>          </a:t>
            </a:r>
            <a:br>
              <a:rPr lang="en">
                <a:solidFill>
                  <a:srgbClr val="F1C232"/>
                </a:solidFill>
              </a:rPr>
            </a:br>
            <a:r>
              <a:rPr lang="en">
                <a:solidFill>
                  <a:srgbClr val="F1C232"/>
                </a:solidFill>
              </a:rPr>
              <a:t>           </a:t>
            </a:r>
            <a:r>
              <a:rPr lang="en">
                <a:solidFill>
                  <a:srgbClr val="F1C232"/>
                </a:solidFill>
              </a:rPr>
              <a:t>f</a:t>
            </a:r>
            <a:r>
              <a:rPr lang="en">
                <a:solidFill>
                  <a:srgbClr val="F1C232"/>
                </a:solidFill>
              </a:rPr>
              <a:t>or count,item in enumerate(list2):</a:t>
            </a:r>
            <a:br>
              <a:rPr lang="en">
                <a:solidFill>
                  <a:srgbClr val="F1C232"/>
                </a:solidFill>
              </a:rPr>
            </a:br>
            <a:r>
              <a:rPr lang="en">
                <a:solidFill>
                  <a:srgbClr val="F1C232"/>
                </a:solidFill>
              </a:rPr>
              <a:t>                 print(count, item)</a:t>
            </a:r>
            <a:br>
              <a:rPr lang="en">
                <a:solidFill>
                  <a:srgbClr val="F1C232"/>
                </a:solidFill>
              </a:rPr>
            </a:br>
            <a:br>
              <a:rPr lang="en">
                <a:solidFill>
                  <a:srgbClr val="F1C232"/>
                </a:solidFill>
              </a:rPr>
            </a:br>
            <a:r>
              <a:rPr lang="en">
                <a:solidFill>
                  <a:srgbClr val="F1C232"/>
                </a:solidFill>
              </a:rPr>
              <a:t>           </a:t>
            </a:r>
            <a:r>
              <a:rPr lang="en">
                <a:solidFill>
                  <a:srgbClr val="F1C232"/>
                </a:solidFill>
              </a:rPr>
              <a:t>f</a:t>
            </a:r>
            <a:r>
              <a:rPr lang="en">
                <a:solidFill>
                  <a:srgbClr val="F1C232"/>
                </a:solidFill>
              </a:rPr>
              <a:t>or count, item in enumerate(list2,20):</a:t>
            </a:r>
            <a:br>
              <a:rPr lang="en">
                <a:solidFill>
                  <a:srgbClr val="F1C232"/>
                </a:solidFill>
              </a:rPr>
            </a:br>
            <a:r>
              <a:rPr lang="en">
                <a:solidFill>
                  <a:srgbClr val="F1C232"/>
                </a:solidFill>
              </a:rPr>
              <a:t>                print(count, item)</a:t>
            </a:r>
            <a:br>
              <a:rPr lang="en">
                <a:solidFill>
                  <a:srgbClr val="F1C232"/>
                </a:solidFill>
              </a:rPr>
            </a:br>
            <a:r>
              <a:rPr lang="en">
                <a:solidFill>
                  <a:srgbClr val="F1C232"/>
                </a:solidFill>
              </a:rPr>
              <a:t>           </a:t>
            </a:r>
            <a:br>
              <a:rPr lang="en">
                <a:solidFill>
                  <a:srgbClr val="F1C232"/>
                </a:solidFill>
              </a:rPr>
            </a:br>
            <a:r>
              <a:rPr lang="en">
                <a:solidFill>
                  <a:srgbClr val="F1C232"/>
                </a:solidFill>
              </a:rPr>
              <a:t>Output: (0,’red’)</a:t>
            </a:r>
            <a:br>
              <a:rPr lang="en">
                <a:solidFill>
                  <a:srgbClr val="F1C232"/>
                </a:solidFill>
              </a:rPr>
            </a:br>
            <a:r>
              <a:rPr lang="en">
                <a:solidFill>
                  <a:srgbClr val="F1C232"/>
                </a:solidFill>
              </a:rPr>
              <a:t>             (1,’blue’)</a:t>
            </a:r>
            <a:br>
              <a:rPr lang="en">
                <a:solidFill>
                  <a:srgbClr val="F1C232"/>
                </a:solidFill>
              </a:rPr>
            </a:br>
            <a:r>
              <a:rPr lang="en">
                <a:solidFill>
                  <a:srgbClr val="F1C232"/>
                </a:solidFill>
              </a:rPr>
              <a:t>             (2,’pink’)</a:t>
            </a:r>
            <a:br>
              <a:rPr lang="en">
                <a:solidFill>
                  <a:srgbClr val="F1C232"/>
                </a:solidFill>
              </a:rPr>
            </a:br>
            <a:endParaRPr>
              <a:solidFill>
                <a:srgbClr val="F1C232"/>
              </a:solidFill>
            </a:endParaRPr>
          </a:p>
          <a:p>
            <a:pPr indent="0" lvl="0" marL="0" rtl="0" algn="l">
              <a:spcBef>
                <a:spcPts val="1600"/>
              </a:spcBef>
              <a:spcAft>
                <a:spcPts val="1600"/>
              </a:spcAft>
              <a:buNone/>
            </a:pPr>
            <a:r>
              <a:rPr lang="en">
                <a:solidFill>
                  <a:srgbClr val="F1C232"/>
                </a:solidFill>
              </a:rPr>
              <a:t>Example 4:</a:t>
            </a:r>
            <a:br>
              <a:rPr lang="en">
                <a:solidFill>
                  <a:srgbClr val="F1C232"/>
                </a:solidFill>
              </a:rPr>
            </a:br>
            <a:r>
              <a:rPr lang="en">
                <a:solidFill>
                  <a:srgbClr val="F1C232"/>
                </a:solidFill>
              </a:rPr>
              <a:t>          </a:t>
            </a:r>
            <a:br>
              <a:rPr lang="en">
                <a:solidFill>
                  <a:srgbClr val="F1C232"/>
                </a:solidFill>
              </a:rPr>
            </a:br>
            <a:r>
              <a:rPr lang="en">
                <a:solidFill>
                  <a:srgbClr val="F1C232"/>
                </a:solidFill>
              </a:rPr>
              <a:t>         </a:t>
            </a:r>
            <a:endParaRPr>
              <a:solidFill>
                <a:srgbClr val="F1C232"/>
              </a:solidFill>
            </a:endParaRPr>
          </a:p>
        </p:txBody>
      </p:sp>
      <p:sp>
        <p:nvSpPr>
          <p:cNvPr id="164" name="Google Shape;164;p32"/>
          <p:cNvSpPr txBox="1"/>
          <p:nvPr/>
        </p:nvSpPr>
        <p:spPr>
          <a:xfrm>
            <a:off x="2370825" y="4008325"/>
            <a:ext cx="12255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1C232"/>
                </a:solidFill>
              </a:rPr>
              <a:t>0 red</a:t>
            </a:r>
            <a:br>
              <a:rPr lang="en" sz="1800">
                <a:solidFill>
                  <a:srgbClr val="F1C232"/>
                </a:solidFill>
              </a:rPr>
            </a:br>
            <a:r>
              <a:rPr lang="en" sz="1800">
                <a:solidFill>
                  <a:srgbClr val="F1C232"/>
                </a:solidFill>
              </a:rPr>
              <a:t>1 blue</a:t>
            </a:r>
            <a:endParaRPr sz="1800">
              <a:solidFill>
                <a:srgbClr val="F1C232"/>
              </a:solidFill>
            </a:endParaRPr>
          </a:p>
          <a:p>
            <a:pPr indent="0" lvl="0" marL="0" rtl="0" algn="l">
              <a:spcBef>
                <a:spcPts val="0"/>
              </a:spcBef>
              <a:spcAft>
                <a:spcPts val="0"/>
              </a:spcAft>
              <a:buNone/>
            </a:pPr>
            <a:r>
              <a:rPr lang="en" sz="1800">
                <a:solidFill>
                  <a:srgbClr val="F1C232"/>
                </a:solidFill>
              </a:rPr>
              <a:t>2 pink</a:t>
            </a:r>
            <a:endParaRPr sz="1800">
              <a:solidFill>
                <a:srgbClr val="F1C23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86550" y="173800"/>
            <a:ext cx="897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How to change the elements of the list using a for loop?</a:t>
            </a:r>
            <a:endParaRPr u="sng">
              <a:solidFill>
                <a:srgbClr val="3C78D8"/>
              </a:solidFill>
            </a:endParaRPr>
          </a:p>
        </p:txBody>
      </p:sp>
      <p:sp>
        <p:nvSpPr>
          <p:cNvPr id="170" name="Google Shape;170;p33"/>
          <p:cNvSpPr txBox="1"/>
          <p:nvPr>
            <p:ph idx="1" type="body"/>
          </p:nvPr>
        </p:nvSpPr>
        <p:spPr>
          <a:xfrm>
            <a:off x="160725" y="874000"/>
            <a:ext cx="8830200" cy="41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Using range() function:</a:t>
            </a:r>
            <a:endParaRPr>
              <a:solidFill>
                <a:srgbClr val="F1C232"/>
              </a:solidFill>
            </a:endParaRPr>
          </a:p>
          <a:p>
            <a:pPr indent="0" lvl="0" marL="0" rtl="0" algn="l">
              <a:spcBef>
                <a:spcPts val="1600"/>
              </a:spcBef>
              <a:spcAft>
                <a:spcPts val="0"/>
              </a:spcAft>
              <a:buNone/>
            </a:pPr>
            <a:r>
              <a:rPr lang="en">
                <a:solidFill>
                  <a:srgbClr val="F1C232"/>
                </a:solidFill>
              </a:rPr>
              <a:t>     my_list=[1,2,3,4]</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F1C232"/>
                </a:solidFill>
              </a:rPr>
              <a:t>f</a:t>
            </a:r>
            <a:r>
              <a:rPr lang="en">
                <a:solidFill>
                  <a:srgbClr val="F1C232"/>
                </a:solidFill>
              </a:rPr>
              <a:t>or i in range(0,len(my_list)):</a:t>
            </a:r>
            <a:br>
              <a:rPr lang="en">
                <a:solidFill>
                  <a:srgbClr val="F1C232"/>
                </a:solidFill>
              </a:rPr>
            </a:br>
            <a:r>
              <a:rPr lang="en">
                <a:solidFill>
                  <a:srgbClr val="F1C232"/>
                </a:solidFill>
              </a:rPr>
              <a:t>           my_list[i]= my_list[i]*2</a:t>
            </a:r>
            <a:endParaRPr>
              <a:solidFill>
                <a:srgbClr val="F1C232"/>
              </a:solidFill>
            </a:endParaRPr>
          </a:p>
          <a:p>
            <a:pPr indent="0" lvl="0" marL="0" rtl="0" algn="l">
              <a:spcBef>
                <a:spcPts val="1600"/>
              </a:spcBef>
              <a:spcAft>
                <a:spcPts val="0"/>
              </a:spcAft>
              <a:buNone/>
            </a:pPr>
            <a:r>
              <a:rPr lang="en">
                <a:solidFill>
                  <a:srgbClr val="F1C232"/>
                </a:solidFill>
              </a:rPr>
              <a:t>    print(my_list)</a:t>
            </a:r>
            <a:endParaRPr>
              <a:solidFill>
                <a:srgbClr val="F1C232"/>
              </a:solidFill>
            </a:endParaRPr>
          </a:p>
          <a:p>
            <a:pPr indent="0" lvl="0" marL="0" rtl="0" algn="l">
              <a:spcBef>
                <a:spcPts val="1600"/>
              </a:spcBef>
              <a:spcAft>
                <a:spcPts val="0"/>
              </a:spcAft>
              <a:buNone/>
            </a:pPr>
            <a:r>
              <a:rPr lang="en">
                <a:solidFill>
                  <a:srgbClr val="F1C232"/>
                </a:solidFill>
              </a:rPr>
              <a:t>What will the output: ???</a:t>
            </a:r>
            <a:endParaRPr>
              <a:solidFill>
                <a:srgbClr val="F1C232"/>
              </a:solidFill>
            </a:endParaRPr>
          </a:p>
          <a:p>
            <a:pPr indent="0" lvl="0" marL="0" rtl="0" algn="l">
              <a:spcBef>
                <a:spcPts val="1600"/>
              </a:spcBef>
              <a:spcAft>
                <a:spcPts val="0"/>
              </a:spcAft>
              <a:buNone/>
            </a:pPr>
            <a:r>
              <a:rPr lang="en">
                <a:solidFill>
                  <a:srgbClr val="F1C232"/>
                </a:solidFill>
              </a:rPr>
              <a:t>&gt;&gt; [ ]</a:t>
            </a:r>
            <a:br>
              <a:rPr lang="en">
                <a:solidFill>
                  <a:srgbClr val="F1C232"/>
                </a:solidFill>
              </a:rPr>
            </a:br>
            <a:r>
              <a:rPr lang="en">
                <a:solidFill>
                  <a:srgbClr val="F1C232"/>
                </a:solidFill>
              </a:rPr>
              <a:t>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4"/>
          <p:cNvSpPr txBox="1"/>
          <p:nvPr>
            <p:ph idx="1" type="body"/>
          </p:nvPr>
        </p:nvSpPr>
        <p:spPr>
          <a:xfrm>
            <a:off x="311700" y="231050"/>
            <a:ext cx="8520600" cy="46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Using enumerate() function.</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F1C232"/>
                </a:solidFill>
              </a:rPr>
              <a:t>f</a:t>
            </a:r>
            <a:r>
              <a:rPr lang="en">
                <a:solidFill>
                  <a:srgbClr val="F1C232"/>
                </a:solidFill>
              </a:rPr>
              <a:t>or i,s in enumerate(my_list):</a:t>
            </a:r>
            <a:br>
              <a:rPr lang="en">
                <a:solidFill>
                  <a:srgbClr val="F1C232"/>
                </a:solidFill>
              </a:rPr>
            </a:br>
            <a:r>
              <a:rPr lang="en">
                <a:solidFill>
                  <a:srgbClr val="F1C232"/>
                </a:solidFill>
              </a:rPr>
              <a:t>           my_list[i]= s*3</a:t>
            </a:r>
            <a:br>
              <a:rPr lang="en">
                <a:solidFill>
                  <a:srgbClr val="F1C232"/>
                </a:solidFill>
              </a:rPr>
            </a:br>
            <a:r>
              <a:rPr lang="en">
                <a:solidFill>
                  <a:srgbClr val="F1C232"/>
                </a:solidFill>
              </a:rPr>
              <a:t> print(my_list)</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rPr lang="en">
                <a:solidFill>
                  <a:srgbClr val="F1C232"/>
                </a:solidFill>
              </a:rPr>
              <a:t>Output: ???</a:t>
            </a:r>
            <a:endParaRPr>
              <a:solidFill>
                <a:srgbClr val="F1C232"/>
              </a:solidFill>
            </a:endParaRPr>
          </a:p>
          <a:p>
            <a:pPr indent="0" lvl="0" marL="0" rtl="0" algn="l">
              <a:spcBef>
                <a:spcPts val="1600"/>
              </a:spcBef>
              <a:spcAft>
                <a:spcPts val="1600"/>
              </a:spcAft>
              <a:buNone/>
            </a:pPr>
            <a:r>
              <a:rPr lang="en">
                <a:solidFill>
                  <a:srgbClr val="F1C232"/>
                </a:solidFill>
              </a:rPr>
              <a:t>&gt;&gt; [ ]</a:t>
            </a:r>
            <a:endParaRPr>
              <a:solidFill>
                <a:srgbClr val="F1C23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How to iterate through a dictionary?</a:t>
            </a:r>
            <a:endParaRPr u="sng">
              <a:solidFill>
                <a:srgbClr val="3C78D8"/>
              </a:solidFill>
            </a:endParaRPr>
          </a:p>
        </p:txBody>
      </p:sp>
      <p:sp>
        <p:nvSpPr>
          <p:cNvPr id="181" name="Google Shape;181;p35"/>
          <p:cNvSpPr txBox="1"/>
          <p:nvPr>
            <p:ph idx="1" type="body"/>
          </p:nvPr>
        </p:nvSpPr>
        <p:spPr>
          <a:xfrm>
            <a:off x="160725" y="813725"/>
            <a:ext cx="88905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mydict={‘Sam’:20, ‘Tim’:21, ‘Sid’:22}</a:t>
            </a:r>
            <a:br>
              <a:rPr lang="en">
                <a:solidFill>
                  <a:srgbClr val="F1C232"/>
                </a:solidFill>
              </a:rPr>
            </a:br>
            <a:r>
              <a:rPr lang="en">
                <a:solidFill>
                  <a:srgbClr val="F1C232"/>
                </a:solidFill>
              </a:rPr>
              <a:t>     </a:t>
            </a:r>
            <a:r>
              <a:rPr lang="en">
                <a:solidFill>
                  <a:srgbClr val="F1C232"/>
                </a:solidFill>
              </a:rPr>
              <a:t>f</a:t>
            </a:r>
            <a:r>
              <a:rPr lang="en">
                <a:solidFill>
                  <a:srgbClr val="F1C232"/>
                </a:solidFill>
              </a:rPr>
              <a:t>or item in mydict:</a:t>
            </a:r>
            <a:br>
              <a:rPr lang="en">
                <a:solidFill>
                  <a:srgbClr val="F1C232"/>
                </a:solidFill>
              </a:rPr>
            </a:br>
            <a:r>
              <a:rPr lang="en">
                <a:solidFill>
                  <a:srgbClr val="F1C232"/>
                </a:solidFill>
              </a:rPr>
              <a:t>          print(item)</a:t>
            </a:r>
            <a:endParaRPr>
              <a:solidFill>
                <a:srgbClr val="F1C232"/>
              </a:solidFill>
            </a:endParaRPr>
          </a:p>
          <a:p>
            <a:pPr indent="0" lvl="0" marL="0" rtl="0" algn="l">
              <a:spcBef>
                <a:spcPts val="1600"/>
              </a:spcBef>
              <a:spcAft>
                <a:spcPts val="0"/>
              </a:spcAft>
              <a:buNone/>
            </a:pPr>
            <a:r>
              <a:rPr lang="en">
                <a:solidFill>
                  <a:srgbClr val="F1C232"/>
                </a:solidFill>
              </a:rPr>
              <a:t>Output: Sam</a:t>
            </a:r>
            <a:br>
              <a:rPr lang="en">
                <a:solidFill>
                  <a:srgbClr val="F1C232"/>
                </a:solidFill>
              </a:rPr>
            </a:br>
            <a:r>
              <a:rPr lang="en">
                <a:solidFill>
                  <a:srgbClr val="F1C232"/>
                </a:solidFill>
              </a:rPr>
              <a:t>             Tim</a:t>
            </a:r>
            <a:br>
              <a:rPr lang="en">
                <a:solidFill>
                  <a:srgbClr val="F1C232"/>
                </a:solidFill>
              </a:rPr>
            </a:br>
            <a:r>
              <a:rPr lang="en">
                <a:solidFill>
                  <a:srgbClr val="F1C232"/>
                </a:solidFill>
              </a:rPr>
              <a:t>             Sid</a:t>
            </a:r>
            <a:endParaRPr>
              <a:solidFill>
                <a:srgbClr val="F1C232"/>
              </a:solidFill>
            </a:endParaRPr>
          </a:p>
          <a:p>
            <a:pPr indent="0" lvl="0" marL="0" rtl="0" algn="l">
              <a:spcBef>
                <a:spcPts val="1600"/>
              </a:spcBef>
              <a:spcAft>
                <a:spcPts val="0"/>
              </a:spcAft>
              <a:buNone/>
            </a:pPr>
            <a:r>
              <a:rPr lang="en">
                <a:solidFill>
                  <a:srgbClr val="F1C232"/>
                </a:solidFill>
              </a:rPr>
              <a:t>&gt;&gt; print(mydict.items())</a:t>
            </a:r>
            <a:endParaRPr>
              <a:solidFill>
                <a:srgbClr val="F1C232"/>
              </a:solidFill>
            </a:endParaRPr>
          </a:p>
          <a:p>
            <a:pPr indent="0" lvl="0" marL="0" rtl="0" algn="l">
              <a:spcBef>
                <a:spcPts val="1600"/>
              </a:spcBef>
              <a:spcAft>
                <a:spcPts val="1600"/>
              </a:spcAft>
              <a:buNone/>
            </a:pPr>
            <a:r>
              <a:rPr lang="en">
                <a:solidFill>
                  <a:srgbClr val="F1C232"/>
                </a:solidFill>
              </a:rPr>
              <a:t>Output: dict_items([(‘Sam’,20), (‘Tim’,21), (‘Sid’, 22)])</a:t>
            </a:r>
            <a:endParaRPr>
              <a:solidFill>
                <a:srgbClr val="F1C23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6"/>
          <p:cNvSpPr txBox="1"/>
          <p:nvPr>
            <p:ph idx="1" type="body"/>
          </p:nvPr>
        </p:nvSpPr>
        <p:spPr>
          <a:xfrm>
            <a:off x="170775" y="160725"/>
            <a:ext cx="86616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for item in my_dict.items():</a:t>
            </a:r>
            <a:br>
              <a:rPr lang="en">
                <a:solidFill>
                  <a:srgbClr val="F1C232"/>
                </a:solidFill>
              </a:rPr>
            </a:br>
            <a:r>
              <a:rPr lang="en">
                <a:solidFill>
                  <a:srgbClr val="F1C232"/>
                </a:solidFill>
              </a:rPr>
              <a:t>           print(items)</a:t>
            </a:r>
            <a:br>
              <a:rPr lang="en">
                <a:solidFill>
                  <a:srgbClr val="F1C232"/>
                </a:solidFill>
              </a:rPr>
            </a:br>
            <a:r>
              <a:rPr lang="en">
                <a:solidFill>
                  <a:srgbClr val="F1C232"/>
                </a:solidFill>
              </a:rPr>
              <a:t>Output: (‘Sam’,20)</a:t>
            </a:r>
            <a:br>
              <a:rPr lang="en">
                <a:solidFill>
                  <a:srgbClr val="F1C232"/>
                </a:solidFill>
              </a:rPr>
            </a:br>
            <a:r>
              <a:rPr lang="en">
                <a:solidFill>
                  <a:srgbClr val="F1C232"/>
                </a:solidFill>
              </a:rPr>
              <a:t>             (‘Tim’, 21)</a:t>
            </a:r>
            <a:br>
              <a:rPr lang="en">
                <a:solidFill>
                  <a:srgbClr val="F1C232"/>
                </a:solidFill>
              </a:rPr>
            </a:br>
            <a:r>
              <a:rPr lang="en">
                <a:solidFill>
                  <a:srgbClr val="F1C232"/>
                </a:solidFill>
              </a:rPr>
              <a:t>             (‘Sid’, 22)</a:t>
            </a:r>
            <a:endParaRPr>
              <a:solidFill>
                <a:srgbClr val="F1C232"/>
              </a:solidFill>
            </a:endParaRPr>
          </a:p>
          <a:p>
            <a:pPr indent="0" lvl="0" marL="0" rtl="0" algn="l">
              <a:spcBef>
                <a:spcPts val="1600"/>
              </a:spcBef>
              <a:spcAft>
                <a:spcPts val="0"/>
              </a:spcAft>
              <a:buNone/>
            </a:pPr>
            <a:r>
              <a:rPr lang="en">
                <a:solidFill>
                  <a:srgbClr val="F1C232"/>
                </a:solidFill>
              </a:rPr>
              <a:t>&gt;&gt; for key,item in my_dict.items():</a:t>
            </a:r>
            <a:br>
              <a:rPr lang="en">
                <a:solidFill>
                  <a:srgbClr val="F1C232"/>
                </a:solidFill>
              </a:rPr>
            </a:br>
            <a:r>
              <a:rPr lang="en">
                <a:solidFill>
                  <a:srgbClr val="F1C232"/>
                </a:solidFill>
              </a:rPr>
              <a:t>                print(key, item)</a:t>
            </a:r>
            <a:endParaRPr>
              <a:solidFill>
                <a:srgbClr val="F1C232"/>
              </a:solidFill>
            </a:endParaRPr>
          </a:p>
          <a:p>
            <a:pPr indent="0" lvl="0" marL="0" rtl="0" algn="l">
              <a:spcBef>
                <a:spcPts val="1600"/>
              </a:spcBef>
              <a:spcAft>
                <a:spcPts val="1600"/>
              </a:spcAft>
              <a:buNone/>
            </a:pPr>
            <a:r>
              <a:rPr lang="en">
                <a:solidFill>
                  <a:srgbClr val="F1C232"/>
                </a:solidFill>
              </a:rPr>
              <a:t>Output: Sam 20</a:t>
            </a:r>
            <a:br>
              <a:rPr lang="en">
                <a:solidFill>
                  <a:srgbClr val="F1C232"/>
                </a:solidFill>
              </a:rPr>
            </a:br>
            <a:r>
              <a:rPr lang="en">
                <a:solidFill>
                  <a:srgbClr val="F1C232"/>
                </a:solidFill>
              </a:rPr>
              <a:t>             Tim  21</a:t>
            </a:r>
            <a:br>
              <a:rPr lang="en">
                <a:solidFill>
                  <a:srgbClr val="F1C232"/>
                </a:solidFill>
              </a:rPr>
            </a:br>
            <a:r>
              <a:rPr lang="en">
                <a:solidFill>
                  <a:srgbClr val="F1C232"/>
                </a:solidFill>
              </a:rPr>
              <a:t>              Sid  22</a:t>
            </a:r>
            <a:br>
              <a:rPr lang="en">
                <a:solidFill>
                  <a:srgbClr val="F1C232"/>
                </a:solidFill>
              </a:rPr>
            </a:br>
            <a:r>
              <a:rPr lang="en">
                <a:solidFill>
                  <a:srgbClr val="F1C232"/>
                </a:solidFill>
              </a:rPr>
              <a:t>             </a:t>
            </a:r>
            <a:endParaRPr>
              <a:solidFill>
                <a:srgbClr val="F1C23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311700" y="123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3C78D8"/>
                </a:solidFill>
              </a:rPr>
              <a:t>BREAK, CONTINUE, PASS KEYWORDS</a:t>
            </a:r>
            <a:endParaRPr u="sng">
              <a:solidFill>
                <a:srgbClr val="3C78D8"/>
              </a:solidFill>
            </a:endParaRPr>
          </a:p>
        </p:txBody>
      </p:sp>
      <p:sp>
        <p:nvSpPr>
          <p:cNvPr id="192" name="Google Shape;192;p37"/>
          <p:cNvSpPr txBox="1"/>
          <p:nvPr>
            <p:ph idx="1" type="body"/>
          </p:nvPr>
        </p:nvSpPr>
        <p:spPr>
          <a:xfrm>
            <a:off x="311700" y="783575"/>
            <a:ext cx="8520600" cy="41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Break: The break statement in Python terminates the current loop and resumes execution at the next statement.</a:t>
            </a:r>
            <a:endParaRPr>
              <a:solidFill>
                <a:srgbClr val="F1C232"/>
              </a:solidFill>
            </a:endParaRPr>
          </a:p>
          <a:p>
            <a:pPr indent="0" lvl="0" marL="0" rtl="0" algn="l">
              <a:spcBef>
                <a:spcPts val="1600"/>
              </a:spcBef>
              <a:spcAft>
                <a:spcPts val="0"/>
              </a:spcAft>
              <a:buNone/>
            </a:pPr>
            <a:r>
              <a:rPr lang="en">
                <a:solidFill>
                  <a:srgbClr val="F1C232"/>
                </a:solidFill>
              </a:rPr>
              <a:t>Example:</a:t>
            </a:r>
            <a:endParaRPr>
              <a:solidFill>
                <a:srgbClr val="F1C232"/>
              </a:solidFill>
            </a:endParaRPr>
          </a:p>
          <a:p>
            <a:pPr indent="0" lvl="0" marL="0" rtl="0" algn="l">
              <a:spcBef>
                <a:spcPts val="1600"/>
              </a:spcBef>
              <a:spcAft>
                <a:spcPts val="0"/>
              </a:spcAft>
              <a:buNone/>
            </a:pPr>
            <a:r>
              <a:rPr lang="en">
                <a:solidFill>
                  <a:srgbClr val="F1C232"/>
                </a:solidFill>
              </a:rPr>
              <a:t>for letter in 'Python':</a:t>
            </a:r>
            <a:br>
              <a:rPr lang="en">
                <a:solidFill>
                  <a:srgbClr val="F1C232"/>
                </a:solidFill>
              </a:rPr>
            </a:br>
            <a:r>
              <a:rPr lang="en">
                <a:solidFill>
                  <a:srgbClr val="F1C232"/>
                </a:solidFill>
              </a:rPr>
              <a:t>     if letter == 'h':</a:t>
            </a:r>
            <a:br>
              <a:rPr lang="en">
                <a:solidFill>
                  <a:srgbClr val="F1C232"/>
                </a:solidFill>
              </a:rPr>
            </a:br>
            <a:r>
              <a:rPr lang="en">
                <a:solidFill>
                  <a:srgbClr val="F1C232"/>
                </a:solidFill>
              </a:rPr>
              <a:t>          Break</a:t>
            </a:r>
            <a:br>
              <a:rPr lang="en">
                <a:solidFill>
                  <a:srgbClr val="F1C232"/>
                </a:solidFill>
              </a:rPr>
            </a:br>
            <a:r>
              <a:rPr lang="en">
                <a:solidFill>
                  <a:srgbClr val="F1C232"/>
                </a:solidFill>
              </a:rPr>
              <a:t>     print 'Current Letter :', letter</a:t>
            </a:r>
            <a:endParaRPr>
              <a:solidFill>
                <a:srgbClr val="F1C232"/>
              </a:solidFill>
            </a:endParaRPr>
          </a:p>
          <a:p>
            <a:pPr indent="0" lvl="0" marL="0" rtl="0" algn="l">
              <a:spcBef>
                <a:spcPts val="1600"/>
              </a:spcBef>
              <a:spcAft>
                <a:spcPts val="0"/>
              </a:spcAft>
              <a:buNone/>
            </a:pPr>
            <a:r>
              <a:rPr lang="en">
                <a:solidFill>
                  <a:srgbClr val="F1C232"/>
                </a:solidFill>
              </a:rPr>
              <a:t>Output:</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8"/>
          <p:cNvSpPr txBox="1"/>
          <p:nvPr>
            <p:ph idx="1" type="body"/>
          </p:nvPr>
        </p:nvSpPr>
        <p:spPr>
          <a:xfrm>
            <a:off x="311700" y="271250"/>
            <a:ext cx="8520600" cy="4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Continue: </a:t>
            </a:r>
            <a:endParaRPr>
              <a:solidFill>
                <a:srgbClr val="F1C232"/>
              </a:solidFill>
            </a:endParaRPr>
          </a:p>
          <a:p>
            <a:pPr indent="0" lvl="0" marL="0" rtl="0" algn="l">
              <a:spcBef>
                <a:spcPts val="1600"/>
              </a:spcBef>
              <a:spcAft>
                <a:spcPts val="0"/>
              </a:spcAft>
              <a:buNone/>
            </a:pPr>
            <a:r>
              <a:rPr lang="en">
                <a:solidFill>
                  <a:srgbClr val="F1C232"/>
                </a:solidFill>
              </a:rPr>
              <a:t>The continue statement in Python returns the control to the beginning of the loop. The continue statement rejects all the remaining statements in the current iteration of the loop and moves the control back to the top of the loop.</a:t>
            </a:r>
            <a:endParaRPr>
              <a:solidFill>
                <a:srgbClr val="F1C232"/>
              </a:solidFill>
            </a:endParaRPr>
          </a:p>
          <a:p>
            <a:pPr indent="0" lvl="0" marL="0" rtl="0" algn="l">
              <a:spcBef>
                <a:spcPts val="1600"/>
              </a:spcBef>
              <a:spcAft>
                <a:spcPts val="0"/>
              </a:spcAft>
              <a:buNone/>
            </a:pPr>
            <a:r>
              <a:rPr lang="en">
                <a:solidFill>
                  <a:srgbClr val="F1C232"/>
                </a:solidFill>
              </a:rPr>
              <a:t>Example:</a:t>
            </a:r>
            <a:br>
              <a:rPr lang="en">
                <a:solidFill>
                  <a:srgbClr val="F1C232"/>
                </a:solidFill>
              </a:rPr>
            </a:br>
            <a:r>
              <a:rPr lang="en">
                <a:solidFill>
                  <a:srgbClr val="F1C232"/>
                </a:solidFill>
              </a:rPr>
              <a:t>for letter in 'Python': </a:t>
            </a:r>
            <a:br>
              <a:rPr lang="en">
                <a:solidFill>
                  <a:srgbClr val="F1C232"/>
                </a:solidFill>
              </a:rPr>
            </a:br>
            <a:r>
              <a:rPr lang="en">
                <a:solidFill>
                  <a:srgbClr val="F1C232"/>
                </a:solidFill>
              </a:rPr>
              <a:t>     if letter == 'h':</a:t>
            </a:r>
            <a:br>
              <a:rPr lang="en">
                <a:solidFill>
                  <a:srgbClr val="F1C232"/>
                </a:solidFill>
              </a:rPr>
            </a:br>
            <a:r>
              <a:rPr lang="en">
                <a:solidFill>
                  <a:srgbClr val="F1C232"/>
                </a:solidFill>
              </a:rPr>
              <a:t>        Continue</a:t>
            </a:r>
            <a:br>
              <a:rPr lang="en">
                <a:solidFill>
                  <a:srgbClr val="F1C232"/>
                </a:solidFill>
              </a:rPr>
            </a:br>
            <a:r>
              <a:rPr lang="en">
                <a:solidFill>
                  <a:srgbClr val="F1C232"/>
                </a:solidFill>
              </a:rPr>
              <a:t>     print 'Current Letter :', letter</a:t>
            </a:r>
            <a:endParaRPr>
              <a:solidFill>
                <a:srgbClr val="F1C232"/>
              </a:solidFill>
            </a:endParaRPr>
          </a:p>
          <a:p>
            <a:pPr indent="0" lvl="0" marL="0" rtl="0" algn="l">
              <a:spcBef>
                <a:spcPts val="1600"/>
              </a:spcBef>
              <a:spcAft>
                <a:spcPts val="0"/>
              </a:spcAft>
              <a:buNone/>
            </a:pPr>
            <a:r>
              <a:rPr lang="en">
                <a:solidFill>
                  <a:srgbClr val="F1C232"/>
                </a:solidFill>
              </a:rPr>
              <a:t>Output: Every letter except h will be printed</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idx="1" type="body"/>
          </p:nvPr>
        </p:nvSpPr>
        <p:spPr>
          <a:xfrm>
            <a:off x="311700" y="281275"/>
            <a:ext cx="8520600" cy="42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Pass :</a:t>
            </a:r>
            <a:endParaRPr>
              <a:solidFill>
                <a:srgbClr val="F1C232"/>
              </a:solidFill>
            </a:endParaRPr>
          </a:p>
          <a:p>
            <a:pPr indent="-342900" lvl="0" marL="457200" rtl="0" algn="l">
              <a:spcBef>
                <a:spcPts val="1600"/>
              </a:spcBef>
              <a:spcAft>
                <a:spcPts val="0"/>
              </a:spcAft>
              <a:buClr>
                <a:srgbClr val="F1C232"/>
              </a:buClr>
              <a:buSzPts val="1800"/>
              <a:buChar char="❏"/>
            </a:pPr>
            <a:r>
              <a:rPr lang="en">
                <a:solidFill>
                  <a:srgbClr val="F1C232"/>
                </a:solidFill>
              </a:rPr>
              <a:t>The pass statement in Python is used when a statement is required syntactically but you do not want any command or code to execute.</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The pass statement is a null operation; nothing happens when it executes.</a:t>
            </a:r>
            <a:endParaRPr>
              <a:solidFill>
                <a:srgbClr val="F1C232"/>
              </a:solidFill>
            </a:endParaRPr>
          </a:p>
          <a:p>
            <a:pPr indent="0" lvl="0" marL="0" rtl="0" algn="l">
              <a:spcBef>
                <a:spcPts val="1600"/>
              </a:spcBef>
              <a:spcAft>
                <a:spcPts val="0"/>
              </a:spcAft>
              <a:buNone/>
            </a:pPr>
            <a:r>
              <a:rPr lang="en">
                <a:solidFill>
                  <a:srgbClr val="F1C232"/>
                </a:solidFill>
              </a:rPr>
              <a:t>Example:</a:t>
            </a:r>
            <a:endParaRPr>
              <a:solidFill>
                <a:srgbClr val="F1C232"/>
              </a:solidFill>
            </a:endParaRPr>
          </a:p>
          <a:p>
            <a:pPr indent="0" lvl="0" marL="0" rtl="0" algn="l">
              <a:spcBef>
                <a:spcPts val="1600"/>
              </a:spcBef>
              <a:spcAft>
                <a:spcPts val="0"/>
              </a:spcAft>
              <a:buNone/>
            </a:pPr>
            <a:r>
              <a:rPr lang="en">
                <a:solidFill>
                  <a:srgbClr val="F1C232"/>
                </a:solidFill>
              </a:rPr>
              <a:t>List=[1,2,3,4]</a:t>
            </a:r>
            <a:br>
              <a:rPr lang="en">
                <a:solidFill>
                  <a:srgbClr val="F1C232"/>
                </a:solidFill>
              </a:rPr>
            </a:br>
            <a:r>
              <a:rPr lang="en">
                <a:solidFill>
                  <a:srgbClr val="F1C232"/>
                </a:solidFill>
              </a:rPr>
              <a:t>f</a:t>
            </a:r>
            <a:r>
              <a:rPr lang="en">
                <a:solidFill>
                  <a:srgbClr val="F1C232"/>
                </a:solidFill>
              </a:rPr>
              <a:t>or x in list:</a:t>
            </a:r>
            <a:br>
              <a:rPr lang="en">
                <a:solidFill>
                  <a:srgbClr val="F1C232"/>
                </a:solidFill>
              </a:rPr>
            </a:br>
            <a:r>
              <a:rPr lang="en">
                <a:solidFill>
                  <a:srgbClr val="F1C232"/>
                </a:solidFill>
              </a:rPr>
              <a:t>    </a:t>
            </a:r>
            <a:r>
              <a:rPr lang="en">
                <a:solidFill>
                  <a:srgbClr val="F1C232"/>
                </a:solidFill>
              </a:rPr>
              <a:t>p</a:t>
            </a:r>
            <a:r>
              <a:rPr lang="en">
                <a:solidFill>
                  <a:srgbClr val="F1C232"/>
                </a:solidFill>
              </a:rPr>
              <a:t>ass </a:t>
            </a:r>
            <a:br>
              <a:rPr lang="en">
                <a:solidFill>
                  <a:srgbClr val="F1C232"/>
                </a:solidFill>
              </a:rPr>
            </a:br>
            <a:r>
              <a:rPr lang="en">
                <a:solidFill>
                  <a:srgbClr val="F1C232"/>
                </a:solidFill>
              </a:rPr>
              <a:t>print(“End of loop”)</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List Comprehension</a:t>
            </a:r>
            <a:endParaRPr u="sng">
              <a:solidFill>
                <a:srgbClr val="3C78D8"/>
              </a:solidFill>
            </a:endParaRPr>
          </a:p>
        </p:txBody>
      </p:sp>
      <p:sp>
        <p:nvSpPr>
          <p:cNvPr id="208" name="Google Shape;20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List Comprehension can be utilized to generate lists from other lists by applying functions to each element in the list.</a:t>
            </a:r>
            <a:endParaRPr>
              <a:solidFill>
                <a:srgbClr val="F1C232"/>
              </a:solidFill>
            </a:endParaRPr>
          </a:p>
          <a:p>
            <a:pPr indent="0" lvl="0" marL="0" rtl="0" algn="l">
              <a:spcBef>
                <a:spcPts val="1600"/>
              </a:spcBef>
              <a:spcAft>
                <a:spcPts val="0"/>
              </a:spcAft>
              <a:buNone/>
            </a:pPr>
            <a:r>
              <a:rPr lang="en">
                <a:solidFill>
                  <a:srgbClr val="F1C232"/>
                </a:solidFill>
              </a:rPr>
              <a:t>&gt;&gt; Mainly used to filter the list.</a:t>
            </a:r>
            <a:endParaRPr>
              <a:solidFill>
                <a:srgbClr val="F1C232"/>
              </a:solidFill>
            </a:endParaRPr>
          </a:p>
          <a:p>
            <a:pPr indent="0" lvl="0" marL="0" rtl="0" algn="l">
              <a:spcBef>
                <a:spcPts val="1600"/>
              </a:spcBef>
              <a:spcAft>
                <a:spcPts val="0"/>
              </a:spcAft>
              <a:buNone/>
            </a:pPr>
            <a:r>
              <a:rPr lang="en">
                <a:solidFill>
                  <a:srgbClr val="F1C232"/>
                </a:solidFill>
              </a:rPr>
              <a:t>&gt;&gt; It is used to replace the .append() step.</a:t>
            </a:r>
            <a:endParaRPr>
              <a:solidFill>
                <a:srgbClr val="F1C232"/>
              </a:solidFill>
            </a:endParaRPr>
          </a:p>
          <a:p>
            <a:pPr indent="0" lvl="0" marL="0" rtl="0" algn="l">
              <a:spcBef>
                <a:spcPts val="1600"/>
              </a:spcBef>
              <a:spcAft>
                <a:spcPts val="0"/>
              </a:spcAft>
              <a:buNone/>
            </a:pPr>
            <a:r>
              <a:rPr lang="en">
                <a:solidFill>
                  <a:srgbClr val="F1C232"/>
                </a:solidFill>
              </a:rPr>
              <a:t>&gt;&gt; Use list comprehensions only when the iteration is simple and straightforward.</a:t>
            </a:r>
            <a:endParaRPr>
              <a:solidFill>
                <a:srgbClr val="F1C232"/>
              </a:solidFill>
            </a:endParaRPr>
          </a:p>
          <a:p>
            <a:pPr indent="0" lvl="0" marL="0" rtl="0" algn="l">
              <a:spcBef>
                <a:spcPts val="1600"/>
              </a:spcBef>
              <a:spcAft>
                <a:spcPts val="0"/>
              </a:spcAft>
              <a:buNone/>
            </a:pPr>
            <a:r>
              <a:rPr lang="en">
                <a:solidFill>
                  <a:srgbClr val="F1C232"/>
                </a:solidFill>
              </a:rPr>
              <a:t>&gt;&gt; Do not use list comprehension if the logic is too long and complex.</a:t>
            </a:r>
            <a:endParaRPr>
              <a:solidFill>
                <a:srgbClr val="F1C232"/>
              </a:solidFill>
            </a:endParaRPr>
          </a:p>
          <a:p>
            <a:pPr indent="0" lvl="0" marL="0" rtl="0" algn="l">
              <a:spcBef>
                <a:spcPts val="1600"/>
              </a:spcBef>
              <a:spcAft>
                <a:spcPts val="1600"/>
              </a:spcAft>
              <a:buNone/>
            </a:pPr>
            <a:r>
              <a:rPr lang="en">
                <a:solidFill>
                  <a:srgbClr val="F1C232"/>
                </a:solidFill>
              </a:rPr>
              <a:t>&gt;&gt; Do not use list comprehension if the iterations maintain an internal state.</a:t>
            </a:r>
            <a:endParaRPr>
              <a:solidFill>
                <a:srgbClr val="F1C23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311700" y="20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Examples:</a:t>
            </a:r>
            <a:endParaRPr u="sng">
              <a:solidFill>
                <a:srgbClr val="3C78D8"/>
              </a:solidFill>
            </a:endParaRPr>
          </a:p>
        </p:txBody>
      </p:sp>
      <p:sp>
        <p:nvSpPr>
          <p:cNvPr id="214" name="Google Shape;214;p41"/>
          <p:cNvSpPr txBox="1"/>
          <p:nvPr>
            <p:ph idx="1" type="body"/>
          </p:nvPr>
        </p:nvSpPr>
        <p:spPr>
          <a:xfrm>
            <a:off x="311700" y="776625"/>
            <a:ext cx="8520600" cy="42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AutoNum type="arabicPeriod"/>
            </a:pPr>
            <a:r>
              <a:rPr lang="en">
                <a:solidFill>
                  <a:srgbClr val="F1C232"/>
                </a:solidFill>
              </a:rPr>
              <a:t>Filter out the even numbers in a given list.</a:t>
            </a:r>
            <a:br>
              <a:rPr lang="en">
                <a:solidFill>
                  <a:srgbClr val="F1C232"/>
                </a:solidFill>
              </a:rPr>
            </a:br>
            <a:br>
              <a:rPr lang="en">
                <a:solidFill>
                  <a:srgbClr val="F1C232"/>
                </a:solidFill>
              </a:rPr>
            </a:br>
            <a:r>
              <a:rPr lang="en">
                <a:solidFill>
                  <a:srgbClr val="F1C232"/>
                </a:solidFill>
              </a:rPr>
              <a:t>&gt;&gt; mylist=[1,2,4,5,8]</a:t>
            </a:r>
            <a:br>
              <a:rPr lang="en">
                <a:solidFill>
                  <a:srgbClr val="F1C232"/>
                </a:solidFill>
              </a:rPr>
            </a:br>
            <a:r>
              <a:rPr lang="en">
                <a:solidFill>
                  <a:srgbClr val="F1C232"/>
                </a:solidFill>
              </a:rPr>
              <a:t>     even_list=[x for x in mylist if x%2==0]</a:t>
            </a:r>
            <a:br>
              <a:rPr lang="en">
                <a:solidFill>
                  <a:srgbClr val="F1C232"/>
                </a:solidFill>
              </a:rPr>
            </a:br>
            <a:br>
              <a:rPr lang="en">
                <a:solidFill>
                  <a:srgbClr val="F1C232"/>
                </a:solidFill>
              </a:rPr>
            </a:br>
            <a:r>
              <a:rPr lang="en">
                <a:solidFill>
                  <a:srgbClr val="F1C232"/>
                </a:solidFill>
              </a:rPr>
              <a:t>Now, even_list becomes=[2,4,8]</a:t>
            </a:r>
            <a:endParaRPr>
              <a:solidFill>
                <a:srgbClr val="F1C232"/>
              </a:solidFill>
            </a:endParaRPr>
          </a:p>
          <a:p>
            <a:pPr indent="0" lvl="0" marL="0" rtl="0" algn="l">
              <a:spcBef>
                <a:spcPts val="1600"/>
              </a:spcBef>
              <a:spcAft>
                <a:spcPts val="0"/>
              </a:spcAft>
              <a:buNone/>
            </a:pPr>
            <a:r>
              <a:rPr lang="en">
                <a:solidFill>
                  <a:srgbClr val="F1C232"/>
                </a:solidFill>
              </a:rPr>
              <a:t>2. Add 1 to each element of the mylist.</a:t>
            </a:r>
            <a:br>
              <a:rPr lang="en">
                <a:solidFill>
                  <a:srgbClr val="F1C232"/>
                </a:solidFill>
              </a:rPr>
            </a:br>
            <a:r>
              <a:rPr lang="en">
                <a:solidFill>
                  <a:srgbClr val="F1C232"/>
                </a:solidFill>
              </a:rPr>
              <a:t>  &gt;&gt; add_ele=[x+1 for x in mylist]</a:t>
            </a:r>
            <a:endParaRPr>
              <a:solidFill>
                <a:srgbClr val="F1C232"/>
              </a:solidFill>
            </a:endParaRPr>
          </a:p>
          <a:p>
            <a:pPr indent="0" lvl="0" marL="0" rtl="0" algn="l">
              <a:spcBef>
                <a:spcPts val="1600"/>
              </a:spcBef>
              <a:spcAft>
                <a:spcPts val="0"/>
              </a:spcAft>
              <a:buNone/>
            </a:pPr>
            <a:r>
              <a:rPr lang="en">
                <a:solidFill>
                  <a:srgbClr val="F1C232"/>
                </a:solidFill>
              </a:rPr>
              <a:t> Hence, contents of add_ele becomes=[2,3,5,6,9]</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7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rgbClr val="1155CC"/>
                </a:solidFill>
              </a:rPr>
              <a:t>Control Flow</a:t>
            </a:r>
            <a:endParaRPr sz="3600" u="sng">
              <a:solidFill>
                <a:srgbClr val="1155CC"/>
              </a:solidFill>
            </a:endParaRPr>
          </a:p>
        </p:txBody>
      </p:sp>
      <p:sp>
        <p:nvSpPr>
          <p:cNvPr id="67" name="Google Shape;67;p15"/>
          <p:cNvSpPr txBox="1"/>
          <p:nvPr>
            <p:ph idx="1" type="body"/>
          </p:nvPr>
        </p:nvSpPr>
        <p:spPr>
          <a:xfrm>
            <a:off x="311700" y="787050"/>
            <a:ext cx="8520600" cy="3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D966"/>
                </a:solidFill>
              </a:rPr>
              <a:t>&gt;&gt; A program's control flow is the order in which the program's code executes. The control flow of a Python program is regulated by conditional statements, loops, and function calls.</a:t>
            </a:r>
            <a:endParaRPr sz="2200">
              <a:solidFill>
                <a:srgbClr val="FFD966"/>
              </a:solidFill>
            </a:endParaRPr>
          </a:p>
          <a:p>
            <a:pPr indent="0" lvl="0" marL="0" rtl="0" algn="l">
              <a:spcBef>
                <a:spcPts val="1600"/>
              </a:spcBef>
              <a:spcAft>
                <a:spcPts val="0"/>
              </a:spcAft>
              <a:buNone/>
            </a:pPr>
            <a:r>
              <a:rPr lang="en" sz="2200">
                <a:solidFill>
                  <a:srgbClr val="FFD966"/>
                </a:solidFill>
              </a:rPr>
              <a:t>&gt;&gt;  </a:t>
            </a:r>
            <a:r>
              <a:rPr lang="en" sz="2200">
                <a:solidFill>
                  <a:srgbClr val="FFD966"/>
                </a:solidFill>
              </a:rPr>
              <a:t>In most of the cases we want a certain lines of code to execute only when a  particular condition has been fulfilled.</a:t>
            </a:r>
            <a:br>
              <a:rPr lang="en" sz="2200">
                <a:solidFill>
                  <a:srgbClr val="FFD966"/>
                </a:solidFill>
              </a:rPr>
            </a:br>
            <a:br>
              <a:rPr lang="en" sz="2200">
                <a:solidFill>
                  <a:srgbClr val="FFD966"/>
                </a:solidFill>
              </a:rPr>
            </a:br>
            <a:r>
              <a:rPr lang="en" sz="2200">
                <a:solidFill>
                  <a:srgbClr val="FFD966"/>
                </a:solidFill>
              </a:rPr>
              <a:t>&gt;&gt; For example- </a:t>
            </a:r>
            <a:endParaRPr sz="2200">
              <a:solidFill>
                <a:srgbClr val="FFD966"/>
              </a:solidFill>
            </a:endParaRPr>
          </a:p>
          <a:p>
            <a:pPr indent="0" lvl="0" marL="0" rtl="0" algn="l">
              <a:spcBef>
                <a:spcPts val="1600"/>
              </a:spcBef>
              <a:spcAft>
                <a:spcPts val="0"/>
              </a:spcAft>
              <a:buNone/>
            </a:pPr>
            <a:r>
              <a:rPr lang="en" sz="2200">
                <a:solidFill>
                  <a:srgbClr val="FFD966"/>
                </a:solidFill>
              </a:rPr>
              <a:t>IF it rains (condition), we will make paper boats( code_to_execute).</a:t>
            </a:r>
            <a:endParaRPr sz="2200">
              <a:solidFill>
                <a:srgbClr val="FFD966"/>
              </a:solidFill>
            </a:endParaRPr>
          </a:p>
          <a:p>
            <a:pPr indent="0" lvl="0" marL="0" rtl="0" algn="l">
              <a:spcBef>
                <a:spcPts val="1600"/>
              </a:spcBef>
              <a:spcAft>
                <a:spcPts val="0"/>
              </a:spcAft>
              <a:buNone/>
            </a:pPr>
            <a:r>
              <a:t/>
            </a:r>
            <a:endParaRPr>
              <a:solidFill>
                <a:srgbClr val="FFD966"/>
              </a:solidFill>
            </a:endParaRPr>
          </a:p>
          <a:p>
            <a:pPr indent="0" lvl="0" marL="914400" rtl="0" algn="l">
              <a:spcBef>
                <a:spcPts val="1600"/>
              </a:spcBef>
              <a:spcAft>
                <a:spcPts val="0"/>
              </a:spcAft>
              <a:buNone/>
            </a:pPr>
            <a:r>
              <a:t/>
            </a:r>
            <a:endParaRPr>
              <a:solidFill>
                <a:srgbClr val="FFD966"/>
              </a:solidFill>
            </a:endParaRPr>
          </a:p>
          <a:p>
            <a:pPr indent="0" lvl="0" marL="914400" rtl="0" algn="l">
              <a:spcBef>
                <a:spcPts val="1600"/>
              </a:spcBef>
              <a:spcAft>
                <a:spcPts val="0"/>
              </a:spcAft>
              <a:buNone/>
            </a:pPr>
            <a:r>
              <a:t/>
            </a:r>
            <a:endParaRPr>
              <a:solidFill>
                <a:srgbClr val="FFD966"/>
              </a:solidFill>
            </a:endParaRPr>
          </a:p>
          <a:p>
            <a:pPr indent="0" lvl="0" marL="914400" rtl="0" algn="l">
              <a:spcBef>
                <a:spcPts val="1600"/>
              </a:spcBef>
              <a:spcAft>
                <a:spcPts val="0"/>
              </a:spcAft>
              <a:buNone/>
            </a:pPr>
            <a:r>
              <a:t/>
            </a:r>
            <a:endParaRPr>
              <a:solidFill>
                <a:srgbClr val="FFD966"/>
              </a:solidFill>
            </a:endParaRPr>
          </a:p>
          <a:p>
            <a:pPr indent="0" lvl="0" marL="914400" rtl="0" algn="l">
              <a:spcBef>
                <a:spcPts val="1600"/>
              </a:spcBef>
              <a:spcAft>
                <a:spcPts val="1600"/>
              </a:spcAft>
              <a:buNone/>
            </a:pPr>
            <a:br>
              <a:rPr lang="en">
                <a:solidFill>
                  <a:srgbClr val="FFD966"/>
                </a:solidFill>
              </a:rPr>
            </a:br>
            <a:endParaRPr>
              <a:solidFill>
                <a:srgbClr val="FFD9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10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1155CC"/>
                </a:solidFill>
              </a:rPr>
              <a:t>To Control this flow of logic we will use the following keywords</a:t>
            </a:r>
            <a:r>
              <a:rPr lang="en">
                <a:solidFill>
                  <a:srgbClr val="1155CC"/>
                </a:solidFill>
              </a:rPr>
              <a:t>:- </a:t>
            </a:r>
            <a:endParaRPr>
              <a:solidFill>
                <a:srgbClr val="1155CC"/>
              </a:solidFill>
            </a:endParaRPr>
          </a:p>
        </p:txBody>
      </p:sp>
      <p:sp>
        <p:nvSpPr>
          <p:cNvPr id="73" name="Google Shape;73;p16"/>
          <p:cNvSpPr txBox="1"/>
          <p:nvPr>
            <p:ph idx="1" type="body"/>
          </p:nvPr>
        </p:nvSpPr>
        <p:spPr>
          <a:xfrm>
            <a:off x="311700" y="1798225"/>
            <a:ext cx="8520600" cy="277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1C232"/>
              </a:buClr>
              <a:buSzPts val="2400"/>
              <a:buChar char="❏"/>
            </a:pPr>
            <a:r>
              <a:rPr lang="en" sz="2400">
                <a:solidFill>
                  <a:srgbClr val="F1C232"/>
                </a:solidFill>
              </a:rPr>
              <a:t>IF</a:t>
            </a:r>
            <a:endParaRPr sz="2400">
              <a:solidFill>
                <a:srgbClr val="F1C232"/>
              </a:solidFill>
            </a:endParaRPr>
          </a:p>
          <a:p>
            <a:pPr indent="-381000" lvl="0" marL="457200" rtl="0" algn="l">
              <a:spcBef>
                <a:spcPts val="0"/>
              </a:spcBef>
              <a:spcAft>
                <a:spcPts val="0"/>
              </a:spcAft>
              <a:buClr>
                <a:srgbClr val="F1C232"/>
              </a:buClr>
              <a:buSzPts val="2400"/>
              <a:buChar char="❏"/>
            </a:pPr>
            <a:r>
              <a:rPr lang="en" sz="2400">
                <a:solidFill>
                  <a:srgbClr val="F1C232"/>
                </a:solidFill>
              </a:rPr>
              <a:t>Elif (or Else if)</a:t>
            </a:r>
            <a:endParaRPr sz="2400">
              <a:solidFill>
                <a:srgbClr val="F1C232"/>
              </a:solidFill>
            </a:endParaRPr>
          </a:p>
          <a:p>
            <a:pPr indent="-381000" lvl="0" marL="457200" rtl="0" algn="l">
              <a:spcBef>
                <a:spcPts val="0"/>
              </a:spcBef>
              <a:spcAft>
                <a:spcPts val="0"/>
              </a:spcAft>
              <a:buClr>
                <a:srgbClr val="F1C232"/>
              </a:buClr>
              <a:buSzPts val="2400"/>
              <a:buChar char="❏"/>
            </a:pPr>
            <a:r>
              <a:rPr lang="en" sz="2400">
                <a:solidFill>
                  <a:srgbClr val="F1C232"/>
                </a:solidFill>
              </a:rPr>
              <a:t>Else</a:t>
            </a:r>
            <a:endParaRPr sz="2400">
              <a:solidFill>
                <a:srgbClr val="F1C2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1155CC"/>
                </a:solidFill>
              </a:rPr>
              <a:t>How to use it</a:t>
            </a:r>
            <a:r>
              <a:rPr lang="en">
                <a:solidFill>
                  <a:srgbClr val="1155CC"/>
                </a:solidFill>
              </a:rPr>
              <a:t>?</a:t>
            </a:r>
            <a:endParaRPr>
              <a:solidFill>
                <a:srgbClr val="1155CC"/>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rPr>
              <a:t>&gt;&gt; The Control Flow Syntax makes use of colons and indentations (whitespace).</a:t>
            </a:r>
            <a:endParaRPr sz="2400">
              <a:solidFill>
                <a:srgbClr val="F1C232"/>
              </a:solidFill>
            </a:endParaRPr>
          </a:p>
          <a:p>
            <a:pPr indent="0" lvl="0" marL="0" rtl="0" algn="l">
              <a:spcBef>
                <a:spcPts val="1600"/>
              </a:spcBef>
              <a:spcAft>
                <a:spcPts val="0"/>
              </a:spcAft>
              <a:buNone/>
            </a:pPr>
            <a:r>
              <a:t/>
            </a:r>
            <a:endParaRPr sz="2400">
              <a:solidFill>
                <a:srgbClr val="F1C232"/>
              </a:solidFill>
            </a:endParaRPr>
          </a:p>
          <a:p>
            <a:pPr indent="0" lvl="0" marL="0" rtl="0" algn="l">
              <a:spcBef>
                <a:spcPts val="1600"/>
              </a:spcBef>
              <a:spcAft>
                <a:spcPts val="1600"/>
              </a:spcAft>
              <a:buNone/>
            </a:pPr>
            <a:r>
              <a:rPr lang="en" sz="2400">
                <a:solidFill>
                  <a:srgbClr val="F1C232"/>
                </a:solidFill>
              </a:rPr>
              <a:t>&gt;&gt; A note to make: Unlike other programming languages, we do not use curly braces (‘{ }’). We use whitespace here.</a:t>
            </a:r>
            <a:endParaRPr sz="2400">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3C78D8"/>
                </a:solidFill>
              </a:rPr>
              <a:t>Syntax of if statement:</a:t>
            </a:r>
            <a:endParaRPr sz="3000" u="sng">
              <a:solidFill>
                <a:srgbClr val="3C78D8"/>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rPr>
              <a:t> if </a:t>
            </a:r>
            <a:r>
              <a:rPr lang="en" sz="2400">
                <a:solidFill>
                  <a:srgbClr val="C27BA0"/>
                </a:solidFill>
              </a:rPr>
              <a:t>_some_condition:</a:t>
            </a:r>
            <a:endParaRPr sz="2400">
              <a:solidFill>
                <a:srgbClr val="C27BA0"/>
              </a:solidFill>
            </a:endParaRPr>
          </a:p>
          <a:p>
            <a:pPr indent="0" lvl="0" marL="0" rtl="0" algn="l">
              <a:spcBef>
                <a:spcPts val="1600"/>
              </a:spcBef>
              <a:spcAft>
                <a:spcPts val="1600"/>
              </a:spcAft>
              <a:buNone/>
            </a:pPr>
            <a:r>
              <a:rPr lang="en" sz="2400">
                <a:solidFill>
                  <a:srgbClr val="C27BA0"/>
                </a:solidFill>
              </a:rPr>
              <a:t>      </a:t>
            </a:r>
            <a:r>
              <a:rPr lang="en" sz="2400">
                <a:solidFill>
                  <a:srgbClr val="38761D"/>
                </a:solidFill>
              </a:rPr>
              <a:t>#execute the code</a:t>
            </a:r>
            <a:endParaRPr sz="24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3C78D8"/>
                </a:solidFill>
              </a:rPr>
              <a:t>Syntax of if/else statement:</a:t>
            </a:r>
            <a:endParaRPr u="sng"/>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rPr>
              <a:t> if </a:t>
            </a:r>
            <a:r>
              <a:rPr lang="en" sz="2400">
                <a:solidFill>
                  <a:srgbClr val="C27BA0"/>
                </a:solidFill>
              </a:rPr>
              <a:t>condition:</a:t>
            </a:r>
            <a:endParaRPr sz="2400">
              <a:solidFill>
                <a:srgbClr val="C27BA0"/>
              </a:solidFill>
            </a:endParaRPr>
          </a:p>
          <a:p>
            <a:pPr indent="0" lvl="0" marL="0" rtl="0" algn="l">
              <a:spcBef>
                <a:spcPts val="1600"/>
              </a:spcBef>
              <a:spcAft>
                <a:spcPts val="0"/>
              </a:spcAft>
              <a:buNone/>
            </a:pPr>
            <a:r>
              <a:rPr lang="en" sz="2400">
                <a:solidFill>
                  <a:srgbClr val="C27BA0"/>
                </a:solidFill>
              </a:rPr>
              <a:t>      </a:t>
            </a:r>
            <a:r>
              <a:rPr lang="en" sz="2400">
                <a:solidFill>
                  <a:srgbClr val="38761D"/>
                </a:solidFill>
              </a:rPr>
              <a:t>#execute the code</a:t>
            </a:r>
            <a:endParaRPr sz="2400">
              <a:solidFill>
                <a:srgbClr val="38761D"/>
              </a:solidFill>
            </a:endParaRPr>
          </a:p>
          <a:p>
            <a:pPr indent="0" lvl="0" marL="0" rtl="0" algn="l">
              <a:spcBef>
                <a:spcPts val="1600"/>
              </a:spcBef>
              <a:spcAft>
                <a:spcPts val="0"/>
              </a:spcAft>
              <a:buNone/>
            </a:pPr>
            <a:r>
              <a:rPr lang="en" sz="2400">
                <a:solidFill>
                  <a:srgbClr val="38761D"/>
                </a:solidFill>
              </a:rPr>
              <a:t> </a:t>
            </a:r>
            <a:r>
              <a:rPr lang="en" sz="2400">
                <a:solidFill>
                  <a:srgbClr val="F1C232"/>
                </a:solidFill>
              </a:rPr>
              <a:t>else:</a:t>
            </a:r>
            <a:br>
              <a:rPr lang="en" sz="2400">
                <a:solidFill>
                  <a:srgbClr val="F1C232"/>
                </a:solidFill>
              </a:rPr>
            </a:br>
            <a:r>
              <a:rPr lang="en" sz="2400">
                <a:solidFill>
                  <a:srgbClr val="F1C232"/>
                </a:solidFill>
              </a:rPr>
              <a:t>    </a:t>
            </a:r>
            <a:r>
              <a:rPr lang="en" sz="2400">
                <a:solidFill>
                  <a:srgbClr val="38761D"/>
                </a:solidFill>
              </a:rPr>
              <a:t>#execute another the code</a:t>
            </a:r>
            <a:endParaRPr sz="2400">
              <a:solidFill>
                <a:srgbClr val="38761D"/>
              </a:solidFill>
            </a:endParaRPr>
          </a:p>
          <a:p>
            <a:pPr indent="0" lvl="0" marL="0" rtl="0" algn="l">
              <a:spcBef>
                <a:spcPts val="1600"/>
              </a:spcBef>
              <a:spcAft>
                <a:spcPts val="0"/>
              </a:spcAft>
              <a:buNone/>
            </a:pPr>
            <a:r>
              <a:rPr lang="en" sz="2400">
                <a:solidFill>
                  <a:srgbClr val="F1C232"/>
                </a:solidFill>
              </a:rPr>
              <a:t>      </a:t>
            </a:r>
            <a:endParaRPr sz="2400">
              <a:solidFill>
                <a:srgbClr val="F1C232"/>
              </a:solidFill>
            </a:endParaRPr>
          </a:p>
          <a:p>
            <a:pPr indent="0" lvl="0" marL="0" rtl="0" algn="l">
              <a:spcBef>
                <a:spcPts val="1600"/>
              </a:spcBef>
              <a:spcAft>
                <a:spcPts val="1600"/>
              </a:spcAft>
              <a:buNone/>
            </a:pPr>
            <a:r>
              <a:t/>
            </a:r>
            <a:endParaRPr sz="2400">
              <a:solidFill>
                <a:srgbClr val="F1C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3C78D8"/>
                </a:solidFill>
              </a:rPr>
              <a:t>Syntax of if/else statement:</a:t>
            </a:r>
            <a:endParaRPr u="sng"/>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rPr>
              <a:t> </a:t>
            </a:r>
            <a:r>
              <a:rPr lang="en" sz="2400">
                <a:solidFill>
                  <a:srgbClr val="F1C232"/>
                </a:solidFill>
              </a:rPr>
              <a:t>if </a:t>
            </a:r>
            <a:r>
              <a:rPr lang="en" sz="2400">
                <a:solidFill>
                  <a:srgbClr val="C27BA0"/>
                </a:solidFill>
              </a:rPr>
              <a:t>condition:</a:t>
            </a:r>
            <a:endParaRPr sz="2400">
              <a:solidFill>
                <a:srgbClr val="C27BA0"/>
              </a:solidFill>
            </a:endParaRPr>
          </a:p>
          <a:p>
            <a:pPr indent="0" lvl="0" marL="0" rtl="0" algn="l">
              <a:spcBef>
                <a:spcPts val="1600"/>
              </a:spcBef>
              <a:spcAft>
                <a:spcPts val="0"/>
              </a:spcAft>
              <a:buNone/>
            </a:pPr>
            <a:r>
              <a:rPr lang="en" sz="2400">
                <a:solidFill>
                  <a:srgbClr val="C27BA0"/>
                </a:solidFill>
              </a:rPr>
              <a:t>      </a:t>
            </a:r>
            <a:r>
              <a:rPr lang="en" sz="2400">
                <a:solidFill>
                  <a:srgbClr val="38761D"/>
                </a:solidFill>
              </a:rPr>
              <a:t>#execute the code</a:t>
            </a:r>
            <a:endParaRPr sz="2400">
              <a:solidFill>
                <a:srgbClr val="38761D"/>
              </a:solidFill>
            </a:endParaRPr>
          </a:p>
          <a:p>
            <a:pPr indent="0" lvl="0" marL="0" rtl="0" algn="l">
              <a:spcBef>
                <a:spcPts val="1600"/>
              </a:spcBef>
              <a:spcAft>
                <a:spcPts val="0"/>
              </a:spcAft>
              <a:buNone/>
            </a:pPr>
            <a:r>
              <a:rPr lang="en" sz="2400">
                <a:solidFill>
                  <a:srgbClr val="F1C232"/>
                </a:solidFill>
              </a:rPr>
              <a:t> elif </a:t>
            </a:r>
            <a:r>
              <a:rPr lang="en" sz="2400">
                <a:solidFill>
                  <a:srgbClr val="C27BA0"/>
                </a:solidFill>
              </a:rPr>
              <a:t>other_condition:</a:t>
            </a:r>
            <a:endParaRPr sz="2400">
              <a:solidFill>
                <a:srgbClr val="C27BA0"/>
              </a:solidFill>
            </a:endParaRPr>
          </a:p>
          <a:p>
            <a:pPr indent="0" lvl="0" marL="0" rtl="0" algn="l">
              <a:spcBef>
                <a:spcPts val="1600"/>
              </a:spcBef>
              <a:spcAft>
                <a:spcPts val="0"/>
              </a:spcAft>
              <a:buNone/>
            </a:pPr>
            <a:r>
              <a:rPr lang="en" sz="2400">
                <a:solidFill>
                  <a:srgbClr val="C27BA0"/>
                </a:solidFill>
              </a:rPr>
              <a:t>      </a:t>
            </a:r>
            <a:r>
              <a:rPr lang="en" sz="2400">
                <a:solidFill>
                  <a:srgbClr val="38761D"/>
                </a:solidFill>
              </a:rPr>
              <a:t>#execute some other code</a:t>
            </a:r>
            <a:endParaRPr sz="2400">
              <a:solidFill>
                <a:srgbClr val="38761D"/>
              </a:solidFill>
            </a:endParaRPr>
          </a:p>
          <a:p>
            <a:pPr indent="0" lvl="0" marL="0" rtl="0" algn="l">
              <a:spcBef>
                <a:spcPts val="1600"/>
              </a:spcBef>
              <a:spcAft>
                <a:spcPts val="0"/>
              </a:spcAft>
              <a:buNone/>
            </a:pPr>
            <a:r>
              <a:rPr lang="en" sz="2400">
                <a:solidFill>
                  <a:srgbClr val="38761D"/>
                </a:solidFill>
              </a:rPr>
              <a:t> </a:t>
            </a:r>
            <a:r>
              <a:rPr lang="en" sz="2400">
                <a:solidFill>
                  <a:srgbClr val="F1C232"/>
                </a:solidFill>
              </a:rPr>
              <a:t>else:</a:t>
            </a:r>
            <a:br>
              <a:rPr lang="en" sz="2400">
                <a:solidFill>
                  <a:srgbClr val="F1C232"/>
                </a:solidFill>
              </a:rPr>
            </a:br>
            <a:r>
              <a:rPr lang="en" sz="2400">
                <a:solidFill>
                  <a:srgbClr val="F1C232"/>
                </a:solidFill>
              </a:rPr>
              <a:t>    </a:t>
            </a:r>
            <a:r>
              <a:rPr lang="en" sz="2400">
                <a:solidFill>
                  <a:srgbClr val="38761D"/>
                </a:solidFill>
              </a:rPr>
              <a:t>#execute another the code</a:t>
            </a:r>
            <a:endParaRPr sz="2400">
              <a:solidFill>
                <a:srgbClr val="38761D"/>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3C78D8"/>
                </a:solidFill>
              </a:rPr>
              <a:t>ITERATION</a:t>
            </a:r>
            <a:endParaRPr u="sng">
              <a:solidFill>
                <a:srgbClr val="3C78D8"/>
              </a:solidFill>
            </a:endParaRPr>
          </a:p>
        </p:txBody>
      </p:sp>
      <p:sp>
        <p:nvSpPr>
          <p:cNvPr id="103" name="Google Shape;103;p21"/>
          <p:cNvSpPr txBox="1"/>
          <p:nvPr>
            <p:ph idx="1" type="body"/>
          </p:nvPr>
        </p:nvSpPr>
        <p:spPr>
          <a:xfrm>
            <a:off x="311700" y="1152475"/>
            <a:ext cx="8520600" cy="3659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1C232"/>
              </a:buClr>
              <a:buSzPts val="2400"/>
              <a:buChar char="★"/>
            </a:pPr>
            <a:r>
              <a:rPr lang="en" sz="2400">
                <a:solidFill>
                  <a:srgbClr val="F1C232"/>
                </a:solidFill>
              </a:rPr>
              <a:t>Literally, iteration stands for “repetition of a process”.</a:t>
            </a:r>
            <a:endParaRPr sz="2400">
              <a:solidFill>
                <a:srgbClr val="F1C232"/>
              </a:solidFill>
            </a:endParaRPr>
          </a:p>
          <a:p>
            <a:pPr indent="0" lvl="0" marL="457200" rtl="0" algn="l">
              <a:spcBef>
                <a:spcPts val="1600"/>
              </a:spcBef>
              <a:spcAft>
                <a:spcPts val="0"/>
              </a:spcAft>
              <a:buNone/>
            </a:pPr>
            <a:r>
              <a:t/>
            </a:r>
            <a:endParaRPr sz="2400">
              <a:solidFill>
                <a:srgbClr val="F1C232"/>
              </a:solidFill>
            </a:endParaRPr>
          </a:p>
          <a:p>
            <a:pPr indent="-381000" lvl="0" marL="457200" rtl="0" algn="l">
              <a:spcBef>
                <a:spcPts val="1600"/>
              </a:spcBef>
              <a:spcAft>
                <a:spcPts val="0"/>
              </a:spcAft>
              <a:buClr>
                <a:srgbClr val="F1C232"/>
              </a:buClr>
              <a:buSzPts val="2400"/>
              <a:buChar char="★"/>
            </a:pPr>
            <a:r>
              <a:rPr lang="en" sz="2400">
                <a:solidFill>
                  <a:srgbClr val="F1C232"/>
                </a:solidFill>
              </a:rPr>
              <a:t>We often use iterations to execute a particular set of codes for a number of times. For example: execute </a:t>
            </a:r>
            <a:br>
              <a:rPr lang="en" sz="2400">
                <a:solidFill>
                  <a:srgbClr val="F1C232"/>
                </a:solidFill>
              </a:rPr>
            </a:br>
            <a:r>
              <a:rPr lang="en" sz="2400">
                <a:solidFill>
                  <a:srgbClr val="F1C232"/>
                </a:solidFill>
              </a:rPr>
              <a:t>        </a:t>
            </a:r>
            <a:r>
              <a:rPr lang="en" sz="2400">
                <a:solidFill>
                  <a:srgbClr val="DC143C"/>
                </a:solidFill>
              </a:rPr>
              <a:t>print(“Even number”)</a:t>
            </a:r>
            <a:br>
              <a:rPr lang="en" sz="2400">
                <a:solidFill>
                  <a:srgbClr val="DC143C"/>
                </a:solidFill>
              </a:rPr>
            </a:br>
            <a:r>
              <a:rPr lang="en" sz="2400">
                <a:solidFill>
                  <a:srgbClr val="DC143C"/>
                </a:solidFill>
              </a:rPr>
              <a:t>            </a:t>
            </a:r>
            <a:r>
              <a:rPr lang="en" sz="2400">
                <a:solidFill>
                  <a:srgbClr val="F1C232"/>
                </a:solidFill>
              </a:rPr>
              <a:t>if a number is even between 1 to 10</a:t>
            </a:r>
            <a:br>
              <a:rPr lang="en" sz="2400">
                <a:solidFill>
                  <a:srgbClr val="F1C232"/>
                </a:solidFill>
              </a:rPr>
            </a:br>
            <a:r>
              <a:rPr lang="en" sz="2400">
                <a:solidFill>
                  <a:srgbClr val="F1C232"/>
                </a:solidFill>
              </a:rPr>
              <a:t>Here the code will execute for numbers(2,4,6,8,10)</a:t>
            </a:r>
            <a:endParaRPr sz="2400">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