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91b3e6e1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91b3e6e1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91b3e6e1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91b3e6e1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91b3e6e1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91b3e6e1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91b3e6e1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91b3e6e1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91b3e6e1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91b3e6e1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91b3e6e1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91b3e6e1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91b3e6e1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91b3e6e1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91b3e6e1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91b3e6e1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91b3e6e11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91b3e6e11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91b3e6e1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91b3e6e1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91b3e6e1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91b3e6e1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91b3e6e1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91b3e6e1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91b3e6e1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91b3e6e1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91b3e6e1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91b3e6e1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91b3e6e1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91b3e6e1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91b3e6e1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91b3e6e1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91b3e6e1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91b3e6e1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000500" y="0"/>
            <a:ext cx="5143501" cy="5143501"/>
          </a:xfrm>
          <a:prstGeom prst="rect">
            <a:avLst/>
          </a:prstGeom>
          <a:noFill/>
          <a:ln>
            <a:noFill/>
          </a:ln>
        </p:spPr>
      </p:pic>
      <p:sp>
        <p:nvSpPr>
          <p:cNvPr id="55" name="Google Shape;55;p13"/>
          <p:cNvSpPr txBox="1"/>
          <p:nvPr/>
        </p:nvSpPr>
        <p:spPr>
          <a:xfrm>
            <a:off x="88800" y="1585200"/>
            <a:ext cx="3911700" cy="18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C78D8"/>
                </a:solidFill>
              </a:rPr>
              <a:t>Python</a:t>
            </a:r>
            <a:r>
              <a:rPr lang="en" sz="3000">
                <a:solidFill>
                  <a:srgbClr val="F1C232"/>
                </a:solidFill>
              </a:rPr>
              <a:t> Programming</a:t>
            </a:r>
            <a:endParaRPr sz="3000">
              <a:solidFill>
                <a:srgbClr val="F1C232"/>
              </a:solidFill>
            </a:endParaRPr>
          </a:p>
          <a:p>
            <a:pPr indent="0" lvl="0" marL="0" rtl="0" algn="l">
              <a:spcBef>
                <a:spcPts val="0"/>
              </a:spcBef>
              <a:spcAft>
                <a:spcPts val="0"/>
              </a:spcAft>
              <a:buNone/>
            </a:pPr>
            <a:r>
              <a:t/>
            </a:r>
            <a:endParaRPr sz="3000">
              <a:solidFill>
                <a:srgbClr val="F1C232"/>
              </a:solidFill>
            </a:endParaRPr>
          </a:p>
          <a:p>
            <a:pPr indent="0" lvl="0" marL="0" rtl="0" algn="l">
              <a:spcBef>
                <a:spcPts val="0"/>
              </a:spcBef>
              <a:spcAft>
                <a:spcPts val="0"/>
              </a:spcAft>
              <a:buNone/>
            </a:pPr>
            <a:r>
              <a:rPr lang="en" sz="3000">
                <a:solidFill>
                  <a:srgbClr val="F1C232"/>
                </a:solidFill>
              </a:rPr>
              <a:t>          Day 4 </a:t>
            </a:r>
            <a:endParaRPr sz="3000">
              <a:solidFill>
                <a:srgbClr val="F1C23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311700" y="103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*args and **kwargs</a:t>
            </a:r>
            <a:endParaRPr u="sng">
              <a:solidFill>
                <a:srgbClr val="3C78D8"/>
              </a:solidFill>
            </a:endParaRPr>
          </a:p>
        </p:txBody>
      </p:sp>
      <p:sp>
        <p:nvSpPr>
          <p:cNvPr id="104" name="Google Shape;104;p22"/>
          <p:cNvSpPr txBox="1"/>
          <p:nvPr>
            <p:ph idx="1" type="body"/>
          </p:nvPr>
        </p:nvSpPr>
        <p:spPr>
          <a:xfrm>
            <a:off x="311700" y="676150"/>
            <a:ext cx="8520600" cy="42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966"/>
                </a:solidFill>
              </a:rPr>
              <a:t> </a:t>
            </a:r>
            <a:r>
              <a:rPr b="1" lang="en" u="sng">
                <a:solidFill>
                  <a:srgbClr val="FFD966"/>
                </a:solidFill>
              </a:rPr>
              <a:t>Use of *args</a:t>
            </a:r>
            <a:endParaRPr b="1" u="sng">
              <a:solidFill>
                <a:srgbClr val="FFD966"/>
              </a:solidFill>
            </a:endParaRPr>
          </a:p>
          <a:p>
            <a:pPr indent="0" lvl="0" marL="0" rtl="0" algn="l">
              <a:spcBef>
                <a:spcPts val="1600"/>
              </a:spcBef>
              <a:spcAft>
                <a:spcPts val="0"/>
              </a:spcAft>
              <a:buNone/>
            </a:pPr>
            <a:r>
              <a:rPr lang="en">
                <a:solidFill>
                  <a:srgbClr val="FFD966"/>
                </a:solidFill>
              </a:rPr>
              <a:t>&gt;&gt; It is used to pass a non-keyworded, variable-length argument list.</a:t>
            </a:r>
            <a:endParaRPr>
              <a:solidFill>
                <a:srgbClr val="FFD966"/>
              </a:solidFill>
            </a:endParaRPr>
          </a:p>
          <a:p>
            <a:pPr indent="0" lvl="0" marL="0" rtl="0" algn="l">
              <a:spcBef>
                <a:spcPts val="1600"/>
              </a:spcBef>
              <a:spcAft>
                <a:spcPts val="0"/>
              </a:spcAft>
              <a:buNone/>
            </a:pPr>
            <a:r>
              <a:rPr lang="en">
                <a:solidFill>
                  <a:srgbClr val="FFD966"/>
                </a:solidFill>
              </a:rPr>
              <a:t>&gt;&gt; What *args allows you to do is take in more arguments than the number of formal arguments that you previously defined.</a:t>
            </a:r>
            <a:endParaRPr>
              <a:solidFill>
                <a:srgbClr val="FFD966"/>
              </a:solidFill>
            </a:endParaRPr>
          </a:p>
          <a:p>
            <a:pPr indent="0" lvl="0" marL="0" rtl="0" algn="l">
              <a:spcBef>
                <a:spcPts val="1600"/>
              </a:spcBef>
              <a:spcAft>
                <a:spcPts val="0"/>
              </a:spcAft>
              <a:buNone/>
            </a:pPr>
            <a:r>
              <a:rPr lang="en">
                <a:solidFill>
                  <a:srgbClr val="FFD966"/>
                </a:solidFill>
              </a:rPr>
              <a:t>&gt;&gt;By convention, * it is often used with the word args. But you can use any name here. Like, *xyz will work just the same.</a:t>
            </a:r>
            <a:endParaRPr>
              <a:solidFill>
                <a:srgbClr val="FFD966"/>
              </a:solidFill>
            </a:endParaRPr>
          </a:p>
          <a:p>
            <a:pPr indent="0" lvl="0" marL="0" rtl="0" algn="l">
              <a:spcBef>
                <a:spcPts val="1600"/>
              </a:spcBef>
              <a:spcAft>
                <a:spcPts val="0"/>
              </a:spcAft>
              <a:buNone/>
            </a:pPr>
            <a:r>
              <a:rPr lang="en">
                <a:solidFill>
                  <a:srgbClr val="FFD966"/>
                </a:solidFill>
              </a:rPr>
              <a:t>&gt;&gt;Using the *, the variable that we associate with the * becomes an iterable meaning you can do things like iterate over it, run some higher order functions such as map and filter, etc.</a:t>
            </a:r>
            <a:endParaRPr>
              <a:solidFill>
                <a:srgbClr val="FFD966"/>
              </a:solidFill>
            </a:endParaRPr>
          </a:p>
          <a:p>
            <a:pPr indent="0" lvl="0" marL="0" rtl="0" algn="l">
              <a:spcBef>
                <a:spcPts val="1600"/>
              </a:spcBef>
              <a:spcAft>
                <a:spcPts val="1600"/>
              </a:spcAft>
              <a:buNone/>
            </a:pPr>
            <a:r>
              <a:t/>
            </a:r>
            <a:endParaRPr b="1">
              <a:solidFill>
                <a:srgbClr val="FFD9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311700" y="241100"/>
            <a:ext cx="8520600" cy="46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Example1:</a:t>
            </a:r>
            <a:endParaRPr>
              <a:solidFill>
                <a:srgbClr val="F1C232"/>
              </a:solidFill>
            </a:endParaRPr>
          </a:p>
          <a:p>
            <a:pPr indent="0" lvl="0" marL="0" rtl="0" algn="l">
              <a:spcBef>
                <a:spcPts val="1600"/>
              </a:spcBef>
              <a:spcAft>
                <a:spcPts val="0"/>
              </a:spcAft>
              <a:buNone/>
            </a:pPr>
            <a:r>
              <a:rPr lang="en">
                <a:solidFill>
                  <a:srgbClr val="F1C232"/>
                </a:solidFill>
              </a:rPr>
              <a:t>d</a:t>
            </a:r>
            <a:r>
              <a:rPr lang="en">
                <a:solidFill>
                  <a:srgbClr val="F1C232"/>
                </a:solidFill>
              </a:rPr>
              <a:t>ef sumf(n1,n2,n3=0,n4=0):</a:t>
            </a:r>
            <a:br>
              <a:rPr lang="en">
                <a:solidFill>
                  <a:srgbClr val="F1C232"/>
                </a:solidFill>
              </a:rPr>
            </a:br>
            <a:r>
              <a:rPr lang="en">
                <a:solidFill>
                  <a:srgbClr val="F1C232"/>
                </a:solidFill>
              </a:rPr>
              <a:t>       </a:t>
            </a:r>
            <a:r>
              <a:rPr lang="en">
                <a:solidFill>
                  <a:srgbClr val="F1C232"/>
                </a:solidFill>
              </a:rPr>
              <a:t>r</a:t>
            </a:r>
            <a:r>
              <a:rPr lang="en">
                <a:solidFill>
                  <a:srgbClr val="F1C232"/>
                </a:solidFill>
              </a:rPr>
              <a:t>eturn sum ([n1+n2+n3+n4])</a:t>
            </a:r>
            <a:endParaRPr>
              <a:solidFill>
                <a:srgbClr val="F1C232"/>
              </a:solidFill>
            </a:endParaRPr>
          </a:p>
          <a:p>
            <a:pPr indent="0" lvl="0" marL="0" rtl="0" algn="l">
              <a:spcBef>
                <a:spcPts val="1600"/>
              </a:spcBef>
              <a:spcAft>
                <a:spcPts val="0"/>
              </a:spcAft>
              <a:buNone/>
            </a:pPr>
            <a:r>
              <a:rPr lang="en">
                <a:solidFill>
                  <a:srgbClr val="F1C232"/>
                </a:solidFill>
              </a:rPr>
              <a:t>sumf(3,8)</a:t>
            </a:r>
            <a:br>
              <a:rPr lang="en">
                <a:solidFill>
                  <a:srgbClr val="F1C232"/>
                </a:solidFill>
              </a:rPr>
            </a:br>
            <a:r>
              <a:rPr lang="en">
                <a:solidFill>
                  <a:srgbClr val="F1C232"/>
                </a:solidFill>
              </a:rPr>
              <a:t>&gt;&gt; Output: 11</a:t>
            </a:r>
            <a:endParaRPr>
              <a:solidFill>
                <a:srgbClr val="F1C232"/>
              </a:solidFill>
            </a:endParaRPr>
          </a:p>
          <a:p>
            <a:pPr indent="0" lvl="0" marL="0" rtl="0" algn="l">
              <a:spcBef>
                <a:spcPts val="1600"/>
              </a:spcBef>
              <a:spcAft>
                <a:spcPts val="0"/>
              </a:spcAft>
              <a:buNone/>
            </a:pPr>
            <a:r>
              <a:rPr lang="en">
                <a:solidFill>
                  <a:srgbClr val="F1C232"/>
                </a:solidFill>
              </a:rPr>
              <a:t>sumf(1,2,3,4)</a:t>
            </a:r>
            <a:br>
              <a:rPr lang="en">
                <a:solidFill>
                  <a:srgbClr val="F1C232"/>
                </a:solidFill>
              </a:rPr>
            </a:br>
            <a:r>
              <a:rPr lang="en">
                <a:solidFill>
                  <a:srgbClr val="F1C232"/>
                </a:solidFill>
              </a:rPr>
              <a:t>&gt;&gt; Output: 10</a:t>
            </a:r>
            <a:endParaRPr>
              <a:solidFill>
                <a:srgbClr val="F1C232"/>
              </a:solidFill>
            </a:endParaRPr>
          </a:p>
          <a:p>
            <a:pPr indent="0" lvl="0" marL="0" rtl="0" algn="l">
              <a:spcBef>
                <a:spcPts val="1600"/>
              </a:spcBef>
              <a:spcAft>
                <a:spcPts val="1600"/>
              </a:spcAft>
              <a:buNone/>
            </a:pPr>
            <a:r>
              <a:rPr lang="en">
                <a:solidFill>
                  <a:srgbClr val="F1C232"/>
                </a:solidFill>
              </a:rPr>
              <a:t>sumf(1,2,3,4,5)</a:t>
            </a:r>
            <a:br>
              <a:rPr lang="en">
                <a:solidFill>
                  <a:srgbClr val="F1C232"/>
                </a:solidFill>
              </a:rPr>
            </a:br>
            <a:r>
              <a:rPr lang="en">
                <a:solidFill>
                  <a:srgbClr val="F1C232"/>
                </a:solidFill>
              </a:rPr>
              <a:t>&gt;&gt; ERROR</a:t>
            </a:r>
            <a:endParaRPr>
              <a:solidFill>
                <a:srgbClr val="F1C23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4"/>
          <p:cNvSpPr txBox="1"/>
          <p:nvPr>
            <p:ph idx="1" type="body"/>
          </p:nvPr>
        </p:nvSpPr>
        <p:spPr>
          <a:xfrm>
            <a:off x="311700" y="231050"/>
            <a:ext cx="8520600" cy="46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Example 2:</a:t>
            </a:r>
            <a:endParaRPr>
              <a:solidFill>
                <a:srgbClr val="F1C232"/>
              </a:solidFill>
            </a:endParaRPr>
          </a:p>
          <a:p>
            <a:pPr indent="0" lvl="0" marL="0" rtl="0" algn="l">
              <a:spcBef>
                <a:spcPts val="1600"/>
              </a:spcBef>
              <a:spcAft>
                <a:spcPts val="0"/>
              </a:spcAft>
              <a:buNone/>
            </a:pPr>
            <a:r>
              <a:rPr lang="en">
                <a:solidFill>
                  <a:srgbClr val="F1C232"/>
                </a:solidFill>
              </a:rPr>
              <a:t> </a:t>
            </a:r>
            <a:r>
              <a:rPr lang="en">
                <a:solidFill>
                  <a:srgbClr val="F1C232"/>
                </a:solidFill>
              </a:rPr>
              <a:t>d</a:t>
            </a:r>
            <a:r>
              <a:rPr lang="en">
                <a:solidFill>
                  <a:srgbClr val="F1C232"/>
                </a:solidFill>
              </a:rPr>
              <a:t>ef sumf(*args):</a:t>
            </a:r>
            <a:br>
              <a:rPr lang="en">
                <a:solidFill>
                  <a:srgbClr val="F1C232"/>
                </a:solidFill>
              </a:rPr>
            </a:br>
            <a:r>
              <a:rPr lang="en">
                <a:solidFill>
                  <a:srgbClr val="F1C232"/>
                </a:solidFill>
              </a:rPr>
              <a:t>       return sum(args)</a:t>
            </a:r>
            <a:endParaRPr>
              <a:solidFill>
                <a:srgbClr val="F1C232"/>
              </a:solidFill>
            </a:endParaRPr>
          </a:p>
          <a:p>
            <a:pPr indent="0" lvl="0" marL="0" rtl="0" algn="l">
              <a:spcBef>
                <a:spcPts val="1600"/>
              </a:spcBef>
              <a:spcAft>
                <a:spcPts val="0"/>
              </a:spcAft>
              <a:buNone/>
            </a:pPr>
            <a:r>
              <a:rPr lang="en">
                <a:solidFill>
                  <a:srgbClr val="F1C232"/>
                </a:solidFill>
              </a:rPr>
              <a:t>sumf(2,3)</a:t>
            </a:r>
            <a:br>
              <a:rPr lang="en">
                <a:solidFill>
                  <a:srgbClr val="F1C232"/>
                </a:solidFill>
              </a:rPr>
            </a:br>
            <a:r>
              <a:rPr lang="en">
                <a:solidFill>
                  <a:srgbClr val="F1C232"/>
                </a:solidFill>
              </a:rPr>
              <a:t>&gt;&gt; Output: 5</a:t>
            </a:r>
            <a:endParaRPr>
              <a:solidFill>
                <a:srgbClr val="F1C232"/>
              </a:solidFill>
            </a:endParaRPr>
          </a:p>
          <a:p>
            <a:pPr indent="0" lvl="0" marL="0" rtl="0" algn="l">
              <a:spcBef>
                <a:spcPts val="1600"/>
              </a:spcBef>
              <a:spcAft>
                <a:spcPts val="0"/>
              </a:spcAft>
              <a:buNone/>
            </a:pPr>
            <a:r>
              <a:rPr lang="en">
                <a:solidFill>
                  <a:srgbClr val="F1C232"/>
                </a:solidFill>
              </a:rPr>
              <a:t>sumf(1,2,3,4,5)</a:t>
            </a:r>
            <a:br>
              <a:rPr lang="en">
                <a:solidFill>
                  <a:srgbClr val="F1C232"/>
                </a:solidFill>
              </a:rPr>
            </a:br>
            <a:r>
              <a:rPr lang="en">
                <a:solidFill>
                  <a:srgbClr val="F1C232"/>
                </a:solidFill>
              </a:rPr>
              <a:t>&gt;&gt;Output: 15</a:t>
            </a:r>
            <a:endParaRPr>
              <a:solidFill>
                <a:srgbClr val="F1C232"/>
              </a:solidFill>
            </a:endParaRPr>
          </a:p>
          <a:p>
            <a:pPr indent="0" lvl="0" marL="0" rtl="0" algn="l">
              <a:spcBef>
                <a:spcPts val="1600"/>
              </a:spcBef>
              <a:spcAft>
                <a:spcPts val="0"/>
              </a:spcAft>
              <a:buNone/>
            </a:pPr>
            <a:r>
              <a:rPr lang="en">
                <a:solidFill>
                  <a:srgbClr val="F1C232"/>
                </a:solidFill>
              </a:rPr>
              <a:t>Example 3: </a:t>
            </a:r>
            <a:br>
              <a:rPr lang="en">
                <a:solidFill>
                  <a:srgbClr val="F1C232"/>
                </a:solidFill>
              </a:rPr>
            </a:br>
            <a:r>
              <a:rPr lang="en">
                <a:solidFill>
                  <a:srgbClr val="F1C232"/>
                </a:solidFill>
              </a:rPr>
              <a:t>def display(*args):</a:t>
            </a:r>
            <a:br>
              <a:rPr lang="en">
                <a:solidFill>
                  <a:srgbClr val="F1C232"/>
                </a:solidFill>
              </a:rPr>
            </a:br>
            <a:r>
              <a:rPr lang="en">
                <a:solidFill>
                  <a:srgbClr val="F1C232"/>
                </a:solidFill>
              </a:rPr>
              <a:t>       print(args)</a:t>
            </a:r>
            <a:br>
              <a:rPr lang="en">
                <a:solidFill>
                  <a:srgbClr val="F1C232"/>
                </a:solidFill>
              </a:rPr>
            </a:br>
            <a:r>
              <a:rPr lang="en">
                <a:solidFill>
                  <a:srgbClr val="F1C232"/>
                </a:solidFill>
              </a:rPr>
              <a:t>       print(type(args))</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5"/>
          <p:cNvSpPr txBox="1"/>
          <p:nvPr>
            <p:ph idx="1" type="body"/>
          </p:nvPr>
        </p:nvSpPr>
        <p:spPr>
          <a:xfrm>
            <a:off x="150700" y="190875"/>
            <a:ext cx="8790300" cy="47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  display(1,2,3,4,5)</a:t>
            </a:r>
            <a:br>
              <a:rPr lang="en">
                <a:solidFill>
                  <a:srgbClr val="F1C232"/>
                </a:solidFill>
              </a:rPr>
            </a:br>
            <a:r>
              <a:rPr lang="en">
                <a:solidFill>
                  <a:srgbClr val="F1C232"/>
                </a:solidFill>
              </a:rPr>
              <a:t>&gt;&gt; Output: (1,2,3,4,5)</a:t>
            </a:r>
            <a:br>
              <a:rPr lang="en">
                <a:solidFill>
                  <a:srgbClr val="F1C232"/>
                </a:solidFill>
              </a:rPr>
            </a:br>
            <a:r>
              <a:rPr lang="en">
                <a:solidFill>
                  <a:srgbClr val="F1C232"/>
                </a:solidFill>
              </a:rPr>
              <a:t>                  &lt;class , ‘tuple’&gt;</a:t>
            </a:r>
            <a:endParaRPr>
              <a:solidFill>
                <a:srgbClr val="F1C232"/>
              </a:solidFill>
            </a:endParaRPr>
          </a:p>
          <a:p>
            <a:pPr indent="0" lvl="0" marL="0" rtl="0" algn="l">
              <a:spcBef>
                <a:spcPts val="1600"/>
              </a:spcBef>
              <a:spcAft>
                <a:spcPts val="0"/>
              </a:spcAft>
              <a:buNone/>
            </a:pPr>
            <a:r>
              <a:rPr b="1" lang="en" u="sng">
                <a:solidFill>
                  <a:srgbClr val="F1C232"/>
                </a:solidFill>
              </a:rPr>
              <a:t>Use of **kwargs</a:t>
            </a:r>
            <a:endParaRPr b="1" u="sng">
              <a:solidFill>
                <a:srgbClr val="F1C232"/>
              </a:solidFill>
            </a:endParaRPr>
          </a:p>
          <a:p>
            <a:pPr indent="0" lvl="0" marL="0" rtl="0" algn="l">
              <a:spcBef>
                <a:spcPts val="1600"/>
              </a:spcBef>
              <a:spcAft>
                <a:spcPts val="0"/>
              </a:spcAft>
              <a:buNone/>
            </a:pPr>
            <a:r>
              <a:rPr lang="en">
                <a:solidFill>
                  <a:srgbClr val="F1C232"/>
                </a:solidFill>
              </a:rPr>
              <a:t>&gt;&gt; The special syntax **kwargs in function definitions in python is used to pass a keyworded, variable-length argument list. </a:t>
            </a:r>
            <a:endParaRPr>
              <a:solidFill>
                <a:srgbClr val="F1C232"/>
              </a:solidFill>
            </a:endParaRPr>
          </a:p>
          <a:p>
            <a:pPr indent="0" lvl="0" marL="0" rtl="0" algn="l">
              <a:spcBef>
                <a:spcPts val="1600"/>
              </a:spcBef>
              <a:spcAft>
                <a:spcPts val="0"/>
              </a:spcAft>
              <a:buNone/>
            </a:pPr>
            <a:r>
              <a:rPr lang="en">
                <a:solidFill>
                  <a:srgbClr val="F1C232"/>
                </a:solidFill>
              </a:rPr>
              <a:t>&gt;&gt;We use the name kwargs with the double star. The reason is because the double star allows us to pass through keyword arguments,i.e, keys and values.</a:t>
            </a:r>
            <a:endParaRPr>
              <a:solidFill>
                <a:srgbClr val="F1C232"/>
              </a:solidFill>
            </a:endParaRPr>
          </a:p>
          <a:p>
            <a:pPr indent="0" lvl="0" marL="0" rtl="0" algn="l">
              <a:spcBef>
                <a:spcPts val="1600"/>
              </a:spcBef>
              <a:spcAft>
                <a:spcPts val="0"/>
              </a:spcAft>
              <a:buNone/>
            </a:pPr>
            <a:r>
              <a:rPr lang="en">
                <a:solidFill>
                  <a:srgbClr val="F1C232"/>
                </a:solidFill>
              </a:rPr>
              <a:t>&gt;&gt;A keyword argument is where you provide a name to the variable as you pass it into the function.</a:t>
            </a:r>
            <a:endParaRPr>
              <a:solidFill>
                <a:srgbClr val="F1C232"/>
              </a:solidFill>
            </a:endParaRPr>
          </a:p>
          <a:p>
            <a:pPr indent="0" lvl="0" marL="0" rtl="0" algn="l">
              <a:spcBef>
                <a:spcPts val="1600"/>
              </a:spcBef>
              <a:spcAft>
                <a:spcPts val="1600"/>
              </a:spcAft>
              <a:buNone/>
            </a:pPr>
            <a:r>
              <a:rPr lang="en">
                <a:solidFill>
                  <a:srgbClr val="F1C232"/>
                </a:solidFill>
              </a:rPr>
              <a:t> </a:t>
            </a:r>
            <a:endParaRPr>
              <a:solidFill>
                <a:srgbClr val="F1C23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6"/>
          <p:cNvSpPr txBox="1"/>
          <p:nvPr>
            <p:ph idx="1" type="body"/>
          </p:nvPr>
        </p:nvSpPr>
        <p:spPr>
          <a:xfrm>
            <a:off x="311700" y="190875"/>
            <a:ext cx="8520600" cy="46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Example 1:</a:t>
            </a:r>
            <a:endParaRPr>
              <a:solidFill>
                <a:srgbClr val="F1C232"/>
              </a:solidFill>
            </a:endParaRPr>
          </a:p>
          <a:p>
            <a:pPr indent="0" lvl="0" marL="0" rtl="0" algn="l">
              <a:spcBef>
                <a:spcPts val="1600"/>
              </a:spcBef>
              <a:spcAft>
                <a:spcPts val="0"/>
              </a:spcAft>
              <a:buNone/>
            </a:pPr>
            <a:r>
              <a:rPr lang="en">
                <a:solidFill>
                  <a:srgbClr val="F1C232"/>
                </a:solidFill>
              </a:rPr>
              <a:t> def display(**kwargs):</a:t>
            </a:r>
            <a:br>
              <a:rPr lang="en">
                <a:solidFill>
                  <a:srgbClr val="F1C232"/>
                </a:solidFill>
              </a:rPr>
            </a:br>
            <a:r>
              <a:rPr lang="en">
                <a:solidFill>
                  <a:srgbClr val="F1C232"/>
                </a:solidFill>
              </a:rPr>
              <a:t>        print(kwargs)</a:t>
            </a:r>
            <a:br>
              <a:rPr lang="en">
                <a:solidFill>
                  <a:srgbClr val="F1C232"/>
                </a:solidFill>
              </a:rPr>
            </a:br>
            <a:r>
              <a:rPr lang="en">
                <a:solidFill>
                  <a:srgbClr val="F1C232"/>
                </a:solidFill>
              </a:rPr>
              <a:t>        print(type(kwargs))</a:t>
            </a:r>
            <a:endParaRPr>
              <a:solidFill>
                <a:srgbClr val="F1C232"/>
              </a:solidFill>
            </a:endParaRPr>
          </a:p>
          <a:p>
            <a:pPr indent="0" lvl="0" marL="0" rtl="0" algn="l">
              <a:spcBef>
                <a:spcPts val="1600"/>
              </a:spcBef>
              <a:spcAft>
                <a:spcPts val="0"/>
              </a:spcAft>
              <a:buNone/>
            </a:pPr>
            <a:r>
              <a:rPr lang="en">
                <a:solidFill>
                  <a:srgbClr val="F1C232"/>
                </a:solidFill>
              </a:rPr>
              <a:t>display(Sam=1,Tim=2, Rob=3)</a:t>
            </a:r>
            <a:endParaRPr>
              <a:solidFill>
                <a:srgbClr val="F1C232"/>
              </a:solidFill>
            </a:endParaRPr>
          </a:p>
          <a:p>
            <a:pPr indent="0" lvl="0" marL="0" rtl="0" algn="l">
              <a:spcBef>
                <a:spcPts val="1600"/>
              </a:spcBef>
              <a:spcAft>
                <a:spcPts val="0"/>
              </a:spcAft>
              <a:buNone/>
            </a:pPr>
            <a:r>
              <a:rPr lang="en">
                <a:solidFill>
                  <a:srgbClr val="F1C232"/>
                </a:solidFill>
              </a:rPr>
              <a:t>&gt;&gt; Output: {'Sam': 1, 'Tim': 2, 'Rob': 3}</a:t>
            </a:r>
            <a:br>
              <a:rPr lang="en">
                <a:solidFill>
                  <a:srgbClr val="F1C232"/>
                </a:solidFill>
              </a:rPr>
            </a:br>
            <a:r>
              <a:rPr lang="en">
                <a:solidFill>
                  <a:srgbClr val="F1C232"/>
                </a:solidFill>
              </a:rPr>
              <a:t>                  &lt;class 'dict'&gt;</a:t>
            </a:r>
            <a:endParaRPr>
              <a:solidFill>
                <a:srgbClr val="F1C232"/>
              </a:solidFill>
            </a:endParaRPr>
          </a:p>
          <a:p>
            <a:pPr indent="0" lvl="0" marL="0" rtl="0" algn="l">
              <a:spcBef>
                <a:spcPts val="1600"/>
              </a:spcBef>
              <a:spcAft>
                <a:spcPts val="0"/>
              </a:spcAft>
              <a:buNone/>
            </a:pPr>
            <a:r>
              <a:rPr lang="en">
                <a:solidFill>
                  <a:srgbClr val="F1C232"/>
                </a:solidFill>
              </a:rPr>
              <a:t>Example 2:</a:t>
            </a:r>
            <a:br>
              <a:rPr lang="en">
                <a:solidFill>
                  <a:srgbClr val="F1C232"/>
                </a:solidFill>
              </a:rPr>
            </a:br>
            <a:r>
              <a:rPr lang="en">
                <a:solidFill>
                  <a:srgbClr val="F1C232"/>
                </a:solidFill>
              </a:rPr>
              <a:t>def display(**kwargs):</a:t>
            </a:r>
            <a:br>
              <a:rPr lang="en">
                <a:solidFill>
                  <a:srgbClr val="F1C232"/>
                </a:solidFill>
              </a:rPr>
            </a:br>
            <a:r>
              <a:rPr lang="en">
                <a:solidFill>
                  <a:srgbClr val="F1C232"/>
                </a:solidFill>
              </a:rPr>
              <a:t>     for i,j in kwargs.items():</a:t>
            </a:r>
            <a:br>
              <a:rPr lang="en">
                <a:solidFill>
                  <a:srgbClr val="F1C232"/>
                </a:solidFill>
              </a:rPr>
            </a:br>
            <a:r>
              <a:rPr lang="en">
                <a:solidFill>
                  <a:srgbClr val="F1C232"/>
                </a:solidFill>
              </a:rPr>
              <a:t>          print(i,j)</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7"/>
          <p:cNvSpPr txBox="1"/>
          <p:nvPr>
            <p:ph idx="1" type="body"/>
          </p:nvPr>
        </p:nvSpPr>
        <p:spPr>
          <a:xfrm>
            <a:off x="311700" y="241100"/>
            <a:ext cx="8520600" cy="45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display(Sam=1,Tim=2, Rob=3)</a:t>
            </a:r>
            <a:endParaRPr>
              <a:solidFill>
                <a:srgbClr val="F1C232"/>
              </a:solidFill>
            </a:endParaRPr>
          </a:p>
          <a:p>
            <a:pPr indent="0" lvl="0" marL="0" rtl="0" algn="l">
              <a:spcBef>
                <a:spcPts val="1600"/>
              </a:spcBef>
              <a:spcAft>
                <a:spcPts val="0"/>
              </a:spcAft>
              <a:buNone/>
            </a:pPr>
            <a:r>
              <a:rPr lang="en">
                <a:solidFill>
                  <a:srgbClr val="F1C232"/>
                </a:solidFill>
              </a:rPr>
              <a:t>&gt;&gt; Output: Sam 1</a:t>
            </a:r>
            <a:br>
              <a:rPr lang="en">
                <a:solidFill>
                  <a:srgbClr val="F1C232"/>
                </a:solidFill>
              </a:rPr>
            </a:br>
            <a:r>
              <a:rPr lang="en">
                <a:solidFill>
                  <a:srgbClr val="F1C232"/>
                </a:solidFill>
              </a:rPr>
              <a:t>                  Tim  2</a:t>
            </a:r>
            <a:br>
              <a:rPr lang="en">
                <a:solidFill>
                  <a:srgbClr val="F1C232"/>
                </a:solidFill>
              </a:rPr>
            </a:br>
            <a:r>
              <a:rPr lang="en">
                <a:solidFill>
                  <a:srgbClr val="F1C232"/>
                </a:solidFill>
              </a:rPr>
              <a:t>                  Rob 3</a:t>
            </a:r>
            <a:endParaRPr>
              <a:solidFill>
                <a:srgbClr val="F1C232"/>
              </a:solidFill>
            </a:endParaRPr>
          </a:p>
          <a:p>
            <a:pPr indent="0" lvl="0" marL="0" rtl="0" algn="l">
              <a:spcBef>
                <a:spcPts val="1600"/>
              </a:spcBef>
              <a:spcAft>
                <a:spcPts val="0"/>
              </a:spcAft>
              <a:buNone/>
            </a:pPr>
            <a:r>
              <a:rPr lang="en">
                <a:solidFill>
                  <a:srgbClr val="F1C232"/>
                </a:solidFill>
              </a:rPr>
              <a:t>Example 3: </a:t>
            </a:r>
            <a:endParaRPr>
              <a:solidFill>
                <a:srgbClr val="F1C232"/>
              </a:solidFill>
            </a:endParaRPr>
          </a:p>
          <a:p>
            <a:pPr indent="0" lvl="0" marL="0" rtl="0" algn="l">
              <a:spcBef>
                <a:spcPts val="1600"/>
              </a:spcBef>
              <a:spcAft>
                <a:spcPts val="0"/>
              </a:spcAft>
              <a:buNone/>
            </a:pPr>
            <a:r>
              <a:rPr lang="en">
                <a:solidFill>
                  <a:srgbClr val="F1C232"/>
                </a:solidFill>
              </a:rPr>
              <a:t>    def myfunction(*args, **kwargs):</a:t>
            </a:r>
            <a:br>
              <a:rPr lang="en">
                <a:solidFill>
                  <a:srgbClr val="F1C232"/>
                </a:solidFill>
              </a:rPr>
            </a:br>
            <a:r>
              <a:rPr lang="en">
                <a:solidFill>
                  <a:srgbClr val="F1C232"/>
                </a:solidFill>
              </a:rPr>
              <a:t>             print(“The age of {} is {}”.format(args[0], kwargs[args[0]])</a:t>
            </a:r>
            <a:endParaRPr>
              <a:solidFill>
                <a:srgbClr val="F1C232"/>
              </a:solidFill>
            </a:endParaRPr>
          </a:p>
          <a:p>
            <a:pPr indent="0" lvl="0" marL="0" rtl="0" algn="l">
              <a:spcBef>
                <a:spcPts val="1600"/>
              </a:spcBef>
              <a:spcAft>
                <a:spcPts val="0"/>
              </a:spcAft>
              <a:buNone/>
            </a:pPr>
            <a:r>
              <a:rPr lang="en">
                <a:solidFill>
                  <a:srgbClr val="F1C232"/>
                </a:solidFill>
              </a:rPr>
              <a:t> myfunction(“Sam”, “Tim”, “Rob”, Sam=20, Tim=21, Rob=22)</a:t>
            </a:r>
            <a:endParaRPr>
              <a:solidFill>
                <a:srgbClr val="F1C232"/>
              </a:solidFill>
            </a:endParaRPr>
          </a:p>
          <a:p>
            <a:pPr indent="0" lvl="0" marL="0" rtl="0" algn="l">
              <a:spcBef>
                <a:spcPts val="1600"/>
              </a:spcBef>
              <a:spcAft>
                <a:spcPts val="0"/>
              </a:spcAft>
              <a:buNone/>
            </a:pPr>
            <a:r>
              <a:rPr lang="en">
                <a:solidFill>
                  <a:srgbClr val="F1C232"/>
                </a:solidFill>
              </a:rPr>
              <a:t>&gt;&gt; Output:</a:t>
            </a:r>
            <a:br>
              <a:rPr lang="en">
                <a:solidFill>
                  <a:srgbClr val="F1C232"/>
                </a:solidFill>
              </a:rPr>
            </a:br>
            <a:r>
              <a:rPr lang="en">
                <a:solidFill>
                  <a:srgbClr val="F1C232"/>
                </a:solidFill>
              </a:rPr>
              <a:t>    The age of Sam is 20</a:t>
            </a:r>
            <a:br>
              <a:rPr lang="en">
                <a:solidFill>
                  <a:srgbClr val="F1C232"/>
                </a:solidFill>
              </a:rPr>
            </a:br>
            <a:r>
              <a:rPr lang="en">
                <a:solidFill>
                  <a:srgbClr val="F1C232"/>
                </a:solidFill>
              </a:rPr>
              <a:t>  </a:t>
            </a:r>
            <a:endParaRPr>
              <a:solidFill>
                <a:srgbClr val="F1C232"/>
              </a:solidFill>
            </a:endParaRPr>
          </a:p>
          <a:p>
            <a:pPr indent="0" lvl="0" marL="0" rtl="0" algn="l">
              <a:spcBef>
                <a:spcPts val="1600"/>
              </a:spcBef>
              <a:spcAft>
                <a:spcPts val="1600"/>
              </a:spcAft>
              <a:buNone/>
            </a:pPr>
            <a:r>
              <a:rPr lang="en">
                <a:solidFill>
                  <a:srgbClr val="F1C232"/>
                </a:solidFill>
              </a:rPr>
              <a:t> </a:t>
            </a:r>
            <a:endParaRPr>
              <a:solidFill>
                <a:srgbClr val="F1C23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D85C6"/>
                </a:solidFill>
              </a:rPr>
              <a:t>Methods</a:t>
            </a:r>
            <a:endParaRPr u="sng">
              <a:solidFill>
                <a:srgbClr val="3D85C6"/>
              </a:solidFill>
            </a:endParaRPr>
          </a:p>
        </p:txBody>
      </p:sp>
      <p:sp>
        <p:nvSpPr>
          <p:cNvPr id="135" name="Google Shape;135;p28"/>
          <p:cNvSpPr txBox="1"/>
          <p:nvPr>
            <p:ph idx="1" type="body"/>
          </p:nvPr>
        </p:nvSpPr>
        <p:spPr>
          <a:xfrm>
            <a:off x="311700" y="1152475"/>
            <a:ext cx="8520600" cy="3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&gt;&gt;A method in python is somewhat similar to a function, except it is associated with object/classes. </a:t>
            </a:r>
            <a:endParaRPr>
              <a:solidFill>
                <a:srgbClr val="F1C232"/>
              </a:solidFill>
            </a:endParaRPr>
          </a:p>
          <a:p>
            <a:pPr indent="0" lvl="0" marL="0" rtl="0" algn="l">
              <a:spcBef>
                <a:spcPts val="1600"/>
              </a:spcBef>
              <a:spcAft>
                <a:spcPts val="0"/>
              </a:spcAft>
              <a:buNone/>
            </a:pPr>
            <a:r>
              <a:rPr lang="en">
                <a:solidFill>
                  <a:srgbClr val="F1C232"/>
                </a:solidFill>
              </a:rPr>
              <a:t>&gt;&gt;Methods in python are very similar to functions except for two major differences.</a:t>
            </a:r>
            <a:endParaRPr>
              <a:solidFill>
                <a:srgbClr val="F1C232"/>
              </a:solidFill>
            </a:endParaRPr>
          </a:p>
          <a:p>
            <a:pPr indent="0" lvl="0" marL="0" rtl="0" algn="l">
              <a:spcBef>
                <a:spcPts val="1600"/>
              </a:spcBef>
              <a:spcAft>
                <a:spcPts val="0"/>
              </a:spcAft>
              <a:buNone/>
            </a:pPr>
            <a:r>
              <a:rPr lang="en">
                <a:solidFill>
                  <a:srgbClr val="F1C232"/>
                </a:solidFill>
              </a:rPr>
              <a:t>&gt;&gt;The method is implicitly used for an object for which it is called.</a:t>
            </a:r>
            <a:endParaRPr>
              <a:solidFill>
                <a:srgbClr val="F1C232"/>
              </a:solidFill>
            </a:endParaRPr>
          </a:p>
          <a:p>
            <a:pPr indent="0" lvl="0" marL="0" rtl="0" algn="l">
              <a:spcBef>
                <a:spcPts val="1600"/>
              </a:spcBef>
              <a:spcAft>
                <a:spcPts val="0"/>
              </a:spcAft>
              <a:buNone/>
            </a:pPr>
            <a:r>
              <a:rPr lang="en">
                <a:solidFill>
                  <a:srgbClr val="F1C232"/>
                </a:solidFill>
              </a:rPr>
              <a:t>&gt;&gt;The method is accessible to data that is contained within the class.</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9"/>
          <p:cNvSpPr txBox="1"/>
          <p:nvPr>
            <p:ph type="title"/>
          </p:nvPr>
        </p:nvSpPr>
        <p:spPr>
          <a:xfrm>
            <a:off x="311700" y="203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Difference between methods and functions</a:t>
            </a:r>
            <a:endParaRPr u="sng">
              <a:solidFill>
                <a:srgbClr val="3C78D8"/>
              </a:solidFill>
            </a:endParaRPr>
          </a:p>
        </p:txBody>
      </p:sp>
      <p:sp>
        <p:nvSpPr>
          <p:cNvPr id="141" name="Google Shape;141;p29"/>
          <p:cNvSpPr txBox="1"/>
          <p:nvPr>
            <p:ph idx="1" type="body"/>
          </p:nvPr>
        </p:nvSpPr>
        <p:spPr>
          <a:xfrm>
            <a:off x="311700" y="914175"/>
            <a:ext cx="8520600" cy="3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Let's highlight the key differences between methods and functions: −</a:t>
            </a:r>
            <a:endParaRPr>
              <a:solidFill>
                <a:srgbClr val="F1C232"/>
              </a:solidFill>
            </a:endParaRPr>
          </a:p>
          <a:p>
            <a:pPr indent="0" lvl="0" marL="0" rtl="0" algn="l">
              <a:spcBef>
                <a:spcPts val="1600"/>
              </a:spcBef>
              <a:spcAft>
                <a:spcPts val="0"/>
              </a:spcAft>
              <a:buNone/>
            </a:pPr>
            <a:r>
              <a:rPr lang="en">
                <a:solidFill>
                  <a:srgbClr val="F1C232"/>
                </a:solidFill>
              </a:rPr>
              <a:t>&gt;&gt; Unlike a function, methods are called on an object. Like in our example above we call our method.</a:t>
            </a:r>
            <a:endParaRPr>
              <a:solidFill>
                <a:srgbClr val="F1C232"/>
              </a:solidFill>
            </a:endParaRPr>
          </a:p>
          <a:p>
            <a:pPr indent="0" lvl="0" marL="0" rtl="0" algn="l">
              <a:spcBef>
                <a:spcPts val="1600"/>
              </a:spcBef>
              <a:spcAft>
                <a:spcPts val="1600"/>
              </a:spcAft>
              <a:buNone/>
            </a:pPr>
            <a:r>
              <a:rPr lang="en">
                <a:solidFill>
                  <a:srgbClr val="F1C232"/>
                </a:solidFill>
              </a:rPr>
              <a:t>&gt;&gt;Unlike method which can alter the object’s state, python function doesn’t do this and normally operates on it.</a:t>
            </a:r>
            <a:endParaRPr>
              <a:solidFill>
                <a:srgbClr val="F1C23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21000"/>
            <a:ext cx="8520600" cy="7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Why do we need functions and methods?</a:t>
            </a:r>
            <a:endParaRPr u="sng">
              <a:solidFill>
                <a:srgbClr val="3C78D8"/>
              </a:solidFill>
            </a:endParaRPr>
          </a:p>
        </p:txBody>
      </p:sp>
      <p:sp>
        <p:nvSpPr>
          <p:cNvPr id="61" name="Google Shape;61;p14"/>
          <p:cNvSpPr txBox="1"/>
          <p:nvPr>
            <p:ph idx="1" type="body"/>
          </p:nvPr>
        </p:nvSpPr>
        <p:spPr>
          <a:xfrm>
            <a:off x="311700" y="927200"/>
            <a:ext cx="8520600" cy="3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Many times we need to implement the same set logic (or codes) on different objects.</a:t>
            </a:r>
            <a:endParaRPr>
              <a:solidFill>
                <a:srgbClr val="F1C232"/>
              </a:solidFill>
            </a:endParaRPr>
          </a:p>
          <a:p>
            <a:pPr indent="0" lvl="0" marL="0" rtl="0" algn="l">
              <a:spcBef>
                <a:spcPts val="1600"/>
              </a:spcBef>
              <a:spcAft>
                <a:spcPts val="0"/>
              </a:spcAft>
              <a:buNone/>
            </a:pPr>
            <a:r>
              <a:rPr lang="en">
                <a:solidFill>
                  <a:srgbClr val="F1C232"/>
                </a:solidFill>
              </a:rPr>
              <a:t>&gt;&gt; But, writing the same code over and over again can be cumbersome, tiring and consume a lot of time.</a:t>
            </a:r>
            <a:endParaRPr>
              <a:solidFill>
                <a:srgbClr val="F1C232"/>
              </a:solidFill>
            </a:endParaRPr>
          </a:p>
          <a:p>
            <a:pPr indent="0" lvl="0" marL="0" rtl="0" algn="l">
              <a:spcBef>
                <a:spcPts val="1600"/>
              </a:spcBef>
              <a:spcAft>
                <a:spcPts val="0"/>
              </a:spcAft>
              <a:buNone/>
            </a:pPr>
            <a:r>
              <a:rPr lang="en">
                <a:solidFill>
                  <a:srgbClr val="F1C232"/>
                </a:solidFill>
              </a:rPr>
              <a:t>&gt;&gt;It is also not feasible on a long term basis.</a:t>
            </a:r>
            <a:endParaRPr>
              <a:solidFill>
                <a:srgbClr val="F1C232"/>
              </a:solidFill>
            </a:endParaRPr>
          </a:p>
          <a:p>
            <a:pPr indent="0" lvl="0" marL="0" rtl="0" algn="l">
              <a:spcBef>
                <a:spcPts val="1600"/>
              </a:spcBef>
              <a:spcAft>
                <a:spcPts val="1600"/>
              </a:spcAft>
              <a:buNone/>
            </a:pPr>
            <a:r>
              <a:rPr lang="en">
                <a:solidFill>
                  <a:srgbClr val="F1C232"/>
                </a:solidFill>
              </a:rPr>
              <a:t>&gt;&gt; So, we put together these logics(or codes) which are to used repeatedly, in a block and term that as a function. </a:t>
            </a:r>
            <a:endParaRPr>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92050" y="344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How do define a function?</a:t>
            </a:r>
            <a:endParaRPr u="sng">
              <a:solidFill>
                <a:srgbClr val="3C78D8"/>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Syntax of a (user defined) function:</a:t>
            </a:r>
            <a:endParaRPr>
              <a:solidFill>
                <a:srgbClr val="F1C232"/>
              </a:solidFill>
            </a:endParaRPr>
          </a:p>
          <a:p>
            <a:pPr indent="0" lvl="0" marL="0" rtl="0" algn="l">
              <a:spcBef>
                <a:spcPts val="1600"/>
              </a:spcBef>
              <a:spcAft>
                <a:spcPts val="0"/>
              </a:spcAft>
              <a:buNone/>
            </a:pPr>
            <a:r>
              <a:rPr lang="en">
                <a:solidFill>
                  <a:srgbClr val="F1C232"/>
                </a:solidFill>
              </a:rPr>
              <a:t>  </a:t>
            </a:r>
            <a:r>
              <a:rPr lang="en">
                <a:solidFill>
                  <a:srgbClr val="F1C232"/>
                </a:solidFill>
              </a:rPr>
              <a:t>d</a:t>
            </a:r>
            <a:r>
              <a:rPr lang="en">
                <a:solidFill>
                  <a:srgbClr val="F1C232"/>
                </a:solidFill>
              </a:rPr>
              <a:t>ef </a:t>
            </a:r>
            <a:r>
              <a:rPr lang="en">
                <a:solidFill>
                  <a:srgbClr val="C27BA0"/>
                </a:solidFill>
              </a:rPr>
              <a:t>name_of_the_function(</a:t>
            </a:r>
            <a:r>
              <a:rPr lang="en">
                <a:solidFill>
                  <a:srgbClr val="6AA84F"/>
                </a:solidFill>
              </a:rPr>
              <a:t>arg1, arg2..</a:t>
            </a:r>
            <a:r>
              <a:rPr lang="en">
                <a:solidFill>
                  <a:srgbClr val="C27BA0"/>
                </a:solidFill>
              </a:rPr>
              <a:t>):</a:t>
            </a:r>
            <a:br>
              <a:rPr lang="en">
                <a:solidFill>
                  <a:srgbClr val="C27BA0"/>
                </a:solidFill>
              </a:rPr>
            </a:br>
            <a:r>
              <a:rPr lang="en">
                <a:solidFill>
                  <a:srgbClr val="C27BA0"/>
                </a:solidFill>
              </a:rPr>
              <a:t>                   </a:t>
            </a:r>
            <a:br>
              <a:rPr lang="en">
                <a:solidFill>
                  <a:srgbClr val="F1C232"/>
                </a:solidFill>
              </a:rPr>
            </a:br>
            <a:r>
              <a:rPr lang="en">
                <a:solidFill>
                  <a:srgbClr val="F1C232"/>
                </a:solidFill>
              </a:rPr>
              <a:t>             # body_of_the_function</a:t>
            </a:r>
            <a:br>
              <a:rPr lang="en">
                <a:solidFill>
                  <a:srgbClr val="F1C232"/>
                </a:solidFill>
              </a:rPr>
            </a:br>
            <a:endParaRPr>
              <a:solidFill>
                <a:srgbClr val="F1C232"/>
              </a:solidFill>
            </a:endParaRPr>
          </a:p>
          <a:p>
            <a:pPr indent="0" lvl="0" marL="0" rtl="0" algn="l">
              <a:spcBef>
                <a:spcPts val="1600"/>
              </a:spcBef>
              <a:spcAft>
                <a:spcPts val="1600"/>
              </a:spcAft>
              <a:buNone/>
            </a:pPr>
            <a:r>
              <a:rPr lang="en">
                <a:solidFill>
                  <a:srgbClr val="FF9900"/>
                </a:solidFill>
              </a:rPr>
              <a:t>A point to note</a:t>
            </a:r>
            <a:r>
              <a:rPr lang="en">
                <a:solidFill>
                  <a:srgbClr val="F1C232"/>
                </a:solidFill>
              </a:rPr>
              <a:t>: We don’t specify the “type”  of the  function in python,i.e, we don’t have to mention beforehand the type of value the function will return, like int, float, void etc.</a:t>
            </a:r>
            <a:endParaRPr>
              <a:solidFill>
                <a:srgbClr val="F1C23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200925" y="180825"/>
            <a:ext cx="8800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Example 1: </a:t>
            </a:r>
            <a:endParaRPr>
              <a:solidFill>
                <a:srgbClr val="F1C232"/>
              </a:solidFill>
            </a:endParaRPr>
          </a:p>
          <a:p>
            <a:pPr indent="0" lvl="0" marL="0" rtl="0" algn="l">
              <a:spcBef>
                <a:spcPts val="1600"/>
              </a:spcBef>
              <a:spcAft>
                <a:spcPts val="0"/>
              </a:spcAft>
              <a:buNone/>
            </a:pPr>
            <a:r>
              <a:rPr lang="en">
                <a:solidFill>
                  <a:srgbClr val="F1C232"/>
                </a:solidFill>
              </a:rPr>
              <a:t>  </a:t>
            </a:r>
            <a:r>
              <a:rPr lang="en">
                <a:solidFill>
                  <a:srgbClr val="6AA84F"/>
                </a:solidFill>
              </a:rPr>
              <a:t>d</a:t>
            </a:r>
            <a:r>
              <a:rPr lang="en">
                <a:solidFill>
                  <a:srgbClr val="6AA84F"/>
                </a:solidFill>
              </a:rPr>
              <a:t>ef</a:t>
            </a:r>
            <a:r>
              <a:rPr lang="en">
                <a:solidFill>
                  <a:srgbClr val="F1C232"/>
                </a:solidFill>
              </a:rPr>
              <a:t> funchello():</a:t>
            </a:r>
            <a:br>
              <a:rPr lang="en">
                <a:solidFill>
                  <a:srgbClr val="F1C232"/>
                </a:solidFill>
              </a:rPr>
            </a:br>
            <a:r>
              <a:rPr lang="en">
                <a:solidFill>
                  <a:srgbClr val="F1C232"/>
                </a:solidFill>
              </a:rPr>
              <a:t>         print(“Hello”)</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rPr lang="en">
                <a:solidFill>
                  <a:srgbClr val="F1C232"/>
                </a:solidFill>
              </a:rPr>
              <a:t>Example 2:</a:t>
            </a:r>
            <a:endParaRPr>
              <a:solidFill>
                <a:srgbClr val="F1C232"/>
              </a:solidFill>
            </a:endParaRPr>
          </a:p>
          <a:p>
            <a:pPr indent="0" lvl="0" marL="0" rtl="0" algn="l">
              <a:spcBef>
                <a:spcPts val="1600"/>
              </a:spcBef>
              <a:spcAft>
                <a:spcPts val="0"/>
              </a:spcAft>
              <a:buNone/>
            </a:pPr>
            <a:r>
              <a:rPr lang="en">
                <a:solidFill>
                  <a:srgbClr val="F1C232"/>
                </a:solidFill>
              </a:rPr>
              <a:t>  </a:t>
            </a:r>
            <a:r>
              <a:rPr lang="en">
                <a:solidFill>
                  <a:srgbClr val="6AA84F"/>
                </a:solidFill>
              </a:rPr>
              <a:t>def</a:t>
            </a:r>
            <a:r>
              <a:rPr lang="en">
                <a:solidFill>
                  <a:srgbClr val="F1C232"/>
                </a:solidFill>
              </a:rPr>
              <a:t> funchello(name):</a:t>
            </a:r>
            <a:br>
              <a:rPr lang="en">
                <a:solidFill>
                  <a:srgbClr val="F1C232"/>
                </a:solidFill>
              </a:rPr>
            </a:br>
            <a:r>
              <a:rPr lang="en">
                <a:solidFill>
                  <a:srgbClr val="F1C232"/>
                </a:solidFill>
              </a:rPr>
              <a:t>         print(“Hello ”+name)</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1600"/>
              </a:spcAft>
              <a:buNone/>
            </a:pPr>
            <a:r>
              <a:rPr lang="en">
                <a:solidFill>
                  <a:srgbClr val="F1C232"/>
                </a:solidFill>
              </a:rPr>
              <a:t>         </a:t>
            </a:r>
            <a:endParaRPr>
              <a:solidFill>
                <a:srgbClr val="F1C23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C78D8"/>
                </a:solidFill>
              </a:rPr>
              <a:t>Use of return keyword</a:t>
            </a:r>
            <a:endParaRPr u="sng">
              <a:solidFill>
                <a:srgbClr val="3C78D8"/>
              </a:solidFill>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&gt;&gt; In most of the cases, we don’t have to display the result in the function. But, instead we need to assign it to some other variable.</a:t>
            </a:r>
            <a:endParaRPr>
              <a:solidFill>
                <a:srgbClr val="F1C232"/>
              </a:solidFill>
            </a:endParaRPr>
          </a:p>
          <a:p>
            <a:pPr indent="0" lvl="0" marL="0" rtl="0" algn="l">
              <a:spcBef>
                <a:spcPts val="1600"/>
              </a:spcBef>
              <a:spcAft>
                <a:spcPts val="0"/>
              </a:spcAft>
              <a:buNone/>
            </a:pPr>
            <a:r>
              <a:t/>
            </a:r>
            <a:endParaRPr>
              <a:solidFill>
                <a:srgbClr val="F1C232"/>
              </a:solidFill>
            </a:endParaRPr>
          </a:p>
          <a:p>
            <a:pPr indent="0" lvl="0" marL="0" rtl="0" algn="l">
              <a:spcBef>
                <a:spcPts val="1600"/>
              </a:spcBef>
              <a:spcAft>
                <a:spcPts val="0"/>
              </a:spcAft>
              <a:buNone/>
            </a:pPr>
            <a:r>
              <a:rPr lang="en">
                <a:solidFill>
                  <a:srgbClr val="F1C232"/>
                </a:solidFill>
              </a:rPr>
              <a:t>&gt;&gt; The return statement does not print out the value it returns when the function is called. It however causes the function to exit or terminate immediately, even if it is not the last statement of the function.</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200925" y="281275"/>
            <a:ext cx="8631300" cy="45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Example 1:</a:t>
            </a:r>
            <a:endParaRPr>
              <a:solidFill>
                <a:srgbClr val="F1C232"/>
              </a:solidFill>
            </a:endParaRPr>
          </a:p>
          <a:p>
            <a:pPr indent="0" lvl="0" marL="0" rtl="0" algn="l">
              <a:spcBef>
                <a:spcPts val="1600"/>
              </a:spcBef>
              <a:spcAft>
                <a:spcPts val="0"/>
              </a:spcAft>
              <a:buNone/>
            </a:pPr>
            <a:r>
              <a:rPr lang="en">
                <a:solidFill>
                  <a:srgbClr val="F1C232"/>
                </a:solidFill>
              </a:rPr>
              <a:t> def hellof(name):</a:t>
            </a:r>
            <a:br>
              <a:rPr lang="en">
                <a:solidFill>
                  <a:srgbClr val="F1C232"/>
                </a:solidFill>
              </a:rPr>
            </a:br>
            <a:r>
              <a:rPr lang="en">
                <a:solidFill>
                  <a:srgbClr val="F1C232"/>
                </a:solidFill>
              </a:rPr>
              <a:t>       print(“Hello”+name)</a:t>
            </a:r>
            <a:endParaRPr>
              <a:solidFill>
                <a:srgbClr val="F1C232"/>
              </a:solidFill>
            </a:endParaRPr>
          </a:p>
          <a:p>
            <a:pPr indent="0" lvl="0" marL="0" rtl="0" algn="l">
              <a:spcBef>
                <a:spcPts val="1600"/>
              </a:spcBef>
              <a:spcAft>
                <a:spcPts val="0"/>
              </a:spcAft>
              <a:buNone/>
            </a:pPr>
            <a:r>
              <a:rPr lang="en">
                <a:solidFill>
                  <a:srgbClr val="F1C232"/>
                </a:solidFill>
              </a:rPr>
              <a:t>  result=hellof(“Robert”)</a:t>
            </a:r>
            <a:br>
              <a:rPr lang="en">
                <a:solidFill>
                  <a:srgbClr val="F1C232"/>
                </a:solidFill>
              </a:rPr>
            </a:br>
            <a:r>
              <a:rPr lang="en">
                <a:solidFill>
                  <a:srgbClr val="F1C232"/>
                </a:solidFill>
              </a:rPr>
              <a:t>&gt;&gt; Output: Hello Robert</a:t>
            </a:r>
            <a:endParaRPr>
              <a:solidFill>
                <a:srgbClr val="F1C232"/>
              </a:solidFill>
            </a:endParaRPr>
          </a:p>
          <a:p>
            <a:pPr indent="0" lvl="0" marL="0" rtl="0" algn="l">
              <a:spcBef>
                <a:spcPts val="1600"/>
              </a:spcBef>
              <a:spcAft>
                <a:spcPts val="1600"/>
              </a:spcAft>
              <a:buNone/>
            </a:pPr>
            <a:r>
              <a:rPr lang="en">
                <a:solidFill>
                  <a:srgbClr val="F1C232"/>
                </a:solidFill>
              </a:rPr>
              <a:t>  result</a:t>
            </a:r>
            <a:br>
              <a:rPr lang="en">
                <a:solidFill>
                  <a:srgbClr val="F1C232"/>
                </a:solidFill>
              </a:rPr>
            </a:br>
            <a:r>
              <a:rPr lang="en">
                <a:solidFill>
                  <a:srgbClr val="F1C232"/>
                </a:solidFill>
              </a:rPr>
              <a:t>&gt;&gt;</a:t>
            </a:r>
            <a:br>
              <a:rPr lang="en">
                <a:solidFill>
                  <a:srgbClr val="F1C232"/>
                </a:solidFill>
              </a:rPr>
            </a:br>
            <a:br>
              <a:rPr lang="en">
                <a:solidFill>
                  <a:srgbClr val="F1C232"/>
                </a:solidFill>
              </a:rPr>
            </a:br>
            <a:r>
              <a:rPr lang="en">
                <a:solidFill>
                  <a:srgbClr val="F1C232"/>
                </a:solidFill>
              </a:rPr>
              <a:t>  type(result)</a:t>
            </a:r>
            <a:br>
              <a:rPr lang="en">
                <a:solidFill>
                  <a:srgbClr val="F1C232"/>
                </a:solidFill>
              </a:rPr>
            </a:br>
            <a:r>
              <a:rPr lang="en">
                <a:solidFill>
                  <a:srgbClr val="F1C232"/>
                </a:solidFill>
              </a:rPr>
              <a:t>&gt;&gt; NoneType</a:t>
            </a:r>
            <a:endParaRPr>
              <a:solidFill>
                <a:srgbClr val="F1C23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190875"/>
            <a:ext cx="8520600" cy="46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Modification:</a:t>
            </a:r>
            <a:endParaRPr>
              <a:solidFill>
                <a:srgbClr val="F1C232"/>
              </a:solidFill>
            </a:endParaRPr>
          </a:p>
          <a:p>
            <a:pPr indent="0" lvl="0" marL="0" rtl="0" algn="l">
              <a:spcBef>
                <a:spcPts val="1600"/>
              </a:spcBef>
              <a:spcAft>
                <a:spcPts val="0"/>
              </a:spcAft>
              <a:buNone/>
            </a:pPr>
            <a:r>
              <a:rPr lang="en">
                <a:solidFill>
                  <a:srgbClr val="F1C232"/>
                </a:solidFill>
              </a:rPr>
              <a:t> </a:t>
            </a:r>
            <a:r>
              <a:rPr lang="en">
                <a:solidFill>
                  <a:srgbClr val="F1C232"/>
                </a:solidFill>
              </a:rPr>
              <a:t>def hellof(name):</a:t>
            </a:r>
            <a:br>
              <a:rPr lang="en">
                <a:solidFill>
                  <a:srgbClr val="F1C232"/>
                </a:solidFill>
              </a:rPr>
            </a:br>
            <a:r>
              <a:rPr lang="en">
                <a:solidFill>
                  <a:srgbClr val="F1C232"/>
                </a:solidFill>
              </a:rPr>
              <a:t>       return(“Hello”+name)</a:t>
            </a:r>
            <a:endParaRPr>
              <a:solidFill>
                <a:srgbClr val="F1C232"/>
              </a:solidFill>
            </a:endParaRPr>
          </a:p>
          <a:p>
            <a:pPr indent="0" lvl="0" marL="0" rtl="0" algn="l">
              <a:spcBef>
                <a:spcPts val="1600"/>
              </a:spcBef>
              <a:spcAft>
                <a:spcPts val="0"/>
              </a:spcAft>
              <a:buNone/>
            </a:pPr>
            <a:r>
              <a:rPr lang="en">
                <a:solidFill>
                  <a:srgbClr val="F1C232"/>
                </a:solidFill>
              </a:rPr>
              <a:t>  result=hellof(“Robert”)</a:t>
            </a:r>
            <a:br>
              <a:rPr lang="en">
                <a:solidFill>
                  <a:srgbClr val="F1C232"/>
                </a:solidFill>
              </a:rPr>
            </a:br>
            <a:r>
              <a:rPr lang="en">
                <a:solidFill>
                  <a:srgbClr val="F1C232"/>
                </a:solidFill>
              </a:rPr>
              <a:t>&gt;&gt; </a:t>
            </a:r>
            <a:endParaRPr>
              <a:solidFill>
                <a:srgbClr val="F1C232"/>
              </a:solidFill>
            </a:endParaRPr>
          </a:p>
          <a:p>
            <a:pPr indent="0" lvl="0" marL="0" rtl="0" algn="l">
              <a:spcBef>
                <a:spcPts val="1600"/>
              </a:spcBef>
              <a:spcAft>
                <a:spcPts val="0"/>
              </a:spcAft>
              <a:buNone/>
            </a:pPr>
            <a:r>
              <a:rPr lang="en">
                <a:solidFill>
                  <a:srgbClr val="F1C232"/>
                </a:solidFill>
              </a:rPr>
              <a:t>  result</a:t>
            </a:r>
            <a:br>
              <a:rPr lang="en">
                <a:solidFill>
                  <a:srgbClr val="F1C232"/>
                </a:solidFill>
              </a:rPr>
            </a:br>
            <a:r>
              <a:rPr lang="en">
                <a:solidFill>
                  <a:srgbClr val="F1C232"/>
                </a:solidFill>
              </a:rPr>
              <a:t>&gt;&gt; Hello Robert</a:t>
            </a:r>
            <a:br>
              <a:rPr lang="en">
                <a:solidFill>
                  <a:srgbClr val="F1C232"/>
                </a:solidFill>
              </a:rPr>
            </a:br>
            <a:br>
              <a:rPr lang="en">
                <a:solidFill>
                  <a:srgbClr val="F1C232"/>
                </a:solidFill>
              </a:rPr>
            </a:br>
            <a:r>
              <a:rPr lang="en">
                <a:solidFill>
                  <a:srgbClr val="F1C232"/>
                </a:solidFill>
              </a:rPr>
              <a:t>  type(result)</a:t>
            </a:r>
            <a:br>
              <a:rPr lang="en">
                <a:solidFill>
                  <a:srgbClr val="F1C232"/>
                </a:solidFill>
              </a:rPr>
            </a:br>
            <a:r>
              <a:rPr lang="en">
                <a:solidFill>
                  <a:srgbClr val="F1C232"/>
                </a:solidFill>
              </a:rPr>
              <a:t>&gt;&gt; str</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210975" y="210975"/>
            <a:ext cx="8790300" cy="46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Example 2: Write a function to calculate factorial of a number. Using this function, find out the factorial of each element in a list.</a:t>
            </a:r>
            <a:br>
              <a:rPr lang="en">
                <a:solidFill>
                  <a:srgbClr val="F1C232"/>
                </a:solidFill>
              </a:rPr>
            </a:br>
            <a:br>
              <a:rPr lang="en">
                <a:solidFill>
                  <a:srgbClr val="F1C232"/>
                </a:solidFill>
              </a:rPr>
            </a:br>
            <a:r>
              <a:rPr lang="en">
                <a:solidFill>
                  <a:srgbClr val="F1C232"/>
                </a:solidFill>
              </a:rPr>
              <a:t>Ans: </a:t>
            </a:r>
            <a:endParaRPr>
              <a:solidFill>
                <a:srgbClr val="F1C232"/>
              </a:solidFill>
            </a:endParaRPr>
          </a:p>
          <a:p>
            <a:pPr indent="0" lvl="0" marL="0" rtl="0" algn="l">
              <a:spcBef>
                <a:spcPts val="1600"/>
              </a:spcBef>
              <a:spcAft>
                <a:spcPts val="0"/>
              </a:spcAft>
              <a:buNone/>
            </a:pPr>
            <a:r>
              <a:rPr lang="en">
                <a:solidFill>
                  <a:srgbClr val="F1C232"/>
                </a:solidFill>
              </a:rPr>
              <a:t>       def fact(n):</a:t>
            </a:r>
            <a:br>
              <a:rPr lang="en">
                <a:solidFill>
                  <a:srgbClr val="F1C232"/>
                </a:solidFill>
              </a:rPr>
            </a:br>
            <a:r>
              <a:rPr lang="en">
                <a:solidFill>
                  <a:srgbClr val="F1C232"/>
                </a:solidFill>
              </a:rPr>
              <a:t>            if(n==0): return 1</a:t>
            </a:r>
            <a:br>
              <a:rPr lang="en">
                <a:solidFill>
                  <a:srgbClr val="F1C232"/>
                </a:solidFill>
              </a:rPr>
            </a:br>
            <a:r>
              <a:rPr lang="en">
                <a:solidFill>
                  <a:srgbClr val="F1C232"/>
                </a:solidFill>
              </a:rPr>
              <a:t>             pdt=1</a:t>
            </a:r>
            <a:br>
              <a:rPr lang="en">
                <a:solidFill>
                  <a:srgbClr val="F1C232"/>
                </a:solidFill>
              </a:rPr>
            </a:br>
            <a:r>
              <a:rPr lang="en">
                <a:solidFill>
                  <a:srgbClr val="F1C232"/>
                </a:solidFill>
              </a:rPr>
              <a:t>              while(n&gt;0):</a:t>
            </a:r>
            <a:br>
              <a:rPr lang="en">
                <a:solidFill>
                  <a:srgbClr val="F1C232"/>
                </a:solidFill>
              </a:rPr>
            </a:br>
            <a:r>
              <a:rPr lang="en">
                <a:solidFill>
                  <a:srgbClr val="F1C232"/>
                </a:solidFill>
              </a:rPr>
              <a:t>                   pdt=pdt*n</a:t>
            </a:r>
            <a:br>
              <a:rPr lang="en">
                <a:solidFill>
                  <a:srgbClr val="F1C232"/>
                </a:solidFill>
              </a:rPr>
            </a:br>
            <a:r>
              <a:rPr lang="en">
                <a:solidFill>
                  <a:srgbClr val="F1C232"/>
                </a:solidFill>
              </a:rPr>
              <a:t>                    n=n-1</a:t>
            </a:r>
            <a:br>
              <a:rPr lang="en">
                <a:solidFill>
                  <a:srgbClr val="F1C232"/>
                </a:solidFill>
              </a:rPr>
            </a:br>
            <a:r>
              <a:rPr lang="en">
                <a:solidFill>
                  <a:srgbClr val="F1C232"/>
                </a:solidFill>
              </a:rPr>
              <a:t>            return (pdt)    </a:t>
            </a:r>
            <a:endParaRPr>
              <a:solidFill>
                <a:srgbClr val="F1C232"/>
              </a:solidFill>
            </a:endParaRPr>
          </a:p>
          <a:p>
            <a:pPr indent="0" lvl="0" marL="0" rtl="0" algn="l">
              <a:spcBef>
                <a:spcPts val="1600"/>
              </a:spcBef>
              <a:spcAft>
                <a:spcPts val="0"/>
              </a:spcAft>
              <a:buNone/>
            </a:pPr>
            <a:r>
              <a:rPr lang="en">
                <a:solidFill>
                  <a:srgbClr val="F1C232"/>
                </a:solidFill>
              </a:rPr>
              <a:t>list1=[1,2,3,4]</a:t>
            </a:r>
            <a:br>
              <a:rPr lang="en">
                <a:solidFill>
                  <a:srgbClr val="F1C232"/>
                </a:solidFill>
              </a:rPr>
            </a:br>
            <a:r>
              <a:rPr lang="en">
                <a:solidFill>
                  <a:srgbClr val="F1C232"/>
                </a:solidFill>
              </a:rPr>
              <a:t>factlist=[  ]</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592700"/>
            <a:ext cx="8520600" cy="42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   for item in list1:</a:t>
            </a:r>
            <a:br>
              <a:rPr lang="en">
                <a:solidFill>
                  <a:srgbClr val="F1C232"/>
                </a:solidFill>
              </a:rPr>
            </a:br>
            <a:r>
              <a:rPr lang="en">
                <a:solidFill>
                  <a:srgbClr val="F1C232"/>
                </a:solidFill>
              </a:rPr>
              <a:t>         factlist.append(fact(item))</a:t>
            </a:r>
            <a:endParaRPr>
              <a:solidFill>
                <a:srgbClr val="F1C232"/>
              </a:solidFill>
            </a:endParaRPr>
          </a:p>
          <a:p>
            <a:pPr indent="0" lvl="0" marL="0" rtl="0" algn="l">
              <a:spcBef>
                <a:spcPts val="1600"/>
              </a:spcBef>
              <a:spcAft>
                <a:spcPts val="0"/>
              </a:spcAft>
              <a:buNone/>
            </a:pPr>
            <a:r>
              <a:rPr lang="en">
                <a:solidFill>
                  <a:srgbClr val="F1C232"/>
                </a:solidFill>
              </a:rPr>
              <a:t> </a:t>
            </a:r>
            <a:r>
              <a:rPr lang="en">
                <a:solidFill>
                  <a:srgbClr val="F1C232"/>
                </a:solidFill>
              </a:rPr>
              <a:t>f</a:t>
            </a:r>
            <a:r>
              <a:rPr lang="en">
                <a:solidFill>
                  <a:srgbClr val="F1C232"/>
                </a:solidFill>
              </a:rPr>
              <a:t>actlist</a:t>
            </a:r>
            <a:endParaRPr>
              <a:solidFill>
                <a:srgbClr val="F1C232"/>
              </a:solidFill>
            </a:endParaRPr>
          </a:p>
          <a:p>
            <a:pPr indent="0" lvl="0" marL="0" rtl="0" algn="l">
              <a:spcBef>
                <a:spcPts val="1600"/>
              </a:spcBef>
              <a:spcAft>
                <a:spcPts val="0"/>
              </a:spcAft>
              <a:buNone/>
            </a:pPr>
            <a:r>
              <a:rPr lang="en">
                <a:solidFill>
                  <a:srgbClr val="F1C232"/>
                </a:solidFill>
              </a:rPr>
              <a:t>&gt;&gt; Output: [1,2,6,24,120]</a:t>
            </a:r>
            <a:endParaRPr>
              <a:solidFill>
                <a:srgbClr val="F1C232"/>
              </a:solidFill>
            </a:endParaRPr>
          </a:p>
          <a:p>
            <a:pPr indent="0" lvl="0" marL="0" rtl="0" algn="l">
              <a:spcBef>
                <a:spcPts val="1600"/>
              </a:spcBef>
              <a:spcAft>
                <a:spcPts val="0"/>
              </a:spcAft>
              <a:buNone/>
            </a:pPr>
            <a:r>
              <a:rPr lang="en">
                <a:solidFill>
                  <a:srgbClr val="F1C232"/>
                </a:solidFill>
              </a:rPr>
              <a:t>Example 3: Check if a word is present in a string or not.</a:t>
            </a:r>
            <a:endParaRPr>
              <a:solidFill>
                <a:srgbClr val="F1C232"/>
              </a:solidFill>
            </a:endParaRPr>
          </a:p>
          <a:p>
            <a:pPr indent="0" lvl="0" marL="0" rtl="0" algn="l">
              <a:spcBef>
                <a:spcPts val="1600"/>
              </a:spcBef>
              <a:spcAft>
                <a:spcPts val="0"/>
              </a:spcAft>
              <a:buNone/>
            </a:pPr>
            <a:r>
              <a:rPr lang="en">
                <a:solidFill>
                  <a:srgbClr val="F1C232"/>
                </a:solidFill>
              </a:rPr>
              <a:t>Ans: def check(string):</a:t>
            </a:r>
            <a:br>
              <a:rPr lang="en">
                <a:solidFill>
                  <a:srgbClr val="F1C232"/>
                </a:solidFill>
              </a:rPr>
            </a:br>
            <a:r>
              <a:rPr lang="en">
                <a:solidFill>
                  <a:srgbClr val="F1C232"/>
                </a:solidFill>
              </a:rPr>
              <a:t>               </a:t>
            </a:r>
            <a:r>
              <a:rPr lang="en">
                <a:solidFill>
                  <a:srgbClr val="F1C232"/>
                </a:solidFill>
              </a:rPr>
              <a:t>r</a:t>
            </a:r>
            <a:r>
              <a:rPr lang="en">
                <a:solidFill>
                  <a:srgbClr val="F1C232"/>
                </a:solidFill>
              </a:rPr>
              <a:t>eturn (“life” in string.lower() )</a:t>
            </a:r>
            <a:br>
              <a:rPr lang="en">
                <a:solidFill>
                  <a:srgbClr val="F1C232"/>
                </a:solidFill>
              </a:rPr>
            </a:br>
            <a:r>
              <a:rPr lang="en">
                <a:solidFill>
                  <a:srgbClr val="F1C232"/>
                </a:solidFill>
              </a:rPr>
              <a:t>              </a:t>
            </a:r>
            <a:endParaRPr>
              <a:solidFill>
                <a:srgbClr val="F1C232"/>
              </a:solidFill>
            </a:endParaRPr>
          </a:p>
          <a:p>
            <a:pPr indent="0" lvl="0" marL="0" rtl="0" algn="l">
              <a:spcBef>
                <a:spcPts val="1600"/>
              </a:spcBef>
              <a:spcAft>
                <a:spcPts val="1600"/>
              </a:spcAft>
              <a:buNone/>
            </a:pPr>
            <a:r>
              <a:t/>
            </a:r>
            <a:endParaRPr>
              <a:solidFill>
                <a:srgbClr val="F1C23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