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1"/>
  </p:notesMasterIdLst>
  <p:sldIdLst>
    <p:sldId id="278" r:id="rId4"/>
    <p:sldId id="256" r:id="rId5"/>
    <p:sldId id="279" r:id="rId6"/>
    <p:sldId id="257" r:id="rId7"/>
    <p:sldId id="258" r:id="rId8"/>
    <p:sldId id="259" r:id="rId9"/>
    <p:sldId id="260" r:id="rId10"/>
    <p:sldId id="27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80" r:id="rId22"/>
    <p:sldId id="272" r:id="rId23"/>
    <p:sldId id="273" r:id="rId24"/>
    <p:sldId id="274" r:id="rId25"/>
    <p:sldId id="281" r:id="rId26"/>
    <p:sldId id="275" r:id="rId27"/>
    <p:sldId id="276" r:id="rId28"/>
    <p:sldId id="282" r:id="rId29"/>
    <p:sldId id="283" r:id="rId3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32"/>
    </p:embeddedFont>
    <p:embeddedFont>
      <p:font typeface="Cabin" panose="020B0604020202020204" charset="0"/>
      <p:regular r:id="rId33"/>
      <p:bold r:id="rId34"/>
      <p:italic r:id="rId35"/>
      <p:boldItalic r:id="rId36"/>
    </p:embeddedFont>
    <p:embeddedFont>
      <p:font typeface="Comic Sans MS" panose="030F0702030302020204" pitchFamily="66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d6a16d1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d6a16d1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d6a16d1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d6a16d1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8d6a16d1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8d6a16d1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8d6a16d1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8d6a16d1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d6a16d1b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88d6a16d1b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8d6a16d1b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88d6a16d1b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8d6a16d1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88d6a16d1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8d6a16d1b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88d6a16d1b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d6a16d1b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88d6a16d1b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8d6a16d1b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88d6a16d1b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d6a16d1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d6a16d1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8d6a16d1b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88d6a16d1b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d6a16d1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d6a16d1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d6a16d1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d6a16d1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d6a16d1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d6a16d1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d6a16d1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d6a16d1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8d6a16d1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8d6a16d1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d6a16d1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d6a16d1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8d6a16d1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8d6a16d1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 rot="5400000">
            <a:off x="5195344" y="1373381"/>
            <a:ext cx="43362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 rot="5400000">
            <a:off x="1430522" y="-444769"/>
            <a:ext cx="4336200" cy="5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1pPr>
            <a:lvl2pPr marL="914400" lvl="1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2pPr>
            <a:lvl3pPr marL="1371600" lvl="2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3pPr>
            <a:lvl4pPr marL="1828800" lvl="3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4pPr>
            <a:lvl5pPr marL="2286000" lvl="4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5pPr>
            <a:lvl6pPr marL="2743200" lvl="5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6pPr>
            <a:lvl7pPr marL="3200400" lvl="6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7pPr>
            <a:lvl8pPr marL="3657600" lvl="7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8pPr>
            <a:lvl9pPr marL="4114800" lvl="8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50106" y="135731"/>
            <a:ext cx="74436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 rot="5400000">
            <a:off x="3064744" y="-757125"/>
            <a:ext cx="3014700" cy="7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1pPr>
            <a:lvl2pPr marL="914400" lvl="1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2pPr>
            <a:lvl3pPr marL="1371600" lvl="2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3pPr>
            <a:lvl4pPr marL="1828800" lvl="3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4pPr>
            <a:lvl5pPr marL="2286000" lvl="4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5pPr>
            <a:lvl6pPr marL="2743200" lvl="5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6pPr>
            <a:lvl7pPr marL="3200400" lvl="6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7pPr>
            <a:lvl8pPr marL="3657600" lvl="7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8pPr>
            <a:lvl9pPr marL="4114800" lvl="8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1792189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1792189" y="459879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1792189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20449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575447" y="204490"/>
            <a:ext cx="51114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57200" y="10760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50106" y="135731"/>
            <a:ext cx="74436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57200" y="20627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457200" y="1151037"/>
            <a:ext cx="4039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lvl="0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457200" y="1631454"/>
            <a:ext cx="40398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3"/>
          </p:nvPr>
        </p:nvSpPr>
        <p:spPr>
          <a:xfrm>
            <a:off x="4645223" y="1151037"/>
            <a:ext cx="40416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lvl="0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4"/>
          </p:nvPr>
        </p:nvSpPr>
        <p:spPr>
          <a:xfrm>
            <a:off x="4645223" y="1631454"/>
            <a:ext cx="40416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850106" y="135731"/>
            <a:ext cx="74436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850106" y="1457325"/>
            <a:ext cx="36792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614863" y="1457325"/>
            <a:ext cx="36792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13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722412" y="3304878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722412" y="2179737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lvl="0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13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50106" y="135731"/>
            <a:ext cx="74436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850106" y="1457325"/>
            <a:ext cx="7443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1pPr>
            <a:lvl2pPr marL="914400" lvl="1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2pPr>
            <a:lvl3pPr marL="1371600" lvl="2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3pPr>
            <a:lvl4pPr marL="1828800" lvl="3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4pPr>
            <a:lvl5pPr marL="2286000" lvl="4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5pPr>
            <a:lvl6pPr marL="2743200" lvl="5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6pPr>
            <a:lvl7pPr marL="3200400" lvl="6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7pPr>
            <a:lvl8pPr marL="3657600" lvl="7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8pPr>
            <a:lvl9pPr marL="4114800" lvl="8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ctrTitle"/>
          </p:nvPr>
        </p:nvSpPr>
        <p:spPr>
          <a:xfrm>
            <a:off x="685800" y="1597521"/>
            <a:ext cx="77724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0" marR="0" lvl="0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0" marR="0" lvl="1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0" marR="0" lvl="2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0" marR="0" lvl="3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0" marR="0" lvl="4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marR="0" lvl="5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marR="0" lvl="6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marR="0" lvl="7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marR="0" lvl="8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0" marR="0" lvl="0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1pPr>
            <a:lvl2pPr marL="254000" marR="0" lvl="1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2pPr>
            <a:lvl3pPr marL="520700" marR="0" lvl="2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3pPr>
            <a:lvl4pPr marL="774700" marR="0" lvl="3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4pPr>
            <a:lvl5pPr marL="1028700" marR="0" lvl="4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5pPr>
            <a:lvl6pPr marL="1282700" marR="0" lvl="5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6pPr>
            <a:lvl7pPr marL="1549400" marR="0" lvl="6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7pPr>
            <a:lvl8pPr marL="1803400" marR="0" lvl="7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8pPr>
            <a:lvl9pPr marL="2057400" marR="0" lvl="8" indent="0" algn="ctr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 rot="5400000">
            <a:off x="5238975" y="1424231"/>
            <a:ext cx="4536300" cy="19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 rot="5400000">
            <a:off x="1277827" y="-492019"/>
            <a:ext cx="4536300" cy="57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1pPr>
            <a:lvl2pPr marL="914400" lvl="1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2pPr>
            <a:lvl3pPr marL="1371600" lvl="2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3pPr>
            <a:lvl4pPr marL="1828800" lvl="3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4pPr>
            <a:lvl5pPr marL="2286000" lvl="4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5pPr>
            <a:lvl6pPr marL="2743200" lvl="5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6pPr>
            <a:lvl7pPr marL="3200400" lvl="6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7pPr>
            <a:lvl8pPr marL="3657600" lvl="7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8pPr>
            <a:lvl9pPr marL="4114800" lvl="8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 rot="5400000">
            <a:off x="2964675" y="-850031"/>
            <a:ext cx="3207600" cy="7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1pPr>
            <a:lvl2pPr marL="914400" lvl="1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2pPr>
            <a:lvl3pPr marL="1371600" lvl="2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3pPr>
            <a:lvl4pPr marL="1828800" lvl="3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4pPr>
            <a:lvl5pPr marL="2286000" lvl="4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5pPr>
            <a:lvl6pPr marL="2743200" lvl="5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6pPr>
            <a:lvl7pPr marL="3200400" lvl="6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7pPr>
            <a:lvl8pPr marL="3657600" lvl="7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8pPr>
            <a:lvl9pPr marL="4114800" lvl="8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1792189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>
            <a:spLocks noGrp="1"/>
          </p:cNvSpPr>
          <p:nvPr>
            <p:ph type="pic" idx="2"/>
          </p:nvPr>
        </p:nvSpPr>
        <p:spPr>
          <a:xfrm>
            <a:off x="1792189" y="459879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1792189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457200" y="20449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3575447" y="204490"/>
            <a:ext cx="51114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2"/>
          </p:nvPr>
        </p:nvSpPr>
        <p:spPr>
          <a:xfrm>
            <a:off x="457200" y="10760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title"/>
          </p:nvPr>
        </p:nvSpPr>
        <p:spPr>
          <a:xfrm>
            <a:off x="457200" y="20627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body" idx="1"/>
          </p:nvPr>
        </p:nvSpPr>
        <p:spPr>
          <a:xfrm>
            <a:off x="457200" y="1151037"/>
            <a:ext cx="4039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lvl="0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body" idx="2"/>
          </p:nvPr>
        </p:nvSpPr>
        <p:spPr>
          <a:xfrm>
            <a:off x="457200" y="1631454"/>
            <a:ext cx="40398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body" idx="3"/>
          </p:nvPr>
        </p:nvSpPr>
        <p:spPr>
          <a:xfrm>
            <a:off x="4645223" y="1151037"/>
            <a:ext cx="40416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lvl="0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body" idx="4"/>
          </p:nvPr>
        </p:nvSpPr>
        <p:spPr>
          <a:xfrm>
            <a:off x="4645223" y="1631454"/>
            <a:ext cx="40416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38754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2"/>
          </p:nvPr>
        </p:nvSpPr>
        <p:spPr>
          <a:xfrm>
            <a:off x="4611291" y="1464469"/>
            <a:ext cx="38754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1pPr>
            <a:lvl2pPr marL="914400" lvl="1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rtl="0">
              <a:spcBef>
                <a:spcPts val="20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 txBox="1">
            <a:spLocks noGrp="1"/>
          </p:cNvSpPr>
          <p:nvPr>
            <p:ph type="title"/>
          </p:nvPr>
        </p:nvSpPr>
        <p:spPr>
          <a:xfrm>
            <a:off x="722412" y="3304878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1"/>
          </p:nvPr>
        </p:nvSpPr>
        <p:spPr>
          <a:xfrm>
            <a:off x="722412" y="2179737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lvl="0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1pPr>
            <a:lvl2pPr marL="914400" lvl="1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2pPr>
            <a:lvl3pPr marL="1371600" lvl="2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3pPr>
            <a:lvl4pPr marL="1828800" lvl="3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4pPr>
            <a:lvl5pPr marL="2286000" lvl="4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5pPr>
            <a:lvl6pPr marL="2743200" lvl="5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6pPr>
            <a:lvl7pPr marL="3200400" lvl="6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7pPr>
            <a:lvl8pPr marL="3657600" lvl="7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8pPr>
            <a:lvl9pPr marL="4114800" lvl="8" indent="-228600" rtl="0">
              <a:spcBef>
                <a:spcPts val="2000"/>
              </a:spcBef>
              <a:spcAft>
                <a:spcPts val="0"/>
              </a:spcAft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6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lvl="0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1pPr>
            <a:lvl2pPr marL="914400" lvl="1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2pPr>
            <a:lvl3pPr marL="1371600" lvl="2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3pPr>
            <a:lvl4pPr marL="1828800" lvl="3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4pPr>
            <a:lvl5pPr marL="2286000" lvl="4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5pPr>
            <a:lvl6pPr marL="2743200" lvl="5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6pPr>
            <a:lvl7pPr marL="3200400" lvl="6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7pPr>
            <a:lvl8pPr marL="3657600" lvl="7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8pPr>
            <a:lvl9pPr marL="4114800" lvl="8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ctrTitle"/>
          </p:nvPr>
        </p:nvSpPr>
        <p:spPr>
          <a:xfrm>
            <a:off x="685800" y="1597521"/>
            <a:ext cx="77724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0" marR="0" lvl="0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0" marR="0" lvl="1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0" marR="0" lvl="2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0" marR="0" lvl="3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0" marR="0" lvl="4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54000" marR="0" lvl="5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520700" marR="0" lvl="6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774700" marR="0" lvl="7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1028700" marR="0" lvl="8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0" marR="0" lvl="0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1pPr>
            <a:lvl2pPr marL="254000" marR="0" lvl="1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2pPr>
            <a:lvl3pPr marL="520700" marR="0" lvl="2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3pPr>
            <a:lvl4pPr marL="774700" marR="0" lvl="3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4pPr>
            <a:lvl5pPr marL="1028700" marR="0" lvl="4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5pPr>
            <a:lvl6pPr marL="1282700" marR="0" lvl="5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6pPr>
            <a:lvl7pPr marL="1549400" marR="0" lvl="6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7pPr>
            <a:lvl8pPr marL="1803400" marR="0" lvl="7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8pPr>
            <a:lvl9pPr marL="2057400" marR="0" lvl="8" indent="0" algn="ct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50106" y="135731"/>
            <a:ext cx="74436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0" marR="0" lvl="0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0" marR="0" lvl="1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0" marR="0" lvl="2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0" marR="0" lvl="3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0" marR="0" lvl="4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54000" marR="0" lvl="5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520700" marR="0" lvl="6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774700" marR="0" lvl="7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1028700" marR="0" lvl="8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50106" y="1457325"/>
            <a:ext cx="7443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1pPr>
            <a:lvl2pPr marL="914400" marR="0" lvl="1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2pPr>
            <a:lvl3pPr marL="1371600" marR="0" lvl="2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3pPr>
            <a:lvl4pPr marL="1828800" marR="0" lvl="3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4pPr>
            <a:lvl5pPr marL="2286000" marR="0" lvl="4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5pPr>
            <a:lvl6pPr marL="2743200" marR="0" lvl="5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6pPr>
            <a:lvl7pPr marL="3200400" marR="0" lvl="6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7pPr>
            <a:lvl8pPr marL="3657600" marR="0" lvl="7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8pPr>
            <a:lvl9pPr marL="4114800" marR="0" lvl="8" indent="-2794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0" marR="0" lvl="0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0" marR="0" lvl="1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0" marR="0" lvl="2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0" marR="0" lvl="3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0" marR="0" lvl="4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54000" marR="0" lvl="5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520700" marR="0" lvl="6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774700" marR="0" lvl="7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1028700" marR="0" lvl="8" indent="-50800" algn="ct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6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1pPr>
            <a:lvl2pPr marL="914400" marR="0" lvl="1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2pPr>
            <a:lvl3pPr marL="1371600" marR="0" lvl="2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3pPr>
            <a:lvl4pPr marL="1828800" marR="0" lvl="3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4pPr>
            <a:lvl5pPr marL="2286000" marR="0" lvl="4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5pPr>
            <a:lvl6pPr marL="2743200" marR="0" lvl="5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6pPr>
            <a:lvl7pPr marL="3200400" marR="0" lvl="6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7pPr>
            <a:lvl8pPr marL="3657600" marR="0" lvl="7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8pPr>
            <a:lvl9pPr marL="4114800" marR="0" lvl="8" indent="-279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Char char="•"/>
              <a:defRPr sz="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#search" TargetMode="External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www.w3schools.com/python/python_regex.asp#sub" TargetMode="External"/><Relationship Id="rId4" Type="http://schemas.openxmlformats.org/officeDocument/2006/relationships/hyperlink" Target="https://www.w3schools.com/python/python_regex.asp#spli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7B8C0B-B24D-4257-B238-CD46C09B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"/>
            <a:ext cx="4038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9C02AE-6660-4FF1-8200-A4D864CA8F8B}"/>
              </a:ext>
            </a:extLst>
          </p:cNvPr>
          <p:cNvSpPr/>
          <p:nvPr/>
        </p:nvSpPr>
        <p:spPr>
          <a:xfrm>
            <a:off x="255182" y="1079033"/>
            <a:ext cx="4572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  <a:latin typeface="Algerian" panose="04020705040A02060702" pitchFamily="82" charset="0"/>
              </a:rPr>
              <a:t>Python Programming</a:t>
            </a:r>
            <a:endParaRPr lang="en-IN" sz="4000" dirty="0">
              <a:latin typeface="Algerian" panose="04020705040A02060702" pitchFamily="82" charset="0"/>
            </a:endParaRPr>
          </a:p>
          <a:p>
            <a:pPr algn="ctr"/>
            <a:br>
              <a:rPr lang="en-IN" sz="4000" dirty="0">
                <a:latin typeface="Algerian" panose="04020705040A02060702" pitchFamily="82" charset="0"/>
              </a:rPr>
            </a:br>
            <a:r>
              <a:rPr lang="en-IN" sz="4000" b="1" dirty="0">
                <a:solidFill>
                  <a:srgbClr val="FFFFFF"/>
                </a:solidFill>
                <a:latin typeface="Algerian" panose="04020705040A02060702" pitchFamily="82" charset="0"/>
              </a:rPr>
              <a:t>Day -5</a:t>
            </a:r>
            <a:endParaRPr lang="en-IN" sz="4000" dirty="0">
              <a:latin typeface="Algerian" panose="04020705040A02060702" pitchFamily="82" charset="0"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EXPLANATION</a:t>
            </a:r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sequences = [10,2,8,7,5,4,3,11,0, 1]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filtered_result = filter (lambda x: x &gt; 4, sequences) 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print(list(filtered_result))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[10, 8, 7, 5, 11]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body" idx="1"/>
          </p:nvPr>
        </p:nvSpPr>
        <p:spPr>
          <a:xfrm>
            <a:off x="4725900" y="1152475"/>
            <a:ext cx="441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Font typeface="Comic Sans MS"/>
              <a:buChar char="●"/>
            </a:pPr>
            <a:r>
              <a:rPr lang="en" sz="14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first statement, we define a list called sequences which contains some numbers.</a:t>
            </a:r>
            <a:endParaRPr sz="14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Font typeface="Comic Sans MS"/>
              <a:buChar char="●"/>
            </a:pPr>
            <a:r>
              <a:rPr lang="en" sz="14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Here, we declare a variable called filtered_result, which will store the filtered values returned by the filter() function.</a:t>
            </a:r>
            <a:endParaRPr sz="14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Font typeface="Comic Sans MS"/>
              <a:buChar char="●"/>
            </a:pPr>
            <a:r>
              <a:rPr lang="en" sz="14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lambda function which runs on each element of the list and returns true if it is greater than 4.</a:t>
            </a:r>
            <a:endParaRPr sz="14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Font typeface="Comic Sans MS"/>
              <a:buChar char="●"/>
            </a:pPr>
            <a:r>
              <a:rPr lang="en" sz="145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4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the result returned by the filter function.</a:t>
            </a:r>
            <a:endParaRPr sz="14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in map()</a:t>
            </a:r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map function is used to apply a particular operation to every element in a sequence. Like filter(), it also takes 2 parameters: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AutoNum type="arabicPeriod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function that defines the op to perform on the elements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AutoNum type="arabicPeriod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or more sequences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EXPLANATION</a:t>
            </a:r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sequences = [10,2,8,7,5,4,3,11,0, 1]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filtered_result = map (lambda x: x*x, sequences)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print(list(filtered_result))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body" idx="1"/>
          </p:nvPr>
        </p:nvSpPr>
        <p:spPr>
          <a:xfrm>
            <a:off x="4725900" y="1152475"/>
            <a:ext cx="441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Here, we define a list called sequences which contains some numbers.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declare a variable called filtered_result which will store the mapped values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lambda function which runs on each element of the list and returns the square of that number.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the result returned by the map function.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4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in reduce()</a:t>
            </a:r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reduce function, like map(), is used to apply an operation to every element in a sequence. However, it differs from the map in its working. These are the steps followed by the reduce() function to compute an output: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 the defined operation on the first 2 elements of the sequence.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Save this result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 the operation with the saved result and the next element in the sequence.</a:t>
            </a:r>
            <a:endParaRPr sz="175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no more elements are left.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EXPLANATION</a:t>
            </a:r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functools import reduce</a:t>
            </a:r>
            <a:endParaRPr sz="17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sequences = [1,2,3,4,5]</a:t>
            </a:r>
            <a:endParaRPr sz="17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 = reduce (lambda x, y: x*y, sequences)</a:t>
            </a:r>
            <a:endParaRPr sz="17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36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print(product)</a:t>
            </a:r>
            <a:endParaRPr sz="17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OUTPUT :120</a:t>
            </a:r>
            <a:endParaRPr sz="1750">
              <a:solidFill>
                <a:srgbClr val="FFFFFF"/>
              </a:solidFill>
            </a:endParaRPr>
          </a:p>
        </p:txBody>
      </p:sp>
      <p:sp>
        <p:nvSpPr>
          <p:cNvPr id="196" name="Google Shape;196;p47"/>
          <p:cNvSpPr txBox="1">
            <a:spLocks noGrp="1"/>
          </p:cNvSpPr>
          <p:nvPr>
            <p:ph type="body" idx="1"/>
          </p:nvPr>
        </p:nvSpPr>
        <p:spPr>
          <a:xfrm>
            <a:off x="4572000" y="759175"/>
            <a:ext cx="4414200" cy="3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AutoNum type="arabicPeriod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Here, we define a list called sequences which contains some numbers.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AutoNum type="arabicPeriod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declare a variable called product which will store the reduced value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AutoNum type="arabicPeriod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lambda function that runs on each element of the list. It will return the product of that number as per the previous result.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AutoNum type="arabicPeriod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the result returned by the reduce function.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>
            <a:spLocks noGrp="1"/>
          </p:cNvSpPr>
          <p:nvPr>
            <p:ph type="title"/>
          </p:nvPr>
        </p:nvSpPr>
        <p:spPr>
          <a:xfrm>
            <a:off x="311700" y="24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body" idx="1"/>
          </p:nvPr>
        </p:nvSpPr>
        <p:spPr>
          <a:xfrm>
            <a:off x="311700" y="965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Lambdas, also known as anonymous functions, are small, restricted functions which do not need a name (i.e., an identifier).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lambda function in Python has 3 essential parts: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lambda keyword.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parameters (or bound variables), and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function body.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syntax for writing a lambda is: lambda parameter: expression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Lambdas can have any number of parameters, but they are not enclosed in braces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the bytecode level, there is not much difference between how lambdas and regular functions are handled by the interpreter.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>
            <a:spLocks noGrp="1"/>
          </p:cNvSpPr>
          <p:nvPr>
            <p:ph type="body" idx="1"/>
          </p:nvPr>
        </p:nvSpPr>
        <p:spPr>
          <a:xfrm>
            <a:off x="239650" y="777875"/>
            <a:ext cx="8520600" cy="3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Lambdas support IIFE thru this syntax: (lambda parameter: expression)(argument)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Lambdas are commonly used with the following python built-ins: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Filter: filter (lambda parameter: expression, iterable-sequence)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Map: map (lambda parameter: expression, iterable-sequences)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Reduce: reduce (lambda parameter1, parameter2: expression, iterable-sequence)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write complicated lambda functions in a production environment because it will be difficult for code-maintainers.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>
            <a:spLocks noGrp="1"/>
          </p:cNvSpPr>
          <p:nvPr>
            <p:ph type="title"/>
          </p:nvPr>
        </p:nvSpPr>
        <p:spPr>
          <a:xfrm>
            <a:off x="850106" y="135731"/>
            <a:ext cx="74436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" sz="44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13" name="Google Shape;213;p50"/>
          <p:cNvSpPr txBox="1"/>
          <p:nvPr/>
        </p:nvSpPr>
        <p:spPr>
          <a:xfrm>
            <a:off x="1109550" y="1657350"/>
            <a:ext cx="6455700" cy="24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computing, a regular expression, also referred to as 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regex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regexp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" sz="2000" i="0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can be int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erpreted by a regular expression processor.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344" y="171450"/>
            <a:ext cx="5926800" cy="41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2"/>
          <p:cNvSpPr txBox="1"/>
          <p:nvPr/>
        </p:nvSpPr>
        <p:spPr>
          <a:xfrm>
            <a:off x="1607344" y="4543425"/>
            <a:ext cx="5857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" sz="21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  <a:endParaRPr sz="800">
              <a:solidFill>
                <a:srgbClr val="FFD966"/>
              </a:solidFill>
            </a:endParaRPr>
          </a:p>
        </p:txBody>
      </p:sp>
      <p:sp>
        <p:nvSpPr>
          <p:cNvPr id="226" name="Google Shape;226;p52"/>
          <p:cNvSpPr/>
          <p:nvPr/>
        </p:nvSpPr>
        <p:spPr>
          <a:xfrm flipH="1">
            <a:off x="7636744" y="514392"/>
            <a:ext cx="714300" cy="3714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5D98-997F-4EF1-842D-43FB85B5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06" y="135731"/>
            <a:ext cx="7443600" cy="714874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REGEX AND TEXT HAVE THEIR OWN CURSOR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64010A-0F3F-469C-B952-C6184825B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88313"/>
              </p:ext>
            </p:extLst>
          </p:nvPr>
        </p:nvGraphicFramePr>
        <p:xfrm>
          <a:off x="1768550" y="1690865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67518006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07794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86386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4900089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069509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5568585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84823143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8809507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8707123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95662572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5049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8351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1EBF62-ED7C-40AA-B20B-B5171D37E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29815"/>
              </p:ext>
            </p:extLst>
          </p:nvPr>
        </p:nvGraphicFramePr>
        <p:xfrm>
          <a:off x="2062715" y="3272317"/>
          <a:ext cx="53446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36158">
                  <a:extLst>
                    <a:ext uri="{9D8B030D-6E8A-4147-A177-3AD203B41FA5}">
                      <a16:colId xmlns:a16="http://schemas.microsoft.com/office/drawing/2014/main" val="175424204"/>
                    </a:ext>
                  </a:extLst>
                </a:gridCol>
                <a:gridCol w="1336158">
                  <a:extLst>
                    <a:ext uri="{9D8B030D-6E8A-4147-A177-3AD203B41FA5}">
                      <a16:colId xmlns:a16="http://schemas.microsoft.com/office/drawing/2014/main" val="3762574912"/>
                    </a:ext>
                  </a:extLst>
                </a:gridCol>
                <a:gridCol w="1336158">
                  <a:extLst>
                    <a:ext uri="{9D8B030D-6E8A-4147-A177-3AD203B41FA5}">
                      <a16:colId xmlns:a16="http://schemas.microsoft.com/office/drawing/2014/main" val="1014426057"/>
                    </a:ext>
                  </a:extLst>
                </a:gridCol>
                <a:gridCol w="1336158">
                  <a:extLst>
                    <a:ext uri="{9D8B030D-6E8A-4147-A177-3AD203B41FA5}">
                      <a16:colId xmlns:a16="http://schemas.microsoft.com/office/drawing/2014/main" val="41386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465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FF01D1-3635-4A45-A90D-BDE3854DBB8D}"/>
              </a:ext>
            </a:extLst>
          </p:cNvPr>
          <p:cNvSpPr txBox="1"/>
          <p:nvPr/>
        </p:nvSpPr>
        <p:spPr>
          <a:xfrm>
            <a:off x="462782" y="1753928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81A16-14A0-4651-907F-E4DB8A0CF968}"/>
              </a:ext>
            </a:extLst>
          </p:cNvPr>
          <p:cNvSpPr txBox="1"/>
          <p:nvPr/>
        </p:nvSpPr>
        <p:spPr>
          <a:xfrm>
            <a:off x="487588" y="330384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REGEX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4B6CFC-068E-4355-926A-D25624EB8581}"/>
              </a:ext>
            </a:extLst>
          </p:cNvPr>
          <p:cNvCxnSpPr>
            <a:cxnSpLocks/>
          </p:cNvCxnSpPr>
          <p:nvPr/>
        </p:nvCxnSpPr>
        <p:spPr>
          <a:xfrm flipV="1">
            <a:off x="1988286" y="2085589"/>
            <a:ext cx="1" cy="54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C1AEB-9E1B-4E0E-86DE-AFEECA77E650}"/>
              </a:ext>
            </a:extLst>
          </p:cNvPr>
          <p:cNvCxnSpPr>
            <a:cxnSpLocks/>
          </p:cNvCxnSpPr>
          <p:nvPr/>
        </p:nvCxnSpPr>
        <p:spPr>
          <a:xfrm flipV="1">
            <a:off x="2477385" y="3643157"/>
            <a:ext cx="1" cy="54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Lambda Functions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And Regular expressions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>
            <a:spLocks noGrp="1"/>
          </p:cNvSpPr>
          <p:nvPr>
            <p:ph type="title"/>
          </p:nvPr>
        </p:nvSpPr>
        <p:spPr>
          <a:xfrm>
            <a:off x="850106" y="264319"/>
            <a:ext cx="74436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" sz="44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32" name="Google Shape;232;p53"/>
          <p:cNvSpPr txBox="1">
            <a:spLocks noGrp="1"/>
          </p:cNvSpPr>
          <p:nvPr>
            <p:ph type="body" idx="1"/>
          </p:nvPr>
        </p:nvSpPr>
        <p:spPr>
          <a:xfrm>
            <a:off x="850106" y="1757363"/>
            <a:ext cx="7443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622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bin"/>
              <a:buChar char="•"/>
            </a:pP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Very powerful and quite cryptic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22300" marR="0" lvl="0" indent="-342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Char char="•"/>
            </a:pP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 once you understand them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22300" marR="0" lvl="0" indent="-342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Char char="•"/>
            </a:pP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Regular expressions are a language unto themselves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22300" marR="0" lvl="0" indent="-342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Char char="•"/>
            </a:pP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language of 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marker characters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programming with characters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22300" marR="0" lvl="0" indent="-342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Char char="•"/>
            </a:pP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kind of an 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old school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r>
              <a:rPr lang="en" sz="20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language - compact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4"/>
          <p:cNvSpPr txBox="1">
            <a:spLocks noGrp="1"/>
          </p:cNvSpPr>
          <p:nvPr>
            <p:ph type="title"/>
          </p:nvPr>
        </p:nvSpPr>
        <p:spPr>
          <a:xfrm>
            <a:off x="393820" y="135731"/>
            <a:ext cx="84609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" sz="44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38" name="Google Shape;238;p54"/>
          <p:cNvSpPr txBox="1"/>
          <p:nvPr/>
        </p:nvSpPr>
        <p:spPr>
          <a:xfrm>
            <a:off x="575072" y="1150144"/>
            <a:ext cx="8279400" cy="3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  <a:endParaRPr sz="16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 sz="16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 sz="16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endParaRPr sz="16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" sz="1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" sz="43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9182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419100" marR="0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omic Sans MS"/>
              <a:buChar char="•"/>
            </a:pPr>
            <a:r>
              <a:rPr lang="en" sz="175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 you can use regular expressions in your program, you must import the library using "</a:t>
            </a:r>
            <a:r>
              <a:rPr lang="en" sz="1750" i="0" u="none" strike="noStrike" cap="none" dirty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re</a:t>
            </a:r>
            <a:r>
              <a:rPr lang="en" sz="175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endParaRPr sz="175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19100" marR="0" lvl="0" indent="-187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omic Sans MS"/>
              <a:buChar char="•"/>
            </a:pPr>
            <a:r>
              <a:rPr lang="en" sz="175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use </a:t>
            </a:r>
            <a:r>
              <a:rPr lang="en" sz="1750" i="0" u="none" strike="noStrike" cap="none" dirty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re.search()</a:t>
            </a:r>
            <a:r>
              <a:rPr lang="en" sz="175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see if a string matches a regular expression,  similar to using the </a:t>
            </a:r>
            <a:r>
              <a:rPr lang="en" sz="1750" i="0" u="none" strike="noStrike" cap="none" dirty="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find() </a:t>
            </a:r>
            <a:r>
              <a:rPr lang="en" sz="175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for strings</a:t>
            </a:r>
            <a:endParaRPr sz="175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19100" marR="0" lvl="0" indent="-187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omic Sans MS"/>
              <a:buChar char="•"/>
            </a:pPr>
            <a:r>
              <a:rPr lang="en" sz="175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use </a:t>
            </a:r>
            <a:r>
              <a:rPr lang="en" sz="1750" i="0" u="none" strike="noStrike" cap="none" dirty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re.findall()</a:t>
            </a:r>
            <a:r>
              <a:rPr lang="en" sz="175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extract portions of a string that match your regular expression similar to a combination of </a:t>
            </a:r>
            <a:r>
              <a:rPr lang="en" sz="1750" i="0" u="none" strike="noStrike" cap="none" dirty="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find()</a:t>
            </a:r>
            <a:r>
              <a:rPr lang="en" sz="175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slicing:       </a:t>
            </a:r>
            <a:r>
              <a:rPr lang="en" sz="1750" i="0" u="none" strike="noStrike" cap="none" dirty="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var[5:10]</a:t>
            </a:r>
            <a:r>
              <a:rPr lang="en" sz="1750" i="0" u="none" strike="noStrike" cap="none" dirty="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750" dirty="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F21D01-8C2C-433B-BA3E-33DF1D5E2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70279"/>
              </p:ext>
            </p:extLst>
          </p:nvPr>
        </p:nvGraphicFramePr>
        <p:xfrm>
          <a:off x="1361224" y="1657350"/>
          <a:ext cx="6421552" cy="1828800"/>
        </p:xfrm>
        <a:graphic>
          <a:graphicData uri="http://schemas.openxmlformats.org/drawingml/2006/table">
            <a:tbl>
              <a:tblPr/>
              <a:tblGrid>
                <a:gridCol w="991902">
                  <a:extLst>
                    <a:ext uri="{9D8B030D-6E8A-4147-A177-3AD203B41FA5}">
                      <a16:colId xmlns:a16="http://schemas.microsoft.com/office/drawing/2014/main" val="474825653"/>
                    </a:ext>
                  </a:extLst>
                </a:gridCol>
                <a:gridCol w="5429650">
                  <a:extLst>
                    <a:ext uri="{9D8B030D-6E8A-4147-A177-3AD203B41FA5}">
                      <a16:colId xmlns:a16="http://schemas.microsoft.com/office/drawing/2014/main" val="1471368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chemeClr val="tx2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36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dirty="0" err="1">
                          <a:solidFill>
                            <a:schemeClr val="tx2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findall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Returns a list containing all matches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1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dirty="0">
                          <a:solidFill>
                            <a:schemeClr val="tx2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Returns a </a:t>
                      </a:r>
                      <a:r>
                        <a:rPr lang="en-US" u="none" dirty="0">
                          <a:solidFill>
                            <a:schemeClr val="tx2"/>
                          </a:solidFill>
                          <a:effectLst/>
                        </a:rPr>
                        <a:t>match object 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if there is a match anywhere in the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5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dirty="0">
                          <a:solidFill>
                            <a:schemeClr val="tx2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split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65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dirty="0">
                          <a:solidFill>
                            <a:schemeClr val="tx2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sub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Replaces one or many matches with a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88888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CFC66FA-B04F-4C69-9DA0-DBB88619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" y="135731"/>
            <a:ext cx="7836600" cy="1293000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Widely used functions in Regex</a:t>
            </a:r>
          </a:p>
        </p:txBody>
      </p:sp>
    </p:spTree>
    <p:extLst>
      <p:ext uri="{BB962C8B-B14F-4D97-AF65-F5344CB8AC3E}">
        <p14:creationId xmlns:p14="http://schemas.microsoft.com/office/powerpoint/2010/main" val="170201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43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" sz="43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" sz="43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" sz="43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50" name="Google Shape;250;p56"/>
          <p:cNvSpPr txBox="1"/>
          <p:nvPr/>
        </p:nvSpPr>
        <p:spPr>
          <a:xfrm>
            <a:off x="4709025" y="1918659"/>
            <a:ext cx="4263600" cy="2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56"/>
          <p:cNvSpPr txBox="1"/>
          <p:nvPr/>
        </p:nvSpPr>
        <p:spPr>
          <a:xfrm>
            <a:off x="324520" y="2054588"/>
            <a:ext cx="41658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7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43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" sz="43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" sz="43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" sz="43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57" name="Google Shape;257;p57"/>
          <p:cNvSpPr txBox="1"/>
          <p:nvPr/>
        </p:nvSpPr>
        <p:spPr>
          <a:xfrm>
            <a:off x="4433245" y="1755366"/>
            <a:ext cx="44412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lang="en" sz="1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57"/>
          <p:cNvSpPr txBox="1"/>
          <p:nvPr/>
        </p:nvSpPr>
        <p:spPr>
          <a:xfrm>
            <a:off x="383766" y="1859147"/>
            <a:ext cx="47046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57"/>
          <p:cNvSpPr txBox="1"/>
          <p:nvPr/>
        </p:nvSpPr>
        <p:spPr>
          <a:xfrm>
            <a:off x="106186" y="4579144"/>
            <a:ext cx="8866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" sz="20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  <a:endParaRPr sz="8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DEFB-12D0-4ADC-8949-4FD3970C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00" y="1586540"/>
            <a:ext cx="8229600" cy="2953562"/>
          </a:xfrm>
        </p:spPr>
        <p:txBody>
          <a:bodyPr/>
          <a:lstStyle/>
          <a:p>
            <a:pPr indent="0" algn="l">
              <a:buClr>
                <a:schemeClr val="bg1"/>
              </a:buClr>
              <a:buNone/>
            </a:pPr>
            <a:r>
              <a:rPr lang="en-IN" sz="18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Pandas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-for handling csv files and large data</a:t>
            </a:r>
            <a:b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IN" sz="18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NumPy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- for many mathematical modules</a:t>
            </a:r>
            <a:b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IN" sz="18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Keras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-for implementing many machine learning algorithms</a:t>
            </a:r>
            <a:b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IN" sz="18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Smtplib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- for automatically sending e-mail</a:t>
            </a:r>
            <a:b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IN" sz="18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requests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-for implementing API</a:t>
            </a:r>
            <a:b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IN" sz="18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Django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-for web development framework</a:t>
            </a:r>
            <a:b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IN" sz="18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TensorFlow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-for implementing machine learning modules like CNN,KNN etc.,</a:t>
            </a:r>
            <a:b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IN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BEF2AD-B701-45E0-91CB-EDEBFB27A6EB}"/>
              </a:ext>
            </a:extLst>
          </p:cNvPr>
          <p:cNvSpPr txBox="1">
            <a:spLocks/>
          </p:cNvSpPr>
          <p:nvPr/>
        </p:nvSpPr>
        <p:spPr>
          <a:xfrm>
            <a:off x="653700" y="233916"/>
            <a:ext cx="78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0" marR="0" lvl="5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0700" marR="0" lvl="6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4700" marR="0" lvl="7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POPULAR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3011356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81BB-BFF0-4734-AEC7-D760052C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1309"/>
            <a:ext cx="8229600" cy="2365474"/>
          </a:xfrm>
        </p:spPr>
        <p:txBody>
          <a:bodyPr/>
          <a:lstStyle/>
          <a:p>
            <a:r>
              <a:rPr lang="en-IN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956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2469-78CF-48BB-9729-07DEE29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Today’s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C6464-85D5-480F-AFDB-D45245F6A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What are Lambda Functions?</a:t>
            </a:r>
          </a:p>
          <a:p>
            <a:r>
              <a:rPr lang="en-IN" dirty="0">
                <a:solidFill>
                  <a:schemeClr val="tx1"/>
                </a:solidFill>
              </a:rPr>
              <a:t>Their characteristics</a:t>
            </a:r>
          </a:p>
          <a:p>
            <a:r>
              <a:rPr lang="en-IN" dirty="0">
                <a:solidFill>
                  <a:schemeClr val="tx1"/>
                </a:solidFill>
              </a:rPr>
              <a:t>Purpose of lambda functions</a:t>
            </a:r>
          </a:p>
          <a:p>
            <a:r>
              <a:rPr lang="en-IN" dirty="0">
                <a:solidFill>
                  <a:schemeClr val="tx1"/>
                </a:solidFill>
              </a:rPr>
              <a:t>How to write them?</a:t>
            </a:r>
          </a:p>
          <a:p>
            <a:r>
              <a:rPr lang="en-IN" dirty="0">
                <a:solidFill>
                  <a:schemeClr val="tx1"/>
                </a:solidFill>
              </a:rPr>
              <a:t>Use of lambda functions in user defined functions</a:t>
            </a:r>
          </a:p>
          <a:p>
            <a:r>
              <a:rPr lang="en-IN" dirty="0">
                <a:solidFill>
                  <a:schemeClr val="tx1"/>
                </a:solidFill>
              </a:rPr>
              <a:t>Regular expressions a simple intro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68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>
            <a:spLocks noGrp="1"/>
          </p:cNvSpPr>
          <p:nvPr>
            <p:ph type="title"/>
          </p:nvPr>
        </p:nvSpPr>
        <p:spPr>
          <a:xfrm>
            <a:off x="311700" y="27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Lambda Functions??</a:t>
            </a:r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1"/>
          </p:nvPr>
        </p:nvSpPr>
        <p:spPr>
          <a:xfrm>
            <a:off x="311700" y="1002963"/>
            <a:ext cx="5291400" cy="3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Python,we use the </a:t>
            </a:r>
            <a:r>
              <a:rPr lang="en" sz="175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</a:t>
            </a: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keyword to declare an anonymous function, which is why we refer to them as "</a:t>
            </a:r>
            <a:r>
              <a:rPr lang="en" sz="175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 functions</a:t>
            </a: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". An anonymous function refers to a function declared with no name.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Although syntactically they look different, lambda functions behave in the same way as regular functions that are declared using the </a:t>
            </a:r>
            <a:r>
              <a:rPr lang="en" sz="175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</a:t>
            </a: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keyword.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have some special characteristics that makes it slightly  different from other functions of python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" name="Google Shape;1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075" y="1227250"/>
            <a:ext cx="3341624" cy="33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a Lambda Function</a:t>
            </a:r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lambda function can take any number of arguments, but they contain only a single expression. An expression is a piece of code executed by the lambda function, which may or may not return any value.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 functions can be used to return function objects.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Syntactically, lambda functions are restricted to only a single expression.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0"/>
          <p:cNvSpPr txBox="1">
            <a:spLocks noGrp="1"/>
          </p:cNvSpPr>
          <p:nvPr>
            <p:ph type="title"/>
          </p:nvPr>
        </p:nvSpPr>
        <p:spPr>
          <a:xfrm>
            <a:off x="311700" y="15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lambda function</a:t>
            </a:r>
            <a:endParaRPr dirty="0"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1"/>
          </p:nvPr>
        </p:nvSpPr>
        <p:spPr>
          <a:xfrm>
            <a:off x="226640" y="844130"/>
            <a:ext cx="8520600" cy="38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the following syntax to declare a lambda function</a:t>
            </a:r>
            <a:endParaRPr sz="17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amb</a:t>
            </a:r>
            <a:r>
              <a:rPr lang="en-I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 </a:t>
            </a:r>
            <a:r>
              <a:rPr lang="en" sz="1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:”</a:t>
            </a:r>
            <a:r>
              <a:rPr lang="en-IN" sz="1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specify the function”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I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amb</a:t>
            </a:r>
            <a:r>
              <a:rPr lang="en-I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 a1</a:t>
            </a:r>
            <a:r>
              <a:rPr lang="en-I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:”specify purpose of a1”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I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amb</a:t>
            </a:r>
            <a:r>
              <a:rPr lang="en-IN" sz="1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 a1…an</a:t>
            </a:r>
            <a:r>
              <a:rPr lang="en-I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 ”specify purpose of a1..an” </a:t>
            </a:r>
            <a:endParaRPr sz="16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stated above, we can have any number of arguments but only a single expression. The lambda operator cannot have any statements and it returns a function object that we can assign to any variable.</a:t>
            </a:r>
            <a:endParaRPr sz="17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</a:t>
            </a:r>
            <a:r>
              <a:rPr lang="en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remainder = </a:t>
            </a:r>
            <a:r>
              <a:rPr lang="en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num: num % 2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print(remainder(5))</a:t>
            </a:r>
            <a:endParaRPr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lambda function?</a:t>
            </a:r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311700" y="1195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 functions provide an elegant and powerful way to perform operations using built-in methods in Python. It is possible because lambdas can be invoked immediately and passed as an argument to these functions.</a:t>
            </a:r>
            <a:endParaRPr sz="17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 b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IIFE in Python Lambda</a:t>
            </a:r>
            <a:endParaRPr sz="1750" b="1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50" b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IIFE</a:t>
            </a:r>
            <a:r>
              <a:rPr lang="en" sz="17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stands for </a:t>
            </a:r>
            <a:r>
              <a:rPr lang="en" sz="1750" b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immediately invoked function execution. </a:t>
            </a:r>
            <a:r>
              <a:rPr lang="en" sz="17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means that a lambda function is callable as soon as it is defined.</a:t>
            </a:r>
            <a:endParaRPr sz="17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us see more!!!!!</a:t>
            </a:r>
            <a:endParaRPr sz="17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5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5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5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0077-E04F-4638-AF66-F3A30EC28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Comic Sans MS" panose="030F0702030302020204" pitchFamily="66" charset="0"/>
              </a:rPr>
              <a:t>Mainly used for one-time usage so it is also know as throw-away functions.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Comic Sans MS" panose="030F0702030302020204" pitchFamily="66" charset="0"/>
              </a:rPr>
              <a:t>Reduce code size as lambda functions are usually one-liners.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Comic Sans MS" panose="030F0702030302020204" pitchFamily="66" charset="0"/>
              </a:rPr>
              <a:t>Passed as input or returned as output from higher order functions.</a:t>
            </a:r>
            <a:br>
              <a:rPr lang="en-IN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7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" b="1" dirty="0">
                <a:solidFill>
                  <a:srgbClr val="FFFFFF"/>
                </a:solidFill>
              </a:rPr>
              <a:t>lambdas in filter()</a:t>
            </a:r>
            <a:endParaRPr dirty="0"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filter function is used to select some particular elements from a sequence of elements. The sequence can be any iterator like lists, sets, tuples, etc.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elements which will be selected is based on some pre-defined constraint. It takes 2 parameters: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function that defines the filtering constraint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Comic Sans MS"/>
              <a:buChar char="●"/>
            </a:pPr>
            <a:r>
              <a:rPr lang="en" sz="1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sequence (any iterator like lists, tuples, etc.)</a:t>
            </a:r>
            <a:endParaRPr sz="1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1703</Words>
  <Application>Microsoft Office PowerPoint</Application>
  <PresentationFormat>On-screen Show (16:9)</PresentationFormat>
  <Paragraphs>189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Courier New</vt:lpstr>
      <vt:lpstr>Comic Sans MS</vt:lpstr>
      <vt:lpstr>Algerian</vt:lpstr>
      <vt:lpstr>Arial</vt:lpstr>
      <vt:lpstr>Wingdings</vt:lpstr>
      <vt:lpstr>Cabin</vt:lpstr>
      <vt:lpstr>Simple Dark</vt:lpstr>
      <vt:lpstr>Title &amp; Bullets</vt:lpstr>
      <vt:lpstr>1_Title &amp; Bullets</vt:lpstr>
      <vt:lpstr>PowerPoint Presentation</vt:lpstr>
      <vt:lpstr>Lambda Functions And Regular expressions</vt:lpstr>
      <vt:lpstr>Today’s Topics</vt:lpstr>
      <vt:lpstr>What are Lambda Functions??</vt:lpstr>
      <vt:lpstr>Characteristics of a Lambda Function</vt:lpstr>
      <vt:lpstr>Creating a lambda function</vt:lpstr>
      <vt:lpstr>Why do we need lambda function?</vt:lpstr>
      <vt:lpstr>PowerPoint Presentation</vt:lpstr>
      <vt:lpstr>lambdas in filter()</vt:lpstr>
      <vt:lpstr>EXAMPLE AND EXPLANATION</vt:lpstr>
      <vt:lpstr>Lambdas in map()</vt:lpstr>
      <vt:lpstr>EXAMPLE AND EXPLANATION</vt:lpstr>
      <vt:lpstr>Lambdas in reduce()</vt:lpstr>
      <vt:lpstr>EXAMPLE AND EXPLANATION</vt:lpstr>
      <vt:lpstr>Summary</vt:lpstr>
      <vt:lpstr>PowerPoint Presentation</vt:lpstr>
      <vt:lpstr>Regular Expressions</vt:lpstr>
      <vt:lpstr>PowerPoint Presentation</vt:lpstr>
      <vt:lpstr>REGEX AND TEXT HAVE THEIR OWN CURSOR</vt:lpstr>
      <vt:lpstr>Understanding Regular Expressions</vt:lpstr>
      <vt:lpstr>Regular Expression Quick Guide</vt:lpstr>
      <vt:lpstr>The Regular Expression Module</vt:lpstr>
      <vt:lpstr>Widely used functions in Regex</vt:lpstr>
      <vt:lpstr>Using re.search() like find()</vt:lpstr>
      <vt:lpstr>Using re.search() like startswith()</vt:lpstr>
      <vt:lpstr>Pandas-for handling csv files and large data NumPy- for many mathematical modules Keras-for implementing many machine learning algorithms Smtplib- for automatically sending e-mail requests-for implementing API Django-for web development framework TensorFlow -for implementing machine learning modules like CNN,KNN etc.,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Functions And Regular expressions</dc:title>
  <cp:lastModifiedBy>shraddha prasad</cp:lastModifiedBy>
  <cp:revision>10</cp:revision>
  <dcterms:modified xsi:type="dcterms:W3CDTF">2020-06-19T13:27:03Z</dcterms:modified>
</cp:coreProperties>
</file>