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5d1HJWtyFyEhBl7MTBEXismLw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685355" y="621322"/>
            <a:ext cx="7775673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685346" y="5108728"/>
            <a:ext cx="777449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>
            <a:off x="685347" y="4204820"/>
            <a:ext cx="776532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>
            <a:off x="1290484" y="3610032"/>
            <a:ext cx="6564224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body" idx="2"/>
          </p:nvPr>
        </p:nvSpPr>
        <p:spPr>
          <a:xfrm>
            <a:off x="685345" y="4204821"/>
            <a:ext cx="776532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8" name="Google Shape;88;p3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89" name="Google Shape;89;p39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body" idx="1"/>
          </p:nvPr>
        </p:nvSpPr>
        <p:spPr>
          <a:xfrm>
            <a:off x="685346" y="4650556"/>
            <a:ext cx="776532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body" idx="2"/>
          </p:nvPr>
        </p:nvSpPr>
        <p:spPr>
          <a:xfrm>
            <a:off x="685346" y="2911624"/>
            <a:ext cx="2474217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body" idx="3"/>
          </p:nvPr>
        </p:nvSpPr>
        <p:spPr>
          <a:xfrm>
            <a:off x="3333658" y="2088320"/>
            <a:ext cx="2473919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body" idx="4"/>
          </p:nvPr>
        </p:nvSpPr>
        <p:spPr>
          <a:xfrm>
            <a:off x="3333659" y="2911624"/>
            <a:ext cx="247486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body" idx="5"/>
          </p:nvPr>
        </p:nvSpPr>
        <p:spPr>
          <a:xfrm>
            <a:off x="5979974" y="2088320"/>
            <a:ext cx="246840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body" idx="6"/>
          </p:nvPr>
        </p:nvSpPr>
        <p:spPr>
          <a:xfrm>
            <a:off x="5982260" y="2911624"/>
            <a:ext cx="2468408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2"/>
          <p:cNvSpPr txBox="1"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2"/>
          <p:cNvSpPr txBox="1"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42"/>
          <p:cNvSpPr>
            <a:spLocks noGrp="1"/>
          </p:cNvSpPr>
          <p:nvPr>
            <p:ph type="pic" idx="2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body" idx="3"/>
          </p:nvPr>
        </p:nvSpPr>
        <p:spPr>
          <a:xfrm>
            <a:off x="685347" y="4565409"/>
            <a:ext cx="2474216" cy="122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42"/>
          <p:cNvSpPr txBox="1">
            <a:spLocks noGrp="1"/>
          </p:cNvSpPr>
          <p:nvPr>
            <p:ph type="body" idx="4"/>
          </p:nvPr>
        </p:nvSpPr>
        <p:spPr>
          <a:xfrm>
            <a:off x="3332026" y="3989147"/>
            <a:ext cx="24742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42"/>
          <p:cNvSpPr>
            <a:spLocks noGrp="1"/>
          </p:cNvSpPr>
          <p:nvPr>
            <p:ph type="pic" idx="5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4" name="Google Shape;114;p42"/>
          <p:cNvSpPr txBox="1">
            <a:spLocks noGrp="1"/>
          </p:cNvSpPr>
          <p:nvPr>
            <p:ph type="body" idx="6"/>
          </p:nvPr>
        </p:nvSpPr>
        <p:spPr>
          <a:xfrm>
            <a:off x="3331011" y="4565408"/>
            <a:ext cx="2475252" cy="122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42"/>
          <p:cNvSpPr txBox="1">
            <a:spLocks noGrp="1"/>
          </p:cNvSpPr>
          <p:nvPr>
            <p:ph type="body" idx="7"/>
          </p:nvPr>
        </p:nvSpPr>
        <p:spPr>
          <a:xfrm>
            <a:off x="5980067" y="3989147"/>
            <a:ext cx="24674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42"/>
          <p:cNvSpPr>
            <a:spLocks noGrp="1"/>
          </p:cNvSpPr>
          <p:nvPr>
            <p:ph type="pic" idx="8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7" name="Google Shape;117;p42"/>
          <p:cNvSpPr txBox="1">
            <a:spLocks noGrp="1"/>
          </p:cNvSpPr>
          <p:nvPr>
            <p:ph type="body" idx="9"/>
          </p:nvPr>
        </p:nvSpPr>
        <p:spPr>
          <a:xfrm>
            <a:off x="5979973" y="4565410"/>
            <a:ext cx="2470694" cy="12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42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2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2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3"/>
          <p:cNvSpPr txBox="1">
            <a:spLocks noGrp="1"/>
          </p:cNvSpPr>
          <p:nvPr>
            <p:ph type="body" idx="1"/>
          </p:nvPr>
        </p:nvSpPr>
        <p:spPr>
          <a:xfrm rot="5400000">
            <a:off x="2720439" y="60971"/>
            <a:ext cx="3695136" cy="776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3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3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 txBox="1">
            <a:spLocks noGrp="1"/>
          </p:cNvSpPr>
          <p:nvPr>
            <p:ph type="title"/>
          </p:nvPr>
        </p:nvSpPr>
        <p:spPr>
          <a:xfrm rot="5400000">
            <a:off x="4906371" y="2246904"/>
            <a:ext cx="5181601" cy="190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4"/>
          <p:cNvSpPr txBox="1">
            <a:spLocks noGrp="1"/>
          </p:cNvSpPr>
          <p:nvPr>
            <p:ph type="body" idx="1"/>
          </p:nvPr>
        </p:nvSpPr>
        <p:spPr>
          <a:xfrm rot="5400000">
            <a:off x="966560" y="328386"/>
            <a:ext cx="5181601" cy="5744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4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4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4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1"/>
          </p:nvPr>
        </p:nvSpPr>
        <p:spPr>
          <a:xfrm>
            <a:off x="685346" y="2088320"/>
            <a:ext cx="3829503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2"/>
          </p:nvPr>
        </p:nvSpPr>
        <p:spPr>
          <a:xfrm>
            <a:off x="4630052" y="2088320"/>
            <a:ext cx="3820616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85346" y="2912232"/>
            <a:ext cx="3830406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3"/>
          </p:nvPr>
        </p:nvSpPr>
        <p:spPr>
          <a:xfrm>
            <a:off x="4859230" y="2088320"/>
            <a:ext cx="35914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4"/>
          </p:nvPr>
        </p:nvSpPr>
        <p:spPr>
          <a:xfrm>
            <a:off x="4629150" y="2912232"/>
            <a:ext cx="382151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1"/>
          </p:nvPr>
        </p:nvSpPr>
        <p:spPr>
          <a:xfrm>
            <a:off x="3808548" y="609600"/>
            <a:ext cx="4642119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2"/>
          </p:nvPr>
        </p:nvSpPr>
        <p:spPr>
          <a:xfrm>
            <a:off x="687921" y="2971801"/>
            <a:ext cx="2949178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>
            <a:spLocks noGrp="1"/>
          </p:cNvSpPr>
          <p:nvPr>
            <p:ph type="pic" idx="2"/>
          </p:nvPr>
        </p:nvSpPr>
        <p:spPr>
          <a:xfrm>
            <a:off x="5249932" y="758881"/>
            <a:ext cx="2966938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85346" y="2971800"/>
            <a:ext cx="4171242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IN" b="1"/>
              <a:t>TEAM MANAGEMENT AND MANAGERIAL DECISION MAKING</a:t>
            </a:r>
            <a:endParaRPr b="1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/>
              <a:t>DAY-(4)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 b="1"/>
              <a:t>FUNCTIONS OF MANAGEMENT</a:t>
            </a:r>
            <a:endParaRPr b="1"/>
          </a:p>
        </p:txBody>
      </p:sp>
      <p:pic>
        <p:nvPicPr>
          <p:cNvPr id="191" name="Google Shape;191;p10" descr="PM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56980" y="1868894"/>
            <a:ext cx="4915350" cy="439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/>
          <p:nvPr/>
        </p:nvSpPr>
        <p:spPr>
          <a:xfrm>
            <a:off x="7072330" y="6286520"/>
            <a:ext cx="1785950" cy="3571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5E8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CONTINUED…</a:t>
            </a:r>
            <a:endParaRPr sz="1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428596" y="1000108"/>
            <a:ext cx="8258204" cy="53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/>
              <a:t>“</a:t>
            </a:r>
            <a:r>
              <a:rPr lang="en-IN" b="1">
                <a:solidFill>
                  <a:srgbClr val="FFFF00"/>
                </a:solidFill>
              </a:rPr>
              <a:t>Planning</a:t>
            </a:r>
            <a:r>
              <a:rPr lang="en-IN" b="1">
                <a:solidFill>
                  <a:srgbClr val="FF0000"/>
                </a:solidFill>
              </a:rPr>
              <a:t> </a:t>
            </a:r>
            <a:r>
              <a:rPr lang="en-IN"/>
              <a:t>involves the most significant and far-reaching decisions a manager can make. When managers </a:t>
            </a:r>
            <a:r>
              <a:rPr lang="en-IN" b="1">
                <a:solidFill>
                  <a:srgbClr val="FFFF00"/>
                </a:solidFill>
              </a:rPr>
              <a:t>plan</a:t>
            </a:r>
            <a:r>
              <a:rPr lang="en-IN"/>
              <a:t>, they decide such matters as what </a:t>
            </a:r>
            <a:r>
              <a:rPr lang="en-IN" b="1"/>
              <a:t>goals</a:t>
            </a:r>
            <a:r>
              <a:rPr lang="en-IN"/>
              <a:t> or opportunities their organisation will pursue, what </a:t>
            </a:r>
            <a:r>
              <a:rPr lang="en-IN" b="1"/>
              <a:t>resources</a:t>
            </a:r>
            <a:r>
              <a:rPr lang="en-IN"/>
              <a:t> they will use, and </a:t>
            </a:r>
            <a:r>
              <a:rPr lang="en-IN" b="1"/>
              <a:t>who </a:t>
            </a:r>
            <a:r>
              <a:rPr lang="en-IN"/>
              <a:t>will perform each required task. When </a:t>
            </a:r>
            <a:r>
              <a:rPr lang="en-IN" b="1">
                <a:solidFill>
                  <a:srgbClr val="FFFF00"/>
                </a:solidFill>
              </a:rPr>
              <a:t>plans</a:t>
            </a:r>
            <a:r>
              <a:rPr lang="en-IN"/>
              <a:t> go wrong or out of track, managers have to decide what to do to correct the deviation. In fact, the whole </a:t>
            </a:r>
            <a:r>
              <a:rPr lang="en-IN" b="1">
                <a:solidFill>
                  <a:srgbClr val="FFFF00"/>
                </a:solidFill>
              </a:rPr>
              <a:t>planning</a:t>
            </a:r>
            <a:r>
              <a:rPr lang="en-IN"/>
              <a:t> process involves managers constantly in a series of decision-making situations. </a:t>
            </a:r>
            <a:r>
              <a:rPr lang="en-IN" b="1" u="sng">
                <a:solidFill>
                  <a:srgbClr val="FFFF00"/>
                </a:solidFill>
              </a:rPr>
              <a:t>How good their decisions are will largely determine how effective their plan will be.”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 b="1"/>
              <a:t>TYPES OF DECISION-MAKING</a:t>
            </a:r>
            <a:endParaRPr b="1"/>
          </a:p>
        </p:txBody>
      </p:sp>
      <p:sp>
        <p:nvSpPr>
          <p:cNvPr id="203" name="Google Shape;203;p12"/>
          <p:cNvSpPr txBox="1"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•"/>
            </a:pPr>
            <a:r>
              <a:rPr lang="en-IN" b="1">
                <a:solidFill>
                  <a:srgbClr val="FFFF00"/>
                </a:solidFill>
              </a:rPr>
              <a:t>Programmed </a:t>
            </a:r>
            <a:r>
              <a:rPr lang="en-IN" b="1"/>
              <a:t>Decision Making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b="1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b="1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000"/>
              <a:buChar char="•"/>
            </a:pPr>
            <a:r>
              <a:rPr lang="en-IN" b="1">
                <a:solidFill>
                  <a:srgbClr val="FFFF00"/>
                </a:solidFill>
              </a:rPr>
              <a:t>Heuristics</a:t>
            </a:r>
            <a:endParaRPr b="1">
              <a:solidFill>
                <a:srgbClr val="FFFF00"/>
              </a:solidFill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000"/>
              <a:buChar char="•"/>
            </a:pPr>
            <a:r>
              <a:rPr lang="en-IN" b="1">
                <a:solidFill>
                  <a:srgbClr val="FFFF00"/>
                </a:solidFill>
              </a:rPr>
              <a:t>Non-Programmed</a:t>
            </a:r>
            <a:r>
              <a:rPr lang="en-IN" b="1"/>
              <a:t> Decision-Making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658887" y="332656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 b="1"/>
              <a:t>MODELS OF DECISION MAKING</a:t>
            </a:r>
            <a:br>
              <a:rPr lang="en-IN" b="1"/>
            </a:br>
            <a:endParaRPr b="1"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1"/>
          </p:nvPr>
        </p:nvSpPr>
        <p:spPr>
          <a:xfrm>
            <a:off x="658887" y="1772815"/>
            <a:ext cx="7765322" cy="447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The Vroom-Yetton-Jago Decision Model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/>
              <a:t>Decision Quality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/>
              <a:t>Subordinate commitment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/>
              <a:t>Time constraintS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The OODA Loop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/>
              <a:t>OBSERVE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/>
              <a:t>ORIENT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/>
              <a:t>DECIDE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/>
              <a:t>ACT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685346" y="928670"/>
            <a:ext cx="9387380" cy="71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IN" sz="1850" b="1"/>
              <a:t>The Recognition-Primed Decision Model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IN" sz="1665"/>
              <a:t>Experiencing the situation.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IN" sz="1665"/>
              <a:t>Analyzing the situation.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IN" sz="1665"/>
              <a:t>Implementing the decision.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IN" sz="1850"/>
              <a:t/>
            </a:r>
            <a:br>
              <a:rPr lang="en-IN" sz="1850"/>
            </a:br>
            <a:endParaRPr sz="1850" b="1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IN" sz="1850" b="1"/>
              <a:t>Paired Comparison Analysis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endParaRPr sz="1850" b="1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IN" sz="1850" b="1"/>
              <a:t>The Ladder of Inference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IN" sz="1665"/>
              <a:t>Reality and facts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IN" sz="1665"/>
              <a:t>Selected reality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IN" sz="1665"/>
              <a:t>Interpreted reality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IN" sz="1665"/>
              <a:t>Assumptions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IN" sz="1665"/>
              <a:t>Conclusions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IN" sz="1665"/>
              <a:t>Beliefs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IN" sz="1665"/>
              <a:t>Actions</a:t>
            </a:r>
            <a:endParaRPr/>
          </a:p>
          <a:p>
            <a:pPr marL="1143000" lvl="2" indent="-134619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80"/>
              <a:buNone/>
            </a:pPr>
            <a:endParaRPr sz="1480" b="1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IN" sz="1850"/>
              <a:t/>
            </a:r>
            <a:br>
              <a:rPr lang="en-IN" sz="1850"/>
            </a:br>
            <a:endParaRPr sz="1850" b="1"/>
          </a:p>
          <a:p>
            <a:pPr marL="228600" lvl="0" indent="-1111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endParaRPr sz="1850" b="1"/>
          </a:p>
          <a:p>
            <a:pPr marL="228600" lvl="0" indent="-1111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endParaRPr sz="1850" b="1"/>
          </a:p>
          <a:p>
            <a:pPr marL="228600" lvl="0" indent="-1111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endParaRPr sz="1850" b="1"/>
          </a:p>
          <a:p>
            <a:pPr marL="228600" lvl="0" indent="-1111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endParaRPr sz="1850"/>
          </a:p>
          <a:p>
            <a:pPr marL="685800" lvl="1" indent="-12287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endParaRPr sz="1665" b="1"/>
          </a:p>
          <a:p>
            <a:pPr marL="685800" lvl="1" indent="-12287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endParaRPr sz="1665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671957" y="260648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 b="1"/>
              <a:t>VIDEO ON DECISION MAKING</a:t>
            </a:r>
            <a:endParaRPr b="1"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1"/>
          </p:nvPr>
        </p:nvSpPr>
        <p:spPr>
          <a:xfrm>
            <a:off x="685346" y="1768666"/>
            <a:ext cx="7751932" cy="446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pic>
        <p:nvPicPr>
          <p:cNvPr id="221" name="Google Shape;2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326" y="1988840"/>
            <a:ext cx="7235971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685346" y="404664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"/>
              <a:buFont typeface="Bookman Old Style"/>
              <a:buNone/>
            </a:pPr>
            <a:r>
              <a:rPr lang="en-IN" sz="3060"/>
              <a:t>LEVELS OF MANAGEMENT AND THEIR DECISION MAKING PROCESS</a:t>
            </a:r>
            <a:endParaRPr sz="3060"/>
          </a:p>
        </p:txBody>
      </p:sp>
      <p:pic>
        <p:nvPicPr>
          <p:cNvPr id="227" name="Google Shape;227;p16" descr="7777777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2345"/>
          <a:stretch/>
        </p:blipFill>
        <p:spPr>
          <a:xfrm>
            <a:off x="2011723" y="1935923"/>
            <a:ext cx="5070230" cy="458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/>
              <a:t>CONTINUED….</a:t>
            </a: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 b="1"/>
              <a:t>Board or Owner Creates the Mission</a:t>
            </a:r>
            <a:endParaRPr/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 b="1"/>
              <a:t>Upper Management Needs a Strategic Plan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b="1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 b="1"/>
              <a:t>Middle Management Accomplish Strategic Goals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b="1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2000" b="1"/>
              <a:t>First-Line or Operational Management 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IN" sz="2000"/>
              <a:t/>
            </a:r>
            <a:br>
              <a:rPr lang="en-IN" sz="2000"/>
            </a:br>
            <a:r>
              <a:rPr lang="en-IN" sz="500"/>
              <a:t/>
            </a:r>
            <a:br>
              <a:rPr lang="en-IN" sz="500"/>
            </a:br>
            <a:r>
              <a:rPr lang="en-IN" sz="500"/>
              <a:t/>
            </a:r>
            <a:br>
              <a:rPr lang="en-IN" sz="500"/>
            </a:br>
            <a:endParaRPr sz="500"/>
          </a:p>
          <a:p>
            <a:pPr marL="228600" lvl="0" indent="-196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</a:pP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/>
              <a:t>6 STRATEGIES FOR IMPROVED DECISION MAKING</a:t>
            </a: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/>
              <a:t>Use Perspective Decision-Making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/>
              <a:t>Aquire expertise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/>
              <a:t>Debias your judgement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/>
              <a:t>Reason analogically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/>
              <a:t>Take outsider’s view and (accept both the positive and negative part in the suggestions)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/>
              <a:t>Understand biases in others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 b="1"/>
              <a:t>PROS OF DECISION MAKING</a:t>
            </a:r>
            <a:endParaRPr b="1"/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More information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Diversity of views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 Greater acceptability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Expert opinions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Degree of involvement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 Encourages people’s participation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 b="1"/>
              <a:t>CONTENTS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5346" y="1857364"/>
            <a:ext cx="7765322" cy="393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Concept of Decision Making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Steps of Decision-Making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Functions of Management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Types of Decision-Making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Models of Decision Making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Levels of Management and Decision Making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Pros and Cons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 b="1"/>
              <a:t>CONS OF DECISION MAKING</a:t>
            </a:r>
            <a:endParaRPr b="1"/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Time-consuming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Lack of onus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Individual domination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Compromise decisions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Expensive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b="1"/>
              <a:t>Groupism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762793"/>
            <a:ext cx="7488832" cy="497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4" descr="REVISION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86050" y="1928802"/>
            <a:ext cx="3639916" cy="3695700"/>
          </a:xfrm>
          <a:prstGeom prst="rect">
            <a:avLst/>
          </a:prstGeom>
          <a:solidFill>
            <a:srgbClr val="000000"/>
          </a:solidFill>
          <a:ln w="4445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1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 b="1"/>
              <a:t>QUESTIONS</a:t>
            </a:r>
            <a:endParaRPr b="1"/>
          </a:p>
        </p:txBody>
      </p:sp>
      <p:pic>
        <p:nvPicPr>
          <p:cNvPr id="267" name="Google Shape;267;p25" descr="qs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21711"/>
          <a:stretch/>
        </p:blipFill>
        <p:spPr>
          <a:xfrm>
            <a:off x="1643042" y="2285992"/>
            <a:ext cx="5788602" cy="3543312"/>
          </a:xfrm>
          <a:prstGeom prst="rect">
            <a:avLst/>
          </a:prstGeom>
          <a:solidFill>
            <a:srgbClr val="000000"/>
          </a:solidFill>
          <a:ln w="4445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6" descr="poi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67744" y="1285860"/>
            <a:ext cx="4392488" cy="4303380"/>
          </a:xfrm>
          <a:prstGeom prst="ellipse">
            <a:avLst/>
          </a:prstGeom>
          <a:noFill/>
          <a:ln w="63500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689339" y="389575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/>
              <a:t>CONCEPT(1) </a:t>
            </a:r>
            <a:endParaRPr/>
          </a:p>
        </p:txBody>
      </p:sp>
      <p:pic>
        <p:nvPicPr>
          <p:cNvPr id="150" name="Google Shape;150;p3" descr="dm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5984" y="1714488"/>
            <a:ext cx="4590272" cy="409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/>
          <p:cNvSpPr/>
          <p:nvPr/>
        </p:nvSpPr>
        <p:spPr>
          <a:xfrm>
            <a:off x="6215074" y="6000768"/>
            <a:ext cx="1785950" cy="5000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5E8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689339" y="404664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/>
              <a:t>CONCEPT(2)</a:t>
            </a:r>
            <a:endParaRPr/>
          </a:p>
        </p:txBody>
      </p:sp>
      <p:pic>
        <p:nvPicPr>
          <p:cNvPr id="157" name="Google Shape;157;p4" descr="dm(2)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11760" y="1628800"/>
            <a:ext cx="4320479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/>
          <p:nvPr/>
        </p:nvSpPr>
        <p:spPr>
          <a:xfrm>
            <a:off x="6643702" y="6000768"/>
            <a:ext cx="1857388" cy="5715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5E8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/>
              <a:t>CONCEPT(3)</a:t>
            </a:r>
            <a:endParaRPr/>
          </a:p>
        </p:txBody>
      </p:sp>
      <p:pic>
        <p:nvPicPr>
          <p:cNvPr id="164" name="Google Shape;164;p5" descr="dm(3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4293" y="1928801"/>
            <a:ext cx="6681610" cy="409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6" descr="159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57356" y="928670"/>
            <a:ext cx="5465475" cy="5214974"/>
          </a:xfrm>
          <a:prstGeom prst="rect">
            <a:avLst/>
          </a:prstGeom>
          <a:solidFill>
            <a:srgbClr val="000000"/>
          </a:solidFill>
          <a:ln w="4445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1680" y="1484784"/>
            <a:ext cx="5727909" cy="4032448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IN" b="1"/>
              <a:t>STEPS OF DECISION-MAKING</a:t>
            </a:r>
            <a:endParaRPr b="1"/>
          </a:p>
        </p:txBody>
      </p:sp>
      <p:sp>
        <p:nvSpPr>
          <p:cNvPr id="180" name="Google Shape;180;p8"/>
          <p:cNvSpPr txBox="1">
            <a:spLocks noGrp="1"/>
          </p:cNvSpPr>
          <p:nvPr>
            <p:ph type="body" idx="1"/>
          </p:nvPr>
        </p:nvSpPr>
        <p:spPr>
          <a:xfrm>
            <a:off x="685346" y="1844824"/>
            <a:ext cx="7991110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/>
              <a:t>Creation of common space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/>
              <a:t>Perception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/>
              <a:t>Interpretation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/>
              <a:t>Judgment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/>
              <a:t>Motivation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/>
              <a:t>Action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/>
              <a:t>Reflection in action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5616" y="1484784"/>
            <a:ext cx="6944565" cy="390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PresentationFormat>On-screen Show (4:3)</PresentationFormat>
  <Paragraphs>97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Damask</vt:lpstr>
      <vt:lpstr>TEAM MANAGEMENT AND MANAGERIAL DECISION MAKING</vt:lpstr>
      <vt:lpstr>CONTENTS</vt:lpstr>
      <vt:lpstr>CONCEPT(1) </vt:lpstr>
      <vt:lpstr>CONCEPT(2)</vt:lpstr>
      <vt:lpstr>CONCEPT(3)</vt:lpstr>
      <vt:lpstr>Slide 6</vt:lpstr>
      <vt:lpstr>Slide 7</vt:lpstr>
      <vt:lpstr>STEPS OF DECISION-MAKING</vt:lpstr>
      <vt:lpstr>Slide 9</vt:lpstr>
      <vt:lpstr>FUNCTIONS OF MANAGEMENT</vt:lpstr>
      <vt:lpstr>Slide 11</vt:lpstr>
      <vt:lpstr>TYPES OF DECISION-MAKING</vt:lpstr>
      <vt:lpstr>MODELS OF DECISION MAKING </vt:lpstr>
      <vt:lpstr>Slide 14</vt:lpstr>
      <vt:lpstr>VIDEO ON DECISION MAKING</vt:lpstr>
      <vt:lpstr>LEVELS OF MANAGEMENT AND THEIR DECISION MAKING PROCESS</vt:lpstr>
      <vt:lpstr>CONTINUED….</vt:lpstr>
      <vt:lpstr>6 STRATEGIES FOR IMPROVED DECISION MAKING</vt:lpstr>
      <vt:lpstr>PROS OF DECISION MAKING</vt:lpstr>
      <vt:lpstr>CONS OF DECISION MAKING</vt:lpstr>
      <vt:lpstr>Slide 21</vt:lpstr>
      <vt:lpstr>Slide 22</vt:lpstr>
      <vt:lpstr>QUESTIONS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MANAGEMENT AND MANAGERIAL DECISION MAKING</dc:title>
  <dc:creator>Admin</dc:creator>
  <cp:lastModifiedBy>Admin</cp:lastModifiedBy>
  <cp:revision>1</cp:revision>
  <dcterms:created xsi:type="dcterms:W3CDTF">2020-06-11T16:53:52Z</dcterms:created>
  <dcterms:modified xsi:type="dcterms:W3CDTF">2020-06-19T09:49:11Z</dcterms:modified>
</cp:coreProperties>
</file>