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9"/>
  </p:notesMasterIdLst>
  <p:sldIdLst>
    <p:sldId id="293" r:id="rId2"/>
    <p:sldId id="256" r:id="rId3"/>
    <p:sldId id="257" r:id="rId4"/>
    <p:sldId id="260" r:id="rId5"/>
    <p:sldId id="261" r:id="rId6"/>
    <p:sldId id="29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4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1584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drive.google.com/open?id=1TrDyWSeiKToLXlrI7DVuSWHAc7UoPaYJTsY7ghnMybU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Schedule: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4:00pm -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	Arrival + set up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5:15pm - 	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Lead Instructor arrives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projector + screen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Set up wifi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6:00pm -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	Learners + guests arrive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6:00pm 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	Food, drink &amp; networking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6:30 pm 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Welcome +</a:t>
            </a: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Opening Remarks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6:40pm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	Formal workshop presentation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Workshop </a:t>
            </a:r>
            <a:r>
              <a:rPr lang="en" sz="12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content here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7:30 pm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	Open work time + networking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9:00pm - 	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Teardown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c0d1ngf0rl1f3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36675" y="1261025"/>
            <a:ext cx="80391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FFFFFF"/>
                </a:solidFill>
                <a:highlight>
                  <a:srgbClr val="B109AA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  <a:defRPr sz="2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◆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◆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rgbClr val="B109AA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bg>
      <p:bgPr>
        <a:solidFill>
          <a:srgbClr val="B109AA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Montserrat"/>
              <a:buNone/>
              <a:defRPr sz="28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buNone/>
              <a:defRPr sz="1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buNone/>
              <a:defRPr sz="1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buNone/>
              <a:defRPr sz="1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buNone/>
              <a:defRPr sz="1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buNone/>
              <a:defRPr sz="1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buNone/>
              <a:defRPr sz="1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buNone/>
              <a:defRPr sz="1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buNone/>
              <a:defRPr sz="1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ECF0F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109AA"/>
              </a:buClr>
              <a:buSzPts val="3600"/>
              <a:buFont typeface="Quicksand"/>
              <a:buNone/>
              <a:defRPr sz="36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200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Char char="●"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■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■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9144000" cy="69000"/>
          </a:xfrm>
          <a:prstGeom prst="rect">
            <a:avLst/>
          </a:prstGeom>
          <a:solidFill>
            <a:srgbClr val="B109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2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22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22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22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22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22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22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22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2200">
                <a:solidFill>
                  <a:srgbClr val="B109A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Wikipedia:Tutorial/Registrati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Wikipedia:Article_wizar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Wikipedia:BOLD,_revert,_discuss_cycl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Wikipedia:Tutorial/Editing/sandbo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Wikipedia:Citation_templa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en.wikipedia.org/wiki/Wikipedia:File_Upload_Wizard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en.wikipedia.org/wiki/Wikipedia:Tutorial/Talk_pag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Wikipedia:How_to_run_an_edit-a-thon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Wikipedia:Tutorial/Keep_in_mi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 UP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Getting Online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Wifi username: </a:t>
            </a:r>
            <a:r>
              <a:rPr lang="en-CA" sz="2200" dirty="0" err="1" smtClean="0"/>
              <a:t>inc_calgary</a:t>
            </a:r>
            <a:endParaRPr sz="22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Wifi password:  </a:t>
            </a:r>
            <a:r>
              <a:rPr lang="en-CA" sz="2200" dirty="0" smtClean="0"/>
              <a:t>c@mmun1ty</a:t>
            </a:r>
            <a:endParaRPr sz="22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Register </a:t>
            </a:r>
            <a:r>
              <a:rPr lang="en" b="1" dirty="0"/>
              <a:t>an account on Wikipedia </a:t>
            </a:r>
            <a:r>
              <a:rPr lang="en" sz="2200" dirty="0"/>
              <a:t>(if you haven’t already): </a:t>
            </a:r>
            <a:r>
              <a:rPr lang="en" sz="2200" u="sng" dirty="0">
                <a:solidFill>
                  <a:srgbClr val="B109AA"/>
                </a:solidFill>
                <a:hlinkClick r:id="rId3"/>
              </a:rPr>
              <a:t>https://en.wikipedia.org/wiki/Wikipedia:Tutorial/Registration</a:t>
            </a:r>
            <a:endParaRPr sz="2200" dirty="0">
              <a:solidFill>
                <a:srgbClr val="B109AA"/>
              </a:solidFill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60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BASICS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311700" y="4101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* Adapted from Wikipedia’s Tutorial https://en.wikipedia.org/wiki/Wikipedia:Tutorial/Editing</a:t>
            </a:r>
            <a:endParaRPr sz="1800" i="1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 TO EDIT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Classic editing through wiki markup </a:t>
            </a:r>
            <a:endParaRPr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VisualEditor</a:t>
            </a:r>
            <a:r>
              <a:rPr lang="en" sz="2200"/>
              <a:t> (must be logged in to use)</a:t>
            </a:r>
            <a:endParaRPr sz="2200"/>
          </a:p>
        </p:txBody>
      </p:sp>
      <p:pic>
        <p:nvPicPr>
          <p:cNvPr id="114" name="Shape 114" descr="Screen Shot 2016-10-16 at 10.25.10 AM.png"/>
          <p:cNvPicPr preferRelativeResize="0"/>
          <p:nvPr/>
        </p:nvPicPr>
        <p:blipFill rotWithShape="1">
          <a:blip r:embed="rId3">
            <a:alphaModFix/>
          </a:blip>
          <a:srcRect r="32046"/>
          <a:stretch/>
        </p:blipFill>
        <p:spPr>
          <a:xfrm>
            <a:off x="338950" y="2494025"/>
            <a:ext cx="4111875" cy="250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Screen Shot 2016-10-16 at 10.27.43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224" y="2494024"/>
            <a:ext cx="4176742" cy="250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SUMMARY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Good etiquette (or "Wikiquette") is to enter an explanation of your changes in the Edit summary box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Short explanation is okay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For example:  “fixing a typo”</a:t>
            </a:r>
            <a:endParaRPr/>
          </a:p>
        </p:txBody>
      </p:sp>
      <p:pic>
        <p:nvPicPr>
          <p:cNvPr id="123" name="Shape 123" descr="Screen Shot 2016-10-16 at 10.30.2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00" y="3405550"/>
            <a:ext cx="7301970" cy="15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/>
          <p:nvPr/>
        </p:nvCxnSpPr>
        <p:spPr>
          <a:xfrm rot="10800000" flipH="1">
            <a:off x="368450" y="3846475"/>
            <a:ext cx="736800" cy="19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PREVIEW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After you make a change use the ‘Show Preview” button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Lets you see what the page will look like after your edit before you save</a:t>
            </a:r>
            <a:endParaRPr/>
          </a:p>
        </p:txBody>
      </p:sp>
      <p:pic>
        <p:nvPicPr>
          <p:cNvPr id="132" name="Shape 132" descr="Screen Shot 2016-10-16 at 10.30.2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00" y="3024550"/>
            <a:ext cx="7301970" cy="15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 rot="10800000" flipH="1">
            <a:off x="1395075" y="4485300"/>
            <a:ext cx="412500" cy="45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YOUR WORK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Always, always, always remember to click ‘save changes’ 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ARTICLES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➔"/>
            </a:pPr>
            <a:r>
              <a:rPr lang="en" sz="2200" dirty="0"/>
              <a:t>An article must have already been the subject of publication in reliable sources, such as books published by major publishing houses before it can be its own article</a:t>
            </a:r>
            <a:endParaRPr sz="2200"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 dirty="0"/>
              <a:t>Information on Wikipedia must be verifiable; if no reliable third-party sources can be found on a topic, then it should not have a separate article</a:t>
            </a:r>
            <a:endParaRPr sz="2200" dirty="0"/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 dirty="0"/>
              <a:t>An </a:t>
            </a:r>
            <a:r>
              <a:rPr lang="en" sz="2200" u="sng" dirty="0">
                <a:solidFill>
                  <a:srgbClr val="B109AA"/>
                </a:solidFill>
                <a:hlinkClick r:id="rId3"/>
              </a:rPr>
              <a:t>Article Wizard</a:t>
            </a:r>
            <a:r>
              <a:rPr lang="en" sz="2200" dirty="0"/>
              <a:t> is available to help you create articles</a:t>
            </a:r>
            <a:endParaRPr sz="2200" dirty="0"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PROTECTED PAGES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Some pages are protected from editing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View source tab instead of an Edit tab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You can edit these pages indirectly, by submitting an "edit request" 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You can submit a request by clicking on the View source tab on that page and using the "Submit an edit request" link at the bottom right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REVERTED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If you ever make a change that gets reverted by another editor, discuss the change on the talk page</a:t>
            </a:r>
            <a:endParaRPr dirty="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The </a:t>
            </a:r>
            <a:r>
              <a:rPr lang="en" u="sng" dirty="0">
                <a:solidFill>
                  <a:srgbClr val="B109AA"/>
                </a:solidFill>
                <a:hlinkClick r:id="rId3"/>
              </a:rPr>
              <a:t>BOLD, revert, discuss cycle</a:t>
            </a:r>
            <a:r>
              <a:rPr lang="en" dirty="0">
                <a:solidFill>
                  <a:srgbClr val="B109AA"/>
                </a:solidFill>
              </a:rPr>
              <a:t> </a:t>
            </a:r>
            <a:r>
              <a:rPr lang="en" dirty="0"/>
              <a:t>is a popular method of reaching consensus, and may be useful for identifying objections, keeping discussion moving forward and helping to break deadlocks</a:t>
            </a:r>
            <a:endParaRPr dirty="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</a:t>
            </a:r>
            <a:r>
              <a:rPr lang="en" dirty="0" smtClean="0"/>
              <a:t>EXERCISE</a:t>
            </a:r>
            <a:r>
              <a:rPr lang="en-CA" dirty="0" smtClean="0"/>
              <a:t> </a:t>
            </a:r>
            <a:r>
              <a:rPr lang="en-CA" sz="2800" dirty="0" smtClean="0"/>
              <a:t>(5 minutes)</a:t>
            </a:r>
            <a:endParaRPr sz="2800" dirty="0"/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Wikipedia’s Sandbox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SANDBOX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Page allows you to practice edit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Go to: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B109AA"/>
                </a:solidFill>
                <a:hlinkClick r:id="rId3"/>
              </a:rPr>
              <a:t>https://en.wikipedia.org/wiki/Wikipedia:Tutorial/Editing/sandbox</a:t>
            </a:r>
            <a:endParaRPr dirty="0">
              <a:solidFill>
                <a:srgbClr val="B109AA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_MG_7307.jpg"/>
          <p:cNvPicPr preferRelativeResize="0"/>
          <p:nvPr/>
        </p:nvPicPr>
        <p:blipFill rotWithShape="1">
          <a:blip r:embed="rId3">
            <a:alphaModFix amt="48000"/>
          </a:blip>
          <a:srcRect t="6820"/>
          <a:stretch/>
        </p:blipFill>
        <p:spPr>
          <a:xfrm>
            <a:off x="0" y="76200"/>
            <a:ext cx="9144003" cy="5679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530550" y="1280325"/>
            <a:ext cx="7943700" cy="957900"/>
          </a:xfrm>
          <a:prstGeom prst="roundRect">
            <a:avLst>
              <a:gd name="adj" fmla="val 16667"/>
            </a:avLst>
          </a:prstGeom>
          <a:solidFill>
            <a:srgbClr val="B109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WIKIPEDIA EDIT-A-THON</a:t>
            </a:r>
            <a:endParaRPr sz="4800"/>
          </a:p>
        </p:txBody>
      </p:sp>
      <p:sp>
        <p:nvSpPr>
          <p:cNvPr id="2" name="Rectangle 1"/>
          <p:cNvSpPr/>
          <p:nvPr/>
        </p:nvSpPr>
        <p:spPr>
          <a:xfrm>
            <a:off x="4479667" y="2417862"/>
            <a:ext cx="184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Intro to Markup Language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MARKUP?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Simple language for formatting 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“Marking up the text” comes from print editing when the editors would annotate things like ‘bold’ this or ‘italic’ that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Simplified alternative to HTML </a:t>
            </a:r>
            <a:endParaRPr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Easily converted to HTML for web browsers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BOLD</a:t>
            </a:r>
            <a:r>
              <a:rPr lang="en"/>
              <a:t> AND </a:t>
            </a:r>
            <a:r>
              <a:rPr lang="en" i="1"/>
              <a:t>ITALICS</a:t>
            </a:r>
            <a:endParaRPr i="1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surrounding a word or phrase with multiple apostrophes ('):</a:t>
            </a:r>
            <a:endParaRPr sz="2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You type								You get</a:t>
            </a:r>
            <a:endParaRPr sz="20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/>
            </a:r>
            <a:br>
              <a:rPr lang="en" sz="2000"/>
            </a:br>
            <a:r>
              <a:rPr lang="en" sz="2000"/>
              <a:t>''italic''								</a:t>
            </a:r>
            <a:r>
              <a:rPr lang="en" sz="2000" i="1"/>
              <a:t>italic</a:t>
            </a:r>
            <a:r>
              <a:rPr lang="en" sz="2000"/>
              <a:t/>
            </a:r>
            <a:br>
              <a:rPr lang="en" sz="2000"/>
            </a:br>
            <a:r>
              <a:rPr lang="en" sz="2000"/>
              <a:t>	</a:t>
            </a:r>
            <a:endParaRPr sz="20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'''bold''' 								</a:t>
            </a:r>
            <a:r>
              <a:rPr lang="en" sz="2000" b="1"/>
              <a:t>bold</a:t>
            </a:r>
            <a:r>
              <a:rPr lang="en" sz="2000"/>
              <a:t/>
            </a:r>
            <a:br>
              <a:rPr lang="en" sz="2000"/>
            </a:br>
            <a:r>
              <a:rPr lang="en" sz="2000"/>
              <a:t/>
            </a:r>
            <a:br>
              <a:rPr lang="en" sz="2000"/>
            </a:br>
            <a:r>
              <a:rPr lang="en" sz="2000"/>
              <a:t>'''''bold italic'''''						</a:t>
            </a:r>
            <a:r>
              <a:rPr lang="en" sz="2000" b="1" i="1"/>
              <a:t>bold italic</a:t>
            </a: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HEADINGS AND SUBHEADINGS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Headings are a great way to organize an article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Create headings surrounding the heading text with several '=' wiki tags. The more '=' symbols in the wiki tag, the more nested the heading is: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You type									You get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== Elizabeth II hats ==			</a:t>
            </a:r>
            <a:r>
              <a:rPr lang="en" u="sng"/>
              <a:t>Elizabeth II hats</a:t>
            </a:r>
            <a:r>
              <a:rPr lang="en"/>
              <a:t/>
            </a:r>
            <a:br>
              <a:rPr lang="en"/>
            </a:br>
            <a:r>
              <a:rPr lang="en"/>
              <a:t>=== Straw hats ===				</a:t>
            </a:r>
            <a:r>
              <a:rPr lang="en" sz="1900" b="1"/>
              <a:t>Straw hats</a:t>
            </a:r>
            <a:endParaRPr sz="1900" b="1"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 AND SUPERSCRIPT</a:t>
            </a: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To use the subscript format you type an opening </a:t>
            </a:r>
            <a:r>
              <a:rPr lang="en" sz="2200">
                <a:highlight>
                  <a:srgbClr val="F9F9F9"/>
                </a:highlight>
              </a:rPr>
              <a:t>&lt;sub&gt;</a:t>
            </a:r>
            <a:r>
              <a:rPr lang="en" sz="2200"/>
              <a:t> tag before the text and a closing </a:t>
            </a:r>
            <a:r>
              <a:rPr lang="en" sz="2200">
                <a:highlight>
                  <a:srgbClr val="F9F9F9"/>
                </a:highlight>
              </a:rPr>
              <a:t>&lt;/sub&gt;</a:t>
            </a:r>
            <a:r>
              <a:rPr lang="en" sz="2200"/>
              <a:t> tag after it</a:t>
            </a: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The tags for superscript are </a:t>
            </a:r>
            <a:r>
              <a:rPr lang="en" sz="2200">
                <a:highlight>
                  <a:srgbClr val="F9F9F9"/>
                </a:highlight>
              </a:rPr>
              <a:t>&lt;sup&gt;</a:t>
            </a:r>
            <a:r>
              <a:rPr lang="en" sz="2200"/>
              <a:t> and </a:t>
            </a:r>
            <a:r>
              <a:rPr lang="en" sz="2200">
                <a:highlight>
                  <a:srgbClr val="F9F9F9"/>
                </a:highlight>
              </a:rPr>
              <a:t>&lt;/sup&gt;</a:t>
            </a:r>
            <a:r>
              <a:rPr lang="en" sz="2200"/>
              <a:t>. Example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Formatting capabilities are limited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If you want to have more control of the formatting, such as using colors, text and paragraph styles, and page layout you can use HTML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HTML is the language used to format web pages in the Internet </a:t>
            </a:r>
            <a:endParaRPr sz="2200"/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 b="1"/>
              <a:t>Note:</a:t>
            </a:r>
            <a:r>
              <a:rPr lang="en" sz="2200"/>
              <a:t> we run full-day workshops on HTML &amp; CSS if you want to learn more! </a:t>
            </a:r>
            <a:endParaRPr sz="2200"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Linking Wikipedia articles together is very important to help readers jump to related information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But, too many links can be distracting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Link only the FIRST occurrence of a word or phrase and don’t link common words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Wiki links vs external links 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 LINKS</a:t>
            </a: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To make a link to another Wikipedia page (called a wiki link), put it in double square brackets, like this:</a:t>
            </a:r>
            <a:br>
              <a:rPr lang="en" sz="2000"/>
            </a:br>
            <a:r>
              <a:rPr lang="en" sz="2000"/>
              <a:t/>
            </a:r>
            <a:br>
              <a:rPr lang="en" sz="2000"/>
            </a:br>
            <a:r>
              <a:rPr lang="en" sz="2000"/>
              <a:t>[[Sandbox]]</a:t>
            </a:r>
            <a:endParaRPr sz="2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If you want to link to an article + display text add  pipe "|" divider</a:t>
            </a:r>
            <a:endParaRPr sz="2000"/>
          </a:p>
          <a:p>
            <a:pPr marL="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[[Ladies Learning Code | LLC ]] </a:t>
            </a:r>
            <a:endParaRPr sz="2000"/>
          </a:p>
          <a:p>
            <a:pPr marL="0" lvl="0" indent="457200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/>
              <a:t>In the finished article, the text will read 'LLC', and link to the article called 'Ladies Learning Code'</a:t>
            </a:r>
            <a:endParaRPr sz="1800" i="1"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LINKS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Link to websites with significant and reliable additional information on the article's topic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Only a few per article are recommended 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To add a new external link, just type, inside a single set of brackets, the full URL for the link, followed by a space and the text that will be visible. For example: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[http://www.linkurl.com/]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CITING SOURCES</a:t>
            </a: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57200" y="1006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 b="1" dirty="0"/>
              <a:t>Very</a:t>
            </a:r>
            <a:r>
              <a:rPr lang="en" dirty="0"/>
              <a:t> important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You must include references listing websites, newspapers, articles, books and other sources you have used to write or expand articles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Based on reliable, third-party, published sources with a reputation for fact-checking and accuracy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Sources should verify the information but you must not ‘copy and paste’ text you find anywhere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/>
            </a:r>
            <a:br>
              <a:rPr lang="en" sz="1800" dirty="0"/>
            </a:br>
            <a:r>
              <a:rPr lang="en" sz="1800" b="1" dirty="0"/>
              <a:t>Note: </a:t>
            </a:r>
            <a:r>
              <a:rPr lang="en" sz="1800" dirty="0"/>
              <a:t>Cite templates can be found </a:t>
            </a:r>
            <a:r>
              <a:rPr lang="en" sz="1800" u="sng" dirty="0">
                <a:solidFill>
                  <a:srgbClr val="B109AA"/>
                </a:solidFill>
                <a:hlinkClick r:id="rId3"/>
              </a:rPr>
              <a:t>here</a:t>
            </a:r>
            <a:endParaRPr sz="1800" dirty="0">
              <a:solidFill>
                <a:srgbClr val="B109AA"/>
              </a:solidFill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87908" y="14605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B109AA"/>
                </a:solidFill>
              </a:rPr>
              <a:t>READ, WRITE AND BUILD A BETTER WEB</a:t>
            </a:r>
            <a:endParaRPr sz="3300" b="1" dirty="0">
              <a:solidFill>
                <a:srgbClr val="B109AA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632030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b="1" i="1" dirty="0" smtClean="0">
                <a:solidFill>
                  <a:srgbClr val="666666"/>
                </a:solidFill>
              </a:rPr>
              <a:t>T</a:t>
            </a:r>
            <a:r>
              <a:rPr lang="en-CA" sz="2600" b="1" i="1" dirty="0" smtClean="0">
                <a:solidFill>
                  <a:srgbClr val="666666"/>
                </a:solidFill>
              </a:rPr>
              <a:t>hanks to our partners</a:t>
            </a:r>
            <a:endParaRPr sz="2600" b="1" i="1" dirty="0">
              <a:solidFill>
                <a:srgbClr val="666666"/>
              </a:solidFill>
            </a:endParaRPr>
          </a:p>
        </p:txBody>
      </p:sp>
      <p:pic>
        <p:nvPicPr>
          <p:cNvPr id="2" name="Picture 1" descr="nerdlabyyc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09" y="2532940"/>
            <a:ext cx="2540000" cy="2540000"/>
          </a:xfrm>
          <a:prstGeom prst="rect">
            <a:avLst/>
          </a:prstGeom>
        </p:spPr>
      </p:pic>
      <p:pic>
        <p:nvPicPr>
          <p:cNvPr id="3" name="Picture 2" descr="the-inc-logo-20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4" y="3562601"/>
            <a:ext cx="5056319" cy="13339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FOOTNOTES</a:t>
            </a: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References are typically added directly after the facts they support, at the end of the sentence 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Any citation system is allowed such as footnotes or parenthetical references ()</a:t>
            </a:r>
            <a:endParaRPr sz="2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Wiki markup for Footnote → ref tags around your source</a:t>
            </a:r>
            <a:endParaRPr sz="20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/>
            </a:r>
            <a:br>
              <a:rPr lang="en" sz="2000"/>
            </a:br>
            <a:r>
              <a:rPr lang="en" sz="2000"/>
              <a:t>&lt;ref&gt;Your Source&lt;/ref&gt;</a:t>
            </a:r>
            <a:endParaRPr sz="2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Note: </a:t>
            </a:r>
            <a:r>
              <a:rPr lang="en" sz="1800"/>
              <a:t>using the Visual Editor select </a:t>
            </a:r>
            <a:r>
              <a:rPr lang="en" sz="1800" b="1"/>
              <a:t>“Cite </a:t>
            </a:r>
            <a:r>
              <a:rPr lang="en" sz="1800"/>
              <a:t>option </a:t>
            </a:r>
            <a:endParaRPr sz="1800"/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FILES</a:t>
            </a: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Images, sounds and videos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A file that is already hosted on Wikipedia or the Wikimedia Commons can be inserted with the basic code "[[File:FILENAME|thumb|DESCRIPTION]]"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Only logged in users can upload files </a:t>
            </a:r>
            <a:endParaRPr/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/>
              <a:t>The first step in uploading a file is to determine its copyright status. The </a:t>
            </a:r>
            <a:r>
              <a:rPr lang="en" u="sng">
                <a:solidFill>
                  <a:srgbClr val="B109AA"/>
                </a:solidFill>
                <a:hlinkClick r:id="rId3"/>
              </a:rPr>
              <a:t>File Upload Wizard</a:t>
            </a:r>
            <a:r>
              <a:rPr lang="en"/>
              <a:t> will guide you through the process of submitting media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PAGES</a:t>
            </a: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Key feature of Wikipedia 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A place to discuss articles 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If you have a question/comment/suggestion for an article you can put it directly on the Talk Page for that article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Click ‘Talk’ tab at the top of the article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More on Talk Pages </a:t>
            </a:r>
            <a:r>
              <a:rPr lang="en" u="sng">
                <a:solidFill>
                  <a:srgbClr val="B109AA"/>
                </a:solidFill>
                <a:hlinkClick r:id="rId3"/>
              </a:rPr>
              <a:t>here</a:t>
            </a:r>
            <a:endParaRPr>
              <a:solidFill>
                <a:srgbClr val="B109AA"/>
              </a:solidFill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EDIT TIME</a:t>
            </a: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get editing!</a:t>
            </a: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TIPS</a:t>
            </a: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Just go for it!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Wikipedia not only allows you to create, revise, and edit articles, but it wants you to!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You can't break Wikipedia  → it’s a work in progress itself 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Collaborative editing means that incomplete or poorly written first drafts can evolve over time into excellent articles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PAGES TO EDIT</a:t>
            </a: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Don’t know where to start? Try these ideas: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Peruse #BecauseOfHer </a:t>
            </a:r>
            <a:r>
              <a:rPr lang="en-CA" sz="2000" dirty="0" smtClean="0"/>
              <a:t>or #</a:t>
            </a:r>
            <a:r>
              <a:rPr lang="en-CA" sz="2000" dirty="0" err="1" smtClean="0"/>
              <a:t>meToo</a:t>
            </a:r>
            <a:r>
              <a:rPr lang="en-CA" sz="2000" dirty="0" smtClean="0"/>
              <a:t> </a:t>
            </a:r>
            <a:r>
              <a:rPr lang="en" sz="2000" dirty="0" smtClean="0"/>
              <a:t>hashtag </a:t>
            </a:r>
            <a:r>
              <a:rPr lang="en" sz="2000" dirty="0"/>
              <a:t>to enhance women’s pages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Add our Edit-a-thon to the Wikipedia listing: </a:t>
            </a:r>
            <a:r>
              <a:rPr lang="en" sz="2000" u="sng" dirty="0">
                <a:solidFill>
                  <a:srgbClr val="B109AA"/>
                </a:solidFill>
                <a:hlinkClick r:id="rId3"/>
              </a:rPr>
              <a:t>https://en.wikipedia.org/wiki/Wikipedia:How_to_run_an_edit-a-thon</a:t>
            </a:r>
            <a:endParaRPr sz="2000" dirty="0">
              <a:solidFill>
                <a:srgbClr val="B109AA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Update Ladies Learning Code’s page with all </a:t>
            </a:r>
            <a:r>
              <a:rPr lang="en-CA" sz="2000" dirty="0" smtClean="0"/>
              <a:t>the </a:t>
            </a:r>
            <a:r>
              <a:rPr lang="en" sz="2000" dirty="0" smtClean="0"/>
              <a:t>Chapters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Create a page for Canada Learning Code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Update your company’s page 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Update a page of someone you know</a:t>
            </a:r>
            <a:endParaRPr sz="20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YOUR WORK</a:t>
            </a: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What pages did you edit? We want to know!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Share online </a:t>
            </a:r>
            <a:r>
              <a:rPr lang="en-CA" dirty="0" smtClean="0"/>
              <a:t>and tag us @</a:t>
            </a:r>
            <a:r>
              <a:rPr lang="en-CA" dirty="0" err="1" smtClean="0"/>
              <a:t>LearningCodeYYC</a:t>
            </a:r>
            <a:r>
              <a:rPr lang="en-CA" dirty="0" smtClean="0"/>
              <a:t> or @</a:t>
            </a:r>
            <a:r>
              <a:rPr lang="en-CA" dirty="0" err="1" smtClean="0"/>
              <a:t>NerdLabYYC</a:t>
            </a:r>
            <a:endParaRPr i="1" dirty="0"/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09AA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245333" y="2037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Welcome + Introductions</a:t>
            </a:r>
            <a:endParaRPr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Intro to Editing on Wikipedia</a:t>
            </a:r>
            <a:endParaRPr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Group Example Edit</a:t>
            </a:r>
            <a:endParaRPr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Open Edit Time </a:t>
            </a:r>
            <a:endParaRPr/>
          </a:p>
          <a:p>
            <a: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/>
              <a:t>Work individually or in small groups on your own edits 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+ INTRODUCTIONS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Your Name</a:t>
            </a:r>
            <a:endParaRPr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Your ‘day-job’</a:t>
            </a:r>
            <a:endParaRPr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 smtClean="0"/>
              <a:t>What </a:t>
            </a:r>
            <a:r>
              <a:rPr lang="en" dirty="0"/>
              <a:t>drew you to this event 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Why are we here?</a:t>
            </a: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-US" dirty="0" smtClean="0"/>
              <a:t>L</a:t>
            </a:r>
            <a:r>
              <a:rPr lang="en-CA" dirty="0" err="1" smtClean="0"/>
              <a:t>ess</a:t>
            </a:r>
            <a:r>
              <a:rPr lang="en-CA" dirty="0" smtClean="0"/>
              <a:t> than 10% of editors on Wikipedia are women</a:t>
            </a:r>
          </a:p>
          <a:p>
            <a:pPr>
              <a:lnSpc>
                <a:spcPct val="115000"/>
              </a:lnSpc>
            </a:pPr>
            <a:r>
              <a:rPr lang="en-US" dirty="0" smtClean="0"/>
              <a:t>W</a:t>
            </a:r>
            <a:r>
              <a:rPr lang="en-CA" dirty="0" smtClean="0"/>
              <a:t>hen we don’t tell our stories or participate in the ways our history is preserved, it gets erased</a:t>
            </a:r>
          </a:p>
          <a:p>
            <a:pPr>
              <a:lnSpc>
                <a:spcPct val="115000"/>
              </a:lnSpc>
            </a:pPr>
            <a:r>
              <a:rPr lang="en-CA" dirty="0" smtClean="0"/>
              <a:t>Amplify the voices of women online</a:t>
            </a:r>
          </a:p>
          <a:p>
            <a:pPr>
              <a:lnSpc>
                <a:spcPct val="115000"/>
              </a:lnSpc>
            </a:pPr>
            <a:r>
              <a:rPr lang="en-CA" dirty="0" smtClean="0"/>
              <a:t>Promote Wikipedia as a site for preservation of information</a:t>
            </a:r>
            <a:endParaRPr lang="en-CA" dirty="0" smtClean="0"/>
          </a:p>
          <a:p>
            <a:pPr>
              <a:lnSpc>
                <a:spcPct val="115000"/>
              </a:lnSpc>
            </a:pPr>
            <a:endParaRPr lang="en-CA" dirty="0" smtClean="0"/>
          </a:p>
          <a:p>
            <a:pPr>
              <a:lnSpc>
                <a:spcPct val="115000"/>
              </a:lnSpc>
            </a:pP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987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 IS...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An encyclopedia</a:t>
            </a:r>
            <a:endParaRPr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/>
              <a:t>A tertiary source that provides a overview of information already the subject of publication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The goal of a Wikipedia article is to create a comprehensive and neutrally written summary of existing mainstream knowledge about a topic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/>
              <a:t>Requires that information be verifiable in reliable sources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CONTENT POLICIES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Neutral point of view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Verifiability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No original research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Notability 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dirty="0"/>
              <a:t>Reliable sources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i="1" dirty="0"/>
              <a:t>More about core policies </a:t>
            </a:r>
            <a:r>
              <a:rPr lang="en" sz="2200" i="1" u="sng" dirty="0">
                <a:solidFill>
                  <a:srgbClr val="B109AA"/>
                </a:solidFill>
                <a:hlinkClick r:id="rId3"/>
              </a:rPr>
              <a:t>here</a:t>
            </a:r>
            <a:endParaRPr sz="2200"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567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1257</Words>
  <Application>Microsoft Macintosh PowerPoint</Application>
  <PresentationFormat>On-screen Show (16:9)</PresentationFormat>
  <Paragraphs>214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Montserrat</vt:lpstr>
      <vt:lpstr>Quicksand</vt:lpstr>
      <vt:lpstr>Simple Light</vt:lpstr>
      <vt:lpstr>GETTING SET UP</vt:lpstr>
      <vt:lpstr>PowerPoint Presentation</vt:lpstr>
      <vt:lpstr>READ, WRITE AND BUILD A BETTER WEB</vt:lpstr>
      <vt:lpstr>AGENDA</vt:lpstr>
      <vt:lpstr>WELCOME + INTRODUCTIONS</vt:lpstr>
      <vt:lpstr>Why are we here?</vt:lpstr>
      <vt:lpstr>LET’S GET STARTED!</vt:lpstr>
      <vt:lpstr>WIKIPEDIA IS...</vt:lpstr>
      <vt:lpstr>CORE CONTENT POLICIES</vt:lpstr>
      <vt:lpstr>EDITING BASICS</vt:lpstr>
      <vt:lpstr>TWO WAYS TO EDIT</vt:lpstr>
      <vt:lpstr>EDIT SUMMARY</vt:lpstr>
      <vt:lpstr>SHOW PREVIEW</vt:lpstr>
      <vt:lpstr>SAVE YOUR WORK</vt:lpstr>
      <vt:lpstr>CREATING NEW ARTICLES</vt:lpstr>
      <vt:lpstr>PROTECTED PAGES</vt:lpstr>
      <vt:lpstr>GETTING REVERTED</vt:lpstr>
      <vt:lpstr>GROUP EXERCISE (5 minutes)</vt:lpstr>
      <vt:lpstr>WIKIPEDIA SANDBOX</vt:lpstr>
      <vt:lpstr>FORMATTING</vt:lpstr>
      <vt:lpstr>WHAT IS MARKUP?</vt:lpstr>
      <vt:lpstr>BOLD AND ITALICS</vt:lpstr>
      <vt:lpstr>HEADINGS AND SUBHEADINGS</vt:lpstr>
      <vt:lpstr>SUBSCRIPT AND SUPERSCRIPT</vt:lpstr>
      <vt:lpstr>HTML</vt:lpstr>
      <vt:lpstr>LINKS</vt:lpstr>
      <vt:lpstr>WIKI LINKS</vt:lpstr>
      <vt:lpstr>EXTERNAL LINKS</vt:lpstr>
      <vt:lpstr>CITING SOURCES</vt:lpstr>
      <vt:lpstr>FOOTNOTES</vt:lpstr>
      <vt:lpstr>MEDIA FILES</vt:lpstr>
      <vt:lpstr>TALK PAGES</vt:lpstr>
      <vt:lpstr>OPEN EDIT TIME</vt:lpstr>
      <vt:lpstr>HOT TIPS</vt:lpstr>
      <vt:lpstr>EXAMPLE PAGES TO EDIT</vt:lpstr>
      <vt:lpstr>SHARE YOUR WORK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papi chulo hallo</cp:lastModifiedBy>
  <cp:revision>16</cp:revision>
  <dcterms:modified xsi:type="dcterms:W3CDTF">2018-03-06T20:09:38Z</dcterms:modified>
</cp:coreProperties>
</file>