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38"/>
  </p:notesMasterIdLst>
  <p:handoutMasterIdLst>
    <p:handoutMasterId r:id="rId39"/>
  </p:handoutMasterIdLst>
  <p:sldIdLst>
    <p:sldId id="342" r:id="rId2"/>
    <p:sldId id="413" r:id="rId3"/>
    <p:sldId id="359" r:id="rId4"/>
    <p:sldId id="384" r:id="rId5"/>
    <p:sldId id="398" r:id="rId6"/>
    <p:sldId id="400" r:id="rId7"/>
    <p:sldId id="401" r:id="rId8"/>
    <p:sldId id="399" r:id="rId9"/>
    <p:sldId id="362" r:id="rId10"/>
    <p:sldId id="411" r:id="rId11"/>
    <p:sldId id="385" r:id="rId12"/>
    <p:sldId id="386" r:id="rId13"/>
    <p:sldId id="363" r:id="rId14"/>
    <p:sldId id="402" r:id="rId15"/>
    <p:sldId id="387" r:id="rId16"/>
    <p:sldId id="365" r:id="rId17"/>
    <p:sldId id="403" r:id="rId18"/>
    <p:sldId id="366" r:id="rId19"/>
    <p:sldId id="404" r:id="rId20"/>
    <p:sldId id="367" r:id="rId21"/>
    <p:sldId id="405" r:id="rId22"/>
    <p:sldId id="388" r:id="rId23"/>
    <p:sldId id="389" r:id="rId24"/>
    <p:sldId id="412" r:id="rId25"/>
    <p:sldId id="392" r:id="rId26"/>
    <p:sldId id="407" r:id="rId27"/>
    <p:sldId id="372" r:id="rId28"/>
    <p:sldId id="393" r:id="rId29"/>
    <p:sldId id="408" r:id="rId30"/>
    <p:sldId id="373" r:id="rId31"/>
    <p:sldId id="394" r:id="rId32"/>
    <p:sldId id="409" r:id="rId33"/>
    <p:sldId id="395" r:id="rId34"/>
    <p:sldId id="374" r:id="rId35"/>
    <p:sldId id="410" r:id="rId36"/>
    <p:sldId id="375" r:id="rId37"/>
  </p:sldIdLst>
  <p:sldSz cx="9144000" cy="6858000" type="screen4x3"/>
  <p:notesSz cx="6985000" cy="9271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4CB453"/>
    <a:srgbClr val="A6A6E2"/>
    <a:srgbClr val="7B7BD3"/>
    <a:srgbClr val="F2E092"/>
    <a:srgbClr val="CDB033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46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888" y="600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DE" altLang="en-US"/>
              <a:t>Introduction to Distributed System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AT" altLang="en-US"/>
              <a:t>Comp576</a:t>
            </a:r>
            <a:endParaRPr lang="de-DE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9038"/>
            <a:ext cx="3027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9038"/>
            <a:ext cx="3027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12E3FD0A-D1D3-4F86-86A0-ED3AF2D401E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114461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DE" altLang="en-US"/>
              <a:t>Introduction to Distributed System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r>
              <a:rPr lang="de-AT" altLang="en-US"/>
              <a:t>Comp576</a:t>
            </a:r>
            <a:endParaRPr lang="de-DE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5325"/>
            <a:ext cx="4638675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5313"/>
            <a:ext cx="5121275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Hier klicken, um Master-Textformat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9038"/>
            <a:ext cx="3027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9038"/>
            <a:ext cx="3027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51" tIns="45075" rIns="90151" bIns="45075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fld id="{CDDAFDDD-F4C6-4BD6-8FFC-1033CDEB8622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4964416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AT" altLang="en-US"/>
              <a:t>Comp576</a:t>
            </a:r>
            <a:endParaRPr lang="de-DE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8601A-CD3F-492D-A712-440B37911082}" type="slidenum">
              <a:rPr lang="de-DE" altLang="en-US"/>
              <a:pPr/>
              <a:t>1</a:t>
            </a:fld>
            <a:endParaRPr lang="de-DE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altLang="en-US"/>
              <a:t>Introduction to Distributed System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DE3C-1CEF-4C00-BCBD-DC1D16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5659D-AA61-443F-A23B-8EE2D9E3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4954-77EA-42B6-943D-FDF1734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391-11DF-477B-9A59-1C420A03D6D7}" type="datetime1">
              <a:rPr lang="en-US" altLang="en-US" smtClean="0"/>
              <a:t>5/10/2021</a:t>
            </a:fld>
            <a:endParaRPr lang="de-D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5D85E-1A95-4F01-9923-40FBFA99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7589-B665-4DAF-9219-85436A4D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3C59-B616-46A8-9401-37191E08FC40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15720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DBC6-B5D0-4C46-A414-E56D1DD6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5329-FCA9-4162-9203-C2C79A54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B6C2C-ECB2-4928-9DA1-A2A665C0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9959-EE96-4911-979C-95B1115FB06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CEAA-D52F-43A9-96F3-03F196B8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005E-30D0-4C8D-9E24-B30F9ED7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30C-2C27-4F50-A72A-5DFCD5D110A0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425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692F4-5FCF-4CF3-88C2-A1223569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0D38A-DEDA-4A35-9B96-D81F62E0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3EC2-6BC7-43DE-B285-5A752B14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B783-9FA1-46D3-80F5-DF3B7C2E4427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8B17-4F08-4E75-8A9F-70247CE7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6EA3-2063-4F8B-A4DA-97C17C2F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B417-E139-44D8-915E-115E0781335A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45184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6C07-B7C9-4D33-A692-9EBCE8B4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526C-920E-42FD-842B-A5077DB6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E744-DAAE-47E2-BCB4-943E56A5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C09A-C27A-448B-ABF6-19152B85D91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674-1683-4AD1-8D41-A900D308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EEC-5156-4BDB-AA51-8ABBD121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5D7-FA05-496F-AB01-15137FAEBAAB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601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4B10-4099-4FBD-9FAE-3DA71DF4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B8ED-5A47-4EAD-8686-82BE03127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42F-A3F5-4F6A-980E-FB03070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14F-ED91-4309-A1D7-850DEF43BA2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2804-355F-4C02-B135-A1F4148C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A8F3-E856-4294-AC70-445AC8AE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4D18-3DC9-49C3-9913-1511B41D259C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649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EFE4-49C3-491D-84A2-EBEEB867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4EBE-D1C1-4AAE-BC79-1BADDE862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52403-20E5-4BD9-8F4B-D30AB7C9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C77EF-53C7-4B16-B55D-AB9EF179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39C5-5D43-47BC-92A6-FDC93AD3AF57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0878-33A2-4C00-B01D-0AC6C5C0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4E8F-B778-437B-895A-860500DF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00F7-2884-4944-A554-58E64CA6C9E9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803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E2F1-B237-4438-9952-A9736101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A248-2ADB-4652-879B-9CE64FD04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0480-4929-4959-AC81-4F27AC65E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D63BB-B7EF-40E4-8118-89FC68560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E7362-FABE-4C8A-A491-035097469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5F6C1-007F-40B8-85A1-F84C258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E204-CA09-48BB-89BE-4F94A7D5349C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84EC0-E195-4D06-A66B-3C12CC68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B0138-1E4E-4034-A877-FF882503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1FBC-4CFA-4125-B7BA-90EA3A649F66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84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55A-D84B-4169-9B08-3437DFB7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61053-3BC8-4194-B37A-DF26B91C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7BF4-658A-4F13-A8BA-F030CBC1ACD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30F96-9B82-458C-BA98-B7B42BB0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71D8F-DCD1-4BF6-99DB-5534469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1959-5042-4C8E-9357-4F42E8982540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8154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9D433-8266-4735-A9E0-32545A61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3758-0013-4297-91E8-E963DE283673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8E192-22E8-4D33-A202-4CE1D3E2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ABCB4-944A-45CF-8B59-8A269B76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D68F-5363-4B27-AA55-D7A02417C0D2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900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65F-1E56-4735-8E14-F4A3132E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2759-536E-4F6B-B415-AA0B135A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276D7-64F6-4B9B-AC7A-B04DD7EB8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CF4C-2FB0-42BB-91E8-B4E9CAA9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3D9-2B83-42B3-8098-AE08ED2C2F1D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6768-8F5A-45FF-B867-92F058E6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A0250-788A-48BD-87D9-B7E00F48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D129-3249-48FC-AB0C-3A551EB8FBD2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65472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7108-CE57-47C3-B744-5726E75B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005CA-A336-4638-A693-600B8982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0BBA0-7505-4FF3-A49A-8E47E81C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E8CE-45E6-448D-B99E-27ADB988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31A-F229-40E1-9237-90AB3F6CEEE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5484-6E0B-48EF-846F-029723DE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FBD0A-5751-46A8-B0D7-362E5601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00F7-2884-4944-A554-58E64CA6C9E9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594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275A6-E8E5-4DC4-9F5D-FD050D59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86BBB-CDAB-4AC7-B921-2231F556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22F7-1370-4663-BF3C-2F32DC981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F596-D035-43EE-AC66-C0A69BC5574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93A8-0371-40A1-8C5B-1AF6E8636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16F79-7CF5-46B0-AD7A-1EB4EE4D2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00F7-2884-4944-A554-58E64CA6C9E9}" type="slidenum">
              <a:rPr lang="de-DE" altLang="en-US" smtClean="0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334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785D-172A-4149-AA8D-54772BCF09DD}" type="slidenum">
              <a:rPr lang="de-DE" altLang="en-US"/>
              <a:pPr/>
              <a:t>1</a:t>
            </a:fld>
            <a:endParaRPr lang="de-DE" altLang="en-US"/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533400" y="2286000"/>
            <a:ext cx="7848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endParaRPr kumimoji="0" lang="en-GB" altLang="en-US" sz="3200" b="1" dirty="0">
              <a:solidFill>
                <a:schemeClr val="tx2"/>
              </a:solidFill>
              <a:latin typeface="Arial" charset="0"/>
            </a:endParaRPr>
          </a:p>
          <a:p>
            <a:pPr algn="ctr">
              <a:buClrTx/>
              <a:buSzTx/>
              <a:buFontTx/>
              <a:buNone/>
            </a:pPr>
            <a:endParaRPr kumimoji="0" lang="en-GB" altLang="en-US" sz="3200" b="1" dirty="0">
              <a:solidFill>
                <a:schemeClr val="tx2"/>
              </a:solidFill>
              <a:latin typeface="Arial" charset="0"/>
            </a:endParaRPr>
          </a:p>
          <a:p>
            <a:pPr algn="ctr">
              <a:buClrTx/>
              <a:buSzTx/>
              <a:buFontTx/>
              <a:buNone/>
            </a:pPr>
            <a:endParaRPr kumimoji="0" lang="en-GB" altLang="en-US" sz="3200" b="1" dirty="0">
              <a:solidFill>
                <a:schemeClr val="tx2"/>
              </a:solidFill>
              <a:latin typeface="Arial" charset="0"/>
            </a:endParaRPr>
          </a:p>
          <a:p>
            <a:pPr algn="ctr">
              <a:buClrTx/>
              <a:buSzTx/>
              <a:buFontTx/>
              <a:buNone/>
            </a:pPr>
            <a:r>
              <a:rPr kumimoji="0" lang="en-GB" altLang="en-US" sz="3200" b="1" dirty="0">
                <a:solidFill>
                  <a:schemeClr val="tx2"/>
                </a:solidFill>
                <a:latin typeface="Arial" charset="0"/>
              </a:rPr>
              <a:t>Distributed Systems </a:t>
            </a:r>
          </a:p>
          <a:p>
            <a:pPr algn="ctr">
              <a:buClrTx/>
              <a:buSzTx/>
              <a:buFontTx/>
              <a:buNone/>
            </a:pPr>
            <a:r>
              <a:rPr kumimoji="0" lang="en-GB" altLang="en-US" sz="3200" b="1" dirty="0">
                <a:solidFill>
                  <a:schemeClr val="tx2"/>
                </a:solidFill>
                <a:latin typeface="Arial" charset="0"/>
              </a:rPr>
              <a:t>Processes</a:t>
            </a:r>
            <a:r>
              <a:rPr kumimoji="0" lang="en-GB" altLang="en-US" sz="3600" dirty="0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41487-04B9-4619-A133-30B3831D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51F0-4304-40E9-9F1F-E21EB60128FB}" type="datetime1">
              <a:rPr lang="en-US" smtClean="0"/>
              <a:t>5/10/2021</a:t>
            </a:fld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2A184DC0-E894-4D69-AB1D-183474C3B236}" type="slidenum">
              <a:rPr lang="de-DE" altLang="en-US"/>
              <a:pPr/>
              <a:t>10</a:t>
            </a:fld>
            <a:endParaRPr lang="de-DE" altLang="en-US" dirty="0"/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286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1013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2800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03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 err="1">
                <a:solidFill>
                  <a:schemeClr val="bg1"/>
                </a:solidFill>
                <a:latin typeface="Arial" charset="0"/>
              </a:rPr>
              <a:t>Cont</a:t>
            </a: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---</a:t>
            </a:r>
          </a:p>
        </p:txBody>
      </p:sp>
      <p:sp>
        <p:nvSpPr>
          <p:cNvPr id="427016" name="Rectangle 8"/>
          <p:cNvSpPr>
            <a:spLocks noChangeArrowheads="1"/>
          </p:cNvSpPr>
          <p:nvPr/>
        </p:nvSpPr>
        <p:spPr bwMode="auto">
          <a:xfrm>
            <a:off x="152400" y="1219200"/>
            <a:ext cx="8890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1013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2800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03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82600" lvl="2" indent="0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3200" b="1" dirty="0">
                <a:latin typeface="Arial" charset="0"/>
              </a:rPr>
              <a:t>2. Implement them in the OS’s kernel</a:t>
            </a:r>
          </a:p>
          <a:p>
            <a:pPr lvl="3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3200" b="1" dirty="0">
                <a:latin typeface="Arial" charset="0"/>
              </a:rPr>
              <a:t>let the kernel be aware of threads and schedule them</a:t>
            </a:r>
          </a:p>
          <a:p>
            <a:pPr lvl="3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3200" b="1" dirty="0">
                <a:latin typeface="Arial" charset="0"/>
              </a:rPr>
              <a:t>expensive for thread operations such as creation and deletion since each requires a system call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69C6F-A9BF-4B72-BEA7-222C760E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8B3B1DD9-8F2B-442D-91D4-B11F930B14FB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4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5995070"/>
            <a:ext cx="7772400" cy="3048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en-US" sz="1800" i="1" dirty="0"/>
              <a:t>combining kernel-level lightweight processes and user-level threads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6"/>
          </a:xfrm>
          <a:solidFill>
            <a:schemeClr val="accent1"/>
          </a:solidFill>
        </p:spPr>
        <p:txBody>
          <a:bodyPr/>
          <a:lstStyle/>
          <a:p>
            <a:fld id="{6773A736-C387-4ABD-9BB9-B442249877D5}" type="slidenum">
              <a:rPr lang="de-DE" altLang="en-US">
                <a:solidFill>
                  <a:schemeClr val="bg1"/>
                </a:solidFill>
              </a:rPr>
              <a:pPr/>
              <a:t>11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450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4411" r="21352" b="38972"/>
          <a:stretch>
            <a:fillRect/>
          </a:stretch>
        </p:blipFill>
        <p:spPr bwMode="auto">
          <a:xfrm>
            <a:off x="400467" y="3429000"/>
            <a:ext cx="860583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286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1013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2800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03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39713" lvl="1" indent="0" algn="ctr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 err="1">
                <a:solidFill>
                  <a:schemeClr val="bg1"/>
                </a:solidFill>
                <a:latin typeface="Arial" charset="0"/>
              </a:rPr>
              <a:t>Cont</a:t>
            </a: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---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Solution: use a hybrid form of user-level and kernel-level threads, called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lightweight process</a:t>
            </a:r>
            <a:r>
              <a:rPr kumimoji="0" lang="en-US" altLang="en-US" sz="2200" b="1" dirty="0">
                <a:latin typeface="Arial" charset="0"/>
              </a:rPr>
              <a:t> (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LWP</a:t>
            </a:r>
            <a:r>
              <a:rPr kumimoji="0" lang="en-US" altLang="en-US" sz="2200" b="1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A LWP runs in the context of a single (heavy-weight) process, and there can be several LWPs per process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system also offers a user-level thread package for some operations such as creating and destroying threads, for thread synchronization (mutexes and condition variables)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thread package can be shared by multiple LWPs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B2F13-7E3C-4A23-ABA8-849DE589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57F7BD0F-051B-4BE4-B73F-E5DF79E0C59B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7C1E5B3E-F598-4240-B862-BD8E6EDAD88E}" type="slidenum">
              <a:rPr lang="de-DE" altLang="en-US">
                <a:solidFill>
                  <a:schemeClr val="bg1"/>
                </a:solidFill>
              </a:rPr>
              <a:pPr/>
              <a:t>12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41300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indent="-328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55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58988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Threads in Distributed Systems</a:t>
            </a:r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127000" y="761999"/>
            <a:ext cx="8890000" cy="5594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41300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indent="-328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55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23950" indent="-2905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tx2"/>
                </a:solidFill>
                <a:latin typeface="Arial" charset="0"/>
              </a:rPr>
              <a:t>Multithreaded Clients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consider a Web browser; fetching different parts of a page can be implemented as a separate thread, each opening its own TCP/IP connection to the server or to separate and replicated servers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each can display the results as it gets its part of the page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tx2"/>
                </a:solidFill>
                <a:latin typeface="Arial" charset="0"/>
              </a:rPr>
              <a:t>Multithreaded Servers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servers can be constructed in three ways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single-threaded process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it gets a request, examines it, carries it out to completion before getting the next request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server is idle while waiting for disk read, i.e., system calls are blocking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0E398-3BCC-4C9E-9F86-0E9F8B58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0506C8AA-B03D-4761-9368-2F00B33EF5D4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A2D09A13-4863-4634-9E7B-DA678D2B9DFF}" type="slidenum">
              <a:rPr lang="de-DE" altLang="en-US">
                <a:solidFill>
                  <a:schemeClr val="bg1"/>
                </a:solidFill>
              </a:rPr>
              <a:pPr/>
              <a:t>13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152400" y="76200"/>
            <a:ext cx="88900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38100" indent="-381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032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85800" indent="-3413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19175" indent="-3317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8829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3401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7973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2545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7117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 startAt="2"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threads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marL="344487" lvl="2" indent="0">
              <a:spcBef>
                <a:spcPct val="20000"/>
              </a:spcBef>
              <a:buClr>
                <a:schemeClr val="folHlink"/>
              </a:buClr>
              <a:buSzTx/>
            </a:pPr>
            <a:endParaRPr kumimoji="0" lang="en-US" altLang="en-US" sz="2200" b="1" dirty="0">
              <a:latin typeface="Arial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Threads are more important for implementing servers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e.g., a file server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dispatcher thread reads incoming requests for a file operation from clients and passes it to an idle worker thread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worker thread performs a blocking disk read; in which case another thread may continue, say the dispatcher or another worker thread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2F224-260A-4D6A-9D9B-E1FA6C9F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CFC12ADC-8868-437D-987A-D14B9CF0B4B7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4579938"/>
            <a:ext cx="8153400" cy="373062"/>
          </a:xfrm>
        </p:spPr>
        <p:txBody>
          <a:bodyPr>
            <a:no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en-US" sz="2400" dirty="0"/>
              <a:t>a multithreaded server organized in a dispatcher/worker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73062"/>
          </a:xfrm>
          <a:solidFill>
            <a:schemeClr val="accent1"/>
          </a:solidFill>
        </p:spPr>
        <p:txBody>
          <a:bodyPr/>
          <a:lstStyle/>
          <a:p>
            <a:fld id="{A1055FC3-03CF-4ABA-964B-33885B745DB2}" type="slidenum">
              <a:rPr lang="de-DE" altLang="en-US">
                <a:solidFill>
                  <a:schemeClr val="bg1"/>
                </a:solidFill>
              </a:rPr>
              <a:pPr/>
              <a:t>14</a:t>
            </a:fld>
            <a:endParaRPr lang="de-DE" altLang="en-US">
              <a:solidFill>
                <a:schemeClr val="bg1"/>
              </a:solidFill>
            </a:endParaRPr>
          </a:p>
        </p:txBody>
      </p:sp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891588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0E890-B159-4B5F-BDC8-EFC7B69F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73062"/>
          </a:xfrm>
          <a:solidFill>
            <a:schemeClr val="accent1"/>
          </a:solidFill>
        </p:spPr>
        <p:txBody>
          <a:bodyPr/>
          <a:lstStyle/>
          <a:p>
            <a:fld id="{F2C160BA-7DBA-4073-A7C3-25074079FC4C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3" name="Rectangle 5"/>
          <p:cNvSpPr>
            <a:spLocks noGrp="1" noChangeArrowheads="1"/>
          </p:cNvSpPr>
          <p:nvPr>
            <p:ph idx="1"/>
          </p:nvPr>
        </p:nvSpPr>
        <p:spPr>
          <a:xfrm>
            <a:off x="2057400" y="5176838"/>
            <a:ext cx="4876800" cy="381000"/>
          </a:xfrm>
          <a:noFill/>
          <a:ln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z="1800" i="1"/>
              <a:t>three ways to construct a server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81000"/>
          </a:xfrm>
          <a:solidFill>
            <a:schemeClr val="accent1"/>
          </a:solidFill>
        </p:spPr>
        <p:txBody>
          <a:bodyPr/>
          <a:lstStyle/>
          <a:p>
            <a:fld id="{DD6C9C25-7177-4AE0-9532-34DA35FAE685}" type="slidenum">
              <a:rPr lang="de-DE" altLang="en-US">
                <a:solidFill>
                  <a:schemeClr val="bg1"/>
                </a:solidFill>
              </a:rPr>
              <a:pPr/>
              <a:t>15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52400" y="76200"/>
            <a:ext cx="889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20700" indent="-406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1700" indent="-368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16071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73221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18941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64661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510381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561013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 startAt="3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finite-state machine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if threads are not available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it gets a request, examines it, tries to fulfill the request from cache, else sends a request to the file system; 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but instead of blocking it records the state of the current request and proceeds to the next request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Summary</a:t>
            </a:r>
          </a:p>
        </p:txBody>
      </p:sp>
      <p:graphicFrame>
        <p:nvGraphicFramePr>
          <p:cNvPr id="452635" name="Group 27"/>
          <p:cNvGraphicFramePr>
            <a:graphicFrameLocks noGrp="1"/>
          </p:cNvGraphicFramePr>
          <p:nvPr/>
        </p:nvGraphicFramePr>
        <p:xfrm>
          <a:off x="114300" y="2895600"/>
          <a:ext cx="8804275" cy="1976439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1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Characteristics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Parallelism, blocking system calls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Single-threaded process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parallelism, blocking system calls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Finite-state machine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Parallelism, </a:t>
                      </a:r>
                      <a:r>
                        <a:rPr kumimoji="0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nonblocking</a:t>
                      </a: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system calls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CB548-4248-48E1-9DF8-C0E125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81000"/>
          </a:xfrm>
          <a:solidFill>
            <a:schemeClr val="accent1"/>
          </a:solidFill>
        </p:spPr>
        <p:txBody>
          <a:bodyPr/>
          <a:lstStyle/>
          <a:p>
            <a:fld id="{31BBEA85-9963-42FC-9105-5E2B305E7DCD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1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  <a:ln/>
        </p:spPr>
        <p:txBody>
          <a:bodyPr anchor="ctr"/>
          <a:lstStyle/>
          <a:p>
            <a:pPr algn="ctr"/>
            <a:r>
              <a:rPr lang="en-US" altLang="en-US" sz="2200" b="1" dirty="0">
                <a:solidFill>
                  <a:schemeClr val="bg1"/>
                </a:solidFill>
              </a:rPr>
              <a:t> Anatomy of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24600"/>
            <a:ext cx="2686050" cy="396877"/>
          </a:xfrm>
          <a:solidFill>
            <a:schemeClr val="accent1"/>
          </a:solidFill>
        </p:spPr>
        <p:txBody>
          <a:bodyPr/>
          <a:lstStyle/>
          <a:p>
            <a:fld id="{3745401E-20FB-4B5C-8AA9-C98EADE44A31}" type="slidenum">
              <a:rPr lang="de-DE" altLang="en-US">
                <a:solidFill>
                  <a:schemeClr val="bg1"/>
                </a:solidFill>
              </a:rPr>
              <a:pPr/>
              <a:t>16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152400" y="457200"/>
            <a:ext cx="88900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41300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indent="-328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55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User Interfaces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to create a convenient environment for the interaction of a human user and a remote server; e.g. mobile phones with simple displays and a set of keys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GUIs are most commonly used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X Window System (or simply X)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it has the X-kernel: the part of the OS that controls the terminal (monitor, keyboard, pointing device like a mouse)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contains all terminal-specific device drivers through the library called </a:t>
            </a:r>
            <a:r>
              <a:rPr kumimoji="0" lang="en-US" altLang="en-US" sz="2200" b="1" dirty="0" err="1">
                <a:latin typeface="Arial" charset="0"/>
              </a:rPr>
              <a:t>xlib</a:t>
            </a:r>
            <a:endParaRPr kumimoji="0" lang="en-US" altLang="en-US" sz="2200" b="1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091E7-A1EE-4A42-A9DE-3D7AA8A6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24601"/>
            <a:ext cx="6457950" cy="396876"/>
          </a:xfrm>
          <a:solidFill>
            <a:schemeClr val="accent1"/>
          </a:solidFill>
        </p:spPr>
        <p:txBody>
          <a:bodyPr/>
          <a:lstStyle/>
          <a:p>
            <a:fld id="{D37D8817-CCE0-482F-B13E-04F8A872A52C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572000"/>
            <a:ext cx="7772400" cy="228600"/>
          </a:xfrm>
        </p:spPr>
        <p:txBody>
          <a:bodyPr>
            <a:normAutofit fontScale="55000" lnSpcReduction="20000"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2000" i="1"/>
              <a:t>the basic organization of the X Window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A34DE706-6639-47D9-BEAC-88FD06C1A7EA}" type="slidenum">
              <a:rPr lang="de-DE" altLang="en-US">
                <a:solidFill>
                  <a:schemeClr val="bg1"/>
                </a:solidFill>
              </a:rPr>
              <a:pPr/>
              <a:t>17</a:t>
            </a:fld>
            <a:endParaRPr lang="de-DE" altLang="en-US">
              <a:solidFill>
                <a:schemeClr val="bg1"/>
              </a:solidFill>
            </a:endParaRPr>
          </a:p>
        </p:txBody>
      </p:sp>
      <p:pic>
        <p:nvPicPr>
          <p:cNvPr id="470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40738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F432D-1C94-44D1-8F3A-B59B4D46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D6F4E869-4814-4FA9-8FA0-2468E761B495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52803C11-CC29-4AA6-B0DE-C874528F102E}" type="slidenum">
              <a:rPr lang="de-DE" altLang="en-US">
                <a:solidFill>
                  <a:schemeClr val="bg1"/>
                </a:solidFill>
              </a:rPr>
              <a:pPr/>
              <a:t>18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0" y="0"/>
            <a:ext cx="9144000" cy="8223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41300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indent="-328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55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430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2887" lvl="1" indent="0">
              <a:spcBef>
                <a:spcPct val="20000"/>
              </a:spcBef>
              <a:buClr>
                <a:schemeClr val="folHlink"/>
              </a:buClr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Client-Side Software for Distribution Transparency</a:t>
            </a:r>
          </a:p>
          <a:p>
            <a:pPr marL="242887" lvl="1" indent="0">
              <a:spcBef>
                <a:spcPct val="20000"/>
              </a:spcBef>
              <a:buClr>
                <a:schemeClr val="folHlink"/>
              </a:buClr>
              <a:buSzTx/>
            </a:pPr>
            <a:endParaRPr kumimoji="0" lang="en-US" altLang="en-US" sz="2200" b="1" dirty="0">
              <a:solidFill>
                <a:schemeClr val="folHlink"/>
              </a:solidFill>
              <a:latin typeface="Arial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In addition to the user interface, parts of the processing and data level in a client-server application are executed at the client side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moreover, client software can also include components to achieve distribution transparency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e.g., replication transparency: 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assume a distributed system with remote objects; 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client proxy can send requests to each replica, 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collects all responses and pass a single return value to the client application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030CD-5A83-499B-A860-EA2D20E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467600" cy="365125"/>
          </a:xfrm>
          <a:solidFill>
            <a:schemeClr val="accent1"/>
          </a:solidFill>
        </p:spPr>
        <p:txBody>
          <a:bodyPr/>
          <a:lstStyle/>
          <a:p>
            <a:fld id="{E97D8BD0-9752-4791-A7EE-2B38CE5F47ED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idx="1"/>
          </p:nvPr>
        </p:nvSpPr>
        <p:spPr>
          <a:xfrm>
            <a:off x="0" y="4800600"/>
            <a:ext cx="9042400" cy="609600"/>
          </a:xfrm>
        </p:spPr>
        <p:txBody>
          <a:bodyPr>
            <a:normAutofit lnSpcReduction="10000"/>
          </a:bodyPr>
          <a:lstStyle/>
          <a:p>
            <a:pPr marL="342900" indent="-34290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/>
              <a:t>a possible approach to transparent replication of a remote object using a client-side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DAC4FC76-6A73-466F-B80E-43B37B18BF82}" type="slidenum">
              <a:rPr lang="de-DE" altLang="en-US">
                <a:solidFill>
                  <a:schemeClr val="bg1"/>
                </a:solidFill>
              </a:rPr>
              <a:pPr/>
              <a:t>19</a:t>
            </a:fld>
            <a:endParaRPr lang="de-DE" altLang="en-US">
              <a:solidFill>
                <a:schemeClr val="bg1"/>
              </a:solidFill>
            </a:endParaRPr>
          </a:p>
        </p:txBody>
      </p:sp>
      <p:pic>
        <p:nvPicPr>
          <p:cNvPr id="471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579120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B2CF5-D2E4-4E35-B368-9C9C85DD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4D8D31B8-2431-474A-B3E6-A22299A38B33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F3E-46B7-49F2-943C-069C7BC8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906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3A055-38C6-485D-9CC6-8232F786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48401"/>
            <a:ext cx="7239000" cy="473076"/>
          </a:xfrm>
          <a:solidFill>
            <a:schemeClr val="accent1"/>
          </a:solidFill>
        </p:spPr>
        <p:txBody>
          <a:bodyPr/>
          <a:lstStyle/>
          <a:p>
            <a:fld id="{40517BF4-658A-4F13-A8BA-F030CBC1ACD5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15F0E-303F-4812-9D16-63F0D0A4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48401"/>
            <a:ext cx="2686050" cy="473075"/>
          </a:xfrm>
          <a:solidFill>
            <a:schemeClr val="accent1"/>
          </a:solidFill>
        </p:spPr>
        <p:txBody>
          <a:bodyPr/>
          <a:lstStyle/>
          <a:p>
            <a:fld id="{03351959-5042-4C8E-9357-4F42E8982540}" type="slidenum">
              <a:rPr lang="de-DE" altLang="en-US" smtClean="0">
                <a:solidFill>
                  <a:schemeClr val="bg1"/>
                </a:solidFill>
              </a:rPr>
              <a:pPr/>
              <a:t>2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0D012B-5960-4896-BC8B-6C26F951B9D3}"/>
              </a:ext>
            </a:extLst>
          </p:cNvPr>
          <p:cNvSpPr txBox="1">
            <a:spLocks/>
          </p:cNvSpPr>
          <p:nvPr/>
        </p:nvSpPr>
        <p:spPr>
          <a:xfrm>
            <a:off x="628650" y="1562100"/>
            <a:ext cx="78867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  <a:p>
            <a:r>
              <a:rPr lang="en-US" dirty="0"/>
              <a:t>Thread</a:t>
            </a:r>
          </a:p>
          <a:p>
            <a:r>
              <a:rPr lang="en-US" dirty="0"/>
              <a:t>Client-server </a:t>
            </a:r>
          </a:p>
          <a:p>
            <a:r>
              <a:rPr lang="en-US" dirty="0"/>
              <a:t>Code-migration</a:t>
            </a:r>
          </a:p>
        </p:txBody>
      </p:sp>
    </p:spTree>
    <p:extLst>
      <p:ext uri="{BB962C8B-B14F-4D97-AF65-F5344CB8AC3E}">
        <p14:creationId xmlns:p14="http://schemas.microsoft.com/office/powerpoint/2010/main" val="181332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8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  <a:ln/>
        </p:spPr>
        <p:txBody>
          <a:bodyPr anchor="ctr"/>
          <a:lstStyle/>
          <a:p>
            <a:pPr algn="ctr"/>
            <a:r>
              <a:rPr lang="en-US" altLang="en-US" sz="2200" b="1" dirty="0">
                <a:solidFill>
                  <a:schemeClr val="bg1"/>
                </a:solidFill>
              </a:rPr>
              <a:t>Servers: General Design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343FAECF-E534-43E2-A7D8-D5F1B6BA9E54}" type="slidenum">
              <a:rPr lang="de-DE" altLang="en-US">
                <a:solidFill>
                  <a:schemeClr val="bg1"/>
                </a:solidFill>
              </a:rPr>
              <a:pPr/>
              <a:t>20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152400" y="609600"/>
            <a:ext cx="889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Issues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how to organize servers?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where do clients contact a server?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whether and how a server can be interrupted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whether or not the server is stateless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1.	how to organize servers?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iterative server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server itself handles the request and returns the result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concurrent server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it passes a request to a separate process or thread and waits for the next incoming request; e.g., a multithreaded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B732B-40AA-41DE-B254-C7293E33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B7A90661-EBE6-4E81-AC2A-9B0996A24445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0BDA805E-C7BD-4823-9D98-36B805AFEB66}" type="slidenum">
              <a:rPr lang="de-DE" altLang="en-US">
                <a:solidFill>
                  <a:schemeClr val="bg1"/>
                </a:solidFill>
              </a:rPr>
              <a:pPr/>
              <a:t>21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738188" lvl="1" indent="-457200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 startAt="2"/>
            </a:pPr>
            <a:r>
              <a:rPr kumimoji="0" lang="en-US" altLang="en-US" sz="2000" b="1" dirty="0">
                <a:solidFill>
                  <a:schemeClr val="bg1"/>
                </a:solidFill>
                <a:latin typeface="Arial" charset="0"/>
              </a:rPr>
              <a:t>where do clients contact a server?</a:t>
            </a:r>
          </a:p>
          <a:p>
            <a:pPr marL="280988" lvl="1" indent="0">
              <a:spcBef>
                <a:spcPct val="20000"/>
              </a:spcBef>
              <a:buClr>
                <a:schemeClr val="folHlink"/>
              </a:buClr>
              <a:buSzTx/>
            </a:pPr>
            <a:endParaRPr kumimoji="0" lang="en-US" altLang="en-US" sz="2000" b="1" dirty="0">
              <a:latin typeface="Arial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using endpoints or ports at the machine where the server is running where each server listens to a specific endpoint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how do clients know the endpoint of a service?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globally assign endpoints for well-known services; e.g. FTP is on TCP port 21, HTTP is on TCP port 80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for services that do not require pre-assigned endpoints, it can be dynamically assigned by the local OS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how can the client know this endpoint? two approaches</a:t>
            </a:r>
          </a:p>
          <a:p>
            <a:pPr marL="1452562" lvl="3" indent="-457200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lphaLcPeriod"/>
            </a:pPr>
            <a:r>
              <a:rPr kumimoji="0" lang="en-US" altLang="en-US" sz="2000" b="1" dirty="0">
                <a:latin typeface="Arial" charset="0"/>
              </a:rPr>
              <a:t>have a </a:t>
            </a:r>
            <a:r>
              <a:rPr kumimoji="0" lang="en-US" altLang="en-US" sz="2000" b="1" dirty="0">
                <a:solidFill>
                  <a:schemeClr val="folHlink"/>
                </a:solidFill>
                <a:latin typeface="Arial" charset="0"/>
              </a:rPr>
              <a:t>daemon</a:t>
            </a:r>
            <a:r>
              <a:rPr kumimoji="0" lang="en-US" altLang="en-US" sz="2000" b="1" dirty="0">
                <a:latin typeface="Arial" charset="0"/>
              </a:rPr>
              <a:t> running and listening to a well-known endpoint like in DCE(Distributed Computing Environment); </a:t>
            </a:r>
          </a:p>
          <a:p>
            <a:pPr marL="1706562" lvl="4" indent="-457200">
              <a:spcBef>
                <a:spcPct val="20000"/>
              </a:spcBef>
              <a:buClr>
                <a:schemeClr val="folHlink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it keeps track of all endpoints of services on the collocated server</a:t>
            </a:r>
          </a:p>
          <a:p>
            <a:pPr lvl="4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000" b="1" dirty="0">
                <a:latin typeface="Arial" charset="0"/>
              </a:rPr>
              <a:t>the client will first contact the daemon which provides it with the endpoint, and then the client contacts the specific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461AE-28C8-4589-B78A-35552F42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858000" cy="365125"/>
          </a:xfrm>
          <a:solidFill>
            <a:schemeClr val="accent1"/>
          </a:solidFill>
        </p:spPr>
        <p:txBody>
          <a:bodyPr/>
          <a:lstStyle/>
          <a:p>
            <a:fld id="{959663E3-7725-4B8C-9C03-BAE69940416D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Rectangle 4"/>
          <p:cNvSpPr>
            <a:spLocks noGrp="1" noChangeArrowheads="1"/>
          </p:cNvSpPr>
          <p:nvPr>
            <p:ph idx="1"/>
          </p:nvPr>
        </p:nvSpPr>
        <p:spPr>
          <a:xfrm>
            <a:off x="1347537" y="6133725"/>
            <a:ext cx="6259512" cy="2286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381000" indent="-381000" algn="ctr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en-US" sz="1800" i="1" dirty="0"/>
              <a:t>Client-to-Server binding using a </a:t>
            </a:r>
            <a:r>
              <a:rPr lang="en-US" altLang="en-US" sz="1800" i="1" dirty="0" err="1"/>
              <a:t>superserver</a:t>
            </a:r>
            <a:r>
              <a:rPr lang="en-US" altLang="en-US" sz="1800" i="1" dirty="0"/>
              <a:t> as in UNIX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6DC0F9E6-4F1A-4A99-A75F-727995EA7C8A}" type="slidenum">
              <a:rPr lang="de-DE" altLang="en-US">
                <a:solidFill>
                  <a:schemeClr val="bg1"/>
                </a:solidFill>
              </a:rPr>
              <a:pPr/>
              <a:t>22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254000" y="2895600"/>
            <a:ext cx="889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8788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55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000" b="1" dirty="0">
                <a:latin typeface="Arial" charset="0"/>
              </a:rPr>
              <a:t>b.	use a </a:t>
            </a:r>
            <a:r>
              <a:rPr kumimoji="0" lang="en-US" altLang="en-US" sz="2000" b="1" dirty="0" err="1">
                <a:solidFill>
                  <a:schemeClr val="folHlink"/>
                </a:solidFill>
                <a:latin typeface="Arial" charset="0"/>
              </a:rPr>
              <a:t>superserver</a:t>
            </a:r>
            <a:r>
              <a:rPr kumimoji="0" lang="en-US" altLang="en-US" sz="2000" b="1" dirty="0">
                <a:latin typeface="Arial" charset="0"/>
              </a:rPr>
              <a:t> (as in UNIX) that listens to all endpoints and then forks a process to take care of the request; this is instead of having a lot of servers running simultaneously and most of them idle</a:t>
            </a:r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"/>
            <a:ext cx="60960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3640" name="Rectangle 8"/>
          <p:cNvSpPr>
            <a:spLocks noChangeArrowheads="1"/>
          </p:cNvSpPr>
          <p:nvPr/>
        </p:nvSpPr>
        <p:spPr bwMode="auto">
          <a:xfrm>
            <a:off x="1371600" y="2514600"/>
            <a:ext cx="6259513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6488" indent="-533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652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304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7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448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02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9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  <a:buClr>
                <a:schemeClr val="folHlink"/>
              </a:buClr>
              <a:buSzTx/>
              <a:buFontTx/>
              <a:buNone/>
            </a:pPr>
            <a:r>
              <a:rPr kumimoji="0" lang="en-US" altLang="en-US" sz="1800" i="1">
                <a:latin typeface="Arial" charset="0"/>
              </a:rPr>
              <a:t>Client-to-server binding using a daemon as in DCE</a:t>
            </a:r>
          </a:p>
        </p:txBody>
      </p:sp>
      <p:pic>
        <p:nvPicPr>
          <p:cNvPr id="4536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56" y="3761874"/>
            <a:ext cx="6477000" cy="23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3E963-B6CB-4FF4-946F-A09E8FF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356351"/>
            <a:ext cx="7796463" cy="365125"/>
          </a:xfrm>
          <a:solidFill>
            <a:schemeClr val="accent1"/>
          </a:solidFill>
        </p:spPr>
        <p:txBody>
          <a:bodyPr/>
          <a:lstStyle/>
          <a:p>
            <a:fld id="{FFEAA188-F238-4A5B-8516-71CB657CF525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248401"/>
            <a:ext cx="2686050" cy="473075"/>
          </a:xfrm>
          <a:solidFill>
            <a:schemeClr val="accent1"/>
          </a:solidFill>
        </p:spPr>
        <p:txBody>
          <a:bodyPr/>
          <a:lstStyle/>
          <a:p>
            <a:fld id="{FF69E84B-BB0F-4366-AAED-DBF59DC0F91A}" type="slidenum">
              <a:rPr lang="de-DE" altLang="en-US">
                <a:solidFill>
                  <a:schemeClr val="bg1"/>
                </a:solidFill>
              </a:rPr>
              <a:pPr/>
              <a:t>23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0" y="1"/>
            <a:ext cx="9144000" cy="5492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3.	whether and how a server can be interrupted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for instance, a user may want to interrupt a file transfer, may be it was the wrong file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let the client exit the client application; this will break the connection to the server; the server will tear down the connection assuming that the client had crashed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or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let the client send out-of-bound data, data to be processed by the server before any other data from the client; the server may listen on a separate control endpoint; or send it on the sane connection as urgent data as is in TCP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817D8-1B90-4E0B-A546-8802A4A8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48401"/>
            <a:ext cx="7391400" cy="473076"/>
          </a:xfrm>
          <a:solidFill>
            <a:schemeClr val="accent1"/>
          </a:solidFill>
        </p:spPr>
        <p:txBody>
          <a:bodyPr/>
          <a:lstStyle/>
          <a:p>
            <a:fld id="{0ABFA42A-110C-4100-95BA-185C774BEBF8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248401"/>
            <a:ext cx="2686050" cy="473075"/>
          </a:xfrm>
          <a:solidFill>
            <a:schemeClr val="accent1"/>
          </a:solidFill>
        </p:spPr>
        <p:txBody>
          <a:bodyPr/>
          <a:lstStyle/>
          <a:p>
            <a:fld id="{FF69E84B-BB0F-4366-AAED-DBF59DC0F91A}" type="slidenum">
              <a:rPr lang="de-DE" altLang="en-US">
                <a:solidFill>
                  <a:schemeClr val="bg1"/>
                </a:solidFill>
              </a:rPr>
              <a:pPr/>
              <a:t>24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4.	whether or not the server is stateless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a stateless server does not keep information on the state of its clients; for instance a Web server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a stateful server maintains information about its clients; for instance a file server that allows a client to keep a local copy of a file and can make update operations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817D8-1B90-4E0B-A546-8802A4A8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48401"/>
            <a:ext cx="6457950" cy="473076"/>
          </a:xfrm>
          <a:solidFill>
            <a:schemeClr val="accent1"/>
          </a:solidFill>
        </p:spPr>
        <p:txBody>
          <a:bodyPr/>
          <a:lstStyle/>
          <a:p>
            <a:fld id="{0ABFA42A-110C-4100-95BA-185C774BEBF8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2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1"/>
          </a:solidFill>
          <a:ln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altLang="en-US" sz="2200" b="1" dirty="0">
                <a:solidFill>
                  <a:schemeClr val="bg1"/>
                </a:solidFill>
              </a:rPr>
              <a:t> Code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6F4CB5B5-BC24-4CA8-835D-D59B0D5FC6FB}" type="slidenum">
              <a:rPr lang="de-DE" altLang="en-US">
                <a:solidFill>
                  <a:schemeClr val="bg1"/>
                </a:solidFill>
              </a:rPr>
              <a:pPr/>
              <a:t>25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152400" y="1219200"/>
            <a:ext cx="8890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So far, communication was concerned on passing data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We may pass programs, even while running and in heterogeneous systems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Code migration also involves moving data as well: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When a program migrates while running, its status, pending signals, and other environment variables such as the stack and the program counter also have to be moved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2D296-7825-4D2E-A380-4FDA7E28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10699F93-0ABB-493D-AD76-6B3D2D36083E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425449"/>
          </a:xfrm>
          <a:solidFill>
            <a:schemeClr val="accent1"/>
          </a:solidFill>
        </p:spPr>
        <p:txBody>
          <a:bodyPr/>
          <a:lstStyle/>
          <a:p>
            <a:fld id="{D37863C2-E1BC-4326-AEE3-D60E95A4D519}" type="slidenum">
              <a:rPr lang="de-DE" altLang="en-US">
                <a:solidFill>
                  <a:schemeClr val="bg1"/>
                </a:solidFill>
              </a:rPr>
              <a:pPr/>
              <a:t>26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152400" y="76200"/>
            <a:ext cx="8890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Reasons for Migrating Code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to improve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performance</a:t>
            </a:r>
            <a:r>
              <a:rPr kumimoji="0" lang="en-US" altLang="en-US" sz="2200" b="1" dirty="0">
                <a:latin typeface="Arial" charset="0"/>
              </a:rPr>
              <a:t>; move processes from heavily-loaded to lightly-loaded machines (load balancing)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to reduce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communication</a:t>
            </a:r>
            <a:r>
              <a:rPr kumimoji="0" lang="en-US" altLang="en-US" sz="2200" b="1" dirty="0">
                <a:latin typeface="Arial" charset="0"/>
              </a:rPr>
              <a:t>: move a client application that performs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many</a:t>
            </a:r>
            <a:r>
              <a:rPr kumimoji="0" lang="en-US" altLang="en-US" sz="2200" b="1" dirty="0">
                <a:latin typeface="Arial" charset="0"/>
              </a:rPr>
              <a:t> database operations to a server if the database resides on the server; then send only results to the client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to exploit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parallelism </a:t>
            </a:r>
            <a:r>
              <a:rPr kumimoji="0" lang="en-US" altLang="en-US" sz="2200" b="1" dirty="0">
                <a:latin typeface="Arial" charset="0"/>
              </a:rPr>
              <a:t>(for nonparallel programs): e.g., copies of a mobile program moving from site to site searching the Web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to have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flexibility</a:t>
            </a:r>
            <a:r>
              <a:rPr kumimoji="0" lang="en-US" altLang="en-US" sz="2200" b="1" dirty="0">
                <a:latin typeface="Arial" charset="0"/>
              </a:rPr>
              <a:t> by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dynamically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configuring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distributed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systems</a:t>
            </a:r>
            <a:r>
              <a:rPr kumimoji="0" lang="en-US" altLang="en-US" sz="2200" b="1" dirty="0">
                <a:latin typeface="Arial" charset="0"/>
              </a:rPr>
              <a:t>: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 instead of having a multitiered client-server application deciding in advance which parts of a program are to be run where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74452-6003-43A0-8A6F-26D9F968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8001000" cy="425449"/>
          </a:xfrm>
          <a:solidFill>
            <a:schemeClr val="accent1"/>
          </a:solidFill>
        </p:spPr>
        <p:txBody>
          <a:bodyPr/>
          <a:lstStyle/>
          <a:p>
            <a:fld id="{384AB41A-67DF-4AA6-9332-3D299025EA9C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5181600"/>
            <a:ext cx="8763000" cy="6096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en-US" sz="1800" i="1"/>
              <a:t>the principle of dynamically configuring a client to communicate to a server; the client first fetches the necessary software, and then invokes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49249"/>
          </a:xfrm>
          <a:solidFill>
            <a:schemeClr val="accent1"/>
          </a:solidFill>
        </p:spPr>
        <p:txBody>
          <a:bodyPr/>
          <a:lstStyle/>
          <a:p>
            <a:fld id="{4A420511-4376-4290-A55F-C2D7919A6FF0}" type="slidenum">
              <a:rPr lang="de-DE" altLang="en-US">
                <a:solidFill>
                  <a:schemeClr val="bg1"/>
                </a:solidFill>
              </a:rPr>
              <a:pPr/>
              <a:t>27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437252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t="44260" r="30573" b="39426"/>
          <a:stretch>
            <a:fillRect/>
          </a:stretch>
        </p:blipFill>
        <p:spPr bwMode="auto">
          <a:xfrm>
            <a:off x="685800" y="152400"/>
            <a:ext cx="7543800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6684-DD4E-4DD5-94C9-5C7B543D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696200" cy="365125"/>
          </a:xfrm>
          <a:solidFill>
            <a:schemeClr val="accent1"/>
          </a:solidFill>
        </p:spPr>
        <p:txBody>
          <a:bodyPr/>
          <a:lstStyle/>
          <a:p>
            <a:fld id="{B2358FA7-CFE5-4AD8-905D-3456C5F02AF6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AA51D78E-39FB-4338-BDC5-2488DD0891A1}" type="slidenum">
              <a:rPr lang="de-DE" altLang="en-US">
                <a:solidFill>
                  <a:schemeClr val="bg1"/>
                </a:solidFill>
              </a:rPr>
              <a:pPr/>
              <a:t>28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152400" y="76200"/>
            <a:ext cx="889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Models for Code Migration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a process consists of three segments: 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code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segment</a:t>
            </a:r>
            <a:r>
              <a:rPr kumimoji="0" lang="en-US" altLang="en-US" sz="2200" b="1" dirty="0">
                <a:latin typeface="Arial" charset="0"/>
              </a:rPr>
              <a:t> (set of instructions), </a:t>
            </a:r>
            <a:endParaRPr kumimoji="0" lang="en-US" altLang="en-US" sz="2200" b="1" dirty="0">
              <a:solidFill>
                <a:schemeClr val="folHlink"/>
              </a:solidFill>
              <a:latin typeface="Arial" charset="0"/>
            </a:endParaRP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resource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segment</a:t>
            </a:r>
            <a:r>
              <a:rPr kumimoji="0" lang="en-US" altLang="en-US" sz="2200" b="1" dirty="0">
                <a:latin typeface="Arial" charset="0"/>
              </a:rPr>
              <a:t> (references to external resources such as files, printers, ...), and 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execution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segment</a:t>
            </a:r>
            <a:r>
              <a:rPr kumimoji="0" lang="en-US" altLang="en-US" sz="2200" b="1" dirty="0">
                <a:latin typeface="Arial" charset="0"/>
              </a:rPr>
              <a:t> (to store the current execution state of a process such as private data, the stack, the program counter)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Weak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Mobility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transfer only the code segment and may be some initialization data; 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in this case a program always starts from its initial stage, e.g. Java Applets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execution can be done by the target process (in its own address space like in Java Applets) or by a separate 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520AC-71AC-44BA-BFB1-4BD357C4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553200" cy="365125"/>
          </a:xfrm>
          <a:solidFill>
            <a:schemeClr val="accent1"/>
          </a:solidFill>
        </p:spPr>
        <p:txBody>
          <a:bodyPr/>
          <a:lstStyle/>
          <a:p>
            <a:fld id="{0037C87F-FDDE-4C6E-ACF8-D2BA4E6AEE4B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C0A4A5D6-EC3B-4251-9890-A6482DBB24CF}" type="slidenum">
              <a:rPr lang="de-DE" altLang="en-US">
                <a:solidFill>
                  <a:schemeClr val="bg1"/>
                </a:solidFill>
              </a:rPr>
              <a:pPr/>
              <a:t>29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76162" name="Rectangle 2"/>
          <p:cNvSpPr>
            <a:spLocks noChangeArrowheads="1"/>
          </p:cNvSpPr>
          <p:nvPr/>
        </p:nvSpPr>
        <p:spPr bwMode="auto">
          <a:xfrm>
            <a:off x="152400" y="76200"/>
            <a:ext cx="8890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Strong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Mobility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transfer code and execution segments; helps to migrate a process in execution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can also be supported by remote cloning; having an exact copy of the original process and running on a different machine; executed in parallel to the original process; UNIX does this by forking a child process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migration can be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sender-initiated</a:t>
            </a:r>
            <a:r>
              <a:rPr kumimoji="0" lang="en-US" altLang="en-US" sz="2200" b="1" dirty="0">
                <a:latin typeface="Arial" charset="0"/>
              </a:rPr>
              <a:t>: the machine where the code resides or is currently running; e.g., uploading programs to a server; may need authentication or that the client is a registered one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receiver-initiated</a:t>
            </a:r>
            <a:r>
              <a:rPr kumimoji="0" lang="en-US" altLang="en-US" sz="2200" b="1" dirty="0">
                <a:latin typeface="Arial" charset="0"/>
              </a:rPr>
              <a:t>: by the target machine; e.g., Java Applets; easier to implement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0A1D9-1823-449B-9A8B-8E079EC9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924800" cy="365125"/>
          </a:xfrm>
          <a:solidFill>
            <a:schemeClr val="accent1"/>
          </a:solidFill>
        </p:spPr>
        <p:txBody>
          <a:bodyPr/>
          <a:lstStyle/>
          <a:p>
            <a:fld id="{383C8B01-C661-4829-8CAF-460367047EFC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10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anchor="ctr"/>
          <a:lstStyle/>
          <a:p>
            <a:pPr algn="ctr"/>
            <a:r>
              <a:rPr lang="en-US" altLang="en-US" sz="2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85711" name="Rectangle 15"/>
          <p:cNvSpPr>
            <a:spLocks noGrp="1" noChangeArrowheads="1"/>
          </p:cNvSpPr>
          <p:nvPr>
            <p:ph idx="1"/>
          </p:nvPr>
        </p:nvSpPr>
        <p:spPr>
          <a:xfrm>
            <a:off x="304800" y="914399"/>
            <a:ext cx="8610600" cy="5441951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9400" indent="-2794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Communication takes place between processes</a:t>
            </a:r>
          </a:p>
          <a:p>
            <a:pPr marL="279400" indent="-2794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A process is a program in execution</a:t>
            </a:r>
          </a:p>
          <a:p>
            <a:pPr marL="279400" indent="-2794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From OS perspective, management and scheduling of processes is important</a:t>
            </a:r>
          </a:p>
          <a:p>
            <a:pPr marL="279400" indent="-2794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200" b="1" dirty="0"/>
              <a:t>Other important issues arise in distributed systems</a:t>
            </a:r>
          </a:p>
          <a:p>
            <a:pPr marL="5842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multithreading to enhance performance</a:t>
            </a:r>
          </a:p>
          <a:p>
            <a:pPr marL="5842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how are clients and servers organized</a:t>
            </a:r>
          </a:p>
          <a:p>
            <a:pPr marL="5842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process or code migration to achieve scalability and to dynamically configure clients and servers</a:t>
            </a:r>
          </a:p>
          <a:p>
            <a:pPr marL="5842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200" b="1" dirty="0"/>
              <a:t>software agents: a collection of processes trying to reach a common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fld id="{3EEA7D83-131D-4E14-9064-F271CACAD999}" type="slidenum">
              <a:rPr lang="de-DE" altLang="en-US">
                <a:solidFill>
                  <a:schemeClr val="bg1"/>
                </a:solidFill>
              </a:rPr>
              <a:pPr/>
              <a:t>3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CDEE9-73EA-4C3F-97DE-55C4ADD6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fld id="{B6E0D88C-F076-40C0-AA26-3F375B3FC6A9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086600" cy="381000"/>
          </a:xfrm>
        </p:spPr>
        <p:txBody>
          <a:bodyPr>
            <a:normAutofit fontScale="90000"/>
          </a:bodyPr>
          <a:lstStyle/>
          <a:p>
            <a:pPr indent="369888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/>
                </a:solidFill>
              </a:rPr>
              <a:t>Summary of models of code migration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5791200"/>
            <a:ext cx="3886200" cy="304800"/>
          </a:xfrm>
        </p:spPr>
        <p:txBody>
          <a:bodyPr>
            <a:normAutofit fontScale="92500"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1800" i="1"/>
              <a:t>alternatives for code migration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CF2AF634-BA46-4C32-945B-37CF7841F294}" type="slidenum">
              <a:rPr lang="de-DE" altLang="en-US">
                <a:solidFill>
                  <a:schemeClr val="bg1"/>
                </a:solidFill>
              </a:rPr>
              <a:pPr/>
              <a:t>30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2296" r="20952" b="35951"/>
          <a:stretch>
            <a:fillRect/>
          </a:stretch>
        </p:blipFill>
        <p:spPr bwMode="auto">
          <a:xfrm>
            <a:off x="152400" y="609600"/>
            <a:ext cx="8705850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824B4-4C3E-45B3-B306-A3975838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ED77D1DE-FDB4-4D6D-8575-BF8571113585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68479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7CB96AF9-CAE2-4210-964D-8B4941856F66}" type="slidenum">
              <a:rPr lang="de-DE" altLang="en-US">
                <a:solidFill>
                  <a:schemeClr val="bg1"/>
                </a:solidFill>
              </a:rPr>
              <a:pPr/>
              <a:t>31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52400" y="76200"/>
            <a:ext cx="8890000" cy="6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Migration and Local Resources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how to migrate the resource segment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not always possible to move a resource; e.g., a reference to TCP port held by a process to communicate with other processes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Types of Process-to-Resource Bindings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Binding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by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identifier</a:t>
            </a:r>
            <a:r>
              <a:rPr kumimoji="0" lang="en-US" altLang="en-US" sz="2200" b="1" dirty="0">
                <a:latin typeface="Arial" charset="0"/>
              </a:rPr>
              <a:t> (the strongest): a resource is referred by its identifier; e.g., a URL to refer to a Web page or an FTP server referred by its Internet address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Binding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by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value</a:t>
            </a:r>
            <a:r>
              <a:rPr kumimoji="0" lang="en-US" altLang="en-US" sz="2200" b="1" dirty="0">
                <a:latin typeface="Arial" charset="0"/>
              </a:rPr>
              <a:t> (weaker): when only the value of a resource is needed; in this case another resource can provide the same value; e.g., standard libraries of programming languages such as C or Java which are normally locally available, but their location in the file system may vary from site to site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Binding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by</a:t>
            </a:r>
            <a:r>
              <a:rPr kumimoji="0" lang="en-US" altLang="en-US" sz="2200" b="1" dirty="0">
                <a:latin typeface="Arial" charset="0"/>
              </a:rPr>
              <a:t>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type</a:t>
            </a:r>
            <a:r>
              <a:rPr kumimoji="0" lang="en-US" altLang="en-US" sz="2200" b="1" dirty="0">
                <a:latin typeface="Arial" charset="0"/>
              </a:rPr>
              <a:t> (weakest): a process needs a resource of a specific type; reference to local devices, such as monitors, printers, 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BE1CB-EAD0-4BC6-A87E-27DD5F09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68479"/>
            <a:ext cx="7010400" cy="365125"/>
          </a:xfrm>
          <a:solidFill>
            <a:schemeClr val="accent1"/>
          </a:solidFill>
        </p:spPr>
        <p:txBody>
          <a:bodyPr/>
          <a:lstStyle/>
          <a:p>
            <a:fld id="{9113B249-B663-4BDC-A19A-D66C448D25A1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584450" cy="425449"/>
          </a:xfrm>
          <a:solidFill>
            <a:schemeClr val="accent1"/>
          </a:solidFill>
        </p:spPr>
        <p:txBody>
          <a:bodyPr/>
          <a:lstStyle/>
          <a:p>
            <a:fld id="{5012B08D-FFA4-4081-A052-28E484AEF26C}" type="slidenum">
              <a:rPr lang="de-DE" altLang="en-US">
                <a:solidFill>
                  <a:schemeClr val="bg1"/>
                </a:solidFill>
              </a:rPr>
              <a:pPr/>
              <a:t>32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152400" y="76200"/>
            <a:ext cx="8890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in migrating code, the above bindings cannot change, but the references to resources can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latin typeface="Arial" charset="0"/>
              </a:rPr>
              <a:t>how can a reference be changed? depends whether the resource can be moved along with the code, i.e., resource-to-machine binding</a:t>
            </a:r>
          </a:p>
        </p:txBody>
      </p:sp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152400" y="1968500"/>
            <a:ext cx="889000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Types of Resource-to-Machine Bindings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Unattached Resources</a:t>
            </a:r>
            <a:r>
              <a:rPr kumimoji="0" lang="en-US" altLang="en-US" sz="2200" b="1">
                <a:latin typeface="Arial" charset="0"/>
              </a:rPr>
              <a:t>: can be easily moved with the migrating program (such as data files associated with the program)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Fastened Resources</a:t>
            </a:r>
            <a:r>
              <a:rPr kumimoji="0" lang="en-US" altLang="en-US" sz="2200" b="1">
                <a:latin typeface="Arial" charset="0"/>
              </a:rPr>
              <a:t>: such as local databases and complete Web sites; moving or copying may be possible, but very costly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>
                <a:solidFill>
                  <a:schemeClr val="folHlink"/>
                </a:solidFill>
                <a:latin typeface="Arial" charset="0"/>
              </a:rPr>
              <a:t>Fixed Resources</a:t>
            </a:r>
            <a:r>
              <a:rPr kumimoji="0" lang="en-US" altLang="en-US" sz="2200" b="1">
                <a:latin typeface="Arial" charset="0"/>
              </a:rPr>
              <a:t>: intimately bound to a specific machine or environment such as local devices and cannot be moved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Ü"/>
            </a:pPr>
            <a:r>
              <a:rPr kumimoji="0" lang="en-US" altLang="en-US" sz="2200" b="1">
                <a:latin typeface="Arial" charset="0"/>
              </a:rPr>
              <a:t>we have nine combinations to consider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597A5-12E1-4D7B-B1EB-2AE840DD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696200" cy="425449"/>
          </a:xfrm>
          <a:solidFill>
            <a:schemeClr val="accent1"/>
          </a:solidFill>
        </p:spPr>
        <p:txBody>
          <a:bodyPr/>
          <a:lstStyle/>
          <a:p>
            <a:fld id="{8BD9C7F3-95EE-4614-98D0-FEC221F8904A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5" name="Rectangle 1029"/>
          <p:cNvSpPr>
            <a:spLocks noGrp="1" noChangeArrowheads="1"/>
          </p:cNvSpPr>
          <p:nvPr>
            <p:ph idx="1"/>
          </p:nvPr>
        </p:nvSpPr>
        <p:spPr>
          <a:xfrm>
            <a:off x="1143000" y="2438400"/>
            <a:ext cx="7797800" cy="5334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en-US" sz="1800" i="1"/>
              <a:t>actions to be taken with respect to the references to local resources when migrating code to another machine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60650" cy="365125"/>
          </a:xfrm>
          <a:solidFill>
            <a:schemeClr val="accent1"/>
          </a:solidFill>
        </p:spPr>
        <p:txBody>
          <a:bodyPr/>
          <a:lstStyle/>
          <a:p>
            <a:fld id="{ADB96FEA-2EEA-4E8D-9145-54AD94AA8577}" type="slidenum">
              <a:rPr lang="de-DE" altLang="en-US">
                <a:solidFill>
                  <a:schemeClr val="bg1"/>
                </a:solidFill>
              </a:rPr>
              <a:pPr/>
              <a:t>33</a:t>
            </a:fld>
            <a:endParaRPr lang="de-DE" altLang="en-US">
              <a:solidFill>
                <a:schemeClr val="bg1"/>
              </a:solidFill>
            </a:endParaRPr>
          </a:p>
        </p:txBody>
      </p:sp>
      <p:graphicFrame>
        <p:nvGraphicFramePr>
          <p:cNvPr id="460839" name="Group 1063"/>
          <p:cNvGraphicFramePr>
            <a:graphicFrameLocks noGrp="1"/>
          </p:cNvGraphicFramePr>
          <p:nvPr/>
        </p:nvGraphicFramePr>
        <p:xfrm>
          <a:off x="2344738" y="714375"/>
          <a:ext cx="6646862" cy="1554480"/>
        </p:xfrm>
        <a:graphic>
          <a:graphicData uri="http://schemas.openxmlformats.org/drawingml/2006/table">
            <a:tbl>
              <a:tblPr/>
              <a:tblGrid>
                <a:gridCol w="138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Unattached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Fastened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Fixed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98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identifier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MV (or GR)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 (or MV, GR)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 (or GR, CP)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 (or MV)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 (or CP)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 (or GR, CP)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chemeClr val="fol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buClr>
                          <a:schemeClr val="folHlink"/>
                        </a:buClr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buClr>
                          <a:schemeClr val="accent2"/>
                        </a:buClr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buClr>
                          <a:schemeClr val="accent1"/>
                        </a:buClr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 (or GR)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823" name="Text Box 1047"/>
          <p:cNvSpPr txBox="1">
            <a:spLocks noChangeArrowheads="1"/>
          </p:cNvSpPr>
          <p:nvPr/>
        </p:nvSpPr>
        <p:spPr bwMode="auto">
          <a:xfrm>
            <a:off x="4310063" y="381000"/>
            <a:ext cx="4071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/>
              <a:t>Resource-to machine binding</a:t>
            </a:r>
          </a:p>
        </p:txBody>
      </p:sp>
      <p:sp>
        <p:nvSpPr>
          <p:cNvPr id="460824" name="Text Box 1048"/>
          <p:cNvSpPr txBox="1">
            <a:spLocks noChangeArrowheads="1"/>
          </p:cNvSpPr>
          <p:nvPr/>
        </p:nvSpPr>
        <p:spPr bwMode="auto">
          <a:xfrm>
            <a:off x="165100" y="1204913"/>
            <a:ext cx="210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/>
              <a:t>Process-to-resource binding</a:t>
            </a:r>
          </a:p>
        </p:txBody>
      </p:sp>
      <p:sp>
        <p:nvSpPr>
          <p:cNvPr id="460837" name="Rectangle 1061"/>
          <p:cNvSpPr>
            <a:spLocks noChangeArrowheads="1"/>
          </p:cNvSpPr>
          <p:nvPr/>
        </p:nvSpPr>
        <p:spPr bwMode="auto">
          <a:xfrm>
            <a:off x="228600" y="3276600"/>
            <a:ext cx="8890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GR: Establish a global system wide reference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MV: Move the resource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CP: Copy the value of the resource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RB: Rebind process to a locally available resource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39DD8-8B09-4778-8B09-DA2C2A3E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174BC0AC-9E72-4FDA-8004-0138568CB79B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248401"/>
            <a:ext cx="2686050" cy="473075"/>
          </a:xfrm>
          <a:solidFill>
            <a:schemeClr val="accent1"/>
          </a:solidFill>
        </p:spPr>
        <p:txBody>
          <a:bodyPr/>
          <a:lstStyle/>
          <a:p>
            <a:fld id="{F53A28E5-6023-4648-B131-C2447AC35742}" type="slidenum">
              <a:rPr lang="de-DE" altLang="en-US">
                <a:solidFill>
                  <a:schemeClr val="bg1"/>
                </a:solidFill>
              </a:rPr>
              <a:pPr/>
              <a:t>34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solidFill>
                <a:schemeClr val="folHlink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solidFill>
                <a:schemeClr val="folHlink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solidFill>
                <a:schemeClr val="folHlink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Migration in Heterogeneous Systems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distributed systems are constructed on a heterogeneous collection of platforms, each with its own OS and machine architecture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heterogeneity problems are similar to those of portability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easier in some languages; for scripting languages the source code is interpreted; for Java an intermediary code is generated by the compiler for a virtual machine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in weak mobility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since there is no runtime information, compile the source code for each potential platform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02715-E666-47B1-ACE9-5D5595DE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248401"/>
            <a:ext cx="6457950" cy="473076"/>
          </a:xfrm>
          <a:solidFill>
            <a:schemeClr val="accent1"/>
          </a:solidFill>
        </p:spPr>
        <p:txBody>
          <a:bodyPr/>
          <a:lstStyle/>
          <a:p>
            <a:fld id="{E83BDCAF-ECA4-4C61-9C16-87844DAB3094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1"/>
          </a:solidFill>
        </p:spPr>
        <p:txBody>
          <a:bodyPr/>
          <a:lstStyle/>
          <a:p>
            <a:fld id="{F2A39B6C-EB71-4A41-8C83-4E5DEBAB6800}" type="slidenum">
              <a:rPr lang="de-DE" altLang="en-US">
                <a:solidFill>
                  <a:schemeClr val="bg1"/>
                </a:solidFill>
              </a:rPr>
              <a:pPr/>
              <a:t>35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7821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98488" indent="-317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3775" indent="-3937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82700" indent="-2873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5367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9939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4511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9083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365500" indent="-2524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in strong mobility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difficult to transfer the execution segment since there may be platform-dependent information such as register values;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one possible solution: restrict migration to specific points in the execution of a program, i.e., only when a subroutine is called</a:t>
            </a:r>
          </a:p>
          <a:p>
            <a:pPr lvl="3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runtime system maintains a machine-independent program stack, called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migration stack</a:t>
            </a:r>
            <a:r>
              <a:rPr kumimoji="0" lang="en-US" altLang="en-US" sz="2200" b="1" dirty="0">
                <a:latin typeface="Arial" charset="0"/>
              </a:rPr>
              <a:t>; for this the compiler must generate code to update the migration stack whenever a subroutine is entered or exited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5E418-B842-4C46-9B24-3491FDB6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848600" cy="501649"/>
          </a:xfrm>
          <a:solidFill>
            <a:schemeClr val="accent1"/>
          </a:solidFill>
        </p:spPr>
        <p:txBody>
          <a:bodyPr/>
          <a:lstStyle/>
          <a:p>
            <a:fld id="{1B849CEC-4BCB-4597-9609-F1750E2E6383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410200"/>
            <a:ext cx="8756650" cy="457200"/>
          </a:xfrm>
        </p:spPr>
        <p:txBody>
          <a:bodyPr>
            <a:normAutofit fontScale="85000" lnSpcReduction="20000"/>
          </a:bodyPr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en-US" sz="1800" i="1"/>
              <a:t>the principle of maintaining a migration stack to support migration of an execution segment in a heterogeneous environment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501649"/>
          </a:xfrm>
          <a:solidFill>
            <a:schemeClr val="accent1"/>
          </a:solidFill>
        </p:spPr>
        <p:txBody>
          <a:bodyPr/>
          <a:lstStyle/>
          <a:p>
            <a:fld id="{6E3EEEE8-B5C7-4037-B6FD-C31E3EE2FEFF}" type="slidenum">
              <a:rPr lang="de-DE" altLang="en-US">
                <a:solidFill>
                  <a:schemeClr val="bg1"/>
                </a:solidFill>
              </a:rPr>
              <a:pPr/>
              <a:t>36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pic>
        <p:nvPicPr>
          <p:cNvPr id="4403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67056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6D98A-EE52-48C0-ACE5-C541A1E4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7848600" cy="501649"/>
          </a:xfrm>
          <a:solidFill>
            <a:schemeClr val="accent1"/>
          </a:solidFill>
        </p:spPr>
        <p:txBody>
          <a:bodyPr/>
          <a:lstStyle/>
          <a:p>
            <a:fld id="{3E35F298-5CCA-4557-8E80-D320195E7ED2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39"/>
            <a:ext cx="914400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altLang="en-US" sz="2200" b="1" dirty="0">
                <a:solidFill>
                  <a:schemeClr val="bg1"/>
                </a:solidFill>
              </a:rPr>
              <a:t> Threads and their Implementation</a:t>
            </a:r>
          </a:p>
        </p:txBody>
      </p:sp>
      <p:sp>
        <p:nvSpPr>
          <p:cNvPr id="449541" name="Rectangle 5"/>
          <p:cNvSpPr>
            <a:spLocks noGrp="1" noChangeArrowheads="1"/>
          </p:cNvSpPr>
          <p:nvPr>
            <p:ph idx="1"/>
          </p:nvPr>
        </p:nvSpPr>
        <p:spPr>
          <a:xfrm>
            <a:off x="266700" y="990599"/>
            <a:ext cx="8610600" cy="5365751"/>
          </a:xfrm>
          <a:noFill/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279400" indent="-2794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3200" b="1" dirty="0"/>
              <a:t>threads can be used in both distributed and </a:t>
            </a:r>
            <a:r>
              <a:rPr lang="en-US" altLang="en-US" sz="3200" b="1" dirty="0" err="1"/>
              <a:t>nondistributed</a:t>
            </a:r>
            <a:r>
              <a:rPr lang="en-US" altLang="en-US" sz="3200" b="1" dirty="0"/>
              <a:t> systems</a:t>
            </a:r>
          </a:p>
          <a:p>
            <a:pPr marL="279400" indent="-2794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3200" b="1" dirty="0">
                <a:solidFill>
                  <a:schemeClr val="folHlink"/>
                </a:solidFill>
              </a:rPr>
              <a:t>Threads in </a:t>
            </a:r>
            <a:r>
              <a:rPr lang="en-US" altLang="en-US" sz="3200" b="1" dirty="0" err="1">
                <a:solidFill>
                  <a:schemeClr val="folHlink"/>
                </a:solidFill>
              </a:rPr>
              <a:t>Nondistributed</a:t>
            </a:r>
            <a:r>
              <a:rPr lang="en-US" altLang="en-US" sz="3200" b="1" dirty="0">
                <a:solidFill>
                  <a:schemeClr val="folHlink"/>
                </a:solidFill>
              </a:rPr>
              <a:t> Systems</a:t>
            </a:r>
          </a:p>
          <a:p>
            <a:pPr marL="5842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3200" b="1" dirty="0"/>
              <a:t>a process has an address space (containing program text and data) and a </a:t>
            </a:r>
            <a:r>
              <a:rPr lang="en-US" altLang="en-US" sz="3200" b="1" dirty="0">
                <a:solidFill>
                  <a:schemeClr val="folHlink"/>
                </a:solidFill>
              </a:rPr>
              <a:t>single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folHlink"/>
                </a:solidFill>
              </a:rPr>
              <a:t>thread</a:t>
            </a:r>
            <a:r>
              <a:rPr lang="en-US" altLang="en-US" sz="3200" b="1" dirty="0"/>
              <a:t> of control, as well as other resources such as open files, child processes, accounting information, etc.</a:t>
            </a:r>
          </a:p>
          <a:p>
            <a:pPr marL="584200" lvl="1" indent="-29210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en-US" sz="3200" b="1" dirty="0"/>
              <a:t>threads allow multiple executions to take place in the same process environment, called </a:t>
            </a:r>
            <a:r>
              <a:rPr lang="en-US" altLang="en-US" sz="3200" b="1" dirty="0">
                <a:solidFill>
                  <a:schemeClr val="folHlink"/>
                </a:solidFill>
              </a:rPr>
              <a:t>multithreading</a:t>
            </a:r>
            <a:endParaRPr lang="en-US" alt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F25A17A9-126C-42F6-8382-9A9D5074F1B5}" type="slidenum">
              <a:rPr lang="de-DE" altLang="en-US">
                <a:solidFill>
                  <a:schemeClr val="bg1"/>
                </a:solidFill>
              </a:rPr>
              <a:pPr/>
              <a:t>4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7F760-3490-4A89-87BA-8BEC62AA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99B90D36-11EE-4920-B794-91F8B89D7799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9930C423-6AD8-4D54-BAD4-DEC689E045CC}" type="slidenum">
              <a:rPr lang="de-DE" altLang="en-US"/>
              <a:pPr/>
              <a:t>5</a:t>
            </a:fld>
            <a:endParaRPr lang="de-DE" altLang="en-US" dirty="0"/>
          </a:p>
        </p:txBody>
      </p:sp>
      <p:graphicFrame>
        <p:nvGraphicFramePr>
          <p:cNvPr id="463875" name="Object 3"/>
          <p:cNvGraphicFramePr>
            <a:graphicFrameLocks noChangeAspect="1"/>
          </p:cNvGraphicFramePr>
          <p:nvPr/>
        </p:nvGraphicFramePr>
        <p:xfrm>
          <a:off x="152400" y="914400"/>
          <a:ext cx="4800600" cy="334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18960" imgH="2104560" progId="Visio.Drawing.6">
                  <p:embed/>
                </p:oleObj>
              </mc:Choice>
              <mc:Fallback>
                <p:oleObj r:id="rId2" imgW="3018960" imgH="2104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4400"/>
                        <a:ext cx="4800600" cy="334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38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810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914400" y="426720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1800" i="1">
                <a:latin typeface="Arial" charset="0"/>
              </a:rPr>
              <a:t>three processes each with one thread</a:t>
            </a: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5410200" y="4191000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1800" i="1">
                <a:latin typeface="Arial" charset="0"/>
              </a:rPr>
              <a:t>one process with three threads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9066D-7D99-4663-BE9F-5E04919A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E7391EE9-C25C-4A02-9F39-DEEB774F2D0A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686050" cy="365125"/>
          </a:xfrm>
          <a:solidFill>
            <a:schemeClr val="accent1"/>
          </a:solidFill>
        </p:spPr>
        <p:txBody>
          <a:bodyPr/>
          <a:lstStyle/>
          <a:p>
            <a:fld id="{F2D1167B-74B8-4691-97D2-919B0C2BF2C6}" type="slidenum">
              <a:rPr lang="de-DE" altLang="en-US">
                <a:solidFill>
                  <a:schemeClr val="bg1"/>
                </a:solidFill>
              </a:rPr>
              <a:pPr/>
              <a:t>6</a:t>
            </a:fld>
            <a:endParaRPr lang="de-DE" altLang="en-US">
              <a:solidFill>
                <a:schemeClr val="bg1"/>
              </a:solidFill>
            </a:endParaRPr>
          </a:p>
        </p:txBody>
      </p:sp>
      <p:graphicFrame>
        <p:nvGraphicFramePr>
          <p:cNvPr id="46592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308862"/>
              </p:ext>
            </p:extLst>
          </p:nvPr>
        </p:nvGraphicFramePr>
        <p:xfrm>
          <a:off x="528637" y="3141914"/>
          <a:ext cx="808672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72200" imgH="4822560" progId="Visio.Drawing.6">
                  <p:embed/>
                </p:oleObj>
              </mc:Choice>
              <mc:Fallback>
                <p:oleObj r:id="rId2" imgW="7972200" imgH="4822560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" y="3141914"/>
                        <a:ext cx="8086725" cy="3238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3" name="Rectangle 1027"/>
          <p:cNvSpPr>
            <a:spLocks noChangeArrowheads="1"/>
          </p:cNvSpPr>
          <p:nvPr/>
        </p:nvSpPr>
        <p:spPr bwMode="auto">
          <a:xfrm>
            <a:off x="-1" y="0"/>
            <a:ext cx="9143999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1225" indent="-4206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001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1513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1288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384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5956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28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00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 marL="0" indent="0"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Cont.----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endParaRPr kumimoji="0" lang="en-US" altLang="en-US" sz="2200" b="1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  <a:cs typeface="Times New Roman" pitchFamily="18" charset="0"/>
              </a:rPr>
              <a:t>each thread has its own program counter, registers, stack, and state;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  <a:cs typeface="Times New Roman" pitchFamily="18" charset="0"/>
              </a:rPr>
              <a:t>but all threads of a process share address space, global variables and other resources such as open files, etc.</a:t>
            </a:r>
            <a:r>
              <a:rPr kumimoji="0" lang="en-US" altLang="en-US" sz="2200" b="1" dirty="0">
                <a:latin typeface="Arial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74DAE-93E8-40DC-8A0D-B230C918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02FA6F3B-2085-4EAC-A8B4-64E7B21CBF9D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40475"/>
            <a:ext cx="2686050" cy="381001"/>
          </a:xfrm>
          <a:solidFill>
            <a:schemeClr val="accent1"/>
          </a:solidFill>
        </p:spPr>
        <p:txBody>
          <a:bodyPr/>
          <a:lstStyle/>
          <a:p>
            <a:fld id="{3D9F9FF8-21F5-4C95-ACA1-0A2498A45373}" type="slidenum">
              <a:rPr lang="de-DE" altLang="en-US">
                <a:solidFill>
                  <a:schemeClr val="bg1"/>
                </a:solidFill>
              </a:rPr>
              <a:pPr/>
              <a:t>7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09638" indent="-4206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0950" indent="-3397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7975" indent="-3254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1288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384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5956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28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008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Threads take turns in running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Thread Usage – Why do we need threads?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e.g., a </a:t>
            </a:r>
            <a:r>
              <a:rPr kumimoji="0" lang="en-US" altLang="en-US" sz="2200" b="1" dirty="0" err="1">
                <a:latin typeface="Arial" charset="0"/>
              </a:rPr>
              <a:t>wordprocessor</a:t>
            </a:r>
            <a:r>
              <a:rPr kumimoji="0" lang="en-US" altLang="en-US" sz="2200" b="1" dirty="0">
                <a:latin typeface="Arial" charset="0"/>
              </a:rPr>
              <a:t> has different parts; parts for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interacting with the user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formatting the page as soon as changes are made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timed savings (for auto recovery)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spelling and grammar checking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etc.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1.	Simplifying the programming model: since many activities are going on at once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2.	They are easier to create and destroy than processes since they do not have any resources attached to them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3.	Performance improves by overlapping activities if there is too much I/O; i.e., to avoid blocking when waiting for input or doing calculations, say in a spreadsheet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2200" b="1" dirty="0">
                <a:latin typeface="Arial" charset="0"/>
              </a:rPr>
              <a:t>4.	Real parallelism is possible in a multiprocessor system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D9035-C93E-457A-BA6F-3ACFBBA0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0475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9DC74541-12BF-4A60-B840-D3D7B60A29AE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24601"/>
            <a:ext cx="2686050" cy="381000"/>
          </a:xfrm>
          <a:solidFill>
            <a:schemeClr val="accent1"/>
          </a:solidFill>
        </p:spPr>
        <p:txBody>
          <a:bodyPr/>
          <a:lstStyle/>
          <a:p>
            <a:fld id="{EF76B706-AB06-48D4-9C51-25911A36A68C}" type="slidenum">
              <a:rPr lang="de-DE" altLang="en-US">
                <a:solidFill>
                  <a:schemeClr val="bg1"/>
                </a:solidFill>
              </a:rPr>
              <a:pPr/>
              <a:t>8</a:t>
            </a:fld>
            <a:endParaRPr lang="de-DE" altLang="en-US" dirty="0">
              <a:solidFill>
                <a:schemeClr val="bg1"/>
              </a:solidFill>
            </a:endParaRPr>
          </a:p>
        </p:txBody>
      </p:sp>
      <p:sp>
        <p:nvSpPr>
          <p:cNvPr id="464898" name="Rectangle 2050"/>
          <p:cNvSpPr>
            <a:spLocks noChangeArrowheads="1"/>
          </p:cNvSpPr>
          <p:nvPr/>
        </p:nvSpPr>
        <p:spPr bwMode="auto">
          <a:xfrm>
            <a:off x="228600" y="152400"/>
            <a:ext cx="8610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9400" indent="-2794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84200" indent="-2921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65275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47863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330450" indent="-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876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448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7020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59250" indent="-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Having finer granularity in terms of multiple threads per process rather than processes provides better performance and makes it easier to build distributed applications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In </a:t>
            </a:r>
            <a:r>
              <a:rPr kumimoji="0" lang="en-US" altLang="en-US" sz="2200" b="1" dirty="0" err="1">
                <a:latin typeface="Arial" charset="0"/>
              </a:rPr>
              <a:t>nondistributed</a:t>
            </a:r>
            <a:r>
              <a:rPr kumimoji="0" lang="en-US" altLang="en-US" sz="2200" b="1" dirty="0">
                <a:latin typeface="Arial" charset="0"/>
              </a:rPr>
              <a:t> systems, threads can be used with shared data instead of processes to avoid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context switching</a:t>
            </a:r>
            <a:r>
              <a:rPr kumimoji="0" lang="en-US" altLang="en-US" sz="2200" b="1" dirty="0">
                <a:latin typeface="Arial" charset="0"/>
              </a:rPr>
              <a:t> overhead in </a:t>
            </a:r>
            <a:r>
              <a:rPr kumimoji="0" lang="en-US" altLang="en-US" sz="2200" b="1" dirty="0" err="1">
                <a:latin typeface="Arial" charset="0"/>
              </a:rPr>
              <a:t>interprocess</a:t>
            </a:r>
            <a:r>
              <a:rPr kumimoji="0" lang="en-US" altLang="en-US" sz="2200" b="1" dirty="0">
                <a:latin typeface="Arial" charset="0"/>
              </a:rPr>
              <a:t> communication (IPC)</a:t>
            </a:r>
          </a:p>
        </p:txBody>
      </p:sp>
      <p:sp>
        <p:nvSpPr>
          <p:cNvPr id="464899" name="Rectangle 2051"/>
          <p:cNvSpPr>
            <a:spLocks noChangeArrowheads="1"/>
          </p:cNvSpPr>
          <p:nvPr/>
        </p:nvSpPr>
        <p:spPr bwMode="auto">
          <a:xfrm>
            <a:off x="647700" y="5753102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54000" indent="-254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33400" indent="-2778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2800" indent="-2778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066800" indent="-252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270000" indent="-201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727200" indent="-20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184400" indent="-20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641600" indent="-20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098800" indent="-2016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SzTx/>
              <a:buFont typeface="Wingdings" pitchFamily="2" charset="2"/>
              <a:buNone/>
            </a:pPr>
            <a:r>
              <a:rPr kumimoji="0" lang="en-US" altLang="en-US" sz="1800" i="1" dirty="0">
                <a:latin typeface="Arial" charset="0"/>
              </a:rPr>
              <a:t>context switching as the result of IPC</a:t>
            </a:r>
          </a:p>
        </p:txBody>
      </p:sp>
      <p:graphicFrame>
        <p:nvGraphicFramePr>
          <p:cNvPr id="464902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28345"/>
              </p:ext>
            </p:extLst>
          </p:nvPr>
        </p:nvGraphicFramePr>
        <p:xfrm>
          <a:off x="1905000" y="2338389"/>
          <a:ext cx="7010400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74880" imgH="2650320" progId="Visio.Drawing.6">
                  <p:embed/>
                </p:oleObj>
              </mc:Choice>
              <mc:Fallback>
                <p:oleObj name="VISIO" r:id="rId2" imgW="6374880" imgH="2650320" progId="Visio.Drawing.6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38389"/>
                        <a:ext cx="7010400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C0C36-0AF2-4F10-9D8F-1B356D6F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0477"/>
            <a:ext cx="6457950" cy="365123"/>
          </a:xfrm>
          <a:solidFill>
            <a:schemeClr val="accent1"/>
          </a:solidFill>
        </p:spPr>
        <p:txBody>
          <a:bodyPr/>
          <a:lstStyle/>
          <a:p>
            <a:fld id="{23E19456-1E28-4B1A-9DFE-D33FF8B77AE7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584450" cy="365125"/>
          </a:xfrm>
          <a:solidFill>
            <a:schemeClr val="accent1"/>
          </a:solidFill>
        </p:spPr>
        <p:txBody>
          <a:bodyPr/>
          <a:lstStyle/>
          <a:p>
            <a:fld id="{2A184DC0-E894-4D69-AB1D-183474C3B236}" type="slidenum">
              <a:rPr lang="de-DE" altLang="en-US">
                <a:solidFill>
                  <a:schemeClr val="bg1"/>
                </a:solidFill>
              </a:rPr>
              <a:pPr/>
              <a:t>9</a:t>
            </a:fld>
            <a:endParaRPr lang="de-DE" altLang="en-US">
              <a:solidFill>
                <a:schemeClr val="bg1"/>
              </a:solidFill>
            </a:endParaRP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0" y="-1"/>
            <a:ext cx="9144000" cy="5330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2286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1013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2800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03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chemeClr val="folHlink"/>
              </a:buClr>
              <a:buSzTx/>
            </a:pPr>
            <a:r>
              <a:rPr kumimoji="0" lang="en-US" altLang="en-US" sz="2200" b="1" dirty="0" err="1">
                <a:solidFill>
                  <a:schemeClr val="bg1"/>
                </a:solidFill>
                <a:latin typeface="Arial" charset="0"/>
              </a:rPr>
              <a:t>Cont</a:t>
            </a:r>
            <a:r>
              <a:rPr kumimoji="0" lang="en-US" altLang="en-US" sz="2200" b="1" dirty="0">
                <a:solidFill>
                  <a:schemeClr val="bg1"/>
                </a:solidFill>
                <a:latin typeface="Arial" charset="0"/>
              </a:rPr>
              <a:t>---</a:t>
            </a:r>
          </a:p>
        </p:txBody>
      </p:sp>
      <p:sp>
        <p:nvSpPr>
          <p:cNvPr id="427016" name="Rectangle 8"/>
          <p:cNvSpPr>
            <a:spLocks noChangeArrowheads="1"/>
          </p:cNvSpPr>
          <p:nvPr/>
        </p:nvSpPr>
        <p:spPr bwMode="auto">
          <a:xfrm>
            <a:off x="152400" y="533067"/>
            <a:ext cx="88900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1013" indent="-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2800" indent="-330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130300" indent="-3048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Threads are usually provided in the form of a thread package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The package contains operations to create and destroy a thread, operations on synchronization variables such as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mutexes</a:t>
            </a:r>
            <a:r>
              <a:rPr kumimoji="0" lang="en-US" altLang="en-US" sz="2200" b="1" dirty="0">
                <a:latin typeface="Arial" charset="0"/>
              </a:rPr>
              <a:t> and </a:t>
            </a:r>
            <a:r>
              <a:rPr kumimoji="0" lang="en-US" altLang="en-US" sz="2200" b="1" dirty="0">
                <a:solidFill>
                  <a:schemeClr val="folHlink"/>
                </a:solidFill>
                <a:latin typeface="Arial" charset="0"/>
              </a:rPr>
              <a:t>condition variables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two approaches of constructing a thread package</a:t>
            </a:r>
          </a:p>
          <a:p>
            <a:pPr lvl="2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AutoNum type="arabicPeriod"/>
            </a:pPr>
            <a:r>
              <a:rPr kumimoji="0" lang="en-US" altLang="en-US" sz="2200" b="1" dirty="0">
                <a:latin typeface="Arial" charset="0"/>
              </a:rPr>
              <a:t>construct a thread library that is executed entirely in user mode (the OS is not aware of threads)</a:t>
            </a:r>
          </a:p>
          <a:p>
            <a:pPr lvl="3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cheap to create and destroy threads; just allocate and free memory</a:t>
            </a:r>
          </a:p>
          <a:p>
            <a:pPr lvl="3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>
                <a:latin typeface="Arial" charset="0"/>
              </a:rPr>
              <a:t>context switching can be done using few instructions; store and reload only CPU register values</a:t>
            </a:r>
          </a:p>
          <a:p>
            <a:pPr lvl="3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Tx/>
              <a:buFont typeface="Wingdings" pitchFamily="2" charset="2"/>
              <a:buChar char="§"/>
            </a:pPr>
            <a:r>
              <a:rPr kumimoji="0" lang="en-US" altLang="en-US" sz="2200" b="1" dirty="0" err="1">
                <a:latin typeface="Arial" charset="0"/>
              </a:rPr>
              <a:t>disadv</a:t>
            </a:r>
            <a:r>
              <a:rPr kumimoji="0" lang="en-US" altLang="en-US" sz="2200" b="1" dirty="0">
                <a:latin typeface="Arial" charset="0"/>
              </a:rPr>
              <a:t>: invocation of a blocking system call will block the entire process to which the thread belongs and all other threads in that process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69C6F-A9BF-4B72-BEA7-222C760E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1"/>
            <a:ext cx="6457950" cy="365125"/>
          </a:xfrm>
          <a:solidFill>
            <a:schemeClr val="accent1"/>
          </a:solidFill>
        </p:spPr>
        <p:txBody>
          <a:bodyPr/>
          <a:lstStyle/>
          <a:p>
            <a:fld id="{8B3B1DD9-8F2B-442D-91D4-B11F930B14FB}" type="datetime1">
              <a:rPr lang="en-US" smtClean="0">
                <a:solidFill>
                  <a:schemeClr val="bg1"/>
                </a:solidFill>
              </a:rPr>
              <a:t>5/10/2021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13240</TotalTime>
  <Words>2570</Words>
  <Application>Microsoft Office PowerPoint</Application>
  <PresentationFormat>On-screen Show (4:3)</PresentationFormat>
  <Paragraphs>309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Visio.Drawing.6</vt:lpstr>
      <vt:lpstr>VISIO</vt:lpstr>
      <vt:lpstr>PowerPoint Presentation</vt:lpstr>
      <vt:lpstr>Outlines </vt:lpstr>
      <vt:lpstr>Introduction</vt:lpstr>
      <vt:lpstr> Threads and their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Anatomy of Clients</vt:lpstr>
      <vt:lpstr>PowerPoint Presentation</vt:lpstr>
      <vt:lpstr>PowerPoint Presentation</vt:lpstr>
      <vt:lpstr>PowerPoint Presentation</vt:lpstr>
      <vt:lpstr>Servers: General Design Issues</vt:lpstr>
      <vt:lpstr>PowerPoint Presentation</vt:lpstr>
      <vt:lpstr>PowerPoint Presentation</vt:lpstr>
      <vt:lpstr>PowerPoint Presentation</vt:lpstr>
      <vt:lpstr>PowerPoint Presentation</vt:lpstr>
      <vt:lpstr> Code Migration</vt:lpstr>
      <vt:lpstr>PowerPoint Presentation</vt:lpstr>
      <vt:lpstr>PowerPoint Presentation</vt:lpstr>
      <vt:lpstr>PowerPoint Presentation</vt:lpstr>
      <vt:lpstr>PowerPoint Presentation</vt:lpstr>
      <vt:lpstr>Summary of models of code migration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Addis Ababa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Mulugeta Libsie</dc:creator>
  <cp:lastModifiedBy>Girmachew Gulint</cp:lastModifiedBy>
  <cp:revision>1108</cp:revision>
  <cp:lastPrinted>2014-08-11T06:08:19Z</cp:lastPrinted>
  <dcterms:created xsi:type="dcterms:W3CDTF">2000-12-18T09:01:31Z</dcterms:created>
  <dcterms:modified xsi:type="dcterms:W3CDTF">2021-05-10T06:46:12Z</dcterms:modified>
</cp:coreProperties>
</file>