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768" r:id="rId5"/>
  </p:sldMasterIdLst>
  <p:notesMasterIdLst>
    <p:notesMasterId r:id="rId24"/>
  </p:notesMasterIdLst>
  <p:handoutMasterIdLst>
    <p:handoutMasterId r:id="rId25"/>
  </p:handoutMasterIdLst>
  <p:sldIdLst>
    <p:sldId id="267" r:id="rId6"/>
    <p:sldId id="298" r:id="rId7"/>
    <p:sldId id="303" r:id="rId8"/>
    <p:sldId id="299" r:id="rId9"/>
    <p:sldId id="300" r:id="rId10"/>
    <p:sldId id="302" r:id="rId11"/>
    <p:sldId id="301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5/24/2021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5/24/2021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FAC00-1B3B-4B1F-8C0E-5FB39820C52B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81493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FE30-5124-4663-826E-85ADA1162CA1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883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F54-2B06-465B-BBAD-5E5B4C9F83FE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1085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2268-E68A-42A4-BE2E-D467C05D54FC}" type="datetime1">
              <a:rPr lang="en-US" smtClean="0"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01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CBEE-A090-416E-B38E-E40817508446}" type="datetime1">
              <a:rPr lang="en-US" smtClean="0"/>
              <a:t>5/24/2021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93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79D-CC1F-4A70-92D7-13DC3CF517E6}" type="datetime1">
              <a:rPr lang="en-US" smtClean="0"/>
              <a:t>5/24/2021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84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5944-16EE-4389-B5F9-93F6902FF2C7}" type="datetime1">
              <a:rPr lang="en-US" smtClean="0"/>
              <a:t>5/24/2021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39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7738-1319-4013-92DA-EEF80B7CE618}" type="datetime1">
              <a:rPr lang="en-US" smtClean="0"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04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B75-2920-4F07-9564-4FE917A84AFB}" type="datetime1">
              <a:rPr lang="en-US" smtClean="0"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8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C17B-19B3-444E-9A97-E1558B32523A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44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5BDC-6C0F-4F81-85DB-AD33571EB1CD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35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740EAD-EECF-4EF7-A307-1B0E320D9A4A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25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Consistency and replication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Data-Centric consistency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Causal consistency : write read write among all processes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132424-DA3F-4571-9276-038C1E0B2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09655"/>
              </p:ext>
            </p:extLst>
          </p:nvPr>
        </p:nvGraphicFramePr>
        <p:xfrm>
          <a:off x="836612" y="2123902"/>
          <a:ext cx="8125884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2815905193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418182146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3738855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20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R(x)a                 W(x)b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R(x)c              R(x)b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4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R(x)b                R(x)c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3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Data-Centric consistency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Causal consistency : write read write among all processes</a:t>
            </a:r>
          </a:p>
          <a:p>
            <a:endParaRPr lang="en-US" dirty="0"/>
          </a:p>
          <a:p>
            <a:r>
              <a:rPr lang="en-US" dirty="0"/>
              <a:t>W      </a:t>
            </a:r>
            <a:r>
              <a:rPr lang="en-US" dirty="0" err="1"/>
              <a:t>W</a:t>
            </a:r>
            <a:r>
              <a:rPr lang="en-US" dirty="0"/>
              <a:t>     R</a:t>
            </a:r>
          </a:p>
          <a:p>
            <a:r>
              <a:rPr lang="en-US" dirty="0"/>
              <a:t>a        </a:t>
            </a:r>
            <a:r>
              <a:rPr lang="en-US" dirty="0" err="1"/>
              <a:t>a</a:t>
            </a:r>
            <a:r>
              <a:rPr lang="en-US" dirty="0"/>
              <a:t>        b            a </a:t>
            </a:r>
            <a:r>
              <a:rPr lang="en-US" dirty="0">
                <a:sym typeface="Wingdings" panose="05000000000000000000" pitchFamily="2" charset="2"/>
              </a:rPr>
              <a:t> b order should be maintained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132424-DA3F-4571-9276-038C1E0B2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56582"/>
              </p:ext>
            </p:extLst>
          </p:nvPr>
        </p:nvGraphicFramePr>
        <p:xfrm>
          <a:off x="912812" y="3709555"/>
          <a:ext cx="8125884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2815905193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418182146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3738855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20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R(x)a                 W(x)b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R(x)c              R(x)b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4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R(x)b                R(x)c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3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45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Data-Centric consistency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FIFO consistency : some causal but under it that process if WRW  then check under WW order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EE72A91-EF77-4DFA-B13A-347FECE9E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0276"/>
              </p:ext>
            </p:extLst>
          </p:nvPr>
        </p:nvGraphicFramePr>
        <p:xfrm>
          <a:off x="912812" y="2819400"/>
          <a:ext cx="8125884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2815905193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418182146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3738855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20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R(x)a                 W(x)b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4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R(x)a               R(x)c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3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2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Client-Centric consistency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Client-Centric consistency : aims at providing a system wide view of data store</a:t>
            </a:r>
          </a:p>
          <a:p>
            <a:r>
              <a:rPr lang="en-US" dirty="0"/>
              <a:t>The view we see in term of a client side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E4ACC-418E-48ED-8C66-9ED22084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33" y="2362200"/>
            <a:ext cx="53244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Client-Centric consistency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Eventually consistency : in the system that tolerance high degree of inconsistency, if no update takes place for a long time all replicas will be gradually and eventually become consistent.</a:t>
            </a:r>
          </a:p>
          <a:p>
            <a:r>
              <a:rPr lang="en-US" dirty="0"/>
              <a:t>Monotonic read consistency : a data store is said to provide monotonic read consistency if a process read the value of data items any successive read operation on x by that process will always return the same value/ more recent value.</a:t>
            </a:r>
          </a:p>
          <a:p>
            <a:r>
              <a:rPr lang="en-US" dirty="0"/>
              <a:t>Monotonic write consistency : a data store is said to provide monotonic write consistency if a write operation by a process on a data item x completed before any successive write operation on x by the same process.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4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Client-Centric consistency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Read your write consistency: a data store is said to provide read-your-write consistency if the effect of a write operation by a process on data item x will always be a successive read operation on x by the same process(write-read) </a:t>
            </a:r>
            <a:r>
              <a:rPr lang="en-US" dirty="0">
                <a:sym typeface="Wingdings" panose="05000000000000000000" pitchFamily="2" charset="2"/>
              </a:rPr>
              <a:t>login</a:t>
            </a:r>
            <a:endParaRPr lang="en-US" dirty="0"/>
          </a:p>
          <a:p>
            <a:r>
              <a:rPr lang="en-US" dirty="0"/>
              <a:t>Write follow read consistency</a:t>
            </a:r>
          </a:p>
          <a:p>
            <a:r>
              <a:rPr lang="en-US" dirty="0"/>
              <a:t>A data store  is said to provide write follow read consistency if a process has write operation on data item a following a previous read operation on x then it is guaranteed to take place on the same order a more recent value of x that was read. (read –write) </a:t>
            </a:r>
            <a:r>
              <a:rPr lang="en-US" dirty="0">
                <a:sym typeface="Wingdings" panose="05000000000000000000" pitchFamily="2" charset="2"/>
              </a:rPr>
              <a:t>review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Replica </a:t>
            </a:r>
            <a:r>
              <a:rPr lang="en-US" dirty="0" err="1">
                <a:solidFill>
                  <a:schemeClr val="bg1"/>
                </a:solidFill>
              </a:rPr>
              <a:t>mangment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6400800" cy="459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replication : is a process of storing data in more than one place/node</a:t>
            </a:r>
          </a:p>
          <a:p>
            <a:r>
              <a:rPr lang="en-US" dirty="0"/>
              <a:t>This process is useful in improving the availability of data</a:t>
            </a:r>
          </a:p>
          <a:p>
            <a:r>
              <a:rPr lang="en-US" dirty="0"/>
              <a:t>Replication help in increasing of availability and fault tolerance in DS</a:t>
            </a:r>
          </a:p>
          <a:p>
            <a:r>
              <a:rPr lang="en-US" dirty="0"/>
              <a:t>Replica placement : it is basically states about where the server should be placed and how many number of replica are to be created</a:t>
            </a:r>
          </a:p>
          <a:p>
            <a:r>
              <a:rPr lang="en-US" dirty="0"/>
              <a:t>To identify location : calculate the distance between assumed server and calculate average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0CE33-9872-4018-B636-9FDA0F6D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12" y="1552574"/>
            <a:ext cx="5105400" cy="42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Consistency protocol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E76FF-592C-4B7E-B463-6D9714223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write protocol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10BC8-7E4D-4F65-9F10-2AB30CCCB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Local write protocol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013825-D36E-45E1-BAC6-2FFBF7A2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5689626" cy="355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070600"/>
            <a:ext cx="9752569" cy="4826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070600"/>
            <a:ext cx="1829830" cy="4826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36536-B6C3-45CC-9F5A-FD37693F5A0F}"/>
              </a:ext>
            </a:extLst>
          </p:cNvPr>
          <p:cNvSpPr/>
          <p:nvPr/>
        </p:nvSpPr>
        <p:spPr>
          <a:xfrm>
            <a:off x="303125" y="3429000"/>
            <a:ext cx="56896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3D307E8C-B797-4A65-854E-0F023E4F9AC7}"/>
              </a:ext>
            </a:extLst>
          </p:cNvPr>
          <p:cNvSpPr/>
          <p:nvPr/>
        </p:nvSpPr>
        <p:spPr>
          <a:xfrm>
            <a:off x="393155" y="4169064"/>
            <a:ext cx="8382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0F4FE933-628F-4AAB-861A-05E87374C0CB}"/>
              </a:ext>
            </a:extLst>
          </p:cNvPr>
          <p:cNvSpPr/>
          <p:nvPr/>
        </p:nvSpPr>
        <p:spPr>
          <a:xfrm>
            <a:off x="2177272" y="4127500"/>
            <a:ext cx="8382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57D22829-1705-493B-B084-3DD487EC138A}"/>
              </a:ext>
            </a:extLst>
          </p:cNvPr>
          <p:cNvSpPr/>
          <p:nvPr/>
        </p:nvSpPr>
        <p:spPr>
          <a:xfrm>
            <a:off x="3849949" y="4155209"/>
            <a:ext cx="8382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382280E8-65F7-44FA-9E22-F7AED64DED42}"/>
              </a:ext>
            </a:extLst>
          </p:cNvPr>
          <p:cNvSpPr/>
          <p:nvPr/>
        </p:nvSpPr>
        <p:spPr>
          <a:xfrm>
            <a:off x="5179496" y="4169064"/>
            <a:ext cx="8382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0E40305A-16EA-4972-8C6A-5A7E4DE9DFFA}"/>
              </a:ext>
            </a:extLst>
          </p:cNvPr>
          <p:cNvSpPr/>
          <p:nvPr/>
        </p:nvSpPr>
        <p:spPr>
          <a:xfrm>
            <a:off x="581253" y="2465532"/>
            <a:ext cx="1035321" cy="711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6C6663C-DB8E-4FF4-828C-FA3768CC43B0}"/>
              </a:ext>
            </a:extLst>
          </p:cNvPr>
          <p:cNvSpPr/>
          <p:nvPr/>
        </p:nvSpPr>
        <p:spPr>
          <a:xfrm>
            <a:off x="4283046" y="2561359"/>
            <a:ext cx="1035321" cy="711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58E2D-8832-447D-B6BB-DE2BD6A8CB1E}"/>
              </a:ext>
            </a:extLst>
          </p:cNvPr>
          <p:cNvSpPr/>
          <p:nvPr/>
        </p:nvSpPr>
        <p:spPr>
          <a:xfrm>
            <a:off x="6240125" y="2893290"/>
            <a:ext cx="56454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18BA70-FFE7-4E98-B491-6B691A75E5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73863" y="3097934"/>
            <a:ext cx="38392" cy="107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4A9549-0376-4A38-8625-1AC8AB9C713E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098914" y="3176732"/>
            <a:ext cx="7253" cy="98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001C40-6F93-44D2-82C3-B98C7D7D0A09}"/>
              </a:ext>
            </a:extLst>
          </p:cNvPr>
          <p:cNvCxnSpPr>
            <a:cxnSpLocks/>
          </p:cNvCxnSpPr>
          <p:nvPr/>
        </p:nvCxnSpPr>
        <p:spPr>
          <a:xfrm>
            <a:off x="1275494" y="4524664"/>
            <a:ext cx="814269" cy="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D717B8-9465-4184-9EA1-56E7077454C9}"/>
              </a:ext>
            </a:extLst>
          </p:cNvPr>
          <p:cNvCxnSpPr>
            <a:cxnSpLocks/>
          </p:cNvCxnSpPr>
          <p:nvPr/>
        </p:nvCxnSpPr>
        <p:spPr>
          <a:xfrm flipH="1">
            <a:off x="1208311" y="4887192"/>
            <a:ext cx="881453" cy="1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D259B-1139-425A-8E3A-6D1D82A4B2BE}"/>
              </a:ext>
            </a:extLst>
          </p:cNvPr>
          <p:cNvCxnSpPr>
            <a:cxnSpLocks/>
          </p:cNvCxnSpPr>
          <p:nvPr/>
        </p:nvCxnSpPr>
        <p:spPr>
          <a:xfrm>
            <a:off x="3059611" y="4447309"/>
            <a:ext cx="790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4E669F-48CD-40D3-9B1F-DCA11D938BC8}"/>
              </a:ext>
            </a:extLst>
          </p:cNvPr>
          <p:cNvCxnSpPr>
            <a:cxnSpLocks/>
          </p:cNvCxnSpPr>
          <p:nvPr/>
        </p:nvCxnSpPr>
        <p:spPr>
          <a:xfrm flipH="1" flipV="1">
            <a:off x="3015472" y="4761055"/>
            <a:ext cx="8095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8BAF6-EFC7-471A-B2A4-74A25BCA29A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688149" y="4612409"/>
            <a:ext cx="491347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08C180-7FF2-4A52-A98F-D98E8A5E960D}"/>
              </a:ext>
            </a:extLst>
          </p:cNvPr>
          <p:cNvCxnSpPr>
            <a:cxnSpLocks/>
          </p:cNvCxnSpPr>
          <p:nvPr/>
        </p:nvCxnSpPr>
        <p:spPr>
          <a:xfrm flipH="1">
            <a:off x="4684426" y="4953000"/>
            <a:ext cx="389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001BD7-B712-469B-98D4-71E114DAC512}"/>
              </a:ext>
            </a:extLst>
          </p:cNvPr>
          <p:cNvCxnSpPr>
            <a:cxnSpLocks/>
            <a:endCxn id="14" idx="1"/>
          </p:cNvCxnSpPr>
          <p:nvPr/>
        </p:nvCxnSpPr>
        <p:spPr>
          <a:xfrm flipH="1">
            <a:off x="4269049" y="3314700"/>
            <a:ext cx="111440" cy="84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F7DA57-0241-42C2-9B07-209221DBEEAB}"/>
              </a:ext>
            </a:extLst>
          </p:cNvPr>
          <p:cNvCxnSpPr>
            <a:cxnSpLocks/>
          </p:cNvCxnSpPr>
          <p:nvPr/>
        </p:nvCxnSpPr>
        <p:spPr>
          <a:xfrm flipV="1">
            <a:off x="4538016" y="3291609"/>
            <a:ext cx="139752" cy="9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495CEE-6CD1-4DCD-BD7D-9672F5A23E84}"/>
              </a:ext>
            </a:extLst>
          </p:cNvPr>
          <p:cNvSpPr txBox="1"/>
          <p:nvPr/>
        </p:nvSpPr>
        <p:spPr>
          <a:xfrm>
            <a:off x="1208311" y="369800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F90E5-1646-49D5-B2D5-084F675A15C4}"/>
              </a:ext>
            </a:extLst>
          </p:cNvPr>
          <p:cNvSpPr txBox="1"/>
          <p:nvPr/>
        </p:nvSpPr>
        <p:spPr>
          <a:xfrm>
            <a:off x="264410" y="361436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0DD04C-1DDC-4369-A5E9-491198FEDFDE}"/>
              </a:ext>
            </a:extLst>
          </p:cNvPr>
          <p:cNvSpPr txBox="1"/>
          <p:nvPr/>
        </p:nvSpPr>
        <p:spPr>
          <a:xfrm rot="10800000" flipV="1">
            <a:off x="1360710" y="4219740"/>
            <a:ext cx="5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AA8465-DA38-4B32-A3B1-E477321106D2}"/>
              </a:ext>
            </a:extLst>
          </p:cNvPr>
          <p:cNvSpPr txBox="1"/>
          <p:nvPr/>
        </p:nvSpPr>
        <p:spPr>
          <a:xfrm rot="10800000" flipV="1">
            <a:off x="1513110" y="4888468"/>
            <a:ext cx="5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BBB2F1-A347-496B-BB4F-0EA8602E7529}"/>
              </a:ext>
            </a:extLst>
          </p:cNvPr>
          <p:cNvSpPr txBox="1"/>
          <p:nvPr/>
        </p:nvSpPr>
        <p:spPr>
          <a:xfrm rot="10800000" flipV="1">
            <a:off x="3133974" y="4054766"/>
            <a:ext cx="5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9668F3-D1B1-4ABF-87EB-124E56E852E9}"/>
              </a:ext>
            </a:extLst>
          </p:cNvPr>
          <p:cNvSpPr txBox="1"/>
          <p:nvPr/>
        </p:nvSpPr>
        <p:spPr>
          <a:xfrm rot="10800000" flipV="1">
            <a:off x="3282141" y="4899949"/>
            <a:ext cx="5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F8946B-6B3A-4048-B107-7443A9C0B70C}"/>
              </a:ext>
            </a:extLst>
          </p:cNvPr>
          <p:cNvSpPr txBox="1"/>
          <p:nvPr/>
        </p:nvSpPr>
        <p:spPr>
          <a:xfrm rot="10800000" flipV="1">
            <a:off x="4685144" y="3683124"/>
            <a:ext cx="5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2C61E3-46BB-4F13-B1EA-32D1FA9D5931}"/>
              </a:ext>
            </a:extLst>
          </p:cNvPr>
          <p:cNvSpPr txBox="1"/>
          <p:nvPr/>
        </p:nvSpPr>
        <p:spPr>
          <a:xfrm rot="10800000" flipV="1">
            <a:off x="3687622" y="3582616"/>
            <a:ext cx="5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0D50C00F-E81C-4F89-A00F-7B7C3ED05DBC}"/>
              </a:ext>
            </a:extLst>
          </p:cNvPr>
          <p:cNvSpPr/>
          <p:nvPr/>
        </p:nvSpPr>
        <p:spPr>
          <a:xfrm>
            <a:off x="9223422" y="3429000"/>
            <a:ext cx="8382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agnetic Disk 69">
            <a:extLst>
              <a:ext uri="{FF2B5EF4-FFF2-40B4-BE49-F238E27FC236}">
                <a16:creationId xmlns:a16="http://schemas.microsoft.com/office/drawing/2014/main" id="{014615B8-A321-458A-9F22-F4DC17409945}"/>
              </a:ext>
            </a:extLst>
          </p:cNvPr>
          <p:cNvSpPr/>
          <p:nvPr/>
        </p:nvSpPr>
        <p:spPr>
          <a:xfrm>
            <a:off x="7594884" y="3482110"/>
            <a:ext cx="8382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E13431E-DE45-43D3-987D-0D2ECAC08974}"/>
              </a:ext>
            </a:extLst>
          </p:cNvPr>
          <p:cNvCxnSpPr>
            <a:cxnSpLocks/>
          </p:cNvCxnSpPr>
          <p:nvPr/>
        </p:nvCxnSpPr>
        <p:spPr>
          <a:xfrm>
            <a:off x="8467289" y="4172467"/>
            <a:ext cx="790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3A7E41A-5216-4B42-A3C6-5FFDFA0F518B}"/>
              </a:ext>
            </a:extLst>
          </p:cNvPr>
          <p:cNvCxnSpPr>
            <a:cxnSpLocks/>
          </p:cNvCxnSpPr>
          <p:nvPr/>
        </p:nvCxnSpPr>
        <p:spPr>
          <a:xfrm flipH="1" flipV="1">
            <a:off x="8478624" y="3761561"/>
            <a:ext cx="8095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ame 72">
            <a:extLst>
              <a:ext uri="{FF2B5EF4-FFF2-40B4-BE49-F238E27FC236}">
                <a16:creationId xmlns:a16="http://schemas.microsoft.com/office/drawing/2014/main" id="{723353DA-D792-41C1-8E5E-5C2B4F040FC6}"/>
              </a:ext>
            </a:extLst>
          </p:cNvPr>
          <p:cNvSpPr/>
          <p:nvPr/>
        </p:nvSpPr>
        <p:spPr>
          <a:xfrm>
            <a:off x="8862458" y="2019907"/>
            <a:ext cx="1035321" cy="711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7B05DF-B7F2-47C6-9E6B-8D1071C645FD}"/>
              </a:ext>
            </a:extLst>
          </p:cNvPr>
          <p:cNvCxnSpPr>
            <a:cxnSpLocks/>
          </p:cNvCxnSpPr>
          <p:nvPr/>
        </p:nvCxnSpPr>
        <p:spPr>
          <a:xfrm flipV="1">
            <a:off x="9732467" y="2707150"/>
            <a:ext cx="19259" cy="74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901E764-FBEE-431C-8FB2-8AAC235ED2FC}"/>
              </a:ext>
            </a:extLst>
          </p:cNvPr>
          <p:cNvCxnSpPr>
            <a:cxnSpLocks/>
          </p:cNvCxnSpPr>
          <p:nvPr/>
        </p:nvCxnSpPr>
        <p:spPr>
          <a:xfrm>
            <a:off x="9296377" y="2697914"/>
            <a:ext cx="0" cy="74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9907029-F947-4E26-B2D5-AE06C535E7AC}"/>
              </a:ext>
            </a:extLst>
          </p:cNvPr>
          <p:cNvSpPr txBox="1"/>
          <p:nvPr/>
        </p:nvSpPr>
        <p:spPr>
          <a:xfrm rot="10800000" flipV="1">
            <a:off x="8980151" y="2987573"/>
            <a:ext cx="5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A98249-7B7B-40EA-8571-F0208459E3E1}"/>
              </a:ext>
            </a:extLst>
          </p:cNvPr>
          <p:cNvSpPr txBox="1"/>
          <p:nvPr/>
        </p:nvSpPr>
        <p:spPr>
          <a:xfrm rot="10800000" flipV="1">
            <a:off x="8540076" y="3485634"/>
            <a:ext cx="5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8E603F-01B3-4D7C-8E20-7F34567B4477}"/>
              </a:ext>
            </a:extLst>
          </p:cNvPr>
          <p:cNvSpPr txBox="1"/>
          <p:nvPr/>
        </p:nvSpPr>
        <p:spPr>
          <a:xfrm rot="10800000" flipV="1">
            <a:off x="8548897" y="4140252"/>
            <a:ext cx="5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FDD59C-F84B-4636-8CD9-F97D705CCA14}"/>
              </a:ext>
            </a:extLst>
          </p:cNvPr>
          <p:cNvSpPr txBox="1"/>
          <p:nvPr/>
        </p:nvSpPr>
        <p:spPr>
          <a:xfrm rot="10800000" flipV="1">
            <a:off x="9753456" y="2946400"/>
            <a:ext cx="5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192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338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Outline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E2AF6-319B-4694-BFDC-EEDB5C65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4343400" cy="4597400"/>
          </a:xfrm>
        </p:spPr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Replication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945F2DB-6D43-433F-8AB8-AF948E99CA5D}"/>
              </a:ext>
            </a:extLst>
          </p:cNvPr>
          <p:cNvSpPr txBox="1">
            <a:spLocks/>
          </p:cNvSpPr>
          <p:nvPr/>
        </p:nvSpPr>
        <p:spPr>
          <a:xfrm>
            <a:off x="5561012" y="1511300"/>
            <a:ext cx="6172200" cy="459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Objectives</a:t>
            </a:r>
          </a:p>
          <a:p>
            <a:r>
              <a:rPr lang="en-US" dirty="0"/>
              <a:t>By the end of this lesson</a:t>
            </a:r>
          </a:p>
          <a:p>
            <a:r>
              <a:rPr lang="en-US" dirty="0"/>
              <a:t>You will be able to </a:t>
            </a:r>
          </a:p>
          <a:p>
            <a:pPr lvl="1"/>
            <a:r>
              <a:rPr lang="en-US" dirty="0"/>
              <a:t>Define what consistency mean </a:t>
            </a:r>
          </a:p>
          <a:p>
            <a:pPr lvl="1"/>
            <a:r>
              <a:rPr lang="en-US" dirty="0"/>
              <a:t>Explain how to achieve consistency</a:t>
            </a:r>
          </a:p>
          <a:p>
            <a:pPr lvl="1"/>
            <a:r>
              <a:rPr lang="en-US" dirty="0"/>
              <a:t>Define what replication mean and</a:t>
            </a:r>
          </a:p>
          <a:p>
            <a:pPr lvl="1"/>
            <a:r>
              <a:rPr lang="en-US" dirty="0"/>
              <a:t>How </a:t>
            </a:r>
            <a:r>
              <a:rPr lang="en-US"/>
              <a:t>to replicate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5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E2AF6-319B-4694-BFDC-EEDB5C65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Consistency is the agreement between multiple nodes in a DS to achieve a certain value.</a:t>
            </a:r>
          </a:p>
          <a:p>
            <a:r>
              <a:rPr lang="en-US" dirty="0"/>
              <a:t>Strong consistency : the data in all nodes is the same at any time. The value of key1 in node A and node B is the same. If it is updated update in all nodes</a:t>
            </a:r>
          </a:p>
          <a:p>
            <a:r>
              <a:rPr lang="en-US" dirty="0"/>
              <a:t>Week consistency : there is no guaranty that all nodes have the same data at any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6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replication?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To enhance reliability</a:t>
            </a:r>
          </a:p>
          <a:p>
            <a:pPr lvl="1"/>
            <a:r>
              <a:rPr lang="en-US" dirty="0"/>
              <a:t>If one replica is unavailable or crashes, use other </a:t>
            </a:r>
          </a:p>
          <a:p>
            <a:pPr lvl="1"/>
            <a:r>
              <a:rPr lang="en-US" dirty="0"/>
              <a:t>Protects against corrupted data</a:t>
            </a:r>
          </a:p>
          <a:p>
            <a:r>
              <a:rPr lang="en-US" dirty="0"/>
              <a:t>To improve performance </a:t>
            </a:r>
          </a:p>
          <a:p>
            <a:pPr lvl="1"/>
            <a:r>
              <a:rPr lang="en-US" dirty="0"/>
              <a:t>Scale with size of the DS (replicated web server)</a:t>
            </a:r>
          </a:p>
          <a:p>
            <a:pPr lvl="1"/>
            <a:r>
              <a:rPr lang="en-US" dirty="0"/>
              <a:t>Scale in geographically DS</a:t>
            </a:r>
          </a:p>
        </p:txBody>
      </p:sp>
    </p:spTree>
    <p:extLst>
      <p:ext uri="{BB962C8B-B14F-4D97-AF65-F5344CB8AC3E}">
        <p14:creationId xmlns:p14="http://schemas.microsoft.com/office/powerpoint/2010/main" val="277399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Problems in  replication?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Consistency : all replicas may not have the same data</a:t>
            </a:r>
          </a:p>
          <a:p>
            <a:r>
              <a:rPr lang="en-US" dirty="0"/>
              <a:t>Conflicting operations</a:t>
            </a:r>
          </a:p>
          <a:p>
            <a:r>
              <a:rPr lang="en-US" dirty="0"/>
              <a:t>Read-write conflict : a read operation and a write operation act concurrently</a:t>
            </a:r>
          </a:p>
          <a:p>
            <a:r>
              <a:rPr lang="en-US" dirty="0"/>
              <a:t>Write-write conflict : two concurrent write operation</a:t>
            </a:r>
          </a:p>
        </p:txBody>
      </p:sp>
    </p:spTree>
    <p:extLst>
      <p:ext uri="{BB962C8B-B14F-4D97-AF65-F5344CB8AC3E}">
        <p14:creationId xmlns:p14="http://schemas.microsoft.com/office/powerpoint/2010/main" val="24657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Consistency models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Data-Centric </a:t>
            </a:r>
          </a:p>
          <a:p>
            <a:r>
              <a:rPr lang="en-US" dirty="0"/>
              <a:t>Client-Centric </a:t>
            </a:r>
          </a:p>
        </p:txBody>
      </p:sp>
    </p:spTree>
    <p:extLst>
      <p:ext uri="{BB962C8B-B14F-4D97-AF65-F5344CB8AC3E}">
        <p14:creationId xmlns:p14="http://schemas.microsoft.com/office/powerpoint/2010/main" val="194245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Data-Centric consistency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5334000" cy="4597400"/>
          </a:xfrm>
        </p:spPr>
        <p:txBody>
          <a:bodyPr/>
          <a:lstStyle/>
          <a:p>
            <a:r>
              <a:rPr lang="en-US" dirty="0"/>
              <a:t>A contract between the data storage and process in which the data store precisely what the result of read and write operations are in the present of concurrency.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EFAF8-6518-41C1-89C1-1EB6E9065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9"/>
          <a:stretch/>
        </p:blipFill>
        <p:spPr>
          <a:xfrm>
            <a:off x="6551612" y="1549400"/>
            <a:ext cx="5334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Data-Centric consistency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Strict consistency : any read on a data item ‘X’ return a value corresponding to the most recent write on X</a:t>
            </a:r>
          </a:p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34D8335-8CD9-42B2-87A8-6900A4E39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11298"/>
              </p:ext>
            </p:extLst>
          </p:nvPr>
        </p:nvGraphicFramePr>
        <p:xfrm>
          <a:off x="684212" y="2438400"/>
          <a:ext cx="8125884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368061112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84492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 w(x)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8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P2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30023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1AE0FD1-DE1E-4B23-877A-03A71C01E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22353"/>
              </p:ext>
            </p:extLst>
          </p:nvPr>
        </p:nvGraphicFramePr>
        <p:xfrm>
          <a:off x="684212" y="3977640"/>
          <a:ext cx="8125884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368061112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84492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 w(x)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8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P2                                          R(x)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3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72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Data-Centric consistency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1EE0B-C2C0-41DC-B728-20FD6071FFB6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83E9-0B72-40B5-A811-F7505E0A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Sequence consistency : if the execution sequence is the same then the result should be some sequence.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42546-1ADB-4128-902D-AD8F7210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2409824"/>
            <a:ext cx="4810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2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1_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222</TotalTime>
  <Words>887</Words>
  <Application>Microsoft Office PowerPoint</Application>
  <PresentationFormat>Custom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Constantia</vt:lpstr>
      <vt:lpstr>Books Classic 16x9</vt:lpstr>
      <vt:lpstr>1_Books Classic 16x9</vt:lpstr>
      <vt:lpstr>Distributed systems </vt:lpstr>
      <vt:lpstr>Outline </vt:lpstr>
      <vt:lpstr>PowerPoint Presentation</vt:lpstr>
      <vt:lpstr>Why replication?</vt:lpstr>
      <vt:lpstr>Problems in  replication?</vt:lpstr>
      <vt:lpstr>Consistency models </vt:lpstr>
      <vt:lpstr>Data-Centric consistency model</vt:lpstr>
      <vt:lpstr>Data-Centric consistency model</vt:lpstr>
      <vt:lpstr>Data-Centric consistency model</vt:lpstr>
      <vt:lpstr>Data-Centric consistency model</vt:lpstr>
      <vt:lpstr>Data-Centric consistency model</vt:lpstr>
      <vt:lpstr>Data-Centric consistency model</vt:lpstr>
      <vt:lpstr>Client-Centric consistency model</vt:lpstr>
      <vt:lpstr>Client-Centric consistency model</vt:lpstr>
      <vt:lpstr>Client-Centric consistency model</vt:lpstr>
      <vt:lpstr>Replica mangment </vt:lpstr>
      <vt:lpstr>Consistency protocol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Girmachew Gulint</dc:creator>
  <cp:lastModifiedBy>Girmachew Gulint</cp:lastModifiedBy>
  <cp:revision>49</cp:revision>
  <dcterms:created xsi:type="dcterms:W3CDTF">2021-05-23T14:42:07Z</dcterms:created>
  <dcterms:modified xsi:type="dcterms:W3CDTF">2021-05-24T03:24:14Z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