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5" r:id="rId1"/>
    <p:sldMasterId id="2147483897" r:id="rId2"/>
  </p:sldMasterIdLst>
  <p:notesMasterIdLst>
    <p:notesMasterId r:id="rId47"/>
  </p:notesMasterIdLst>
  <p:handoutMasterIdLst>
    <p:handoutMasterId r:id="rId48"/>
  </p:handoutMasterIdLst>
  <p:sldIdLst>
    <p:sldId id="267" r:id="rId3"/>
    <p:sldId id="278" r:id="rId4"/>
    <p:sldId id="580" r:id="rId5"/>
    <p:sldId id="359" r:id="rId6"/>
    <p:sldId id="531" r:id="rId7"/>
    <p:sldId id="541" r:id="rId8"/>
    <p:sldId id="543" r:id="rId9"/>
    <p:sldId id="561" r:id="rId10"/>
    <p:sldId id="562" r:id="rId11"/>
    <p:sldId id="563" r:id="rId12"/>
    <p:sldId id="547" r:id="rId13"/>
    <p:sldId id="548" r:id="rId14"/>
    <p:sldId id="559" r:id="rId15"/>
    <p:sldId id="429" r:id="rId16"/>
    <p:sldId id="481" r:id="rId17"/>
    <p:sldId id="573" r:id="rId18"/>
    <p:sldId id="574" r:id="rId19"/>
    <p:sldId id="575" r:id="rId20"/>
    <p:sldId id="577" r:id="rId21"/>
    <p:sldId id="578" r:id="rId22"/>
    <p:sldId id="431" r:id="rId23"/>
    <p:sldId id="432" r:id="rId24"/>
    <p:sldId id="433" r:id="rId25"/>
    <p:sldId id="434" r:id="rId26"/>
    <p:sldId id="435" r:id="rId27"/>
    <p:sldId id="436" r:id="rId28"/>
    <p:sldId id="482" r:id="rId29"/>
    <p:sldId id="483" r:id="rId30"/>
    <p:sldId id="476" r:id="rId31"/>
    <p:sldId id="437" r:id="rId32"/>
    <p:sldId id="438" r:id="rId33"/>
    <p:sldId id="485" r:id="rId34"/>
    <p:sldId id="484" r:id="rId35"/>
    <p:sldId id="440" r:id="rId36"/>
    <p:sldId id="441" r:id="rId37"/>
    <p:sldId id="506" r:id="rId38"/>
    <p:sldId id="486" r:id="rId39"/>
    <p:sldId id="442" r:id="rId40"/>
    <p:sldId id="507" r:id="rId41"/>
    <p:sldId id="448" r:id="rId42"/>
    <p:sldId id="462" r:id="rId43"/>
    <p:sldId id="495" r:id="rId44"/>
    <p:sldId id="572" r:id="rId45"/>
    <p:sldId id="579" r:id="rId46"/>
  </p:sldIdLst>
  <p:sldSz cx="9144000" cy="6858000" type="screen4x3"/>
  <p:notesSz cx="6985000" cy="9271000"/>
  <p:custDataLst>
    <p:tags r:id="rId4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CC"/>
    <a:srgbClr val="4CB453"/>
    <a:srgbClr val="A6A6E2"/>
    <a:srgbClr val="7B7BD3"/>
    <a:srgbClr val="F2E092"/>
    <a:srgbClr val="CDB033"/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12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12"/>
        <p:guide pos="28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836" y="600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5.xml"/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r>
              <a:rPr lang="de-DE" altLang="en-US"/>
              <a:t>Introduction to Distributed System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r>
              <a:rPr lang="de-AT" altLang="en-US"/>
              <a:t>Comp576</a:t>
            </a:r>
            <a:endParaRPr lang="de-DE" alt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9038"/>
            <a:ext cx="30273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9038"/>
            <a:ext cx="30273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fld id="{34679C7D-7FAE-4BE9-B00A-A64E3B02667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8921872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r>
              <a:rPr lang="de-DE" altLang="en-US"/>
              <a:t>Introduction to Distributed System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r>
              <a:rPr lang="de-AT" altLang="en-US"/>
              <a:t>Comp576</a:t>
            </a:r>
            <a:endParaRPr lang="de-DE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5325"/>
            <a:ext cx="4638675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5313"/>
            <a:ext cx="5121275" cy="417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Hier klicken, um Master-Textformat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9038"/>
            <a:ext cx="30273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9038"/>
            <a:ext cx="30273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fld id="{8AF51401-E6DB-456B-8072-7E2F289EFB4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4204048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e-AT" altLang="en-US"/>
              <a:t>Comp576</a:t>
            </a:r>
            <a:endParaRPr lang="de-D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F51401-E6DB-456B-8072-7E2F289EFB49}" type="slidenum">
              <a:rPr lang="de-DE" altLang="en-US" smtClean="0"/>
              <a:pPr/>
              <a:t>3</a:t>
            </a:fld>
            <a:endParaRPr lang="de-DE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DE" altLang="en-US"/>
              <a:t>Introduction to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196560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54689" indent="-29026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61059" indent="-232212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25483" indent="-232212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89907" indent="-232212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54331" indent="-232212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18754" indent="-232212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83178" indent="-232212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947602" indent="-232212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0188A462-DA13-4D45-B791-DDE2CEDE4882}" type="slidenum">
              <a:rPr lang="zh-CN" altLang="en-US" sz="1200">
                <a:latin typeface="Arial" pitchFamily="34" charset="0"/>
              </a:rPr>
              <a:pPr eaLnBrk="1" hangingPunct="1"/>
              <a:t>17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itchFamily="34" charset="0"/>
                <a:ea typeface="ＭＳ Ｐゴシック" pitchFamily="34" charset="-128"/>
              </a:rPr>
              <a:t>If the router can</a:t>
            </a:r>
            <a:r>
              <a:rPr lang="ja-JP" altLang="en-US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 altLang="ja-JP">
                <a:latin typeface="Arial" pitchFamily="34" charset="0"/>
                <a:ea typeface="ＭＳ Ｐゴシック" pitchFamily="34" charset="-128"/>
              </a:rPr>
              <a:t>t forward the message it will drop it.</a:t>
            </a:r>
            <a:endParaRPr lang="en-US" altLang="zh-CN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altLang="en-US"/>
              <a:t>Introduction to Distributed System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863" y="1905004"/>
            <a:ext cx="7078274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360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6847" y="3657124"/>
            <a:ext cx="707429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2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06CDBA-32D1-45E0-BC87-FD51E533E3BE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914400" y="1600200"/>
            <a:ext cx="7306712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914400" y="4851400"/>
            <a:ext cx="7306712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75861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59A7-8825-4B6E-A2CC-2F5F1FF66B5E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2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77844" y="434976"/>
            <a:ext cx="876528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448" y="434976"/>
            <a:ext cx="6311956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71A3-AB8E-4223-9114-1920D69249AF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87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BFCD-1B90-4EFA-AE59-5EC531AC4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3B5FB-0CEF-4D35-9F9C-C0267F583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0D328-E1C2-412A-900F-72FB2D02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EEA-92F2-4756-A421-F838E539B56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0055-EC6A-4426-AA13-3EEABB51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C3CD-D350-466E-816B-917218C0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8E9-F389-49CA-A3D1-73BF461F7D44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50724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4668-6C15-444F-A4F0-BDF211C0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9E09-04DE-4052-B83A-C8FB3ADD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36A7-934D-4DFA-A3A4-2A18E3F1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D93C-F2A7-4446-8D66-375F9FB647E9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E7BC1-DD69-4F29-B97E-9DBF0954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0F29-9B58-4973-83A8-79C47732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BDA9-EE26-4048-9EB2-6804D8C93CBE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65437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C4EE-0562-4D3E-858C-42EE0665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93CD-BF87-4CF0-A38D-21E123FF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E6FA-8DB1-444E-B845-D832E937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9F89-D19D-4E54-A179-06382600BCEF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569AA-197D-4FBB-95DC-47C05C10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7D23-1771-49EB-A107-19AA5EBB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EB3-BB06-4032-9835-E1B0791CE42B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04842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50D3-B2ED-49F3-B8C2-5A8A6EB6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2E49-8632-4071-ABC5-9C72F8909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74A07-2812-4BCC-B824-C98177CA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4F60A-7623-472F-8DB5-BB66DFFA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9BB0-6C30-424C-87BF-9012EE9DF7DB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0F3D5-69ED-47FB-8356-D7FF638D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F2A23-6874-483C-8C1F-84839778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6C6D-0CA6-485B-A609-F82710F25F80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4984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BB58-ECA2-4D59-B945-E81E7214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57BE-A867-4660-97F7-8EFFED4DC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F36EB-50FF-4E8C-BA1F-344CDB041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EB9DB-52AD-4CBC-BC2C-0CB49EB21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181EA-7BDB-431A-8F49-23A33540C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BF630-96C6-497D-9529-10599A8F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B73E-D2F8-44F5-9D15-644022A55C1B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7CA36-11B6-4948-9DF7-6FB4C343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14D88-916C-4979-9A83-C11C35DE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3B00-353C-4652-8D0B-BF2BFEF343BF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58071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2110-5374-43B5-9F94-C7F74A77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6839E-80D9-4A05-B621-342FE0FF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0DB3-B23E-428A-8396-C287F4D6D965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E5E6F-2ED5-4D3C-B1CC-2D2E46F4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8C26B-86B5-4360-B014-86349FCA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BF5C-105B-4FF6-98CA-D1E89A9B4C93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58275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CCF96-7934-4AEF-AAB1-978E8F86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E0D4-6B36-475D-8B28-8466C953ED12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6489E-5483-4EF5-8F53-E9C3C283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6F9AD-D9A2-44CA-92EC-C7379A87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FA18-FA07-4566-A7A8-56095C3CC0BE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52466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69D4-88AF-4BAE-9084-481918F1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665FE-B014-4174-AB44-1B43FD8F5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CD676-A8CC-495A-9350-8FC5EC7D8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2E88-7490-4078-844D-4AEF5E74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DAF4-87D7-41DD-AA66-4DE9C12BD755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62487-7D14-4A4D-A338-1F437FAE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82AB-20BB-4B5E-96AE-CF345A44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4A81-9F27-42A2-8F08-C77EA706583D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064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A577-7B65-4150-80A4-2BBB253CB433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8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AB09-8741-4ED6-87CA-DE137613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86C71-E36F-4FEC-B603-4AEBE01C0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54D2D-B067-49EA-B246-295734BD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1B735-FB1B-4808-8061-BA169DAB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82594-B5F6-4E92-BC8A-B963E1B4F912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3BC4F-697B-4796-83E6-21D181E9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38ABF-4217-47CE-A965-454845BA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03A9-CF10-4C57-ABFF-AA0E1A25B13B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64455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0F24-3788-4408-BD38-933C36B1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CD04F-7F26-4F5C-B4FE-03ECD166B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C940F-14C9-44A4-A964-1F0D3302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3109-AFDD-4F45-83B5-9E586900F96F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F774-18E0-41B2-96DC-0887E236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3FABF-2DD2-4413-9F6F-ED8D7AF0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072-B4A6-4575-90A0-16688E2811CC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91312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FF754-E3A6-412C-9F9C-A5DE2332F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69745-19CA-482F-A0EA-AEF47095F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967D3-08D8-4BF0-9283-9E86943E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33D2-4CA4-4FDF-A9A0-75AD2596C7C0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7C8E2-C665-41B1-A17F-4CBFD5E6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5852C-1BE4-43DD-B395-ECDDCAF6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6FDC-C232-4499-A5E9-40E4A41950E4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6514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990600"/>
            <a:ext cx="7010399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601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3733800"/>
            <a:ext cx="7010399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6BB7-3998-40ED-B962-46B784736BCE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2455976" y="3475736"/>
            <a:ext cx="4232051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9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5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9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5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057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3400"/>
            <a:ext cx="3581400" cy="4267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03400"/>
            <a:ext cx="3581400" cy="4267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73D3-F535-4E74-BD67-32D5D57CAE6B}" type="datetime1">
              <a:rPr lang="en-US" smtClean="0"/>
              <a:t>5/24/2021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885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448" y="1803400"/>
            <a:ext cx="357828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514600"/>
            <a:ext cx="3581400" cy="35560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248" y="1803400"/>
            <a:ext cx="357828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514600"/>
            <a:ext cx="3581400" cy="35560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A3FD-9A10-4825-A290-4A9B7F3A4FFF}" type="datetime1">
              <a:rPr lang="en-US" smtClean="0"/>
              <a:t>5/24/2021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15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D3E1-EC66-4886-9ED8-8DE6794F80DC}" type="datetime1">
              <a:rPr lang="en-US" smtClean="0"/>
              <a:t>5/24/2021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08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244A-8BBD-4026-A1D0-9497E1F1093C}" type="datetime1">
              <a:rPr lang="en-US" smtClean="0"/>
              <a:t>5/24/2021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20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803401"/>
            <a:ext cx="4953001" cy="4267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0" y="1803401"/>
            <a:ext cx="2133601" cy="4267201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5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C8A8-0976-46AC-9D83-9438AF797F2B}" type="datetime1">
              <a:rPr lang="en-US" smtClean="0"/>
              <a:t>5/24/2021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76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1803400"/>
            <a:ext cx="495300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004316" y="1925320"/>
            <a:ext cx="4773168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0" y="1803401"/>
            <a:ext cx="2133601" cy="416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5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92C5-808C-4074-AC7E-B8BCA09A7E55}" type="datetime1">
              <a:rPr lang="en-US" smtClean="0"/>
              <a:t>5/24/2021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509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ounded Rectangle 7"/>
          <p:cNvSpPr/>
          <p:nvPr/>
        </p:nvSpPr>
        <p:spPr>
          <a:xfrm>
            <a:off x="228600" y="301752"/>
            <a:ext cx="8686800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1800"/>
            <a:ext cx="731520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03400"/>
            <a:ext cx="7315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55626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9400" y="6172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</a:defRPr>
            </a:lvl1pPr>
          </a:lstStyle>
          <a:p>
            <a:fld id="{9F9C4961-C2F3-4119-A366-7A2C89B2EED8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1" y="6172200"/>
            <a:ext cx="533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46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685983" rtl="0" eaLnBrk="1" latinLnBrk="0" hangingPunct="1">
        <a:spcBef>
          <a:spcPct val="0"/>
        </a:spcBef>
        <a:buNone/>
        <a:defRPr sz="2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590" indent="-185215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37964" indent="-185215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64338" indent="-185215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0713" indent="-185215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17087" indent="-185215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43461" indent="-185215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69836" indent="-185215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96210" indent="-185215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4D947-30F5-4180-8452-7AA045A9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B1968-B7AE-4BE5-A3E6-C6091F759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8132-B1AD-46B3-9341-7E263C0FB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6CDE-5E48-416D-9042-0CFE35CD2886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79D7-319A-4445-B851-A7FEC1EFB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E96DE-4305-4585-B306-4A2ED4F23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863" y="2369538"/>
            <a:ext cx="7078274" cy="1219517"/>
          </a:xfrm>
        </p:spPr>
        <p:txBody>
          <a:bodyPr/>
          <a:lstStyle/>
          <a:p>
            <a:r>
              <a:rPr lang="en-US" dirty="0"/>
              <a:t>Distributed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Maarten van Steen</a:t>
            </a:r>
          </a:p>
          <a:p>
            <a:r>
              <a:rPr lang="en-US" cap="none" dirty="0"/>
              <a:t>Andrew S. Tanenbaum</a:t>
            </a:r>
          </a:p>
          <a:p>
            <a:r>
              <a:rPr lang="en-US" cap="none" dirty="0"/>
              <a:t>Third edition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44290-F7AE-43CC-8E1C-1AE8C0382820}"/>
              </a:ext>
            </a:extLst>
          </p:cNvPr>
          <p:cNvSpPr txBox="1"/>
          <p:nvPr/>
        </p:nvSpPr>
        <p:spPr>
          <a:xfrm>
            <a:off x="7487410" y="2914517"/>
            <a:ext cx="153454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983"/>
            <a:r>
              <a:rPr lang="en-US" sz="1350" dirty="0">
                <a:solidFill>
                  <a:prstClr val="white"/>
                </a:solidFill>
                <a:latin typeface="Constantia"/>
              </a:rPr>
              <a:t>MapReduce</a:t>
            </a:r>
          </a:p>
          <a:p>
            <a:pPr defTabSz="685983"/>
            <a:r>
              <a:rPr lang="en-US" sz="1350" dirty="0">
                <a:solidFill>
                  <a:prstClr val="white"/>
                </a:solidFill>
                <a:latin typeface="Constantia"/>
              </a:rPr>
              <a:t>Raft</a:t>
            </a:r>
          </a:p>
          <a:p>
            <a:pPr defTabSz="685983"/>
            <a:r>
              <a:rPr lang="en-US" sz="1350" dirty="0">
                <a:solidFill>
                  <a:prstClr val="white"/>
                </a:solidFill>
                <a:latin typeface="Constantia"/>
              </a:rPr>
              <a:t>k/v server</a:t>
            </a:r>
          </a:p>
          <a:p>
            <a:pPr defTabSz="685983"/>
            <a:r>
              <a:rPr lang="en-US" sz="1350" dirty="0">
                <a:solidFill>
                  <a:prstClr val="white"/>
                </a:solidFill>
                <a:latin typeface="Constantia"/>
              </a:rPr>
              <a:t>Shared k/v </a:t>
            </a:r>
          </a:p>
          <a:p>
            <a:pPr defTabSz="685983"/>
            <a:endParaRPr lang="en-US" sz="1350" dirty="0">
              <a:solidFill>
                <a:prstClr val="white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1"/>
          </a:xfrm>
          <a:solidFill>
            <a:schemeClr val="accent2"/>
          </a:solidFill>
        </p:spPr>
        <p:txBody>
          <a:bodyPr>
            <a:normAutofit/>
          </a:bodyPr>
          <a:lstStyle/>
          <a:p>
            <a:endParaRPr lang="en-US" altLang="en-US" dirty="0"/>
          </a:p>
        </p:txBody>
      </p:sp>
      <p:sp>
        <p:nvSpPr>
          <p:cNvPr id="512004" name="Rectangle 4"/>
          <p:cNvSpPr>
            <a:spLocks noGrp="1" noChangeArrowheads="1"/>
          </p:cNvSpPr>
          <p:nvPr>
            <p:ph idx="1"/>
          </p:nvPr>
        </p:nvSpPr>
        <p:spPr>
          <a:xfrm>
            <a:off x="1524000" y="4343400"/>
            <a:ext cx="5943600" cy="457200"/>
          </a:xfrm>
          <a:noFill/>
          <a:ln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 sz="2000" b="1" i="1"/>
              <a:t>a typical message as it appears on the network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40B7E-5695-44F6-A60A-6BA22ADC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8001000" cy="501649"/>
          </a:xfrm>
          <a:solidFill>
            <a:schemeClr val="accent2"/>
          </a:solidFill>
        </p:spPr>
        <p:txBody>
          <a:bodyPr/>
          <a:lstStyle/>
          <a:p>
            <a:fld id="{556FC1C6-BD6E-4A09-A2C3-A1AB759DBAF8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501649"/>
          </a:xfrm>
          <a:solidFill>
            <a:schemeClr val="accent2"/>
          </a:solidFill>
        </p:spPr>
        <p:txBody>
          <a:bodyPr/>
          <a:lstStyle/>
          <a:p>
            <a:fld id="{0E34D5FF-2E35-4BB9-8F4A-90F85A02A7AB}" type="slidenum">
              <a:rPr lang="de-DE" altLang="en-US">
                <a:solidFill>
                  <a:schemeClr val="bg1"/>
                </a:solidFill>
              </a:rPr>
              <a:pPr/>
              <a:t>10</a:t>
            </a:fld>
            <a:endParaRPr lang="de-DE" altLang="en-US">
              <a:solidFill>
                <a:schemeClr val="bg1"/>
              </a:solidFill>
            </a:endParaRPr>
          </a:p>
        </p:txBody>
      </p:sp>
      <p:pic>
        <p:nvPicPr>
          <p:cNvPr id="5120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8" t="44411" r="24345" b="39275"/>
          <a:stretch>
            <a:fillRect/>
          </a:stretch>
        </p:blipFill>
        <p:spPr bwMode="auto">
          <a:xfrm>
            <a:off x="374240" y="1481137"/>
            <a:ext cx="81534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6FD1-297D-42E7-86BA-A1196713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7924800" cy="501649"/>
          </a:xfrm>
          <a:solidFill>
            <a:schemeClr val="accent2"/>
          </a:solidFill>
        </p:spPr>
        <p:txBody>
          <a:bodyPr/>
          <a:lstStyle/>
          <a:p>
            <a:fld id="{1352551E-9F27-44DC-BF8A-D9E878F95F5B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501649"/>
          </a:xfrm>
          <a:solidFill>
            <a:schemeClr val="accent2"/>
          </a:solidFill>
        </p:spPr>
        <p:txBody>
          <a:bodyPr/>
          <a:lstStyle/>
          <a:p>
            <a:fld id="{A239A57B-E281-4671-8311-FCD9AA6F0AA9}" type="slidenum">
              <a:rPr lang="de-DE" altLang="en-US">
                <a:solidFill>
                  <a:schemeClr val="bg1"/>
                </a:solidFill>
              </a:rPr>
              <a:pPr/>
              <a:t>11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49561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31975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90763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796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516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6236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956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None/>
            </a:pP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b.	The TCP/IP Reference Model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TCP/IP - Transmission Control Protocol/Internet Protocol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used by ARPANET and its successor the Internet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design goals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the ability to connect multiple networks (internetworking) in a seamless way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the network should be able to survive loss of subnet hardware, i.e., the connection must remain intact as long as the source and destination machines are properly functioning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flexible architecture to accommodate requirements of different applications - ranging from transferring files to real-time speech transmission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these requirements led to the choice of a packet-switching network based on a connectionless internetwork layer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has 4 (or 5 depending on how you see it) layers: Application, Transport, Internet (Internetwork), Host-to-network (some split it into Physical and Data Link)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CE250-7295-4A06-B4E9-98075C52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7696200" cy="501649"/>
          </a:xfrm>
          <a:solidFill>
            <a:schemeClr val="accent2"/>
          </a:solidFill>
        </p:spPr>
        <p:txBody>
          <a:bodyPr/>
          <a:lstStyle/>
          <a:p>
            <a:fld id="{4B8EDE4D-EB6B-421F-A140-A366B2EDAB2C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501649"/>
          </a:xfrm>
          <a:solidFill>
            <a:schemeClr val="accent2"/>
          </a:solidFill>
        </p:spPr>
        <p:txBody>
          <a:bodyPr/>
          <a:lstStyle/>
          <a:p>
            <a:fld id="{793B3A7C-34A8-4A79-B283-8C1AAF0DD162}" type="slidenum">
              <a:rPr lang="de-DE" altLang="en-US">
                <a:solidFill>
                  <a:schemeClr val="bg1"/>
                </a:solidFill>
              </a:rPr>
              <a:pPr/>
              <a:t>12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pic>
        <p:nvPicPr>
          <p:cNvPr id="4966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6410"/>
            <a:ext cx="79248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152400" y="100217"/>
            <a:ext cx="88392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/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10000"/>
              </a:spcBef>
              <a:buClr>
                <a:schemeClr val="folHlink"/>
              </a:buClr>
              <a:buSzPct val="120000"/>
            </a:pPr>
            <a:r>
              <a:rPr kumimoji="0" lang="en-US" altLang="en-US" sz="2200" b="1" dirty="0">
                <a:solidFill>
                  <a:schemeClr val="bg1"/>
                </a:solidFill>
                <a:latin typeface="Arial" charset="0"/>
              </a:rPr>
              <a:t>OSI and TCP/IP Layers Correspondence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8600"/>
            <a:ext cx="8763000" cy="1524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en-US" sz="2200" b="1" dirty="0">
                <a:solidFill>
                  <a:schemeClr val="folHlink"/>
                </a:solidFill>
              </a:rPr>
              <a:t>Layers involved in various hosts (TCP/IP)</a:t>
            </a:r>
          </a:p>
          <a:p>
            <a:pPr marL="673100" lvl="1" indent="-328613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200" b="1" dirty="0"/>
              <a:t>when a message is sent from device A to device B, it may pass through many intermediate nodes</a:t>
            </a:r>
          </a:p>
          <a:p>
            <a:pPr marL="673100" lvl="1" indent="-328613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200" b="1" dirty="0"/>
              <a:t>the intermediate nodes usually involve the first three layers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955F2-EAE7-4947-91AC-2CC7B352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7924800" cy="365125"/>
          </a:xfrm>
          <a:solidFill>
            <a:schemeClr val="accent2"/>
          </a:solidFill>
        </p:spPr>
        <p:txBody>
          <a:bodyPr/>
          <a:lstStyle/>
          <a:p>
            <a:fld id="{F475EF1B-1F3B-468A-A449-B90F3FE61142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492671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45097077-F41F-4EB1-A9D8-4052D767D648}" type="slidenum">
              <a:rPr lang="de-DE" altLang="en-US">
                <a:solidFill>
                  <a:schemeClr val="bg1"/>
                </a:solidFill>
              </a:rPr>
              <a:pPr/>
              <a:t>13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pic>
        <p:nvPicPr>
          <p:cNvPr id="5079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1"/>
            <a:ext cx="8483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333F2-5809-4A25-BA18-B569BA2A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9144000" cy="365125"/>
          </a:xfrm>
          <a:solidFill>
            <a:schemeClr val="accent2"/>
          </a:solidFill>
        </p:spPr>
        <p:txBody>
          <a:bodyPr/>
          <a:lstStyle/>
          <a:p>
            <a:fld id="{95B8DC3D-5461-4784-B286-CADB67E4505E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686050" cy="365125"/>
          </a:xfrm>
        </p:spPr>
        <p:txBody>
          <a:bodyPr/>
          <a:lstStyle/>
          <a:p>
            <a:fld id="{EE590C30-09A2-4DD1-AC91-79284B677CAD}" type="slidenum">
              <a:rPr lang="de-DE" altLang="en-US">
                <a:solidFill>
                  <a:schemeClr val="bg1"/>
                </a:solidFill>
              </a:rPr>
              <a:pPr/>
              <a:t>14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371719" name="Rectangle 7"/>
          <p:cNvSpPr>
            <a:spLocks noChangeArrowheads="1"/>
          </p:cNvSpPr>
          <p:nvPr/>
        </p:nvSpPr>
        <p:spPr bwMode="auto">
          <a:xfrm>
            <a:off x="0" y="380999"/>
            <a:ext cx="9004300" cy="597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84200" indent="-2905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00113" indent="-3143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495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8448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3020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7592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2164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6736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b="1" dirty="0">
                <a:solidFill>
                  <a:schemeClr val="folHlink"/>
                </a:solidFill>
                <a:latin typeface="Arial" charset="0"/>
              </a:rPr>
              <a:t>Middleware Protocols</a:t>
            </a:r>
            <a:endParaRPr kumimoji="0" lang="en-US" altLang="en-US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b="1" dirty="0">
                <a:latin typeface="Arial" charset="0"/>
              </a:rPr>
              <a:t>a middleware is an application that contains general-purpose protocols to provide services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b="1" dirty="0">
                <a:latin typeface="Arial" charset="0"/>
              </a:rPr>
              <a:t>example of middleware services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b="1" dirty="0">
                <a:latin typeface="Arial" charset="0"/>
              </a:rPr>
              <a:t>authentication and authorization services</a:t>
            </a:r>
            <a:endParaRPr kumimoji="0" lang="en-US" altLang="en-US" b="1" dirty="0">
              <a:solidFill>
                <a:schemeClr val="hlink"/>
              </a:solidFill>
              <a:latin typeface="Arial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b="1" dirty="0">
                <a:latin typeface="Arial" charset="0"/>
              </a:rPr>
              <a:t>distributed transactions (commit protocols; locking mechanisms) 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b="1" dirty="0">
                <a:latin typeface="Arial" charset="0"/>
              </a:rPr>
              <a:t>middleware communication protocols (calling a procedure or invoking an object remotely, synchronizing streams for real-time data, multicast services) 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b="1" dirty="0">
                <a:latin typeface="Arial" charset="0"/>
              </a:rPr>
              <a:t>hence an adapted reference model for networked communications is required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B8357-5649-4A19-9C05-6B64FE38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7000"/>
            <a:ext cx="6553199" cy="365125"/>
          </a:xfrm>
          <a:solidFill>
            <a:schemeClr val="accent2"/>
          </a:solidFill>
        </p:spPr>
        <p:txBody>
          <a:bodyPr/>
          <a:lstStyle/>
          <a:p>
            <a:fld id="{88A10A5F-92D6-4787-BB08-E68148F6A11C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686050" cy="365125"/>
          </a:xfrm>
          <a:solidFill>
            <a:schemeClr val="accent2"/>
          </a:solidFill>
        </p:spPr>
        <p:txBody>
          <a:bodyPr/>
          <a:lstStyle/>
          <a:p>
            <a:fld id="{048463B3-1534-4794-8EE7-A1743EA522D5}" type="slidenum">
              <a:rPr lang="de-DE" altLang="en-US">
                <a:solidFill>
                  <a:schemeClr val="bg1"/>
                </a:solidFill>
              </a:rPr>
              <a:pPr/>
              <a:t>15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pic>
        <p:nvPicPr>
          <p:cNvPr id="425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620000" cy="481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5987" name="Rectangle 3"/>
          <p:cNvSpPr>
            <a:spLocks noChangeArrowheads="1"/>
          </p:cNvSpPr>
          <p:nvPr/>
        </p:nvSpPr>
        <p:spPr bwMode="auto">
          <a:xfrm>
            <a:off x="914400" y="5410200"/>
            <a:ext cx="7543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17500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31888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90675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73263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558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130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702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274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846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r>
              <a:rPr kumimoji="0" lang="en-US" altLang="en-US" sz="2000" b="1" i="1">
                <a:latin typeface="Arial" charset="0"/>
              </a:rPr>
              <a:t>an adapted reference model for networked communication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92"/>
            <a:ext cx="9144000" cy="777874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 Types of Communication 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E7BB8-ADF6-4D35-B744-6C15B3B8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6781800" cy="365125"/>
          </a:xfrm>
          <a:solidFill>
            <a:schemeClr val="accent2"/>
          </a:solidFill>
        </p:spPr>
        <p:txBody>
          <a:bodyPr/>
          <a:lstStyle/>
          <a:p>
            <a:fld id="{81BCE15A-DFDC-4E06-85A3-35448C25D6EB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686050" cy="365125"/>
          </a:xfrm>
          <a:solidFill>
            <a:schemeClr val="accent2"/>
          </a:solidFill>
        </p:spPr>
        <p:txBody>
          <a:bodyPr/>
          <a:lstStyle/>
          <a:p>
            <a:fld id="{A22CBF5C-105B-4FF6-98CA-D1E89A9B4C93}" type="slidenum">
              <a:rPr lang="de-DE" altLang="en-US" smtClean="0">
                <a:solidFill>
                  <a:schemeClr val="bg1"/>
                </a:solidFill>
              </a:rPr>
              <a:pPr/>
              <a:t>16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115352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SimSun" pitchFamily="2" charset="-122"/>
              </a:rPr>
              <a:t>Persistent versus transient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SimSun" pitchFamily="2" charset="-122"/>
              </a:rPr>
              <a:t>Synchronous versus asynchronous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SimSun" pitchFamily="2" charset="-122"/>
              </a:rPr>
              <a:t>Discrete versus streaming</a:t>
            </a:r>
          </a:p>
        </p:txBody>
      </p:sp>
    </p:spTree>
    <p:extLst>
      <p:ext uri="{BB962C8B-B14F-4D97-AF65-F5344CB8AC3E}">
        <p14:creationId xmlns:p14="http://schemas.microsoft.com/office/powerpoint/2010/main" val="298687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0B9AC-2FFE-42CF-B7B7-108CA8A8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7923"/>
            <a:ext cx="7467600" cy="365125"/>
          </a:xfrm>
          <a:solidFill>
            <a:schemeClr val="accent2"/>
          </a:solidFill>
        </p:spPr>
        <p:txBody>
          <a:bodyPr/>
          <a:lstStyle/>
          <a:p>
            <a:fld id="{93B7AEFB-3362-4384-B1BA-E53243C3A2A8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6A184-3E5C-4F6D-A84B-7C3716BD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686050" cy="365125"/>
          </a:xfrm>
          <a:solidFill>
            <a:schemeClr val="accent2"/>
          </a:solidFill>
        </p:spPr>
        <p:txBody>
          <a:bodyPr/>
          <a:lstStyle/>
          <a:p>
            <a:fld id="{72FEFA18-FA07-4566-A7A8-56095C3CC0BE}" type="slidenum">
              <a:rPr lang="de-DE" altLang="en-US" smtClean="0">
                <a:solidFill>
                  <a:schemeClr val="bg1"/>
                </a:solidFill>
              </a:rPr>
              <a:pPr/>
              <a:t>17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SimSun" pitchFamily="2" charset="-122"/>
              </a:rPr>
              <a:t>Persistent versus Transient Communication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9144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ea typeface="SimSun" pitchFamily="2" charset="-122"/>
              </a:rPr>
              <a:t>Persistent</a:t>
            </a:r>
            <a:r>
              <a:rPr lang="en-US" altLang="zh-CN" sz="2800" dirty="0">
                <a:ea typeface="SimSun" pitchFamily="2" charset="-122"/>
              </a:rPr>
              <a:t>: messages are held by the middleware communication service until they can be delivered  (e.g., email)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ea typeface="SimSun" pitchFamily="2" charset="-122"/>
              </a:rPr>
              <a:t>Sender can terminate after executing send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ea typeface="SimSun" pitchFamily="2" charset="-122"/>
              </a:rPr>
              <a:t>Receiver will get message next time it runs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ea typeface="SimSun" pitchFamily="2" charset="-122"/>
              </a:rPr>
              <a:t>Transient</a:t>
            </a:r>
            <a:r>
              <a:rPr lang="en-US" altLang="zh-CN" sz="2800" dirty="0">
                <a:ea typeface="SimSun" pitchFamily="2" charset="-122"/>
              </a:rPr>
              <a:t>: messages exist only while the sender and receiver are running</a:t>
            </a:r>
            <a:r>
              <a:rPr lang="en-US" altLang="zh-CN" sz="2800" b="1" dirty="0">
                <a:ea typeface="SimSun" pitchFamily="2" charset="-122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ea typeface="SimSun" pitchFamily="2" charset="-122"/>
              </a:rPr>
              <a:t>Communication errors or inactive receiver cause the message to be discarded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ea typeface="SimSun" pitchFamily="2" charset="-122"/>
              </a:rPr>
              <a:t>Transport-level communication is transient</a:t>
            </a:r>
            <a:endParaRPr lang="en-US" altLang="zh-CN" sz="2400" b="1" dirty="0">
              <a:ea typeface="SimSun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800" b="1" dirty="0">
              <a:ea typeface="SimSun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400" dirty="0">
              <a:ea typeface="SimSun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ea typeface="SimSun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400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4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F9B0A-26B3-482D-8DC8-0703D3D3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7239000" cy="365125"/>
          </a:xfrm>
          <a:solidFill>
            <a:schemeClr val="accent2"/>
          </a:solidFill>
        </p:spPr>
        <p:txBody>
          <a:bodyPr/>
          <a:lstStyle/>
          <a:p>
            <a:fld id="{08334BCF-1A4B-4DA3-BC9F-34571044934F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1C5B4-AF55-4C01-AA1B-D6D60D3F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1852" y="6505165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72FEFA18-FA07-4566-A7A8-56095C3CC0BE}" type="slidenum">
              <a:rPr lang="de-DE" altLang="en-US" smtClean="0">
                <a:solidFill>
                  <a:schemeClr val="bg1"/>
                </a:solidFill>
              </a:rPr>
              <a:pPr/>
              <a:t>18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"/>
            <a:ext cx="9144000" cy="8382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ea typeface="SimSun" pitchFamily="2" charset="-122"/>
              </a:rPr>
              <a:t>Asynchronous v Synchronous Communication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ea typeface="SimSun" pitchFamily="2" charset="-122"/>
              </a:rPr>
              <a:t>Asynchronous</a:t>
            </a:r>
            <a:r>
              <a:rPr lang="en-US" altLang="zh-CN" sz="2800" dirty="0">
                <a:ea typeface="SimSun" pitchFamily="2" charset="-122"/>
              </a:rPr>
              <a:t>: (non-blocking) sender resumes execution as soon as the message is passed to the communication/middleware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ea typeface="SimSun" pitchFamily="2" charset="-122"/>
              </a:rPr>
              <a:t>Synchronous</a:t>
            </a:r>
            <a:r>
              <a:rPr lang="en-US" altLang="zh-CN" sz="2800" dirty="0">
                <a:ea typeface="SimSun" pitchFamily="2" charset="-122"/>
              </a:rPr>
              <a:t>: sender is blocked until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The OS or middleware notifies acceptance of the message, </a:t>
            </a:r>
            <a:r>
              <a:rPr lang="en-US" altLang="zh-CN" sz="2400" i="1" dirty="0">
                <a:ea typeface="SimSun" pitchFamily="2" charset="-122"/>
              </a:rPr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The message has been delivered to the receiver, </a:t>
            </a:r>
            <a:r>
              <a:rPr lang="en-US" altLang="zh-CN" sz="2400" i="1" dirty="0">
                <a:ea typeface="SimSun" pitchFamily="2" charset="-122"/>
              </a:rPr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The receiver processes it &amp; returns a response</a:t>
            </a:r>
          </a:p>
        </p:txBody>
      </p:sp>
    </p:spTree>
    <p:extLst>
      <p:ext uri="{BB962C8B-B14F-4D97-AF65-F5344CB8AC3E}">
        <p14:creationId xmlns:p14="http://schemas.microsoft.com/office/powerpoint/2010/main" val="2798932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48215-270A-4267-8690-DD5FDB4F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7848600" cy="365125"/>
          </a:xfrm>
          <a:solidFill>
            <a:schemeClr val="accent2"/>
          </a:solidFill>
        </p:spPr>
        <p:txBody>
          <a:bodyPr/>
          <a:lstStyle/>
          <a:p>
            <a:fld id="{5D895485-D0E8-4804-BAA6-D9E753A3B3D2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90008-3799-496F-A61F-43742F04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209800" cy="365125"/>
          </a:xfrm>
          <a:solidFill>
            <a:schemeClr val="accent2"/>
          </a:solidFill>
        </p:spPr>
        <p:txBody>
          <a:bodyPr/>
          <a:lstStyle/>
          <a:p>
            <a:fld id="{72FEFA18-FA07-4566-A7A8-56095C3CC0BE}" type="slidenum">
              <a:rPr lang="de-DE" altLang="en-US" smtClean="0">
                <a:solidFill>
                  <a:schemeClr val="bg1"/>
                </a:solidFill>
              </a:rPr>
              <a:pPr/>
              <a:t>19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SimSun" pitchFamily="2" charset="-122"/>
              </a:rPr>
              <a:t>Discrete versus Streaming Communication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>
                <a:ea typeface="SimSun" pitchFamily="2" charset="-122"/>
              </a:rPr>
              <a:t>Discrete</a:t>
            </a:r>
            <a:r>
              <a:rPr lang="en-US" altLang="zh-CN" sz="3600" dirty="0">
                <a:ea typeface="SimSun" pitchFamily="2" charset="-122"/>
              </a:rPr>
              <a:t>: communicating parties exchange discrete messages</a:t>
            </a:r>
          </a:p>
          <a:p>
            <a:pPr eaLnBrk="1" hangingPunct="1"/>
            <a:r>
              <a:rPr lang="en-US" altLang="zh-CN" sz="3600" b="1" dirty="0">
                <a:ea typeface="SimSun" pitchFamily="2" charset="-122"/>
              </a:rPr>
              <a:t>Streaming</a:t>
            </a:r>
            <a:r>
              <a:rPr lang="en-US" altLang="zh-CN" sz="3600" dirty="0">
                <a:ea typeface="SimSun" pitchFamily="2" charset="-122"/>
              </a:rPr>
              <a:t>: one-way communication; a </a:t>
            </a:r>
            <a:r>
              <a:rPr lang="ja-JP" altLang="en-US" sz="3600" dirty="0">
                <a:ea typeface="ＭＳ Ｐゴシック" pitchFamily="34" charset="-128"/>
              </a:rPr>
              <a:t>“</a:t>
            </a:r>
            <a:r>
              <a:rPr lang="en-US" altLang="ja-JP" sz="3600" dirty="0">
                <a:ea typeface="ＭＳ Ｐゴシック" pitchFamily="34" charset="-128"/>
              </a:rPr>
              <a:t>session</a:t>
            </a:r>
            <a:r>
              <a:rPr lang="ja-JP" altLang="en-US" sz="3600" dirty="0">
                <a:ea typeface="ＭＳ Ｐゴシック" pitchFamily="34" charset="-128"/>
              </a:rPr>
              <a:t>”</a:t>
            </a:r>
            <a:r>
              <a:rPr lang="en-US" altLang="ja-JP" sz="3600" dirty="0">
                <a:ea typeface="ＭＳ Ｐゴシック" pitchFamily="34" charset="-128"/>
              </a:rPr>
              <a:t> consists of multiple messages from the sender that are related either by send order (TCP streams), temporal proximity (multimedia streams), etc.</a:t>
            </a:r>
            <a:endParaRPr lang="en-US" altLang="zh-CN" sz="3600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22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8886" y="228600"/>
            <a:ext cx="8746228" cy="921417"/>
          </a:xfrm>
          <a:solidFill>
            <a:schemeClr val="tx1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Title and Content 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4401" y="2209482"/>
            <a:ext cx="3085950" cy="3201234"/>
          </a:xfrm>
          <a:ln>
            <a:solidFill>
              <a:srgbClr val="92D050"/>
            </a:solidFill>
          </a:ln>
        </p:spPr>
        <p:txBody>
          <a:bodyPr>
            <a:normAutofit fontScale="85000" lnSpcReduction="10000"/>
          </a:bodyPr>
          <a:lstStyle/>
          <a:p>
            <a:pPr marL="342991" indent="-342991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91" indent="-342991">
              <a:buFont typeface="+mj-lt"/>
              <a:buAutoNum type="arabicPeriod"/>
            </a:pPr>
            <a:r>
              <a:rPr lang="en-US" dirty="0"/>
              <a:t>Architectures</a:t>
            </a:r>
          </a:p>
          <a:p>
            <a:pPr marL="342991" indent="-342991">
              <a:buFont typeface="+mj-lt"/>
              <a:buAutoNum type="arabicPeriod"/>
            </a:pPr>
            <a:r>
              <a:rPr lang="en-US" dirty="0"/>
              <a:t>Processes</a:t>
            </a:r>
          </a:p>
          <a:p>
            <a:pPr marL="342991" indent="-342991">
              <a:buFont typeface="+mj-lt"/>
              <a:buAutoNum type="arabicPeriod"/>
            </a:pPr>
            <a:r>
              <a:rPr lang="en-US" dirty="0"/>
              <a:t>Communication</a:t>
            </a:r>
          </a:p>
          <a:p>
            <a:pPr marL="342991" indent="-342991">
              <a:buFont typeface="+mj-lt"/>
              <a:buAutoNum type="arabicPeriod"/>
            </a:pPr>
            <a:r>
              <a:rPr lang="en-US" dirty="0"/>
              <a:t>Naming</a:t>
            </a:r>
          </a:p>
          <a:p>
            <a:pPr marL="342991" indent="-342991">
              <a:buFont typeface="+mj-lt"/>
              <a:buAutoNum type="arabicPeriod"/>
            </a:pPr>
            <a:r>
              <a:rPr lang="en-US" dirty="0"/>
              <a:t>Coordination</a:t>
            </a:r>
          </a:p>
          <a:p>
            <a:pPr marL="342991" indent="-342991">
              <a:buFont typeface="+mj-lt"/>
              <a:buAutoNum type="arabicPeriod"/>
            </a:pPr>
            <a:r>
              <a:rPr lang="en-US" dirty="0"/>
              <a:t>Consistency and replication</a:t>
            </a:r>
          </a:p>
          <a:p>
            <a:pPr marL="342991" indent="-342991">
              <a:buFont typeface="+mj-lt"/>
              <a:buAutoNum type="arabicPeriod"/>
            </a:pPr>
            <a:r>
              <a:rPr lang="en-US" dirty="0"/>
              <a:t>Fault tolerance</a:t>
            </a:r>
          </a:p>
          <a:p>
            <a:pPr marL="342991" indent="-342991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47749720-AB5F-4FA3-807B-9298D5FD0D94}"/>
              </a:ext>
            </a:extLst>
          </p:cNvPr>
          <p:cNvSpPr txBox="1">
            <a:spLocks/>
          </p:cNvSpPr>
          <p:nvPr/>
        </p:nvSpPr>
        <p:spPr>
          <a:xfrm>
            <a:off x="4171846" y="2209482"/>
            <a:ext cx="4573191" cy="320123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vert="horz" lIns="68598" tIns="34299" rIns="68598" bIns="34299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215" indent="-185215" defTabSz="685983">
              <a:spcBef>
                <a:spcPts val="1350"/>
              </a:spcBef>
              <a:buClr>
                <a:srgbClr val="6A3A20"/>
              </a:buClr>
            </a:pPr>
            <a:r>
              <a:rPr lang="en-US" sz="1800" dirty="0">
                <a:solidFill>
                  <a:srgbClr val="6A3A20"/>
                </a:solidFill>
                <a:latin typeface="Constantia"/>
              </a:rPr>
              <a:t>Objectives of learning Introduction to DS</a:t>
            </a:r>
          </a:p>
          <a:p>
            <a:pPr marL="411590" lvl="1" indent="-185215" defTabSz="685983">
              <a:spcBef>
                <a:spcPts val="600"/>
              </a:spcBef>
              <a:buClr>
                <a:srgbClr val="6A3A20"/>
              </a:buClr>
            </a:pPr>
            <a:r>
              <a:rPr lang="en-US" sz="1500" dirty="0">
                <a:solidFill>
                  <a:srgbClr val="6A3A20"/>
                </a:solidFill>
                <a:latin typeface="Constantia"/>
              </a:rPr>
              <a:t>At the end of this course you will be able to:</a:t>
            </a:r>
          </a:p>
          <a:p>
            <a:pPr marL="637964" lvl="2" indent="-185215" defTabSz="685983">
              <a:spcBef>
                <a:spcPts val="600"/>
              </a:spcBef>
              <a:buClr>
                <a:srgbClr val="6A3A20"/>
              </a:buClr>
            </a:pPr>
            <a:r>
              <a:rPr lang="en-US" sz="1350" dirty="0">
                <a:solidFill>
                  <a:srgbClr val="6A3A20"/>
                </a:solidFill>
                <a:latin typeface="Constantia"/>
              </a:rPr>
              <a:t>Define what a distributed system mean.</a:t>
            </a:r>
          </a:p>
          <a:p>
            <a:pPr marL="637964" lvl="2" indent="-185215" defTabSz="685983">
              <a:spcBef>
                <a:spcPts val="600"/>
              </a:spcBef>
              <a:buClr>
                <a:srgbClr val="6A3A20"/>
              </a:buClr>
            </a:pPr>
            <a:r>
              <a:rPr lang="en-US" sz="1350" dirty="0">
                <a:solidFill>
                  <a:srgbClr val="6A3A20"/>
                </a:solidFill>
                <a:latin typeface="Constantia"/>
              </a:rPr>
              <a:t>know why DSs</a:t>
            </a:r>
          </a:p>
          <a:p>
            <a:pPr marL="637964" lvl="2" indent="-185215" defTabSz="685983">
              <a:spcBef>
                <a:spcPts val="600"/>
              </a:spcBef>
              <a:buClr>
                <a:srgbClr val="6A3A20"/>
              </a:buClr>
            </a:pPr>
            <a:r>
              <a:rPr lang="en-US" sz="1350" dirty="0">
                <a:solidFill>
                  <a:srgbClr val="6A3A20"/>
                </a:solidFill>
                <a:latin typeface="Constantia"/>
              </a:rPr>
              <a:t>Know how to develop DS</a:t>
            </a:r>
          </a:p>
          <a:p>
            <a:pPr marL="637964" lvl="2" indent="-185215" defTabSz="685983">
              <a:spcBef>
                <a:spcPts val="600"/>
              </a:spcBef>
              <a:buClr>
                <a:srgbClr val="6A3A20"/>
              </a:buClr>
            </a:pPr>
            <a:r>
              <a:rPr lang="en-US" sz="1350" dirty="0">
                <a:solidFill>
                  <a:srgbClr val="6A3A20"/>
                </a:solidFill>
                <a:latin typeface="Constantia"/>
              </a:rPr>
              <a:t>Know where to apply DSs</a:t>
            </a:r>
          </a:p>
          <a:p>
            <a:pPr marL="637964" lvl="2" indent="-185215" defTabSz="685983">
              <a:spcBef>
                <a:spcPts val="600"/>
              </a:spcBef>
              <a:buClr>
                <a:srgbClr val="6A3A20"/>
              </a:buClr>
            </a:pPr>
            <a:r>
              <a:rPr lang="en-US" sz="1350" dirty="0">
                <a:solidFill>
                  <a:srgbClr val="6A3A20"/>
                </a:solidFill>
                <a:latin typeface="Constantia"/>
              </a:rPr>
              <a:t>Know what are challenging issues</a:t>
            </a:r>
          </a:p>
          <a:p>
            <a:pPr marL="637964" lvl="2" indent="-185215" defTabSz="685983">
              <a:spcBef>
                <a:spcPts val="600"/>
              </a:spcBef>
              <a:buClr>
                <a:srgbClr val="6A3A20"/>
              </a:buClr>
            </a:pPr>
            <a:r>
              <a:rPr lang="en-US" sz="1350" dirty="0">
                <a:solidFill>
                  <a:srgbClr val="6A3A20"/>
                </a:solidFill>
                <a:latin typeface="Constantia"/>
              </a:rPr>
              <a:t>Know types of DSs</a:t>
            </a:r>
          </a:p>
          <a:p>
            <a:pPr marL="637964" lvl="2" indent="-185215" defTabSz="685983">
              <a:spcBef>
                <a:spcPts val="600"/>
              </a:spcBef>
              <a:buClr>
                <a:srgbClr val="6A3A20"/>
              </a:buClr>
            </a:pPr>
            <a:r>
              <a:rPr lang="en-US" sz="1350" dirty="0">
                <a:solidFill>
                  <a:srgbClr val="6A3A20"/>
                </a:solidFill>
                <a:latin typeface="Constantia"/>
              </a:rPr>
              <a:t>Know communication mechanisms of DSs</a:t>
            </a:r>
          </a:p>
          <a:p>
            <a:pPr marL="637964" lvl="2" indent="-185215" defTabSz="685983">
              <a:spcBef>
                <a:spcPts val="600"/>
              </a:spcBef>
              <a:buClr>
                <a:srgbClr val="6A3A20"/>
              </a:buClr>
            </a:pPr>
            <a:r>
              <a:rPr lang="en-US" sz="1350" dirty="0">
                <a:solidFill>
                  <a:srgbClr val="6A3A20"/>
                </a:solidFill>
                <a:latin typeface="Constantia"/>
              </a:rPr>
              <a:t>Know causes of faulty and solution</a:t>
            </a:r>
          </a:p>
          <a:p>
            <a:pPr marL="637964" lvl="2" indent="-185215" defTabSz="685983">
              <a:spcBef>
                <a:spcPts val="600"/>
              </a:spcBef>
              <a:buClr>
                <a:srgbClr val="6A3A20"/>
              </a:buClr>
            </a:pPr>
            <a:r>
              <a:rPr lang="en-US" sz="1350" dirty="0">
                <a:solidFill>
                  <a:srgbClr val="6A3A20"/>
                </a:solidFill>
                <a:latin typeface="Constantia"/>
              </a:rPr>
              <a:t>Know security mechanisms in DSs</a:t>
            </a:r>
          </a:p>
          <a:p>
            <a:pPr marL="0" indent="0" defTabSz="685983">
              <a:spcBef>
                <a:spcPts val="1350"/>
              </a:spcBef>
              <a:buClr>
                <a:srgbClr val="6A3A20"/>
              </a:buClr>
              <a:buNone/>
            </a:pPr>
            <a:endParaRPr lang="en-US" sz="1800" dirty="0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7B560-F07A-4DAD-91B0-44FC88E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983"/>
            <a:fld id="{E98864B8-D7F1-4308-9D94-DBA99AB87754}" type="datetime1">
              <a:rPr lang="en-US" smtClean="0">
                <a:solidFill>
                  <a:srgbClr val="6A3A20"/>
                </a:solidFill>
                <a:latin typeface="Constantia"/>
              </a:rPr>
              <a:t>5/24/2021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DD68-9F33-4C8D-8663-67CF062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983"/>
            <a:fld id="{DF28FB93-0A08-4E7D-8E63-9EFA29F1E093}" type="slidenum">
              <a:rPr lang="en-US">
                <a:solidFill>
                  <a:srgbClr val="6A3A20"/>
                </a:solidFill>
                <a:latin typeface="Constantia"/>
              </a:rPr>
              <a:pPr defTabSz="685983"/>
              <a:t>2</a:t>
            </a:fld>
            <a:endParaRPr lang="en-US">
              <a:solidFill>
                <a:srgbClr val="6A3A2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9D272-0697-4649-9457-AC62BD3B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870" y="6474338"/>
            <a:ext cx="7887929" cy="365125"/>
          </a:xfrm>
          <a:solidFill>
            <a:schemeClr val="accent2"/>
          </a:solidFill>
        </p:spPr>
        <p:txBody>
          <a:bodyPr/>
          <a:lstStyle/>
          <a:p>
            <a:fld id="{5A1CE2E0-E043-4F9B-8E6C-99478ED5240E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9897" y="6474337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72FEFA18-FA07-4566-A7A8-56095C3CC0BE}" type="slidenum">
              <a:rPr lang="de-DE" altLang="en-US" smtClean="0">
                <a:solidFill>
                  <a:schemeClr val="bg1"/>
                </a:solidFill>
              </a:rPr>
              <a:pPr/>
              <a:t>20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399" y="780537"/>
            <a:ext cx="894489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0000"/>
              </a:spcBef>
              <a:buFont typeface="Wingdings" pitchFamily="2" charset="2"/>
              <a:buChar char="§"/>
            </a:pPr>
            <a:r>
              <a:rPr lang="en-US" altLang="en-US" sz="4000" b="1" dirty="0"/>
              <a:t>introduce the four widely used middleware communication models for distributed systems:</a:t>
            </a:r>
          </a:p>
          <a:p>
            <a:pPr marL="685800" lvl="1" indent="-3302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4000" b="1" dirty="0"/>
              <a:t>Remote Procedure Call (RPC)</a:t>
            </a:r>
          </a:p>
          <a:p>
            <a:pPr marL="685800" lvl="1" indent="-3302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4000" b="1" dirty="0"/>
              <a:t>Message-Oriented Middleware (MOM)</a:t>
            </a:r>
          </a:p>
          <a:p>
            <a:pPr marL="685800" lvl="1" indent="-3302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4000" b="1" dirty="0"/>
              <a:t>Stream-Oriented Communication</a:t>
            </a:r>
          </a:p>
          <a:p>
            <a:pPr marL="685800" lvl="1" indent="-3302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4000" b="1" dirty="0"/>
              <a:t>Multicast Communication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748" y="18537"/>
            <a:ext cx="9129252" cy="76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kern="0" dirty="0">
                <a:solidFill>
                  <a:schemeClr val="bg1"/>
                </a:solidFill>
                <a:ea typeface="SimSun" pitchFamily="2" charset="-122"/>
              </a:rPr>
              <a:t>Communication Model</a:t>
            </a:r>
          </a:p>
        </p:txBody>
      </p:sp>
    </p:spTree>
    <p:extLst>
      <p:ext uri="{BB962C8B-B14F-4D97-AF65-F5344CB8AC3E}">
        <p14:creationId xmlns:p14="http://schemas.microsoft.com/office/powerpoint/2010/main" val="1303094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4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altLang="en-US" sz="2400" b="1" dirty="0">
                <a:solidFill>
                  <a:schemeClr val="bg1"/>
                </a:solidFill>
              </a:rPr>
              <a:t>Remote Procedure Call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>
          <a:xfrm>
            <a:off x="254000" y="609600"/>
            <a:ext cx="8661400" cy="51816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the first distributed systems were based on explicit message exchange between processes through the use of explicit </a:t>
            </a:r>
            <a:r>
              <a:rPr lang="en-US" altLang="en-US" sz="2200" b="1" dirty="0">
                <a:solidFill>
                  <a:schemeClr val="folHlink"/>
                </a:solidFill>
              </a:rPr>
              <a:t>send</a:t>
            </a:r>
            <a:r>
              <a:rPr lang="en-US" altLang="en-US" sz="2200" b="1" dirty="0"/>
              <a:t> and </a:t>
            </a:r>
            <a:r>
              <a:rPr lang="en-US" altLang="en-US" sz="2200" b="1" dirty="0">
                <a:solidFill>
                  <a:schemeClr val="folHlink"/>
                </a:solidFill>
              </a:rPr>
              <a:t>receive</a:t>
            </a:r>
            <a:r>
              <a:rPr lang="en-US" altLang="en-US" sz="2200" b="1" dirty="0"/>
              <a:t> procedures; but do not allow access transparency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in 1984, </a:t>
            </a:r>
            <a:r>
              <a:rPr lang="en-US" altLang="en-US" sz="2200" b="1" dirty="0" err="1"/>
              <a:t>Birrel</a:t>
            </a:r>
            <a:r>
              <a:rPr lang="en-US" altLang="en-US" sz="2200" b="1" dirty="0"/>
              <a:t> and Nelson introduced a different way of handling communication: RPC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it allows a program to call a procedure located on another machine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simple and elegant, but there are implementation problems</a:t>
            </a:r>
          </a:p>
          <a:p>
            <a:pPr marL="660400" lvl="1" indent="-2921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200" b="1" dirty="0"/>
              <a:t>the calling and called procedures run in different address spaces</a:t>
            </a:r>
          </a:p>
          <a:p>
            <a:pPr marL="660400" lvl="1" indent="-2921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200" b="1" dirty="0"/>
              <a:t>parameters and results have to be exchanged; what if the machines are not identical?</a:t>
            </a:r>
          </a:p>
          <a:p>
            <a:pPr marL="660400" lvl="1" indent="-2921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200" b="1" dirty="0"/>
              <a:t>what happens if both machines crash?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1307F-A28C-4F96-BD83-56BAB65A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36915"/>
            <a:ext cx="7848600" cy="365125"/>
          </a:xfrm>
          <a:solidFill>
            <a:schemeClr val="accent2"/>
          </a:solidFill>
        </p:spPr>
        <p:txBody>
          <a:bodyPr/>
          <a:lstStyle/>
          <a:p>
            <a:fld id="{515C9237-01E7-4FA6-9B86-F8E28BB84D0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536915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657843DF-D5D4-46F1-B3C4-378C34A79880}" type="slidenum">
              <a:rPr lang="de-DE" altLang="en-US">
                <a:solidFill>
                  <a:schemeClr val="bg1"/>
                </a:solidFill>
              </a:rPr>
              <a:pPr/>
              <a:t>21</a:t>
            </a:fld>
            <a:endParaRPr lang="de-DE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5486400"/>
            <a:ext cx="4178300" cy="6096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1800" i="1" dirty="0"/>
              <a:t>parameter passing in a local procedure call: the stack before the call to read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22AAD-F22A-44B3-8AF9-EB811D02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9259-998C-404D-8B21-D2D7789FB958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3BFB-DA8F-4E60-A471-C1A0C0B37EB9}" type="slidenum">
              <a:rPr lang="de-DE" altLang="en-US"/>
              <a:pPr/>
              <a:t>22</a:t>
            </a:fld>
            <a:endParaRPr lang="de-DE" altLang="en-US"/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152400" y="76200"/>
            <a:ext cx="889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58800" indent="-303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5188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4300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solidFill>
                  <a:schemeClr val="tx2"/>
                </a:solidFill>
                <a:latin typeface="Arial" charset="0"/>
              </a:rPr>
              <a:t>Conventional Procedure Call, i.e., on a single machine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>
                <a:latin typeface="Arial" charset="0"/>
              </a:rPr>
              <a:t>e.g. count = read (fd, buf, bytes); a C like statement, where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000" b="1" i="1">
                <a:latin typeface="Arial" charset="0"/>
              </a:rPr>
              <a:t>fd</a:t>
            </a:r>
            <a:r>
              <a:rPr kumimoji="0" lang="en-US" altLang="en-US" sz="2000" b="1">
                <a:latin typeface="Arial" charset="0"/>
              </a:rPr>
              <a:t> is an integer indicating a file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000" b="1" i="1">
                <a:latin typeface="Arial" charset="0"/>
              </a:rPr>
              <a:t>buf</a:t>
            </a:r>
            <a:r>
              <a:rPr kumimoji="0" lang="en-US" altLang="en-US" sz="2000" b="1">
                <a:latin typeface="Arial" charset="0"/>
              </a:rPr>
              <a:t> is an array of characters into which data are read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000" b="1" i="1">
                <a:latin typeface="Arial" charset="0"/>
              </a:rPr>
              <a:t>bytes</a:t>
            </a:r>
            <a:r>
              <a:rPr kumimoji="0" lang="en-US" altLang="en-US" sz="2000" b="1">
                <a:latin typeface="Arial" charset="0"/>
              </a:rPr>
              <a:t> is the number of bytes to be read</a:t>
            </a:r>
          </a:p>
        </p:txBody>
      </p:sp>
      <p:pic>
        <p:nvPicPr>
          <p:cNvPr id="3747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2286000"/>
            <a:ext cx="2965450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47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38400"/>
            <a:ext cx="2541588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4794" name="Rectangle 10"/>
          <p:cNvSpPr>
            <a:spLocks noChangeArrowheads="1"/>
          </p:cNvSpPr>
          <p:nvPr/>
        </p:nvSpPr>
        <p:spPr bwMode="auto">
          <a:xfrm>
            <a:off x="4953000" y="5410200"/>
            <a:ext cx="29083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19200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907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60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813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385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957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529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6101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</a:pPr>
            <a:r>
              <a:rPr kumimoji="0" lang="en-US" altLang="en-US" sz="1800" i="1" dirty="0">
                <a:latin typeface="Arial" charset="0"/>
              </a:rPr>
              <a:t>the stack while the called procedure is active</a:t>
            </a:r>
          </a:p>
        </p:txBody>
      </p:sp>
      <p:sp>
        <p:nvSpPr>
          <p:cNvPr id="374795" name="Rectangle 11"/>
          <p:cNvSpPr>
            <a:spLocks noChangeArrowheads="1"/>
          </p:cNvSpPr>
          <p:nvPr/>
        </p:nvSpPr>
        <p:spPr bwMode="auto">
          <a:xfrm>
            <a:off x="3924300" y="1981200"/>
            <a:ext cx="15494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19200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907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60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813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385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957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529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6101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</a:pPr>
            <a:r>
              <a:rPr kumimoji="0" lang="en-US" altLang="en-US" sz="1800" i="1">
                <a:latin typeface="Arial" charset="0"/>
              </a:rPr>
              <a:t>Stack pointer</a:t>
            </a:r>
          </a:p>
        </p:txBody>
      </p:sp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152400" y="6096000"/>
            <a:ext cx="85010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58800" indent="-303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>
                <a:latin typeface="Arial" charset="0"/>
              </a:rPr>
              <a:t>parameters can be </a:t>
            </a:r>
            <a:r>
              <a:rPr kumimoji="0" lang="en-US" altLang="en-US" sz="2200">
                <a:solidFill>
                  <a:schemeClr val="folHlink"/>
                </a:solidFill>
                <a:latin typeface="Arial" charset="0"/>
              </a:rPr>
              <a:t>call-by-value</a:t>
            </a:r>
            <a:r>
              <a:rPr kumimoji="0" lang="en-US" altLang="en-US" sz="2200">
                <a:latin typeface="Arial" charset="0"/>
              </a:rPr>
              <a:t> (fd and bytes) or </a:t>
            </a:r>
            <a:r>
              <a:rPr kumimoji="0" lang="en-US" altLang="en-US" sz="2200">
                <a:solidFill>
                  <a:schemeClr val="folHlink"/>
                </a:solidFill>
                <a:latin typeface="Arial" charset="0"/>
              </a:rPr>
              <a:t>call-by reference</a:t>
            </a:r>
            <a:r>
              <a:rPr kumimoji="0" lang="en-US" altLang="en-US" sz="2200">
                <a:latin typeface="Arial" charset="0"/>
              </a:rPr>
              <a:t> (buf) or in some languages </a:t>
            </a:r>
            <a:r>
              <a:rPr kumimoji="0" lang="en-US" altLang="en-US" sz="2200">
                <a:solidFill>
                  <a:schemeClr val="folHlink"/>
                </a:solidFill>
                <a:latin typeface="Arial" charset="0"/>
              </a:rPr>
              <a:t>call-by-copy/restore</a:t>
            </a:r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auto">
          <a:xfrm>
            <a:off x="7543800" y="4572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19200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907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60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813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385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957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529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6101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Tx/>
              <a:buFontTx/>
              <a:buNone/>
            </a:pPr>
            <a:r>
              <a:rPr kumimoji="0" lang="en-US" altLang="en-US" sz="1800" i="1">
                <a:latin typeface="Arial" charset="0"/>
              </a:rPr>
              <a:t>Stack pointer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5105400"/>
            <a:ext cx="6705600" cy="381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000" b="1" i="1"/>
              <a:t>principle of RPC between a client and server program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B2840-8AF3-404B-9EF8-4CC4678D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4581" y="6492875"/>
            <a:ext cx="7964129" cy="365125"/>
          </a:xfrm>
          <a:solidFill>
            <a:schemeClr val="accent2"/>
          </a:solidFill>
        </p:spPr>
        <p:txBody>
          <a:bodyPr/>
          <a:lstStyle/>
          <a:p>
            <a:fld id="{99361C92-3287-46BA-82B8-798C2B5C3608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2298" y="6477000"/>
            <a:ext cx="2171701" cy="396875"/>
          </a:xfrm>
          <a:solidFill>
            <a:schemeClr val="accent2"/>
          </a:solidFill>
        </p:spPr>
        <p:txBody>
          <a:bodyPr/>
          <a:lstStyle/>
          <a:p>
            <a:fld id="{02D1DED1-182A-4604-B644-93CD7A86FA68}" type="slidenum">
              <a:rPr lang="de-DE" altLang="en-US">
                <a:solidFill>
                  <a:schemeClr val="bg1"/>
                </a:solidFill>
              </a:rPr>
              <a:pPr/>
              <a:t>23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pic>
        <p:nvPicPr>
          <p:cNvPr id="3758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905000"/>
            <a:ext cx="6196012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5818" name="Rectangle 1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58800" indent="-303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5188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4300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20000"/>
              </a:spcBef>
              <a:buClr>
                <a:schemeClr val="folHlink"/>
              </a:buClr>
              <a:buSzTx/>
            </a:pPr>
            <a:r>
              <a:rPr kumimoji="0" lang="en-US" altLang="en-US" sz="2200" b="1" dirty="0">
                <a:solidFill>
                  <a:schemeClr val="bg1"/>
                </a:solidFill>
                <a:latin typeface="Arial" charset="0"/>
              </a:rPr>
              <a:t>Client and Server Stubs</a:t>
            </a:r>
          </a:p>
        </p:txBody>
      </p:sp>
      <p:sp>
        <p:nvSpPr>
          <p:cNvPr id="375823" name="Rectangle 15"/>
          <p:cNvSpPr>
            <a:spLocks noChangeArrowheads="1"/>
          </p:cNvSpPr>
          <p:nvPr/>
        </p:nvSpPr>
        <p:spPr bwMode="auto">
          <a:xfrm>
            <a:off x="152400" y="457200"/>
            <a:ext cx="88900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58800" indent="-303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5188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4300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RPC would like to make a remote procedure call look the same as a local one; it should be transparent, i.e., the calling procedure should not know that the called procedure is executing on a different machine or vice versa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0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0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0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0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0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0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0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0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0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when a program is compiled, it uses different versions of library functions called </a:t>
            </a: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client stubs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a </a:t>
            </a: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server</a:t>
            </a:r>
            <a:r>
              <a:rPr kumimoji="0" lang="en-US" altLang="en-US" sz="2000" b="1" dirty="0">
                <a:latin typeface="Arial" charset="0"/>
              </a:rPr>
              <a:t> </a:t>
            </a: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stub</a:t>
            </a:r>
            <a:r>
              <a:rPr kumimoji="0" lang="en-US" altLang="en-US" sz="2000" b="1" dirty="0">
                <a:latin typeface="Arial" charset="0"/>
              </a:rPr>
              <a:t> is the server-side equivalent of a client</a:t>
            </a: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 </a:t>
            </a:r>
            <a:r>
              <a:rPr kumimoji="0" lang="en-US" altLang="en-US" sz="2000" b="1" dirty="0">
                <a:latin typeface="Arial" charset="0"/>
              </a:rPr>
              <a:t>stub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C0244-B781-4FC1-A700-A7B91D5F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7696200" cy="365125"/>
          </a:xfrm>
          <a:solidFill>
            <a:schemeClr val="accent2"/>
          </a:solidFill>
        </p:spPr>
        <p:txBody>
          <a:bodyPr/>
          <a:lstStyle/>
          <a:p>
            <a:fld id="{EBA452B1-886D-4EFE-9AB5-D368842842C9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474602A2-704D-4721-BC64-DAD6AE3720AC}" type="slidenum">
              <a:rPr lang="de-DE" altLang="en-US">
                <a:solidFill>
                  <a:schemeClr val="bg1"/>
                </a:solidFill>
              </a:rPr>
              <a:pPr/>
              <a:t>24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874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62075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0863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1935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765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337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909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481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25000"/>
              </a:spcBef>
              <a:buClr>
                <a:schemeClr val="folHlink"/>
              </a:buClr>
              <a:buSzTx/>
            </a:pPr>
            <a:r>
              <a:rPr kumimoji="0" lang="en-US" altLang="en-US" sz="2200" b="1" dirty="0">
                <a:solidFill>
                  <a:schemeClr val="bg1"/>
                </a:solidFill>
                <a:latin typeface="Arial" charset="0"/>
              </a:rPr>
              <a:t>Steps of a Remote Procedure Call</a:t>
            </a:r>
          </a:p>
        </p:txBody>
      </p:sp>
      <p:sp>
        <p:nvSpPr>
          <p:cNvPr id="376839" name="Rectangle 7"/>
          <p:cNvSpPr>
            <a:spLocks noChangeArrowheads="1"/>
          </p:cNvSpPr>
          <p:nvPr/>
        </p:nvSpPr>
        <p:spPr bwMode="auto">
          <a:xfrm>
            <a:off x="192881" y="990600"/>
            <a:ext cx="875823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874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62075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0863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1935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765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337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909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481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AutoNum type="arabicPeriod"/>
            </a:pPr>
            <a:r>
              <a:rPr kumimoji="0" lang="en-US" altLang="en-US" sz="2000" b="1" dirty="0">
                <a:latin typeface="Arial" charset="0"/>
              </a:rPr>
              <a:t>Client procedure calls client stub in the normal way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AutoNum type="arabicPeriod"/>
            </a:pPr>
            <a:r>
              <a:rPr kumimoji="0" lang="en-US" altLang="en-US" sz="2000" b="1" dirty="0">
                <a:latin typeface="Arial" charset="0"/>
              </a:rPr>
              <a:t>Client stub builds a message and calls the local OS (packing parameters into a message is called </a:t>
            </a: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parameter marshaling</a:t>
            </a:r>
            <a:r>
              <a:rPr kumimoji="0" lang="en-US" altLang="en-US" sz="2000" b="1" dirty="0">
                <a:latin typeface="Arial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AutoNum type="arabicPeriod"/>
            </a:pPr>
            <a:r>
              <a:rPr kumimoji="0" lang="en-US" altLang="en-US" sz="2000" b="1" dirty="0">
                <a:latin typeface="Arial" charset="0"/>
              </a:rPr>
              <a:t>Client's OS sends the message to the remote OS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AutoNum type="arabicPeriod"/>
            </a:pPr>
            <a:r>
              <a:rPr kumimoji="0" lang="en-US" altLang="en-US" sz="2000" b="1" dirty="0">
                <a:latin typeface="Arial" charset="0"/>
              </a:rPr>
              <a:t>Remote OS gives the message to the server stub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AutoNum type="arabicPeriod"/>
            </a:pPr>
            <a:r>
              <a:rPr kumimoji="0" lang="en-US" altLang="en-US" sz="2000" b="1" dirty="0">
                <a:latin typeface="Arial" charset="0"/>
              </a:rPr>
              <a:t>Server stub unpacks the parameters and calls the server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AutoNum type="arabicPeriod"/>
            </a:pPr>
            <a:r>
              <a:rPr kumimoji="0" lang="en-US" altLang="en-US" sz="2000" b="1" dirty="0">
                <a:latin typeface="Arial" charset="0"/>
              </a:rPr>
              <a:t>Server does the work and returns the result to the stub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AutoNum type="arabicPeriod"/>
            </a:pPr>
            <a:r>
              <a:rPr kumimoji="0" lang="en-US" altLang="en-US" sz="2000" b="1" dirty="0">
                <a:latin typeface="Arial" charset="0"/>
              </a:rPr>
              <a:t>Server stub packs it in a message and calls the local OS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AutoNum type="arabicPeriod"/>
            </a:pPr>
            <a:r>
              <a:rPr kumimoji="0" lang="en-US" altLang="en-US" sz="2000" b="1" dirty="0">
                <a:latin typeface="Arial" charset="0"/>
              </a:rPr>
              <a:t>Server's OS sends the message to the client's OS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AutoNum type="arabicPeriod"/>
            </a:pPr>
            <a:r>
              <a:rPr kumimoji="0" lang="en-US" altLang="en-US" sz="2000" b="1" dirty="0">
                <a:latin typeface="Arial" charset="0"/>
              </a:rPr>
              <a:t>Client's OS gives the message to the client stub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AutoNum type="arabicPeriod"/>
            </a:pPr>
            <a:r>
              <a:rPr kumimoji="0" lang="en-US" altLang="en-US" sz="2000" b="1" dirty="0">
                <a:latin typeface="Arial" charset="0"/>
              </a:rPr>
              <a:t>Stub unpacks the result and returns to client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hence, for the client remote services are accessed by making ordinary (local) procedure calls; not by calling </a:t>
            </a: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send</a:t>
            </a:r>
            <a:r>
              <a:rPr kumimoji="0" lang="en-US" altLang="en-US" sz="2000" b="1" dirty="0">
                <a:latin typeface="Arial" charset="0"/>
              </a:rPr>
              <a:t> and </a:t>
            </a: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receive</a:t>
            </a:r>
          </a:p>
        </p:txBody>
      </p:sp>
      <p:sp>
        <p:nvSpPr>
          <p:cNvPr id="376840" name="Rectangle 8"/>
          <p:cNvSpPr>
            <a:spLocks noChangeArrowheads="1"/>
          </p:cNvSpPr>
          <p:nvPr/>
        </p:nvSpPr>
        <p:spPr bwMode="auto">
          <a:xfrm>
            <a:off x="212546" y="5654675"/>
            <a:ext cx="8758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874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62075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0863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1935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765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337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909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481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Tx/>
              <a:buFont typeface="Wingdings" pitchFamily="2" charset="2"/>
              <a:buChar char="F"/>
            </a:pPr>
            <a:r>
              <a:rPr kumimoji="0" lang="en-US" altLang="en-US" sz="2000" b="1" i="1">
                <a:solidFill>
                  <a:srgbClr val="4CB453"/>
                </a:solidFill>
                <a:latin typeface="Arial" charset="0"/>
              </a:rPr>
              <a:t>server machine vs server process; client machine vs client process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1042987" y="5638800"/>
            <a:ext cx="7239000" cy="381000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en-US" sz="2000" b="1" i="1"/>
              <a:t>steps involved in doing remote computation through RPC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DD481-50DD-46C2-AD7B-4E6E5808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86" y="6490417"/>
            <a:ext cx="7681913" cy="365125"/>
          </a:xfrm>
          <a:solidFill>
            <a:schemeClr val="accent2"/>
          </a:solidFill>
        </p:spPr>
        <p:txBody>
          <a:bodyPr/>
          <a:lstStyle/>
          <a:p>
            <a:fld id="{FBF735A1-6658-40ED-9E44-304D84C0A35C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87959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6596C59D-1D68-46DD-9514-FA5DFAEE6C52}" type="slidenum">
              <a:rPr lang="de-DE" altLang="en-US">
                <a:solidFill>
                  <a:schemeClr val="bg1"/>
                </a:solidFill>
              </a:rPr>
              <a:pPr/>
              <a:t>25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4" t="41541" r="17531" b="36253"/>
          <a:stretch>
            <a:fillRect/>
          </a:stretch>
        </p:blipFill>
        <p:spPr bwMode="auto">
          <a:xfrm>
            <a:off x="228600" y="1828800"/>
            <a:ext cx="88677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152400" y="0"/>
            <a:ext cx="89916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58800" indent="-303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5188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4300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</a:pPr>
            <a:r>
              <a:rPr kumimoji="0" lang="en-US" altLang="en-US" sz="2200" b="1" dirty="0">
                <a:solidFill>
                  <a:schemeClr val="bg1"/>
                </a:solidFill>
                <a:latin typeface="Arial" charset="0"/>
              </a:rPr>
              <a:t>Parameter Passing</a:t>
            </a: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152400" y="533400"/>
            <a:ext cx="87217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58800" indent="-303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5188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4300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200" b="1">
                <a:solidFill>
                  <a:schemeClr val="tx2"/>
                </a:solidFill>
                <a:latin typeface="Arial" charset="0"/>
              </a:rPr>
              <a:t>1. Passing Value Parameters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latin typeface="Arial" charset="0"/>
              </a:rPr>
              <a:t>e.g., consider a remote procedure </a:t>
            </a:r>
            <a:r>
              <a:rPr kumimoji="0" lang="en-US" altLang="en-US" sz="2200" b="1">
                <a:solidFill>
                  <a:schemeClr val="tx2"/>
                </a:solidFill>
                <a:latin typeface="Arial" charset="0"/>
              </a:rPr>
              <a:t>add(i, j),</a:t>
            </a:r>
            <a:r>
              <a:rPr kumimoji="0" lang="en-US" altLang="en-US" sz="2200" b="1">
                <a:latin typeface="Arial" charset="0"/>
              </a:rPr>
              <a:t> where </a:t>
            </a:r>
            <a:r>
              <a:rPr kumimoji="0" lang="en-US" altLang="en-US" sz="2200" b="1">
                <a:solidFill>
                  <a:schemeClr val="tx2"/>
                </a:solidFill>
                <a:latin typeface="Arial" charset="0"/>
              </a:rPr>
              <a:t>i</a:t>
            </a:r>
            <a:r>
              <a:rPr kumimoji="0" lang="en-US" altLang="en-US" sz="2200" b="1">
                <a:latin typeface="Arial" charset="0"/>
              </a:rPr>
              <a:t> and </a:t>
            </a:r>
            <a:r>
              <a:rPr kumimoji="0" lang="en-US" altLang="en-US" sz="2200" b="1">
                <a:solidFill>
                  <a:schemeClr val="tx2"/>
                </a:solidFill>
                <a:latin typeface="Arial" charset="0"/>
              </a:rPr>
              <a:t>j</a:t>
            </a:r>
            <a:r>
              <a:rPr kumimoji="0" lang="en-US" altLang="en-US" sz="2200" b="1">
                <a:latin typeface="Arial" charset="0"/>
              </a:rPr>
              <a:t> are integer parameters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58BB7-33E9-4C4C-83DA-CDC76A95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8" y="6492875"/>
            <a:ext cx="7693742" cy="365125"/>
          </a:xfrm>
          <a:solidFill>
            <a:schemeClr val="accent2"/>
          </a:solidFill>
        </p:spPr>
        <p:txBody>
          <a:bodyPr/>
          <a:lstStyle/>
          <a:p>
            <a:fld id="{D02AAAD8-D023-4D40-B27A-D1A180C6C797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4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1E16B31F-BCEB-47E2-874C-3830304DD2B7}" type="slidenum">
              <a:rPr lang="de-DE" altLang="en-US">
                <a:solidFill>
                  <a:schemeClr val="bg1"/>
                </a:solidFill>
              </a:rPr>
              <a:pPr/>
              <a:t>26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378943" name="Rectangle 63"/>
          <p:cNvSpPr>
            <a:spLocks noChangeArrowheads="1"/>
          </p:cNvSpPr>
          <p:nvPr/>
        </p:nvSpPr>
        <p:spPr bwMode="auto">
          <a:xfrm>
            <a:off x="152400" y="762000"/>
            <a:ext cx="88011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58800" indent="-303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5188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4300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above discussion applies if the server and the client machines are identical</a:t>
            </a:r>
          </a:p>
          <a:p>
            <a:pPr>
              <a:spcBef>
                <a:spcPct val="2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but that is not the case in large distributed systems</a:t>
            </a:r>
          </a:p>
          <a:p>
            <a:pPr>
              <a:spcBef>
                <a:spcPct val="2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machines may differ in data representation (e.g., IBM mainframes use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EBCDIC</a:t>
            </a:r>
            <a:r>
              <a:rPr kumimoji="0" lang="en-US" altLang="en-US" sz="2200" b="1" dirty="0">
                <a:latin typeface="Arial" charset="0"/>
              </a:rPr>
              <a:t> whereas IBM PCs use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ASCII</a:t>
            </a:r>
            <a:r>
              <a:rPr kumimoji="0" lang="en-US" altLang="en-US" sz="2200" b="1" dirty="0">
                <a:latin typeface="Arial" charset="0"/>
              </a:rPr>
              <a:t>)</a:t>
            </a:r>
          </a:p>
          <a:p>
            <a:pPr>
              <a:spcBef>
                <a:spcPct val="2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there are also differences in representing integers(1’s complement or 2’s complement) and floating-point numbers</a:t>
            </a:r>
          </a:p>
          <a:p>
            <a:pPr>
              <a:spcBef>
                <a:spcPct val="2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byte numbering may be different (from right to left in Pentium called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little endian</a:t>
            </a:r>
            <a:r>
              <a:rPr kumimoji="0" lang="en-US" altLang="en-US" sz="2200" b="1" dirty="0">
                <a:latin typeface="Arial" charset="0"/>
              </a:rPr>
              <a:t> and left to right in SPARC,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big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endian</a:t>
            </a:r>
            <a:r>
              <a:rPr kumimoji="0" lang="en-US" altLang="en-US" sz="2200" b="1" dirty="0">
                <a:latin typeface="Arial" charset="0"/>
              </a:rPr>
              <a:t>)</a:t>
            </a:r>
          </a:p>
          <a:p>
            <a:pPr>
              <a:spcBef>
                <a:spcPct val="2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e.g.</a:t>
            </a:r>
          </a:p>
          <a:p>
            <a:pPr lvl="1">
              <a:spcBef>
                <a:spcPct val="2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consider a procedure with two parameters, an integer and a four-character string; each one 32-bit word (5, “JILL”)</a:t>
            </a:r>
          </a:p>
          <a:p>
            <a:pPr lvl="1">
              <a:spcBef>
                <a:spcPct val="2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sender is Intel and the receiver is SPARC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4D48D-F29B-4530-A042-8D362B50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7772400" cy="365125"/>
          </a:xfrm>
          <a:solidFill>
            <a:schemeClr val="accent2"/>
          </a:solidFill>
        </p:spPr>
        <p:txBody>
          <a:bodyPr/>
          <a:lstStyle/>
          <a:p>
            <a:fld id="{CBD81DC5-9366-4C8A-B3ED-47A7EDDF0CB1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71852" y="6492875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7BC323B1-6487-4FA4-8F65-E70F767C597C}" type="slidenum">
              <a:rPr lang="de-DE" altLang="en-US">
                <a:solidFill>
                  <a:schemeClr val="bg1"/>
                </a:solidFill>
              </a:rPr>
              <a:pPr/>
              <a:t>27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pic>
        <p:nvPicPr>
          <p:cNvPr id="427251" name="Picture 2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9700"/>
            <a:ext cx="36957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7252" name="Rectangle 244"/>
          <p:cNvSpPr>
            <a:spLocks noChangeArrowheads="1"/>
          </p:cNvSpPr>
          <p:nvPr/>
        </p:nvSpPr>
        <p:spPr bwMode="auto">
          <a:xfrm>
            <a:off x="990600" y="22098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6700" indent="-266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06488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65275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47863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304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876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448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020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592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10000"/>
              </a:spcBef>
              <a:buClr>
                <a:schemeClr val="folHlink"/>
              </a:buClr>
              <a:buSzTx/>
              <a:buFontTx/>
              <a:buNone/>
            </a:pPr>
            <a:r>
              <a:rPr kumimoji="0" lang="en-US" altLang="en-US" sz="2000" b="1" i="1">
                <a:latin typeface="Arial" charset="0"/>
              </a:rPr>
              <a:t>original message on the Pentium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Clr>
                <a:schemeClr val="folHlink"/>
              </a:buClr>
              <a:buSzTx/>
              <a:buFontTx/>
              <a:buNone/>
            </a:pPr>
            <a:r>
              <a:rPr kumimoji="0" lang="en-US" altLang="en-US" sz="2000" b="1" i="1">
                <a:latin typeface="Arial" charset="0"/>
              </a:rPr>
              <a:t>(the numbers in boxes indicate the address of each byte)</a:t>
            </a:r>
          </a:p>
        </p:txBody>
      </p:sp>
      <p:pic>
        <p:nvPicPr>
          <p:cNvPr id="427253" name="Picture 2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3810000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7254" name="Rectangle 246"/>
          <p:cNvSpPr>
            <a:spLocks noChangeArrowheads="1"/>
          </p:cNvSpPr>
          <p:nvPr/>
        </p:nvSpPr>
        <p:spPr bwMode="auto">
          <a:xfrm>
            <a:off x="457200" y="50292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6700" indent="-266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06488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65275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47863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304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876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448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020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592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10000"/>
              </a:spcBef>
              <a:buClr>
                <a:schemeClr val="folHlink"/>
              </a:buClr>
              <a:buSzTx/>
              <a:buFontTx/>
              <a:buNone/>
            </a:pPr>
            <a:r>
              <a:rPr kumimoji="0" lang="en-US" altLang="en-US" sz="2000" b="1" i="1">
                <a:latin typeface="Arial" charset="0"/>
              </a:rPr>
              <a:t>the message after receipt on the SPARC; wrong integer (2</a:t>
            </a:r>
            <a:r>
              <a:rPr kumimoji="0" lang="en-US" altLang="en-US" sz="2000" b="1" i="1" baseline="30000">
                <a:latin typeface="Arial" charset="0"/>
              </a:rPr>
              <a:t>24</a:t>
            </a:r>
            <a:r>
              <a:rPr kumimoji="0" lang="en-US" altLang="en-US" sz="2000" b="1" i="1">
                <a:latin typeface="Arial" charset="0"/>
              </a:rPr>
              <a:t>+2</a:t>
            </a:r>
            <a:r>
              <a:rPr kumimoji="0" lang="en-US" altLang="en-US" sz="2000" b="1" i="1" baseline="30000">
                <a:latin typeface="Arial" charset="0"/>
              </a:rPr>
              <a:t>26</a:t>
            </a:r>
            <a:r>
              <a:rPr kumimoji="0" lang="en-US" altLang="en-US" sz="2000" b="1" i="1">
                <a:latin typeface="Arial" charset="0"/>
              </a:rPr>
              <a:t> = 83,886,080), but correct string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CA3AA-3A5E-42EF-866F-16A56C29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7620000" cy="365125"/>
          </a:xfrm>
          <a:solidFill>
            <a:schemeClr val="accent2"/>
          </a:solidFill>
        </p:spPr>
        <p:txBody>
          <a:bodyPr/>
          <a:lstStyle/>
          <a:p>
            <a:fld id="{BA0A04EE-1C11-493E-81CD-5980AA4522B2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71852" y="6492874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74FAD869-63EA-4136-B598-7720CC4A918C}" type="slidenum">
              <a:rPr lang="de-DE" altLang="en-US">
                <a:solidFill>
                  <a:schemeClr val="bg1"/>
                </a:solidFill>
              </a:rPr>
              <a:pPr/>
              <a:t>28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152400" y="33528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6700" indent="-266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06488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65275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47863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304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876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448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020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592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10000"/>
              </a:spcBef>
              <a:buClr>
                <a:schemeClr val="folHlink"/>
              </a:buClr>
              <a:buSzTx/>
              <a:buFontTx/>
              <a:buNone/>
            </a:pPr>
            <a:r>
              <a:rPr kumimoji="0" lang="en-US" altLang="en-US" sz="2000" b="1" i="1">
                <a:latin typeface="Arial" charset="0"/>
              </a:rPr>
              <a:t>     the message after being inverted (correct integer but wrong string)</a:t>
            </a:r>
          </a:p>
        </p:txBody>
      </p:sp>
      <p:sp>
        <p:nvSpPr>
          <p:cNvPr id="428035" name="Rectangle 3"/>
          <p:cNvSpPr>
            <a:spLocks noChangeArrowheads="1"/>
          </p:cNvSpPr>
          <p:nvPr/>
        </p:nvSpPr>
        <p:spPr bwMode="auto">
          <a:xfrm>
            <a:off x="152400" y="228600"/>
            <a:ext cx="845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6700" indent="-266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06488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65275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47863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304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876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448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020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592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latin typeface="Arial" charset="0"/>
              </a:rPr>
              <a:t>one approach is to invert the bytes of each word after receipt</a:t>
            </a:r>
          </a:p>
        </p:txBody>
      </p:sp>
      <p:pic>
        <p:nvPicPr>
          <p:cNvPr id="428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0386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152400" y="396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3550" indent="-4635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06488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65275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47863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304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876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448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020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592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buClr>
                <a:schemeClr val="folHlink"/>
              </a:buClr>
              <a:buSzTx/>
              <a:buFont typeface="Wingdings" pitchFamily="2" charset="2"/>
              <a:buChar char="Ü"/>
            </a:pPr>
            <a:r>
              <a:rPr kumimoji="0" lang="en-US" altLang="en-US" sz="2200" b="1">
                <a:latin typeface="Arial" charset="0"/>
              </a:rPr>
              <a:t>additional information is required to tell which is an integer and which is a string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1A228-5EF8-4F00-9DC2-AF29B752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9497" y="6492875"/>
            <a:ext cx="7669161" cy="365125"/>
          </a:xfrm>
          <a:solidFill>
            <a:schemeClr val="accent2"/>
          </a:solidFill>
        </p:spPr>
        <p:txBody>
          <a:bodyPr/>
          <a:lstStyle/>
          <a:p>
            <a:fld id="{182DE2C4-971A-4B83-965B-F431033E50DB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7AB73876-0F73-4ED9-8C8C-8AA9F8440A18}" type="slidenum">
              <a:rPr lang="de-DE" altLang="en-US">
                <a:solidFill>
                  <a:schemeClr val="bg1"/>
                </a:solidFill>
              </a:rPr>
              <a:pPr/>
              <a:t>29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0" y="0"/>
            <a:ext cx="89535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58800" indent="-303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5188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4300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200" b="1" dirty="0">
                <a:solidFill>
                  <a:schemeClr val="bg1"/>
                </a:solidFill>
                <a:latin typeface="Arial" charset="0"/>
              </a:rPr>
              <a:t>2. Passing Reference Parameters</a:t>
            </a: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0" y="627062"/>
            <a:ext cx="8801100" cy="531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58800" indent="-303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5188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4300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assume the parameter is a pointer to an array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copy the array into the message and send it to the server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the server stub can then call the server with a pointer to this array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the server then makes any changes to the array and sends it back to the client stub which copies it to the client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this is in effect call-by-copy/restore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optimization of the method</a:t>
            </a:r>
          </a:p>
          <a:p>
            <a:pPr lvl="2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one of the copy operations can be eliminated if the stub knows whether the parameter is input or output to the server</a:t>
            </a:r>
          </a:p>
          <a:p>
            <a:pPr lvl="2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if it is an input to the server (e.g., in a call to </a:t>
            </a:r>
            <a:r>
              <a:rPr kumimoji="0" lang="en-US" altLang="en-US" sz="2000" b="1" i="1" dirty="0">
                <a:latin typeface="Arial" charset="0"/>
              </a:rPr>
              <a:t>write</a:t>
            </a:r>
            <a:r>
              <a:rPr kumimoji="0" lang="en-US" altLang="en-US" sz="2000" b="1" dirty="0">
                <a:latin typeface="Arial" charset="0"/>
              </a:rPr>
              <a:t>), it need not be copied back</a:t>
            </a:r>
          </a:p>
          <a:p>
            <a:pPr lvl="2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if it is an output, it need not be sent over in the first place; only send the size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the above procedure can handle pointers to simple arrays and structures, but difficult to generalize it to an arbitrary data structure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1066800" y="1371600"/>
            <a:ext cx="7848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Network protocol</a:t>
            </a: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Types of communication </a:t>
            </a:r>
          </a:p>
          <a:p>
            <a:pPr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Communication model</a:t>
            </a:r>
          </a:p>
          <a:p>
            <a:pPr algn="ctr">
              <a:buClrTx/>
              <a:buSzTx/>
              <a:buFontTx/>
              <a:buNone/>
            </a:pPr>
            <a:endParaRPr kumimoji="0" lang="en-GB" altLang="en-US" sz="36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51212C0-1F8F-4FB0-8599-F6C47573C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en-US" sz="3200" b="1" dirty="0">
                <a:solidFill>
                  <a:schemeClr val="bg1"/>
                </a:solidFill>
                <a:latin typeface="Arial" charset="0"/>
              </a:rPr>
              <a:t>Outline</a:t>
            </a:r>
            <a:endParaRPr kumimoji="0" lang="en-GB" altLang="en-US" sz="3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1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Rectangle 4"/>
          <p:cNvSpPr>
            <a:spLocks noGrp="1" noChangeArrowheads="1"/>
          </p:cNvSpPr>
          <p:nvPr>
            <p:ph idx="1"/>
          </p:nvPr>
        </p:nvSpPr>
        <p:spPr>
          <a:xfrm>
            <a:off x="6032500" y="5572126"/>
            <a:ext cx="3111500" cy="304800"/>
          </a:xfrm>
        </p:spPr>
        <p:txBody>
          <a:bodyPr>
            <a:normAutofit fontScale="92500" lnSpcReduction="10000"/>
          </a:bodyPr>
          <a:lstStyle/>
          <a:p>
            <a:pPr marL="609600" indent="-609600" algn="r">
              <a:lnSpc>
                <a:spcPct val="90000"/>
              </a:lnSpc>
              <a:buFontTx/>
              <a:buNone/>
            </a:pPr>
            <a:r>
              <a:rPr lang="en-US" altLang="en-US" sz="1800" i="1" dirty="0"/>
              <a:t>the corresponding message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4A632-5219-4C0D-9C3B-95EA2659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2" y="6476796"/>
            <a:ext cx="6314768" cy="365125"/>
          </a:xfrm>
          <a:solidFill>
            <a:schemeClr val="accent2"/>
          </a:solidFill>
        </p:spPr>
        <p:txBody>
          <a:bodyPr/>
          <a:lstStyle/>
          <a:p>
            <a:fld id="{5DCA1819-84A0-434F-9AFF-363DAF49036B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24600" y="6476286"/>
            <a:ext cx="2809568" cy="365125"/>
          </a:xfrm>
          <a:solidFill>
            <a:schemeClr val="accent2"/>
          </a:solidFill>
        </p:spPr>
        <p:txBody>
          <a:bodyPr/>
          <a:lstStyle/>
          <a:p>
            <a:fld id="{84878C20-8539-457B-A0AD-F98B0DAB9508}" type="slidenum">
              <a:rPr lang="de-DE" altLang="en-US">
                <a:solidFill>
                  <a:schemeClr val="bg1"/>
                </a:solidFill>
              </a:rPr>
              <a:pPr/>
              <a:t>30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152400" y="76200"/>
            <a:ext cx="8928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201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5188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4300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solidFill>
                  <a:schemeClr val="tx2"/>
                </a:solidFill>
                <a:latin typeface="Arial" charset="0"/>
              </a:rPr>
              <a:t>Parameter Specification and Stub Generation</a:t>
            </a:r>
          </a:p>
        </p:txBody>
      </p:sp>
      <p:pic>
        <p:nvPicPr>
          <p:cNvPr id="3799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90788"/>
            <a:ext cx="3505200" cy="124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91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39" y="2317751"/>
            <a:ext cx="199231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304800" y="3657600"/>
            <a:ext cx="6629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58800" indent="-303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5188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4300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assume a word is 4 bytes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one possibility is to transmit the character in the rightmost byte, a float as a whole word, and an array as a group of words equal to the array length preceded by a word giving the length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this way both client stub and server stub can understand outgoing and incoming messages</a:t>
            </a:r>
          </a:p>
        </p:txBody>
      </p:sp>
      <p:sp>
        <p:nvSpPr>
          <p:cNvPr id="379915" name="Rectangle 11"/>
          <p:cNvSpPr>
            <a:spLocks noChangeArrowheads="1"/>
          </p:cNvSpPr>
          <p:nvPr/>
        </p:nvSpPr>
        <p:spPr bwMode="auto">
          <a:xfrm>
            <a:off x="139700" y="381000"/>
            <a:ext cx="89281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201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5188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4300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the caller and the callee need to use the same protocol (format of messages) and the same steps; with such rules the client and server stubs can assemble, communicate, and interpret messages correctly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consider the following example; the procedure </a:t>
            </a:r>
            <a:r>
              <a:rPr kumimoji="0" lang="en-US" altLang="en-US" sz="2000" b="1" dirty="0" err="1">
                <a:latin typeface="Arial" charset="0"/>
              </a:rPr>
              <a:t>foobar</a:t>
            </a:r>
            <a:r>
              <a:rPr kumimoji="0" lang="en-US" altLang="en-US" sz="2000" b="1" dirty="0">
                <a:latin typeface="Arial" charset="0"/>
              </a:rPr>
              <a:t> has 3 parameters: a character, a floating point number, and an array of 5 integers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3A981-D13D-4525-B8F0-A3E0FB1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7391400" cy="365125"/>
          </a:xfrm>
          <a:solidFill>
            <a:schemeClr val="accent2"/>
          </a:solidFill>
        </p:spPr>
        <p:txBody>
          <a:bodyPr/>
          <a:lstStyle/>
          <a:p>
            <a:fld id="{5692DFA5-1E2B-4B10-9B51-7201CA2121D8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4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8A2473BA-4646-45D4-9AD2-55D6AF0321ED}" type="slidenum">
              <a:rPr lang="de-DE" altLang="en-US">
                <a:solidFill>
                  <a:schemeClr val="bg1"/>
                </a:solidFill>
              </a:rPr>
              <a:pPr/>
              <a:t>31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380940" name="Rectangle 12"/>
          <p:cNvSpPr>
            <a:spLocks noChangeArrowheads="1"/>
          </p:cNvSpPr>
          <p:nvPr/>
        </p:nvSpPr>
        <p:spPr bwMode="auto">
          <a:xfrm>
            <a:off x="228600" y="457200"/>
            <a:ext cx="8799513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58800" indent="-303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5188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4300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other issues that need the agreement of the client and the server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how are simple data structures like integers (e.g. 2’s complement), characters (e.g. 16-bit Unicode), Booleans, ... represented?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 err="1">
                <a:latin typeface="Arial" charset="0"/>
              </a:rPr>
              <a:t>endianess</a:t>
            </a:r>
            <a:endParaRPr kumimoji="0" lang="en-US" altLang="en-US" sz="22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which transport protocol to use - the connection-oriented TCP or the unreliable connectionless UDP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CED04-8755-4176-8EFB-5C3D8EDC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80" y="6492875"/>
            <a:ext cx="7062019" cy="365125"/>
          </a:xfrm>
          <a:solidFill>
            <a:schemeClr val="accent2"/>
          </a:solidFill>
        </p:spPr>
        <p:txBody>
          <a:bodyPr/>
          <a:lstStyle/>
          <a:p>
            <a:fld id="{F5942C75-32BF-4A9C-9F15-D7C2E91E04DF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62020" y="6492671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1E20EBA7-B1CB-4F69-AA9B-877EC2009110}" type="slidenum">
              <a:rPr lang="de-DE" altLang="en-US">
                <a:solidFill>
                  <a:schemeClr val="bg1"/>
                </a:solidFill>
              </a:rPr>
              <a:pPr/>
              <a:t>32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152400" y="152400"/>
            <a:ext cx="8928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201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63588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04140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417638" indent="-3508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874838" indent="-3508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332038" indent="-3508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789238" indent="-3508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246438" indent="-3508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Asynchronous RPC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A shortcoming of the original model: no need of blocking for the client in some cases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two cases</a:t>
            </a:r>
          </a:p>
          <a:p>
            <a:pPr lvl="3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000" b="1" dirty="0">
                <a:latin typeface="Arial" charset="0"/>
              </a:rPr>
              <a:t>1. if there is no result to be returned</a:t>
            </a:r>
          </a:p>
          <a:p>
            <a:pPr lvl="4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e.g., inserting records in a database, ...</a:t>
            </a:r>
          </a:p>
          <a:p>
            <a:pPr lvl="4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the server immediately sends an ack promising that it will carryout the request</a:t>
            </a:r>
          </a:p>
          <a:p>
            <a:pPr lvl="4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the client can now proceed without blocking</a:t>
            </a:r>
          </a:p>
        </p:txBody>
      </p:sp>
      <p:sp>
        <p:nvSpPr>
          <p:cNvPr id="430083" name="Rectangle 3"/>
          <p:cNvSpPr>
            <a:spLocks noChangeArrowheads="1"/>
          </p:cNvSpPr>
          <p:nvPr/>
        </p:nvSpPr>
        <p:spPr bwMode="auto">
          <a:xfrm>
            <a:off x="266700" y="5535561"/>
            <a:ext cx="861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4488" indent="-3444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19200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907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60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813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385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957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529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6101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  <a:buFontTx/>
              <a:buAutoNum type="alphaLcParenR"/>
            </a:pPr>
            <a:r>
              <a:rPr kumimoji="0" lang="en-US" altLang="en-US" sz="2000" b="1" i="1" dirty="0">
                <a:latin typeface="Arial" charset="0"/>
              </a:rPr>
              <a:t>the interconnection between client and server in a traditional RPC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  <a:buFontTx/>
              <a:buAutoNum type="alphaLcParenR"/>
            </a:pPr>
            <a:r>
              <a:rPr kumimoji="0" lang="en-US" altLang="en-US" sz="2000" b="1" i="1" dirty="0">
                <a:latin typeface="Arial" charset="0"/>
              </a:rPr>
              <a:t>the interaction using asynchronous RPC</a:t>
            </a:r>
          </a:p>
        </p:txBody>
      </p:sp>
      <p:pic>
        <p:nvPicPr>
          <p:cNvPr id="430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29000"/>
            <a:ext cx="8839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82850-9B3D-431B-AC02-4D386A3D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90" y="6492875"/>
            <a:ext cx="7531510" cy="365125"/>
          </a:xfrm>
          <a:solidFill>
            <a:schemeClr val="accent2"/>
          </a:solidFill>
        </p:spPr>
        <p:txBody>
          <a:bodyPr/>
          <a:lstStyle/>
          <a:p>
            <a:fld id="{44F7B9A2-A638-4759-8510-2B30D0D3FDA5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74310" y="6492874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1308F4AD-604D-4CA8-BD18-9FB0B57F5D26}" type="slidenum">
              <a:rPr lang="de-DE" altLang="en-US">
                <a:solidFill>
                  <a:schemeClr val="bg1"/>
                </a:solidFill>
              </a:rPr>
              <a:pPr/>
              <a:t>33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29060" name="Rectangle 1028"/>
          <p:cNvSpPr>
            <a:spLocks noChangeArrowheads="1"/>
          </p:cNvSpPr>
          <p:nvPr/>
        </p:nvSpPr>
        <p:spPr bwMode="auto">
          <a:xfrm>
            <a:off x="234950" y="152400"/>
            <a:ext cx="85217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201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63588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04140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270000" indent="-203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727200" indent="-20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184400" indent="-20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641600" indent="-20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098800" indent="-20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200" b="1">
                <a:latin typeface="Arial" charset="0"/>
              </a:rPr>
              <a:t>2. if the result can be collected later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latin typeface="Arial" charset="0"/>
              </a:rPr>
              <a:t>e.g., prefetching network addresses of a set of hosts, ...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latin typeface="Arial" charset="0"/>
              </a:rPr>
              <a:t>the server immediately sends an ack promising that it will carryout the request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latin typeface="Arial" charset="0"/>
              </a:rPr>
              <a:t>the client can now proceed without blocking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latin typeface="Arial" charset="0"/>
              </a:rPr>
              <a:t>the server later sends the result</a:t>
            </a:r>
          </a:p>
        </p:txBody>
      </p:sp>
      <p:sp>
        <p:nvSpPr>
          <p:cNvPr id="429061" name="Rectangle 1029"/>
          <p:cNvSpPr>
            <a:spLocks noChangeArrowheads="1"/>
          </p:cNvSpPr>
          <p:nvPr/>
        </p:nvSpPr>
        <p:spPr bwMode="auto">
          <a:xfrm>
            <a:off x="628650" y="5603056"/>
            <a:ext cx="7962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000" b="1" i="1" dirty="0">
                <a:latin typeface="Arial" charset="0"/>
              </a:rPr>
              <a:t>a client and server interacting through two asynchronous RPCs</a:t>
            </a:r>
          </a:p>
        </p:txBody>
      </p:sp>
      <p:pic>
        <p:nvPicPr>
          <p:cNvPr id="429062" name="Picture 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153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5F88F-305E-4636-8D1C-50073647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8153400" cy="365125"/>
          </a:xfrm>
          <a:solidFill>
            <a:schemeClr val="accent2"/>
          </a:solidFill>
        </p:spPr>
        <p:txBody>
          <a:bodyPr/>
          <a:lstStyle/>
          <a:p>
            <a:fld id="{37F7BB7F-91D1-4241-AEFE-4A0C2C965189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87959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93C22A07-AC12-4EC5-BC4B-2F21424E970C}" type="slidenum">
              <a:rPr lang="de-DE" altLang="en-US">
                <a:solidFill>
                  <a:schemeClr val="bg1"/>
                </a:solidFill>
              </a:rPr>
              <a:pPr/>
              <a:t>34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241300" y="152400"/>
            <a:ext cx="852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201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63588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04140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270000" indent="-203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727200" indent="-20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184400" indent="-20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641600" indent="-20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098800" indent="-20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latin typeface="Arial" charset="0"/>
              </a:rPr>
              <a:t>the above method combines two asynchronous RPCs and is sometimes called </a:t>
            </a:r>
            <a:r>
              <a:rPr kumimoji="0" lang="en-US" altLang="en-US" sz="2200" b="1">
                <a:solidFill>
                  <a:schemeClr val="folHlink"/>
                </a:solidFill>
                <a:latin typeface="Arial" charset="0"/>
              </a:rPr>
              <a:t>deferred synchronous RPC</a:t>
            </a:r>
          </a:p>
        </p:txBody>
      </p:sp>
      <p:sp>
        <p:nvSpPr>
          <p:cNvPr id="382985" name="Rectangle 9"/>
          <p:cNvSpPr>
            <a:spLocks noChangeArrowheads="1"/>
          </p:cNvSpPr>
          <p:nvPr/>
        </p:nvSpPr>
        <p:spPr bwMode="auto">
          <a:xfrm>
            <a:off x="241300" y="914400"/>
            <a:ext cx="8812213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201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63588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04140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270000" indent="-203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727200" indent="-20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184400" indent="-20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641600" indent="-20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098800" indent="-20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latin typeface="Arial" charset="0"/>
              </a:rPr>
              <a:t>variants of asynchronous RPC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latin typeface="Arial" charset="0"/>
              </a:rPr>
              <a:t>let the client continue without waiting even for an ack, called </a:t>
            </a:r>
            <a:r>
              <a:rPr kumimoji="0" lang="en-US" altLang="en-US" sz="2200" b="1">
                <a:solidFill>
                  <a:schemeClr val="folHlink"/>
                </a:solidFill>
                <a:latin typeface="Arial" charset="0"/>
              </a:rPr>
              <a:t>one-way RPC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latin typeface="Arial" charset="0"/>
              </a:rPr>
              <a:t>problem: if reliability of communication is not guaranteed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17088-D68A-4BC8-8D0E-6BE31A19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4338"/>
            <a:ext cx="7651955" cy="365125"/>
          </a:xfrm>
          <a:solidFill>
            <a:schemeClr val="accent2"/>
          </a:solidFill>
        </p:spPr>
        <p:txBody>
          <a:bodyPr/>
          <a:lstStyle/>
          <a:p>
            <a:fld id="{1BD82029-B6BA-4C32-9919-246C6446E7A7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77000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09660A08-4877-42B7-BDF7-14F16FBAF2E9}" type="slidenum">
              <a:rPr lang="de-DE" altLang="en-US">
                <a:solidFill>
                  <a:schemeClr val="bg1"/>
                </a:solidFill>
              </a:rPr>
              <a:pPr/>
              <a:t>35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0" y="15875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1038" indent="-4254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87425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795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20000"/>
              </a:spcBef>
              <a:buClr>
                <a:schemeClr val="folHlink"/>
              </a:buClr>
              <a:buSzTx/>
            </a:pPr>
            <a:r>
              <a:rPr kumimoji="0" lang="en-US" altLang="en-US" sz="2200" b="1" dirty="0">
                <a:solidFill>
                  <a:schemeClr val="bg1"/>
                </a:solidFill>
                <a:latin typeface="Arial" charset="0"/>
              </a:rPr>
              <a:t>DCE (Distributed Computing Environment) RPC</a:t>
            </a:r>
          </a:p>
        </p:txBody>
      </p:sp>
      <p:sp>
        <p:nvSpPr>
          <p:cNvPr id="384010" name="Rectangle 10"/>
          <p:cNvSpPr>
            <a:spLocks noChangeArrowheads="1"/>
          </p:cNvSpPr>
          <p:nvPr/>
        </p:nvSpPr>
        <p:spPr bwMode="auto">
          <a:xfrm>
            <a:off x="76200" y="457200"/>
            <a:ext cx="89281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1038" indent="-4254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87425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795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a middleware and an example RPC system developed by OSF (Open Software Foundation), now The Open Group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it is designed to execute as a layer of abstraction between existing OSs and distributed applications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The Open Group sells the source code and vendors integrate it into their systems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it uses the client-server programming model and communication is by means of RPCs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services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distributed file service</a:t>
            </a:r>
            <a:r>
              <a:rPr kumimoji="0" lang="en-US" altLang="en-US" sz="2000" b="1" dirty="0">
                <a:latin typeface="Arial" charset="0"/>
              </a:rPr>
              <a:t>: a worldwide file system that provides a transparent way of accessing files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directory</a:t>
            </a:r>
            <a:r>
              <a:rPr kumimoji="0" lang="en-US" altLang="en-US" sz="2000" b="1" dirty="0">
                <a:latin typeface="Arial" charset="0"/>
              </a:rPr>
              <a:t> </a:t>
            </a: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service</a:t>
            </a:r>
            <a:r>
              <a:rPr kumimoji="0" lang="en-US" altLang="en-US" sz="2000" b="1" dirty="0">
                <a:latin typeface="Arial" charset="0"/>
              </a:rPr>
              <a:t>: to keep track of the location of all resources in the system (machines, printers, data, servers, ...); a process can ask for a resource without knowing its location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security</a:t>
            </a:r>
            <a:r>
              <a:rPr kumimoji="0" lang="en-US" altLang="en-US" sz="2000" b="1" dirty="0">
                <a:latin typeface="Arial" charset="0"/>
              </a:rPr>
              <a:t> </a:t>
            </a: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service</a:t>
            </a:r>
            <a:r>
              <a:rPr kumimoji="0" lang="en-US" altLang="en-US" sz="2000" b="1" dirty="0">
                <a:latin typeface="Arial" charset="0"/>
              </a:rPr>
              <a:t>: for protecting resources; access is only through authorization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80875-AFE7-4E23-816E-22AF0134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7543800" cy="365125"/>
          </a:xfrm>
          <a:solidFill>
            <a:schemeClr val="accent2"/>
          </a:solidFill>
        </p:spPr>
        <p:txBody>
          <a:bodyPr/>
          <a:lstStyle/>
          <a:p>
            <a:fld id="{AB9B667C-820D-45A9-93D9-3D82425C8CA0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57103" y="6492875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26C8103D-7128-418E-9A55-3529EC604ED3}" type="slidenum">
              <a:rPr lang="de-DE" altLang="en-US">
                <a:solidFill>
                  <a:schemeClr val="bg1"/>
                </a:solidFill>
              </a:rPr>
              <a:pPr/>
              <a:t>36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76200" y="457200"/>
            <a:ext cx="89281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1038" indent="-4254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87425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795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distributed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time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service</a:t>
            </a:r>
            <a:r>
              <a:rPr kumimoji="0" lang="en-US" altLang="en-US" sz="2200" b="1" dirty="0">
                <a:latin typeface="Arial" charset="0"/>
              </a:rPr>
              <a:t>: to maintain clocks on different machines synchronized</a:t>
            </a:r>
          </a:p>
        </p:txBody>
      </p:sp>
      <p:sp>
        <p:nvSpPr>
          <p:cNvPr id="453636" name="Rectangle 4"/>
          <p:cNvSpPr>
            <a:spLocks noChangeArrowheads="1"/>
          </p:cNvSpPr>
          <p:nvPr/>
        </p:nvSpPr>
        <p:spPr bwMode="auto">
          <a:xfrm>
            <a:off x="457200" y="1600200"/>
            <a:ext cx="8305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1038" indent="-4254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87425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7950" indent="-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Steps in writing a Client and a Server in DCE RPC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system consists of languages, libraries, daemons, utility programs, ... for writing clients and servers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IDL</a:t>
            </a:r>
            <a:r>
              <a:rPr kumimoji="0" lang="en-US" altLang="en-US" sz="2200" b="1" dirty="0">
                <a:latin typeface="Arial" charset="0"/>
              </a:rPr>
              <a:t> (Interface Definition Language) is the interface language - the glue that holds everything together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it contains type definitions, constant declarations and what the procedures do (only their syntax)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4C2E5-AF36-4D60-A38E-24AA1AE0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54" y="6492875"/>
            <a:ext cx="7207045" cy="365125"/>
          </a:xfrm>
          <a:solidFill>
            <a:schemeClr val="accent2"/>
          </a:solidFill>
        </p:spPr>
        <p:txBody>
          <a:bodyPr/>
          <a:lstStyle/>
          <a:p>
            <a:fld id="{5738ABAA-EAB9-48A2-A83C-7EA26DCA863F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66935" y="6492875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9D15D980-B7FE-4229-8736-1B8177858101}" type="slidenum">
              <a:rPr lang="de-DE" altLang="en-US">
                <a:solidFill>
                  <a:schemeClr val="bg1"/>
                </a:solidFill>
              </a:rPr>
              <a:pPr/>
              <a:t>37</a:t>
            </a:fld>
            <a:endParaRPr lang="de-DE" altLang="en-US">
              <a:solidFill>
                <a:schemeClr val="bg1"/>
              </a:solidFill>
            </a:endParaRPr>
          </a:p>
        </p:txBody>
      </p:sp>
      <p:pic>
        <p:nvPicPr>
          <p:cNvPr id="431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1"/>
            <a:ext cx="805814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31955" y="4251068"/>
            <a:ext cx="8823325" cy="162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58800" indent="-303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1800" dirty="0" err="1">
                <a:solidFill>
                  <a:schemeClr val="folHlink"/>
                </a:solidFill>
                <a:latin typeface="Arial" charset="0"/>
              </a:rPr>
              <a:t>Uuidgen</a:t>
            </a:r>
            <a:r>
              <a:rPr kumimoji="0" lang="en-US" altLang="en-US" sz="1800" dirty="0">
                <a:latin typeface="Arial" charset="0"/>
              </a:rPr>
              <a:t> generates a prototype IDL file with a globally </a:t>
            </a:r>
            <a:r>
              <a:rPr kumimoji="0" lang="en-US" altLang="en-US" sz="1800" dirty="0">
                <a:solidFill>
                  <a:schemeClr val="folHlink"/>
                </a:solidFill>
                <a:latin typeface="Arial" charset="0"/>
              </a:rPr>
              <a:t>unique</a:t>
            </a:r>
            <a:r>
              <a:rPr kumimoji="0" lang="en-US" altLang="en-US" sz="1800" dirty="0">
                <a:latin typeface="Arial" charset="0"/>
              </a:rPr>
              <a:t> </a:t>
            </a:r>
            <a:r>
              <a:rPr kumimoji="0" lang="en-US" altLang="en-US" sz="1800" dirty="0">
                <a:solidFill>
                  <a:schemeClr val="folHlink"/>
                </a:solidFill>
                <a:latin typeface="Arial" charset="0"/>
              </a:rPr>
              <a:t>interface</a:t>
            </a:r>
            <a:r>
              <a:rPr kumimoji="0" lang="en-US" altLang="en-US" sz="1800" dirty="0">
                <a:latin typeface="Arial" charset="0"/>
              </a:rPr>
              <a:t> identifier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1800" dirty="0">
                <a:latin typeface="Arial" charset="0"/>
              </a:rPr>
              <a:t>the IDL file is </a:t>
            </a:r>
            <a:r>
              <a:rPr kumimoji="0" lang="en-US" altLang="en-US" sz="1800" dirty="0">
                <a:solidFill>
                  <a:schemeClr val="folHlink"/>
                </a:solidFill>
                <a:latin typeface="Arial" charset="0"/>
              </a:rPr>
              <a:t>edited</a:t>
            </a:r>
            <a:r>
              <a:rPr kumimoji="0" lang="en-US" altLang="en-US" sz="1800" dirty="0">
                <a:latin typeface="Arial" charset="0"/>
              </a:rPr>
              <a:t> (filling the names of procedures and parameters) and the IDL </a:t>
            </a:r>
            <a:r>
              <a:rPr kumimoji="0" lang="en-US" altLang="en-US" sz="1800" dirty="0">
                <a:solidFill>
                  <a:schemeClr val="folHlink"/>
                </a:solidFill>
                <a:latin typeface="Arial" charset="0"/>
              </a:rPr>
              <a:t>compiler</a:t>
            </a:r>
            <a:r>
              <a:rPr kumimoji="0" lang="en-US" altLang="en-US" sz="1800" dirty="0">
                <a:latin typeface="Arial" charset="0"/>
              </a:rPr>
              <a:t> is called to generate 3 files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1800" dirty="0">
                <a:latin typeface="Arial" charset="0"/>
              </a:rPr>
              <a:t>the application writer writes the client and server codes and are then compiled and linked together with the stubs</a:t>
            </a:r>
          </a:p>
        </p:txBody>
      </p:sp>
      <p:sp>
        <p:nvSpPr>
          <p:cNvPr id="431110" name="Text Box 6"/>
          <p:cNvSpPr txBox="1">
            <a:spLocks noChangeArrowheads="1"/>
          </p:cNvSpPr>
          <p:nvPr/>
        </p:nvSpPr>
        <p:spPr bwMode="auto">
          <a:xfrm>
            <a:off x="6260076" y="500062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57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715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en-US" altLang="en-US" sz="1800" b="1" dirty="0">
                <a:latin typeface="Arial" charset="0"/>
              </a:rPr>
              <a:t>Edit file</a:t>
            </a:r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auto">
          <a:xfrm>
            <a:off x="5562600" y="676044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8D31D-3DCD-43B1-B534-2CEC053E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3504"/>
            <a:ext cx="7162800" cy="365125"/>
          </a:xfrm>
          <a:solidFill>
            <a:schemeClr val="accent2"/>
          </a:solidFill>
        </p:spPr>
        <p:txBody>
          <a:bodyPr/>
          <a:lstStyle/>
          <a:p>
            <a:fld id="{69E76763-28BA-458E-A424-0FF0FBF9248B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52597" y="6483503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148D8014-3751-4702-8CA9-817DA93980CE}" type="slidenum">
              <a:rPr lang="de-DE" altLang="en-US">
                <a:solidFill>
                  <a:schemeClr val="bg1"/>
                </a:solidFill>
              </a:rPr>
              <a:pPr/>
              <a:t>38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385029" name="Rectangle 5"/>
          <p:cNvSpPr>
            <a:spLocks noChangeArrowheads="1"/>
          </p:cNvSpPr>
          <p:nvPr/>
        </p:nvSpPr>
        <p:spPr bwMode="auto">
          <a:xfrm>
            <a:off x="0" y="-14545"/>
            <a:ext cx="9144000" cy="609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3413" indent="-3778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39800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44600" indent="-303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10000"/>
              </a:spcBef>
              <a:buClr>
                <a:schemeClr val="folHlink"/>
              </a:buClr>
              <a:buSzTx/>
            </a:pPr>
            <a:r>
              <a:rPr kumimoji="0" lang="en-US" altLang="en-US" sz="2200" b="1" dirty="0">
                <a:solidFill>
                  <a:schemeClr val="bg1"/>
                </a:solidFill>
                <a:latin typeface="Arial" charset="0"/>
              </a:rPr>
              <a:t>Binding a Client to a Server in DCE RPC</a:t>
            </a:r>
          </a:p>
        </p:txBody>
      </p:sp>
      <p:sp>
        <p:nvSpPr>
          <p:cNvPr id="385033" name="Rectangle 9"/>
          <p:cNvSpPr>
            <a:spLocks noChangeArrowheads="1"/>
          </p:cNvSpPr>
          <p:nvPr/>
        </p:nvSpPr>
        <p:spPr bwMode="auto">
          <a:xfrm>
            <a:off x="152400" y="838200"/>
            <a:ext cx="89281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3413" indent="-3778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39800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44600" indent="-303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for a client to call a server, the server must be registered (1 &amp; 2 in the following figure)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registration allows the client to locate the server and bind to it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DCE daemon maintains a table (server, endpoint) and the protocols the server uses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directory server maintains the locations of all resources in the system (machines, servers, data,, ...)</a:t>
            </a:r>
          </a:p>
        </p:txBody>
      </p:sp>
      <p:sp>
        <p:nvSpPr>
          <p:cNvPr id="385036" name="Rectangle 12"/>
          <p:cNvSpPr>
            <a:spLocks noChangeArrowheads="1"/>
          </p:cNvSpPr>
          <p:nvPr/>
        </p:nvSpPr>
        <p:spPr bwMode="auto">
          <a:xfrm>
            <a:off x="152400" y="3886200"/>
            <a:ext cx="89281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3413" indent="-3778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39800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44600" indent="-303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latin typeface="Arial" charset="0"/>
              </a:rPr>
              <a:t>two steps for server location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latin typeface="Arial" charset="0"/>
              </a:rPr>
              <a:t>locate the server’s machine (3)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latin typeface="Arial" charset="0"/>
              </a:rPr>
              <a:t>locate the server process on that machine (which has what is called an </a:t>
            </a:r>
            <a:r>
              <a:rPr kumimoji="0" lang="en-US" altLang="en-US" sz="2200" b="1">
                <a:solidFill>
                  <a:schemeClr val="folHlink"/>
                </a:solidFill>
                <a:latin typeface="Arial" charset="0"/>
              </a:rPr>
              <a:t>endpoint</a:t>
            </a:r>
            <a:r>
              <a:rPr kumimoji="0" lang="en-US" altLang="en-US" sz="2200" b="1">
                <a:latin typeface="Arial" charset="0"/>
              </a:rPr>
              <a:t> or </a:t>
            </a:r>
            <a:r>
              <a:rPr kumimoji="0" lang="en-US" altLang="en-US" sz="2200" b="1">
                <a:solidFill>
                  <a:schemeClr val="folHlink"/>
                </a:solidFill>
                <a:latin typeface="Arial" charset="0"/>
              </a:rPr>
              <a:t>port</a:t>
            </a:r>
            <a:r>
              <a:rPr kumimoji="0" lang="en-US" altLang="en-US" sz="2200" b="1">
                <a:latin typeface="Arial" charset="0"/>
              </a:rPr>
              <a:t>) (4)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A67D2-A699-403E-9B49-9BF7CCAC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36872" y="6492875"/>
            <a:ext cx="7656871" cy="365125"/>
          </a:xfrm>
          <a:solidFill>
            <a:schemeClr val="accent2"/>
          </a:solidFill>
        </p:spPr>
        <p:txBody>
          <a:bodyPr/>
          <a:lstStyle/>
          <a:p>
            <a:fld id="{250BEA79-1115-4AFD-8AD5-DD5554286D7B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13639" y="6492875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FC1A82F0-4D01-4645-9543-D2CD46E79CA5}" type="slidenum">
              <a:rPr lang="de-DE" altLang="en-US">
                <a:solidFill>
                  <a:schemeClr val="bg1"/>
                </a:solidFill>
              </a:rPr>
              <a:pPr/>
              <a:t>39</a:t>
            </a:fld>
            <a:endParaRPr lang="de-DE" altLang="en-US">
              <a:solidFill>
                <a:schemeClr val="bg1"/>
              </a:solidFill>
            </a:endParaRPr>
          </a:p>
        </p:txBody>
      </p:sp>
      <p:pic>
        <p:nvPicPr>
          <p:cNvPr id="4546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761413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10" name="Rectangle 1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/>
          </a:solidFill>
          <a:ln/>
        </p:spPr>
        <p:txBody>
          <a:bodyPr anchor="ctr">
            <a:normAutofit/>
          </a:bodyPr>
          <a:lstStyle/>
          <a:p>
            <a:pPr algn="ctr"/>
            <a:r>
              <a:rPr lang="en-US" altLang="en-US" sz="2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85711" name="Rectangle 15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495800"/>
          </a:xfrm>
          <a:noFill/>
          <a:ln/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3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Interprocess communication is at the heart of all distributed systems</a:t>
            </a:r>
          </a:p>
          <a:p>
            <a:pPr marL="342900" indent="-342900">
              <a:spcBef>
                <a:spcPct val="3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communication in distributed systems is based on message passing as offered by the underlying network as opposed to using shared memory</a:t>
            </a:r>
          </a:p>
          <a:p>
            <a:pPr marL="342900" indent="-342900">
              <a:spcBef>
                <a:spcPct val="3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In a distributed system, processes</a:t>
            </a:r>
          </a:p>
          <a:p>
            <a:pPr marL="622300" lvl="1" indent="-342900">
              <a:spcBef>
                <a:spcPct val="30000"/>
              </a:spcBef>
              <a:buFont typeface="Wingdings" pitchFamily="2" charset="2"/>
              <a:buChar char="§"/>
            </a:pPr>
            <a:r>
              <a:rPr lang="en-US" altLang="en-US" sz="1800" b="1" dirty="0"/>
              <a:t>run on different machines</a:t>
            </a:r>
          </a:p>
          <a:p>
            <a:pPr marL="622300" lvl="1" indent="-342900">
              <a:spcBef>
                <a:spcPct val="30000"/>
              </a:spcBef>
              <a:buFont typeface="Wingdings" pitchFamily="2" charset="2"/>
              <a:buChar char="§"/>
            </a:pPr>
            <a:r>
              <a:rPr lang="en-US" altLang="en-US" sz="1800" b="1" dirty="0"/>
              <a:t>exchange information through message passing</a:t>
            </a:r>
          </a:p>
          <a:p>
            <a:pPr marL="342900" indent="-342900">
              <a:spcBef>
                <a:spcPct val="3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Successful distributed systems depend on communication models that hide or simplify message passing</a:t>
            </a:r>
          </a:p>
          <a:p>
            <a:pPr marL="342900" indent="-342900">
              <a:spcBef>
                <a:spcPct val="3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modern distributed systems consist of thousands of processes scattered across an unreliable network such as the Internet</a:t>
            </a:r>
          </a:p>
          <a:p>
            <a:pPr marL="342900" indent="-342900">
              <a:spcBef>
                <a:spcPct val="3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unless the primitive communication facilities of the network are replaced by more advanced ones, development of large scale Distributed Systems becomes extremely difficult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8347C-2839-4363-9A08-82BB3689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8077200" cy="501649"/>
          </a:xfrm>
          <a:solidFill>
            <a:schemeClr val="accent2"/>
          </a:solidFill>
        </p:spPr>
        <p:txBody>
          <a:bodyPr/>
          <a:lstStyle/>
          <a:p>
            <a:fld id="{38EE0397-AE18-4A8E-ADA3-57CC04D7BDFA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501649"/>
          </a:xfrm>
          <a:solidFill>
            <a:schemeClr val="accent2"/>
          </a:solidFill>
        </p:spPr>
        <p:txBody>
          <a:bodyPr/>
          <a:lstStyle/>
          <a:p>
            <a:fld id="{1EC44D73-E932-40B6-BFD6-54B76837FC95}" type="slidenum">
              <a:rPr lang="de-DE" altLang="en-US">
                <a:solidFill>
                  <a:schemeClr val="bg1"/>
                </a:solidFill>
              </a:rPr>
              <a:pPr/>
              <a:t>4</a:t>
            </a:fld>
            <a:endParaRPr lang="de-D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407400" cy="34290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RPCs are not adequate for all distributed system applications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the provision of access transparency may be good but they have semantics that is not adequate for all applications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example problems</a:t>
            </a:r>
          </a:p>
          <a:p>
            <a:pPr marL="685800" lvl="1" indent="-341313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200" b="1" dirty="0"/>
              <a:t>they assume that the receiving side is running at the time of communication</a:t>
            </a:r>
          </a:p>
          <a:p>
            <a:pPr marL="685800" lvl="1" indent="-341313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200" b="1" dirty="0"/>
              <a:t>a client is blocked until its request has been processed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4A5D9-05BB-4226-B205-EE2A4DA9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7922"/>
            <a:ext cx="7772400" cy="365125"/>
          </a:xfrm>
          <a:solidFill>
            <a:schemeClr val="accent2"/>
          </a:solidFill>
        </p:spPr>
        <p:txBody>
          <a:bodyPr/>
          <a:lstStyle/>
          <a:p>
            <a:fld id="{07CE4800-9878-41A6-919F-F68675EC59C0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7E059BB1-45E8-4FD0-B1C1-0BB10BEA0E0E}" type="slidenum">
              <a:rPr lang="de-DE" altLang="en-US">
                <a:solidFill>
                  <a:schemeClr val="bg1"/>
                </a:solidFill>
              </a:rPr>
              <a:pPr/>
              <a:t>40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0" y="1"/>
            <a:ext cx="91440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chemeClr val="bg1"/>
                </a:solidFill>
                <a:latin typeface="Arial" charset="0"/>
              </a:rPr>
              <a:t> Message-Oriented Communication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33400"/>
            <a:ext cx="8864600" cy="5715000"/>
          </a:xfrm>
        </p:spPr>
        <p:txBody>
          <a:bodyPr>
            <a:normAutofit/>
          </a:bodyPr>
          <a:lstStyle/>
          <a:p>
            <a:pPr marL="228600" indent="-2286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until now, we focused on exchanging independent and complete units of information</a:t>
            </a:r>
          </a:p>
          <a:p>
            <a:pPr marL="228600" indent="-2286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time has no effect on correctness; a system can be slow or fast</a:t>
            </a:r>
          </a:p>
          <a:p>
            <a:pPr marL="228600" indent="-2286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however, there are communications where time has a critical role</a:t>
            </a:r>
          </a:p>
          <a:p>
            <a:pPr marL="228600" indent="-2286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200" b="1" dirty="0">
                <a:solidFill>
                  <a:schemeClr val="folHlink"/>
                </a:solidFill>
                <a:cs typeface="Arial" charset="0"/>
              </a:rPr>
              <a:t>Multimedia </a:t>
            </a:r>
            <a:endParaRPr lang="en-US" altLang="en-US" sz="2200" b="1" dirty="0">
              <a:solidFill>
                <a:schemeClr val="folHlink"/>
              </a:solidFill>
              <a:cs typeface="Times New Roman" pitchFamily="18" charset="0"/>
            </a:endParaRPr>
          </a:p>
          <a:p>
            <a:pPr marL="581025" lvl="1" indent="-3429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200" b="1" dirty="0">
                <a:solidFill>
                  <a:srgbClr val="000000"/>
                </a:solidFill>
                <a:cs typeface="Arial" charset="0"/>
              </a:rPr>
              <a:t>media </a:t>
            </a:r>
            <a:endParaRPr lang="en-US" altLang="en-US" sz="2200" b="1" dirty="0">
              <a:cs typeface="Times New Roman" pitchFamily="18" charset="0"/>
            </a:endParaRPr>
          </a:p>
          <a:p>
            <a:pPr marL="900113" lvl="2" indent="-317500">
              <a:buFont typeface="Wingdings" pitchFamily="2" charset="2"/>
              <a:buChar char="§"/>
            </a:pPr>
            <a:r>
              <a:rPr lang="en-US" altLang="en-US" sz="2200" b="1" dirty="0">
                <a:solidFill>
                  <a:srgbClr val="000000"/>
                </a:solidFill>
                <a:latin typeface="Arial" charset="0"/>
                <a:cs typeface="Arial" charset="0"/>
              </a:rPr>
              <a:t>storage, transmission, interchange, presentation, representation and perception of different data types: </a:t>
            </a:r>
            <a:endParaRPr lang="en-US" altLang="en-US" sz="2200" b="1" dirty="0">
              <a:latin typeface="Arial" charset="0"/>
              <a:cs typeface="Times New Roman" pitchFamily="18" charset="0"/>
            </a:endParaRPr>
          </a:p>
          <a:p>
            <a:pPr marL="900113" lvl="2" indent="-317500">
              <a:buFont typeface="Wingdings" pitchFamily="2" charset="2"/>
              <a:buChar char="§"/>
            </a:pPr>
            <a:r>
              <a:rPr lang="en-US" altLang="en-US" sz="2200" b="1" dirty="0">
                <a:solidFill>
                  <a:srgbClr val="000000"/>
                </a:solidFill>
                <a:latin typeface="Arial" charset="0"/>
                <a:cs typeface="Arial" charset="0"/>
              </a:rPr>
              <a:t>text, graphics, images, voice, audio, video, animation, ...</a:t>
            </a:r>
            <a:endParaRPr lang="en-US" altLang="en-US" sz="2200" b="1" dirty="0">
              <a:latin typeface="Arial" charset="0"/>
              <a:cs typeface="Times New Roman" pitchFamily="18" charset="0"/>
            </a:endParaRPr>
          </a:p>
          <a:p>
            <a:pPr marL="900113" lvl="2" indent="-317500">
              <a:buFont typeface="Wingdings" pitchFamily="2" charset="2"/>
              <a:buChar char="§"/>
            </a:pPr>
            <a:r>
              <a:rPr lang="en-US" altLang="en-US" sz="2200" b="1" dirty="0">
                <a:solidFill>
                  <a:srgbClr val="000000"/>
                </a:solidFill>
                <a:latin typeface="Arial" charset="0"/>
                <a:cs typeface="Arial" charset="0"/>
              </a:rPr>
              <a:t>movie: video + audio + … </a:t>
            </a:r>
            <a:endParaRPr lang="en-US" altLang="en-US" sz="2200" b="1" dirty="0">
              <a:latin typeface="Arial" charset="0"/>
              <a:cs typeface="Times New Roman" pitchFamily="18" charset="0"/>
            </a:endParaRPr>
          </a:p>
          <a:p>
            <a:pPr marL="581025" lvl="1" indent="-3429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200" b="1" dirty="0">
                <a:solidFill>
                  <a:srgbClr val="000000"/>
                </a:solidFill>
                <a:cs typeface="Arial" charset="0"/>
              </a:rPr>
              <a:t>multimedia: handling of a variety of representation media </a:t>
            </a:r>
            <a:endParaRPr lang="en-US" altLang="en-US" sz="2200" b="1" dirty="0">
              <a:cs typeface="Times New Roman" pitchFamily="18" charset="0"/>
            </a:endParaRPr>
          </a:p>
          <a:p>
            <a:pPr marL="581025" lvl="1" indent="-3429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200" b="1" dirty="0">
                <a:solidFill>
                  <a:srgbClr val="000000"/>
                </a:solidFill>
                <a:cs typeface="Arial" charset="0"/>
              </a:rPr>
              <a:t>end user pull </a:t>
            </a:r>
            <a:endParaRPr lang="en-US" altLang="en-US" sz="2200" b="1" dirty="0">
              <a:cs typeface="Times New Roman" pitchFamily="18" charset="0"/>
            </a:endParaRPr>
          </a:p>
          <a:p>
            <a:pPr marL="900113" lvl="2" indent="-317500">
              <a:buFont typeface="Wingdings" pitchFamily="2" charset="2"/>
              <a:buChar char="§"/>
            </a:pPr>
            <a:r>
              <a:rPr lang="en-US" altLang="en-US" sz="2200" b="1" dirty="0">
                <a:solidFill>
                  <a:srgbClr val="000000"/>
                </a:solidFill>
                <a:latin typeface="Arial" charset="0"/>
                <a:cs typeface="Arial" charset="0"/>
              </a:rPr>
              <a:t>information overload and starvation </a:t>
            </a:r>
            <a:endParaRPr lang="en-US" altLang="en-US" sz="2200" b="1" dirty="0">
              <a:latin typeface="Arial" charset="0"/>
              <a:cs typeface="Times New Roman" pitchFamily="18" charset="0"/>
            </a:endParaRPr>
          </a:p>
          <a:p>
            <a:pPr marL="581025" lvl="1" indent="-3429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200" b="1" dirty="0">
                <a:solidFill>
                  <a:srgbClr val="000000"/>
                </a:solidFill>
                <a:cs typeface="Arial" charset="0"/>
              </a:rPr>
              <a:t>technology push </a:t>
            </a:r>
            <a:endParaRPr lang="en-US" altLang="en-US" sz="2200" b="1" dirty="0">
              <a:cs typeface="Times New Roman" pitchFamily="18" charset="0"/>
            </a:endParaRPr>
          </a:p>
          <a:p>
            <a:pPr marL="900113" lvl="2" indent="-317500">
              <a:buFont typeface="Wingdings" pitchFamily="2" charset="2"/>
              <a:buChar char="§"/>
            </a:pPr>
            <a:r>
              <a:rPr lang="en-US" altLang="en-US" sz="2200" b="1" dirty="0">
                <a:solidFill>
                  <a:srgbClr val="000000"/>
                </a:solidFill>
                <a:latin typeface="Arial" charset="0"/>
                <a:cs typeface="Arial" charset="0"/>
              </a:rPr>
              <a:t>emerging technology to integrate media </a:t>
            </a:r>
            <a:endParaRPr lang="en-US" altLang="en-US" sz="2200" b="1" dirty="0">
              <a:latin typeface="Arial" charset="0"/>
              <a:cs typeface="Times New Roman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4DB31-D797-48A5-B52B-87391CC4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671"/>
            <a:ext cx="7696200" cy="365125"/>
          </a:xfrm>
          <a:solidFill>
            <a:schemeClr val="accent2"/>
          </a:solidFill>
        </p:spPr>
        <p:txBody>
          <a:bodyPr/>
          <a:lstStyle/>
          <a:p>
            <a:fld id="{C0BEC5CF-AA4D-43B6-A87C-FF549D55E76C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806" y="6490213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1A7362B9-0517-405A-ABAB-D561A49EDD88}" type="slidenum">
              <a:rPr lang="de-DE" altLang="en-US">
                <a:solidFill>
                  <a:schemeClr val="bg1"/>
                </a:solidFill>
              </a:rPr>
              <a:pPr/>
              <a:t>41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0" y="0"/>
            <a:ext cx="9144000" cy="528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chemeClr val="bg1"/>
                </a:solidFill>
                <a:latin typeface="Arial" charset="0"/>
              </a:rPr>
              <a:t> Stream-Oriented Communication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C52D9-B589-416B-BCFF-BF87B866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2124" y="6490417"/>
            <a:ext cx="7261123" cy="365125"/>
          </a:xfrm>
          <a:solidFill>
            <a:schemeClr val="accent2"/>
          </a:solidFill>
        </p:spPr>
        <p:txBody>
          <a:bodyPr/>
          <a:lstStyle/>
          <a:p>
            <a:fld id="{D38042EE-51CD-4055-A4FB-06C6CFF8B7EE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52187" y="6475465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138CE37C-4DB3-45FF-A473-D86429E8D13D}" type="slidenum">
              <a:rPr lang="de-DE" altLang="en-US">
                <a:solidFill>
                  <a:schemeClr val="bg1"/>
                </a:solidFill>
              </a:rPr>
              <a:pPr/>
              <a:t>42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40322" name="Rectangle 2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/>
          <a:lstStyle>
            <a:lvl1pPr marL="344488" indent="-3444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00088" indent="-3540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31875" indent="-330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668588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3163888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621088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4078288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535488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992688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</a:pPr>
            <a:r>
              <a:rPr kumimoji="0" lang="en-US" altLang="en-US" sz="2200" b="1" dirty="0">
                <a:solidFill>
                  <a:schemeClr val="bg1"/>
                </a:solidFill>
                <a:latin typeface="Arial" charset="0"/>
              </a:rPr>
              <a:t>The Challenge </a:t>
            </a:r>
            <a:endParaRPr kumimoji="0" lang="en-US" altLang="en-US" sz="2200" b="1" dirty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152400" y="1143000"/>
            <a:ext cx="8864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4488" indent="-3444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00088" indent="-3540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31875" indent="-330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668588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3163888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621088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4078288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535488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992688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rgbClr val="000000"/>
                </a:solidFill>
                <a:latin typeface="Arial" charset="0"/>
              </a:rPr>
              <a:t>new applications </a:t>
            </a:r>
            <a:endParaRPr kumimoji="0" lang="en-US" altLang="en-US" sz="2200" b="1" dirty="0">
              <a:latin typeface="Arial" charset="0"/>
              <a:cs typeface="Times New Roman" pitchFamily="18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rgbClr val="000000"/>
                </a:solidFill>
                <a:latin typeface="Arial" charset="0"/>
              </a:rPr>
              <a:t>multimedia will be pervasive in few years (as graphics) </a:t>
            </a:r>
            <a:endParaRPr kumimoji="0" lang="en-US" altLang="en-US" sz="2200" b="1" dirty="0">
              <a:latin typeface="Arial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rgbClr val="000000"/>
                </a:solidFill>
                <a:latin typeface="Arial" charset="0"/>
              </a:rPr>
              <a:t>storage and transmission </a:t>
            </a:r>
            <a:endParaRPr kumimoji="0" lang="en-US" altLang="en-US" sz="2200" b="1" dirty="0">
              <a:latin typeface="Arial" charset="0"/>
              <a:cs typeface="Times New Roman" pitchFamily="18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rgbClr val="000000"/>
                </a:solidFill>
                <a:latin typeface="Arial" charset="0"/>
              </a:rPr>
              <a:t>e.g., 2 hours uncompressed HDTV (1920×1080) movie: 1.12 TB (1920×1080x3x25x60x60x2)</a:t>
            </a:r>
            <a:endParaRPr kumimoji="0" lang="en-US" altLang="en-US" sz="2200" b="1" dirty="0">
              <a:latin typeface="Arial" charset="0"/>
              <a:cs typeface="Times New Roman" pitchFamily="18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rgbClr val="000000"/>
                </a:solidFill>
                <a:latin typeface="Arial" charset="0"/>
              </a:rPr>
              <a:t>videos are extremely large, even after compressed (actually encoded)</a:t>
            </a:r>
            <a:endParaRPr kumimoji="0" lang="en-US" altLang="en-US" sz="2200" b="1" dirty="0">
              <a:latin typeface="Arial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rgbClr val="000000"/>
                </a:solidFill>
                <a:latin typeface="Arial" charset="0"/>
              </a:rPr>
              <a:t>continuous delivery </a:t>
            </a:r>
            <a:endParaRPr kumimoji="0" lang="en-US" altLang="en-US" sz="2200" b="1" dirty="0">
              <a:latin typeface="Arial" charset="0"/>
              <a:cs typeface="Times New Roman" pitchFamily="18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rgbClr val="000000"/>
                </a:solidFill>
                <a:latin typeface="Arial" charset="0"/>
              </a:rPr>
              <a:t>e.g., 30 frames/s (NTSC), 25 frames/s (PAL) for video </a:t>
            </a:r>
            <a:endParaRPr kumimoji="0" lang="en-US" altLang="en-US" sz="2200" b="1" dirty="0">
              <a:latin typeface="Arial" charset="0"/>
              <a:cs typeface="Times New Roman" pitchFamily="18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rgbClr val="000000"/>
                </a:solidFill>
                <a:latin typeface="Arial" charset="0"/>
              </a:rPr>
              <a:t>guaranteed Quality of Service </a:t>
            </a:r>
            <a:endParaRPr kumimoji="0" lang="en-US" altLang="en-US" sz="2200" b="1" dirty="0">
              <a:latin typeface="Arial" charset="0"/>
              <a:cs typeface="Times New Roman" pitchFamily="18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rgbClr val="000000"/>
                </a:solidFill>
                <a:latin typeface="Arial" charset="0"/>
              </a:rPr>
              <a:t>admission control </a:t>
            </a:r>
            <a:endParaRPr kumimoji="0" lang="en-US" altLang="en-US" sz="2200" b="1" dirty="0">
              <a:latin typeface="Arial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rgbClr val="000000"/>
                </a:solidFill>
                <a:latin typeface="Arial" charset="0"/>
              </a:rPr>
              <a:t>search </a:t>
            </a:r>
            <a:endParaRPr kumimoji="0" lang="en-US" altLang="en-US" sz="2200" b="1" dirty="0">
              <a:latin typeface="Arial" charset="0"/>
              <a:cs typeface="Times New Roman" pitchFamily="18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rgbClr val="000000"/>
                </a:solidFill>
                <a:latin typeface="Arial" charset="0"/>
              </a:rPr>
              <a:t>can we look at 100… videos to find the proper one?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CECF4-01B1-4EF1-93DD-9DDFF48B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671"/>
            <a:ext cx="7467600" cy="365125"/>
          </a:xfrm>
          <a:solidFill>
            <a:schemeClr val="accent2"/>
          </a:solidFill>
        </p:spPr>
        <p:txBody>
          <a:bodyPr/>
          <a:lstStyle/>
          <a:p>
            <a:fld id="{6C33F459-A065-496E-94FD-4E11D9EFED25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599" y="6492875"/>
            <a:ext cx="2057400" cy="365125"/>
          </a:xfrm>
          <a:solidFill>
            <a:schemeClr val="accent2"/>
          </a:solidFill>
        </p:spPr>
        <p:txBody>
          <a:bodyPr/>
          <a:lstStyle/>
          <a:p>
            <a:fld id="{E09A5397-E75C-4D44-A836-A10DB5A66B86}" type="slidenum">
              <a:rPr lang="de-DE" altLang="en-US">
                <a:solidFill>
                  <a:schemeClr val="bg1"/>
                </a:solidFill>
              </a:rPr>
              <a:pPr/>
              <a:t>43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521222" name="Rectangle 6"/>
          <p:cNvSpPr>
            <a:spLocks noChangeArrowheads="1"/>
          </p:cNvSpPr>
          <p:nvPr/>
        </p:nvSpPr>
        <p:spPr bwMode="auto">
          <a:xfrm>
            <a:off x="152400" y="609600"/>
            <a:ext cx="883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73100" indent="-328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28700" indent="-3540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209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multicasting: delivery of data from one host to many destinations; for instance for multimedia applications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a one-to-many relationship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None/>
            </a:pPr>
            <a:r>
              <a:rPr kumimoji="0" lang="en-US" altLang="en-US" sz="2200" b="1" dirty="0">
                <a:latin typeface="Arial" charset="0"/>
              </a:rPr>
              <a:t>1.	Application-Level Multicasting</a:t>
            </a:r>
          </a:p>
          <a:p>
            <a:pPr lvl="1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nodes are organized into an overlay network and information is disseminated to its members (routers are not involved as in network-level routing)</a:t>
            </a:r>
          </a:p>
          <a:p>
            <a:pPr lvl="1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how to construct the overlay network</a:t>
            </a:r>
          </a:p>
          <a:p>
            <a:pPr lvl="2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nodes organize themselves as a tree with a unique path between two pairs of nodes or</a:t>
            </a:r>
          </a:p>
          <a:p>
            <a:pPr lvl="2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nodes organize into a mesh network and there will be multiple paths between two nodes; </a:t>
            </a:r>
            <a:r>
              <a:rPr kumimoji="0" lang="en-US" altLang="en-US" sz="2200" b="1" dirty="0" err="1">
                <a:latin typeface="Arial" charset="0"/>
              </a:rPr>
              <a:t>adv</a:t>
            </a:r>
            <a:r>
              <a:rPr kumimoji="0" lang="en-US" altLang="en-US" sz="2200" b="1" dirty="0">
                <a:latin typeface="Arial" charset="0"/>
              </a:rPr>
              <a:t>: robust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None/>
            </a:pPr>
            <a:r>
              <a:rPr kumimoji="0" lang="en-US" altLang="en-US" sz="2200" b="1" dirty="0">
                <a:latin typeface="Arial" charset="0"/>
              </a:rPr>
              <a:t>2.	Gossip-Based Data Transmission</a:t>
            </a:r>
          </a:p>
          <a:p>
            <a:pPr lvl="1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use epidemic protocols where information is propagated among a collection of nodes without a coordinator</a:t>
            </a:r>
          </a:p>
        </p:txBody>
      </p:sp>
      <p:sp>
        <p:nvSpPr>
          <p:cNvPr id="521223" name="Rectangle 7"/>
          <p:cNvSpPr>
            <a:spLocks noChangeArrowheads="1"/>
          </p:cNvSpPr>
          <p:nvPr/>
        </p:nvSpPr>
        <p:spPr bwMode="auto">
          <a:xfrm>
            <a:off x="0" y="0"/>
            <a:ext cx="9143999" cy="541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b"/>
          <a:lstStyle>
            <a:lvl1pPr>
              <a:spcBef>
                <a:spcPct val="0"/>
              </a:spcBef>
              <a:defRPr sz="3600">
                <a:solidFill>
                  <a:schemeClr val="tx2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3600">
                <a:solidFill>
                  <a:schemeClr val="tx2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3600">
                <a:solidFill>
                  <a:schemeClr val="tx2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3600">
                <a:solidFill>
                  <a:schemeClr val="tx2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 Multicast Communication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667000"/>
            <a:ext cx="52578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Questions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792E9-D289-49ED-9D34-57EE5F3F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F5A8-891A-4200-B725-50960251F98C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BDA9-EE26-4048-9EB2-6804D8C93CBE}" type="slidenum">
              <a:rPr lang="de-DE" altLang="en-US" smtClean="0"/>
              <a:pPr/>
              <a:t>44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409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541338"/>
          </a:xfrm>
          <a:solidFill>
            <a:schemeClr val="accent2"/>
          </a:solidFill>
          <a:ln/>
        </p:spPr>
        <p:txBody>
          <a:bodyPr>
            <a:normAutofit/>
          </a:bodyPr>
          <a:lstStyle/>
          <a:p>
            <a:pPr algn="ctr"/>
            <a:r>
              <a:rPr lang="en-US" altLang="en-US" sz="2400" b="1" dirty="0">
                <a:solidFill>
                  <a:schemeClr val="bg1"/>
                </a:solidFill>
              </a:rPr>
              <a:t> Network Protocols and Standards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2EE98-0D35-43ED-824D-B5444DC9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9143998" cy="501649"/>
          </a:xfrm>
          <a:solidFill>
            <a:schemeClr val="accent2"/>
          </a:solidFill>
        </p:spPr>
        <p:txBody>
          <a:bodyPr/>
          <a:lstStyle/>
          <a:p>
            <a:fld id="{DF8DB5DE-4752-4F3B-80BB-76EA72389F29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686049" cy="501649"/>
          </a:xfrm>
        </p:spPr>
        <p:txBody>
          <a:bodyPr/>
          <a:lstStyle/>
          <a:p>
            <a:fld id="{01A98937-A873-4FF1-9191-D455E8C1A00B}" type="slidenum">
              <a:rPr lang="de-DE" altLang="en-US">
                <a:solidFill>
                  <a:schemeClr val="bg1"/>
                </a:solidFill>
              </a:rPr>
              <a:pPr/>
              <a:t>5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79234" name="Rectangle 2"/>
          <p:cNvSpPr>
            <a:spLocks noChangeArrowheads="1"/>
          </p:cNvSpPr>
          <p:nvPr/>
        </p:nvSpPr>
        <p:spPr bwMode="auto">
          <a:xfrm>
            <a:off x="0" y="541338"/>
            <a:ext cx="9143999" cy="581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73100" indent="-328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28700" indent="-3540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209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a </a:t>
            </a: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protocol</a:t>
            </a:r>
            <a:r>
              <a:rPr kumimoji="0" lang="en-US" altLang="en-US" sz="2000" b="1" dirty="0">
                <a:latin typeface="Arial" charset="0"/>
              </a:rPr>
              <a:t> is a set of rules that governs data communications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a protocol defines </a:t>
            </a: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what</a:t>
            </a:r>
            <a:r>
              <a:rPr kumimoji="0" lang="en-US" altLang="en-US" sz="2000" b="1" dirty="0">
                <a:latin typeface="Arial" charset="0"/>
              </a:rPr>
              <a:t> is communicated, </a:t>
            </a: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how</a:t>
            </a:r>
            <a:r>
              <a:rPr kumimoji="0" lang="en-US" altLang="en-US" sz="2000" b="1" dirty="0">
                <a:latin typeface="Arial" charset="0"/>
              </a:rPr>
              <a:t> it is communicated, and </a:t>
            </a: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when</a:t>
            </a:r>
            <a:r>
              <a:rPr kumimoji="0" lang="en-US" altLang="en-US" sz="2000" b="1" dirty="0">
                <a:latin typeface="Arial" charset="0"/>
              </a:rPr>
              <a:t> it is communicated</a:t>
            </a:r>
          </a:p>
          <a:p>
            <a:pPr lvl="1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the key elements of a protocol are syntax, semantics, and timing</a:t>
            </a:r>
          </a:p>
          <a:p>
            <a:pPr lvl="2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syntax</a:t>
            </a:r>
            <a:r>
              <a:rPr kumimoji="0" lang="en-US" altLang="en-US" sz="2000" b="1" dirty="0">
                <a:latin typeface="Arial" charset="0"/>
              </a:rPr>
              <a:t>: refers to the structure or format of the data</a:t>
            </a:r>
          </a:p>
          <a:p>
            <a:pPr lvl="2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semantics</a:t>
            </a:r>
            <a:r>
              <a:rPr kumimoji="0" lang="en-US" altLang="en-US" sz="2000" b="1" dirty="0">
                <a:latin typeface="Arial" charset="0"/>
              </a:rPr>
              <a:t>: refers to the meaning of each section of bits</a:t>
            </a:r>
          </a:p>
          <a:p>
            <a:pPr lvl="2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timing</a:t>
            </a:r>
            <a:r>
              <a:rPr kumimoji="0" lang="en-US" altLang="en-US" sz="2000" b="1" dirty="0">
                <a:latin typeface="Arial" charset="0"/>
              </a:rPr>
              <a:t>: refers to when data should be sent and how fast they can be sent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functions of protocols 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each device must perform the same steps the same way so that the data will arrive and reassemble properly;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 if one device uses a protocol with different steps, the two devices will not be able to communicate with each other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for instance, for one computer to send a message to another computer, </a:t>
            </a:r>
            <a:r>
              <a:rPr kumimoji="0" lang="en-US" altLang="en-US" sz="2000" b="1" dirty="0">
                <a:solidFill>
                  <a:srgbClr val="0000FF"/>
                </a:solidFill>
                <a:latin typeface="Arial" charset="0"/>
              </a:rPr>
              <a:t>packet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CED1B-F8A3-4444-B610-6C0EACE5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8153400" cy="501649"/>
          </a:xfrm>
          <a:solidFill>
            <a:schemeClr val="accent2"/>
          </a:solidFill>
        </p:spPr>
        <p:txBody>
          <a:bodyPr/>
          <a:lstStyle/>
          <a:p>
            <a:fld id="{0B5013C0-E597-4289-AF9F-FF35626FDD65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501649"/>
          </a:xfrm>
          <a:solidFill>
            <a:schemeClr val="accent2"/>
          </a:solidFill>
        </p:spPr>
        <p:txBody>
          <a:bodyPr/>
          <a:lstStyle/>
          <a:p>
            <a:fld id="{8F23337F-3FDB-44A8-BFC6-9D909A5BB9DA}" type="slidenum">
              <a:rPr lang="de-DE" altLang="en-US">
                <a:solidFill>
                  <a:schemeClr val="bg1"/>
                </a:solidFill>
              </a:rPr>
              <a:pPr/>
              <a:t>6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489474" name="Rectangle 2"/>
          <p:cNvSpPr>
            <a:spLocks noChangeArrowheads="1"/>
          </p:cNvSpPr>
          <p:nvPr/>
        </p:nvSpPr>
        <p:spPr bwMode="auto">
          <a:xfrm>
            <a:off x="152400" y="53340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73100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3300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47863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4475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0195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5915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1635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7355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Protocols in a layered architecture 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protocols that work together to provide a layer or layers of the model are known as a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protocol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stack</a:t>
            </a:r>
            <a:r>
              <a:rPr kumimoji="0" lang="en-US" altLang="en-US" sz="2200" b="1" dirty="0">
                <a:latin typeface="Arial" charset="0"/>
              </a:rPr>
              <a:t> or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protocol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suite, </a:t>
            </a:r>
            <a:r>
              <a:rPr kumimoji="0" lang="en-US" altLang="en-US" sz="2200" b="1" dirty="0">
                <a:latin typeface="Arial" charset="0"/>
              </a:rPr>
              <a:t>e.g. TCP/IP</a:t>
            </a:r>
            <a:endParaRPr kumimoji="0" lang="en-US" altLang="en-US" sz="2200" b="1" dirty="0">
              <a:solidFill>
                <a:schemeClr val="folHlink"/>
              </a:solidFill>
              <a:latin typeface="Arial" charset="0"/>
            </a:endParaRP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each layer handles a different part of the communications process and has its own protocol</a:t>
            </a:r>
          </a:p>
          <a:p>
            <a:pPr eaLnBrk="0" hangingPunct="0">
              <a:lnSpc>
                <a:spcPct val="80000"/>
              </a:lnSpc>
              <a:spcBef>
                <a:spcPct val="80000"/>
              </a:spcBef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Data Communication Standards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standards are essential for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interoperability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data communication standards fall into two categories</a:t>
            </a:r>
          </a:p>
          <a:p>
            <a:pPr lvl="2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De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facto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standards</a:t>
            </a:r>
            <a:r>
              <a:rPr kumimoji="0" lang="en-US" altLang="en-US" sz="2200" b="1" dirty="0">
                <a:latin typeface="Arial" charset="0"/>
              </a:rPr>
              <a:t>: that have not been approved by an organized body; mostly set by manufacturers</a:t>
            </a:r>
          </a:p>
          <a:p>
            <a:pPr lvl="2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De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jure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standards</a:t>
            </a:r>
            <a:r>
              <a:rPr kumimoji="0" lang="en-US" altLang="en-US" sz="2200" b="1" dirty="0">
                <a:latin typeface="Arial" charset="0"/>
              </a:rPr>
              <a:t>: those legislated by an officially recognized body such as ISO, IEEE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3F92F-5273-4498-A94D-04BA9937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8001000" cy="501649"/>
          </a:xfrm>
          <a:solidFill>
            <a:schemeClr val="accent2"/>
          </a:solidFill>
        </p:spPr>
        <p:txBody>
          <a:bodyPr/>
          <a:lstStyle/>
          <a:p>
            <a:fld id="{538692F8-2AC7-413A-AB21-2127111230F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501649"/>
          </a:xfrm>
          <a:solidFill>
            <a:schemeClr val="accent2"/>
          </a:solidFill>
        </p:spPr>
        <p:txBody>
          <a:bodyPr/>
          <a:lstStyle/>
          <a:p>
            <a:fld id="{3179B8E1-DF38-4B41-90EC-4DD703AB8678}" type="slidenum">
              <a:rPr lang="de-DE" altLang="en-US">
                <a:solidFill>
                  <a:schemeClr val="bg1"/>
                </a:solidFill>
              </a:rPr>
              <a:pPr/>
              <a:t>7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91522" name="Rectangle 2"/>
          <p:cNvSpPr>
            <a:spLocks noChangeArrowheads="1"/>
          </p:cNvSpPr>
          <p:nvPr/>
        </p:nvSpPr>
        <p:spPr bwMode="auto">
          <a:xfrm>
            <a:off x="2458" y="452080"/>
            <a:ext cx="8991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73100" indent="-328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9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209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None/>
            </a:pPr>
            <a:r>
              <a:rPr kumimoji="0" lang="en-US" altLang="en-US" sz="2000" b="1" dirty="0">
                <a:solidFill>
                  <a:schemeClr val="tx2"/>
                </a:solidFill>
                <a:latin typeface="Arial" charset="0"/>
              </a:rPr>
              <a:t>Network (Reference) Models</a:t>
            </a:r>
            <a:r>
              <a:rPr kumimoji="0" lang="en-US" altLang="en-US" sz="2000" dirty="0">
                <a:latin typeface="Arial" charset="0"/>
              </a:rPr>
              <a:t> 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Layers and Services</a:t>
            </a:r>
          </a:p>
          <a:p>
            <a:pPr lvl="1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within a single machine, each layer uses the services immediately below it and provides services for the layer immediately above it</a:t>
            </a:r>
          </a:p>
          <a:p>
            <a:pPr lvl="1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between machines, layer x on one machine communicates with layer x on another machine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Two important network models or architectures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The ISO OSI (Open Systems Interconnection) Reference Model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The TCP/IP Reference Model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a. The OSI Reference Model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consists of 7 layers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was never fully implemented as a protocol stack, but a good theoretical model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Open</a:t>
            </a:r>
            <a:r>
              <a:rPr kumimoji="0" lang="en-US" altLang="en-US" sz="2000" b="1" dirty="0">
                <a:latin typeface="Arial" charset="0"/>
              </a:rPr>
              <a:t> – to connect open systems or systems that are open for communication with other systems</a:t>
            </a:r>
          </a:p>
          <a:p>
            <a:pPr lvl="1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endParaRPr kumimoji="0" lang="en-US" altLang="en-US" sz="2000" b="1" dirty="0">
              <a:latin typeface="Arial" charset="0"/>
            </a:endParaRP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152400" y="2895600"/>
            <a:ext cx="8839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985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28700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749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46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03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60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18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75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endParaRPr kumimoji="0" lang="en-US" altLang="en-US" sz="2200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6" name="Rectangle 4"/>
          <p:cNvSpPr>
            <a:spLocks noGrp="1" noChangeArrowheads="1"/>
          </p:cNvSpPr>
          <p:nvPr>
            <p:ph idx="1"/>
          </p:nvPr>
        </p:nvSpPr>
        <p:spPr>
          <a:xfrm>
            <a:off x="1295400" y="6096000"/>
            <a:ext cx="6400800" cy="381000"/>
          </a:xfrm>
          <a:noFill/>
          <a:ln/>
        </p:spPr>
        <p:txBody>
          <a:bodyPr>
            <a:norm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en-US" sz="2000" b="1" i="1"/>
              <a:t>layers, interfaces, and protocols in the OSI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72ABA-4CDA-4670-AF40-91E92CBC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7000"/>
            <a:ext cx="8305800" cy="381000"/>
          </a:xfrm>
          <a:solidFill>
            <a:schemeClr val="accent2"/>
          </a:solidFill>
        </p:spPr>
        <p:txBody>
          <a:bodyPr/>
          <a:lstStyle/>
          <a:p>
            <a:fld id="{D08D67D6-68FF-4DE9-8021-E074404A9ECC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686050" cy="365125"/>
          </a:xfrm>
          <a:solidFill>
            <a:schemeClr val="accent2"/>
          </a:solidFill>
        </p:spPr>
        <p:txBody>
          <a:bodyPr/>
          <a:lstStyle/>
          <a:p>
            <a:fld id="{13995754-04E3-4806-863C-8C55977D16A7}" type="slidenum">
              <a:rPr lang="de-DE" altLang="en-US">
                <a:solidFill>
                  <a:schemeClr val="bg1"/>
                </a:solidFill>
              </a:rPr>
              <a:pPr/>
              <a:t>8</a:t>
            </a:fld>
            <a:endParaRPr lang="de-DE" altLang="en-US">
              <a:solidFill>
                <a:schemeClr val="bg1"/>
              </a:solidFill>
            </a:endParaRPr>
          </a:p>
        </p:txBody>
      </p:sp>
      <p:pic>
        <p:nvPicPr>
          <p:cNvPr id="5099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6962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0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597900" cy="457200"/>
          </a:xfrm>
          <a:noFill/>
          <a:ln/>
        </p:spPr>
        <p:txBody>
          <a:bodyPr lIns="92075" tIns="46038" rIns="92075" bIns="46038"/>
          <a:lstStyle/>
          <a:p>
            <a:pPr marL="241300" indent="-241300">
              <a:lnSpc>
                <a:spcPct val="90000"/>
              </a:lnSpc>
              <a:spcBef>
                <a:spcPct val="25000"/>
              </a:spcBef>
              <a:buFont typeface="Wingdings" pitchFamily="2" charset="2"/>
              <a:buChar char="§"/>
              <a:tabLst>
                <a:tab pos="793750" algn="l"/>
                <a:tab pos="2171700" algn="l"/>
              </a:tabLst>
            </a:pPr>
            <a:r>
              <a:rPr lang="en-US" altLang="en-US" sz="2200" b="1"/>
              <a:t>Physical:	Physical characteristics of the media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7E94C-E42D-44A4-A122-F373A06C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7696200" cy="381001"/>
          </a:xfrm>
          <a:solidFill>
            <a:schemeClr val="accent2"/>
          </a:solidFill>
        </p:spPr>
        <p:txBody>
          <a:bodyPr/>
          <a:lstStyle/>
          <a:p>
            <a:fld id="{1C131B32-E863-4DFA-98DA-6BD8F225FE02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686050" cy="381001"/>
          </a:xfrm>
          <a:solidFill>
            <a:schemeClr val="accent2"/>
          </a:solidFill>
        </p:spPr>
        <p:txBody>
          <a:bodyPr/>
          <a:lstStyle/>
          <a:p>
            <a:fld id="{F8544C18-C9DB-4F4E-BD93-6921861F511B}" type="slidenum">
              <a:rPr lang="de-DE" altLang="en-US">
                <a:solidFill>
                  <a:schemeClr val="bg1"/>
                </a:solidFill>
              </a:rPr>
              <a:pPr/>
              <a:t>9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510981" name="AutoShape 5"/>
          <p:cNvSpPr>
            <a:spLocks/>
          </p:cNvSpPr>
          <p:nvPr/>
        </p:nvSpPr>
        <p:spPr bwMode="auto">
          <a:xfrm>
            <a:off x="8534400" y="838200"/>
            <a:ext cx="457200" cy="1143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982" name="AutoShape 6"/>
          <p:cNvSpPr>
            <a:spLocks/>
          </p:cNvSpPr>
          <p:nvPr/>
        </p:nvSpPr>
        <p:spPr bwMode="auto">
          <a:xfrm>
            <a:off x="8534400" y="2209800"/>
            <a:ext cx="533400" cy="3733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983" name="Line 7"/>
          <p:cNvSpPr>
            <a:spLocks noChangeShapeType="1"/>
          </p:cNvSpPr>
          <p:nvPr/>
        </p:nvSpPr>
        <p:spPr bwMode="auto">
          <a:xfrm flipV="1">
            <a:off x="4419600" y="5638800"/>
            <a:ext cx="44196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0984" name="Line 8"/>
          <p:cNvSpPr>
            <a:spLocks noChangeShapeType="1"/>
          </p:cNvSpPr>
          <p:nvPr/>
        </p:nvSpPr>
        <p:spPr bwMode="auto">
          <a:xfrm>
            <a:off x="8077200" y="609600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0985" name="Text Box 9"/>
          <p:cNvSpPr txBox="1">
            <a:spLocks noChangeArrowheads="1"/>
          </p:cNvSpPr>
          <p:nvPr/>
        </p:nvSpPr>
        <p:spPr bwMode="auto">
          <a:xfrm>
            <a:off x="1809750" y="6172200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Host (upper) Layers</a:t>
            </a:r>
          </a:p>
        </p:txBody>
      </p:sp>
      <p:sp>
        <p:nvSpPr>
          <p:cNvPr id="510986" name="Text Box 10"/>
          <p:cNvSpPr txBox="1">
            <a:spLocks noChangeArrowheads="1"/>
          </p:cNvSpPr>
          <p:nvPr/>
        </p:nvSpPr>
        <p:spPr bwMode="auto">
          <a:xfrm>
            <a:off x="5486400" y="228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Media (lower) Layers</a:t>
            </a:r>
          </a:p>
        </p:txBody>
      </p:sp>
      <p:sp>
        <p:nvSpPr>
          <p:cNvPr id="510987" name="Rectangle 11"/>
          <p:cNvSpPr>
            <a:spLocks noChangeArrowheads="1"/>
          </p:cNvSpPr>
          <p:nvPr/>
        </p:nvSpPr>
        <p:spPr bwMode="auto">
          <a:xfrm>
            <a:off x="381000" y="1143000"/>
            <a:ext cx="85979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41300" indent="-241300">
              <a:spcBef>
                <a:spcPct val="0"/>
              </a:spcBef>
              <a:tabLst>
                <a:tab pos="793750" algn="l"/>
                <a:tab pos="217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tabLst>
                <a:tab pos="793750" algn="l"/>
                <a:tab pos="217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57350" indent="-228600">
              <a:spcBef>
                <a:spcPct val="0"/>
              </a:spcBef>
              <a:tabLst>
                <a:tab pos="793750" algn="l"/>
                <a:tab pos="217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000250" indent="-228600">
              <a:spcBef>
                <a:spcPct val="0"/>
              </a:spcBef>
              <a:tabLst>
                <a:tab pos="793750" algn="l"/>
                <a:tab pos="217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43150" indent="-228600">
              <a:spcBef>
                <a:spcPct val="0"/>
              </a:spcBef>
              <a:tabLst>
                <a:tab pos="793750" algn="l"/>
                <a:tab pos="217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00350" indent="-228600" fontAlgn="base">
              <a:spcBef>
                <a:spcPct val="0"/>
              </a:spcBef>
              <a:spcAft>
                <a:spcPct val="0"/>
              </a:spcAft>
              <a:tabLst>
                <a:tab pos="793750" algn="l"/>
                <a:tab pos="217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57550" indent="-228600" fontAlgn="base">
              <a:spcBef>
                <a:spcPct val="0"/>
              </a:spcBef>
              <a:spcAft>
                <a:spcPct val="0"/>
              </a:spcAft>
              <a:tabLst>
                <a:tab pos="793750" algn="l"/>
                <a:tab pos="217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14750" indent="-228600" fontAlgn="base">
              <a:spcBef>
                <a:spcPct val="0"/>
              </a:spcBef>
              <a:spcAft>
                <a:spcPct val="0"/>
              </a:spcAft>
              <a:tabLst>
                <a:tab pos="793750" algn="l"/>
                <a:tab pos="217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71950" indent="-228600" fontAlgn="base">
              <a:spcBef>
                <a:spcPct val="0"/>
              </a:spcBef>
              <a:spcAft>
                <a:spcPct val="0"/>
              </a:spcAft>
              <a:tabLst>
                <a:tab pos="793750" algn="l"/>
                <a:tab pos="2171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Data Link: 	Reliable data delivery across the link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Network:	Managing connections across the network </a:t>
            </a:r>
            <a:br>
              <a:rPr kumimoji="0" lang="en-US" altLang="en-US" sz="2200" b="1" dirty="0">
                <a:latin typeface="Arial" charset="0"/>
              </a:rPr>
            </a:br>
            <a:r>
              <a:rPr kumimoji="0" lang="en-US" altLang="en-US" sz="2200" b="1" dirty="0">
                <a:latin typeface="Arial" charset="0"/>
              </a:rPr>
              <a:t>		or routing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Transport:	End-to-end connection and reliability (handles</a:t>
            </a:r>
            <a:br>
              <a:rPr kumimoji="0" lang="en-US" altLang="en-US" sz="2200" b="1" dirty="0">
                <a:latin typeface="Arial" charset="0"/>
              </a:rPr>
            </a:br>
            <a:r>
              <a:rPr kumimoji="0" lang="en-US" altLang="en-US" sz="2200" b="1" dirty="0">
                <a:latin typeface="Arial" charset="0"/>
              </a:rPr>
              <a:t>		lost packets); TCP (connection-oriented),</a:t>
            </a:r>
            <a:br>
              <a:rPr kumimoji="0" lang="en-US" altLang="en-US" sz="2200" b="1" dirty="0">
                <a:latin typeface="Arial" charset="0"/>
              </a:rPr>
            </a:br>
            <a:r>
              <a:rPr kumimoji="0" lang="en-US" altLang="en-US" sz="2200" b="1" dirty="0">
                <a:latin typeface="Arial" charset="0"/>
              </a:rPr>
              <a:t>		UDP (connectionless), etc.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Session:	Managing sessions between applications</a:t>
            </a:r>
            <a:br>
              <a:rPr kumimoji="0" lang="en-US" altLang="en-US" sz="2200" b="1" dirty="0">
                <a:latin typeface="Arial" charset="0"/>
              </a:rPr>
            </a:br>
            <a:r>
              <a:rPr kumimoji="0" lang="en-US" altLang="en-US" sz="2200" b="1" dirty="0">
                <a:latin typeface="Arial" charset="0"/>
              </a:rPr>
              <a:t>		(dialog control and synchronization); rarely</a:t>
            </a:r>
            <a:br>
              <a:rPr kumimoji="0" lang="en-US" altLang="en-US" sz="2200" b="1" dirty="0">
                <a:latin typeface="Arial" charset="0"/>
              </a:rPr>
            </a:br>
            <a:r>
              <a:rPr kumimoji="0" lang="en-US" altLang="en-US" sz="2200" b="1" dirty="0">
                <a:latin typeface="Arial" charset="0"/>
              </a:rPr>
              <a:t>		supported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Presentation:	Data presentation to applications; concerned</a:t>
            </a:r>
            <a:br>
              <a:rPr kumimoji="0" lang="en-US" altLang="en-US" sz="2200" b="1" dirty="0">
                <a:latin typeface="Arial" charset="0"/>
              </a:rPr>
            </a:br>
            <a:r>
              <a:rPr kumimoji="0" lang="en-US" altLang="en-US" sz="2200" b="1" dirty="0">
                <a:latin typeface="Arial" charset="0"/>
              </a:rPr>
              <a:t>		with the syntax and semantics of the</a:t>
            </a:r>
            <a:br>
              <a:rPr kumimoji="0" lang="en-US" altLang="en-US" sz="2200" b="1" dirty="0">
                <a:latin typeface="Arial" charset="0"/>
              </a:rPr>
            </a:br>
            <a:r>
              <a:rPr kumimoji="0" lang="en-US" altLang="en-US" sz="2200" b="1" dirty="0">
                <a:latin typeface="Arial" charset="0"/>
              </a:rPr>
              <a:t>		information transmitted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Application:	Network services to applications; contains</a:t>
            </a:r>
            <a:br>
              <a:rPr kumimoji="0" lang="en-US" altLang="en-US" sz="2200" b="1" dirty="0">
                <a:latin typeface="Arial" charset="0"/>
              </a:rPr>
            </a:br>
            <a:r>
              <a:rPr kumimoji="0" lang="en-US" altLang="en-US" sz="2200" b="1" dirty="0">
                <a:latin typeface="Arial" charset="0"/>
              </a:rPr>
              <a:t>		protocols that are commonly needed by</a:t>
            </a:r>
            <a:br>
              <a:rPr kumimoji="0" lang="en-US" altLang="en-US" sz="2200" b="1" dirty="0">
                <a:latin typeface="Arial" charset="0"/>
              </a:rPr>
            </a:br>
            <a:r>
              <a:rPr kumimoji="0" lang="en-US" altLang="en-US" sz="2200" b="1" dirty="0">
                <a:latin typeface="Arial" charset="0"/>
              </a:rPr>
              <a:t>		users; FTP, HTTP, SMTP, ...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\pagestyle{empty}&#10;\begin{document}&#10;\end{document}&#10;"/>
  <p:tag name="TEX2PS" val="latex $(base).tex; dvips -D $(res) -E -o $(base).ps $(base).dvi"/>
  <p:tag name="TEX2PSBATCH" val="latex --interaction=nonstopmode $(base).tex; dvips -D $(res) -E -o $(base).ps $(base).dvi"/>
  <p:tag name="DEFAULTWIDTH" val="324"/>
  <p:tag name="DEFAULTHEIGHT" val="370"/>
  <p:tag name="DEFAULTMAGNIFICATION" val="2"/>
  <p:tag name="DEFAULTFONTSIZE" val="1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18187</TotalTime>
  <Words>3250</Words>
  <Application>Microsoft Office PowerPoint</Application>
  <PresentationFormat>On-screen Show (4:3)</PresentationFormat>
  <Paragraphs>395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Constantia</vt:lpstr>
      <vt:lpstr>Times New Roman</vt:lpstr>
      <vt:lpstr>Wingdings</vt:lpstr>
      <vt:lpstr>Books Classic 16x9</vt:lpstr>
      <vt:lpstr>Office Theme</vt:lpstr>
      <vt:lpstr>Distributed System </vt:lpstr>
      <vt:lpstr>Title and Content Layout</vt:lpstr>
      <vt:lpstr>PowerPoint Presentation</vt:lpstr>
      <vt:lpstr>Introduction</vt:lpstr>
      <vt:lpstr> Network Protocols and 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Types of Communication  </vt:lpstr>
      <vt:lpstr>Persistent versus Transient Communication</vt:lpstr>
      <vt:lpstr>Asynchronous v Synchronous Communication </vt:lpstr>
      <vt:lpstr>Discrete versus Streaming Communication</vt:lpstr>
      <vt:lpstr>PowerPoint Presentation</vt:lpstr>
      <vt:lpstr>Remote Procedure Call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Addis Ababa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Mulugeta Libsie</dc:creator>
  <cp:lastModifiedBy>Girmachew Gulint</cp:lastModifiedBy>
  <cp:revision>1175</cp:revision>
  <cp:lastPrinted>2014-08-11T06:10:15Z</cp:lastPrinted>
  <dcterms:created xsi:type="dcterms:W3CDTF">2000-12-18T09:01:31Z</dcterms:created>
  <dcterms:modified xsi:type="dcterms:W3CDTF">2021-05-24T07:21:56Z</dcterms:modified>
</cp:coreProperties>
</file>