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31"/>
  </p:notesMasterIdLst>
  <p:handoutMasterIdLst>
    <p:handoutMasterId r:id="rId32"/>
  </p:handoutMasterIdLst>
  <p:sldIdLst>
    <p:sldId id="267" r:id="rId5"/>
    <p:sldId id="278" r:id="rId6"/>
    <p:sldId id="283" r:id="rId7"/>
    <p:sldId id="284" r:id="rId8"/>
    <p:sldId id="285" r:id="rId9"/>
    <p:sldId id="286" r:id="rId10"/>
    <p:sldId id="290" r:id="rId11"/>
    <p:sldId id="287" r:id="rId12"/>
    <p:sldId id="292" r:id="rId13"/>
    <p:sldId id="293" r:id="rId14"/>
    <p:sldId id="294" r:id="rId15"/>
    <p:sldId id="288" r:id="rId16"/>
    <p:sldId id="296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3" r:id="rId26"/>
    <p:sldId id="305" r:id="rId27"/>
    <p:sldId id="306" r:id="rId28"/>
    <p:sldId id="307" r:id="rId29"/>
    <p:sldId id="289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69" d="100"/>
          <a:sy n="69" d="100"/>
        </p:scale>
        <p:origin x="696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5/17/2021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5/17/2021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Distributed system naming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8AA0B1-1351-4A0F-910E-B4C16D62ED21}" type="datetime1">
              <a:rPr lang="en-US" smtClean="0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6969-FF23-4F9D-AB3B-7A0DC38588A0}" type="datetime1">
              <a:rPr lang="en-US" smtClean="0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3E9D-C5B7-4F22-A83A-568D31C0D2BE}" type="datetime1">
              <a:rPr lang="en-US" smtClean="0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DFB-C496-464D-A6CD-5FCB363B0CAE}" type="datetime1">
              <a:rPr lang="en-US" smtClean="0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E68D-EF91-4C6C-B5BD-044112E8F952}" type="datetime1">
              <a:rPr lang="en-US" smtClean="0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009C-83BE-4AFD-9639-C967F231892C}" type="datetime1">
              <a:rPr lang="en-US" smtClean="0"/>
              <a:t>5/17/2021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8D6-CD97-4CD3-9E0F-17473E626D29}" type="datetime1">
              <a:rPr lang="en-US" smtClean="0"/>
              <a:t>5/17/2021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44F3-E5A9-4508-BB6E-EC5C5DA81518}" type="datetime1">
              <a:rPr lang="en-US" smtClean="0"/>
              <a:t>5/17/2021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1BBB-8B27-45FD-BF79-07DC9BF7028B}" type="datetime1">
              <a:rPr lang="en-US" smtClean="0"/>
              <a:t>5/17/2021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AE51-8B2B-4B95-A64D-C64E525BFEBC}" type="datetime1">
              <a:rPr lang="en-US" smtClean="0"/>
              <a:t>5/17/2021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 naming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EABC-52F3-4A70-973D-11445FBCB915}" type="datetime1">
              <a:rPr lang="en-US" smtClean="0"/>
              <a:t>5/17/2021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Distributed system naming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0543DA5-9833-45E1-B251-0D2F30D87831}" type="datetime1">
              <a:rPr lang="en-US" smtClean="0"/>
              <a:t>5/17/2021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Flat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4267200" cy="4597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Distributed hash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DHT systems have been developed with Chord system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Chord uses an m-bit identifier space to assign randomly chosen identifiers to nodes as well as keys to specific entities.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0E33F-B230-4DBC-840B-1D012314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1574800"/>
            <a:ext cx="5753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Flat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6019800" cy="4597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Hierarchical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Network is divided into a collection of domains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Single top-level domain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Lowes-level domain  leaf domain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Directory node  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66B80-FA45-4F9E-B9C3-0E313B9D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79" y="3200400"/>
            <a:ext cx="6362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Structured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Name space </a:t>
            </a:r>
            <a:r>
              <a:rPr lang="en-US" dirty="0">
                <a:sym typeface="Wingdings" panose="05000000000000000000" pitchFamily="2" charset="2"/>
              </a:rPr>
              <a:t> names package</a:t>
            </a:r>
          </a:p>
          <a:p>
            <a:r>
              <a:rPr lang="en-US" dirty="0">
                <a:sym typeface="Wingdings" panose="05000000000000000000" pitchFamily="2" charset="2"/>
              </a:rPr>
              <a:t>Name space is represented as a labeled(sequential) , directed graph(hierarchical)</a:t>
            </a:r>
          </a:p>
          <a:p>
            <a:r>
              <a:rPr lang="en-US" dirty="0">
                <a:sym typeface="Wingdings" panose="05000000000000000000" pitchFamily="2" charset="2"/>
              </a:rPr>
              <a:t>Typical two types of nodes :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Leaf node </a:t>
            </a:r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name an entity that has no outgoing edges.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store information of entity it is representing and alternatively store stat of that entity.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It will return contents of nodes below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Directory node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Name an entity that has outgoing edges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Store table which contain node identifier and edge</a:t>
            </a:r>
          </a:p>
          <a:p>
            <a:pPr marL="603504" lvl="2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Structured naming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1E3A33-0F80-4060-8916-7B00C5B3D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12" y="1828800"/>
            <a:ext cx="5886450" cy="28575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7372E-6F5F-4D8A-BF1D-CDC5688493CB}"/>
              </a:ext>
            </a:extLst>
          </p:cNvPr>
          <p:cNvSpPr txBox="1"/>
          <p:nvPr/>
        </p:nvSpPr>
        <p:spPr>
          <a:xfrm>
            <a:off x="7847012" y="2057400"/>
            <a:ext cx="2680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</a:t>
            </a:r>
            <a:r>
              <a:rPr lang="en-US" dirty="0">
                <a:sym typeface="Wingdings" panose="05000000000000000000" pitchFamily="2" charset="2"/>
              </a:rPr>
              <a:t> sequence of label</a:t>
            </a:r>
          </a:p>
          <a:p>
            <a:r>
              <a:rPr lang="en-US" dirty="0">
                <a:sym typeface="Wingdings" panose="05000000000000000000" pitchFamily="2" charset="2"/>
              </a:rPr>
              <a:t>Relative path name </a:t>
            </a:r>
          </a:p>
          <a:p>
            <a:r>
              <a:rPr lang="en-US" dirty="0">
                <a:sym typeface="Wingdings" panose="05000000000000000000" pitchFamily="2" charset="2"/>
              </a:rPr>
              <a:t>Absolut path name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6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Structured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Name resolution </a:t>
            </a:r>
            <a:r>
              <a:rPr lang="en-US" sz="3200" dirty="0">
                <a:sym typeface="Wingdings" panose="05000000000000000000" pitchFamily="2" charset="2"/>
              </a:rPr>
              <a:t>is the process of looking up a name.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Name resolution can takes place only if we know how and where to start.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Example [label 1, label 2,…. Label n ] where the name label 1 is looked up in the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directory table</a:t>
            </a:r>
            <a:r>
              <a:rPr lang="en-US" sz="2800" dirty="0">
                <a:sym typeface="Wingdings" panose="05000000000000000000" pitchFamily="2" charset="2"/>
              </a:rPr>
              <a:t>, which returns the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identifier</a:t>
            </a:r>
            <a:r>
              <a:rPr lang="en-US" sz="2800" dirty="0">
                <a:sym typeface="Wingdings" panose="05000000000000000000" pitchFamily="2" charset="2"/>
              </a:rPr>
              <a:t> of the node to which label 1 refers. Then continue to label 2</a:t>
            </a:r>
          </a:p>
          <a:p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Closure mechanism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It is know how and where to start name resolution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Example “003120058798</a:t>
            </a:r>
            <a:r>
              <a:rPr lang="en-US" dirty="0">
                <a:sym typeface="Wingdings" panose="05000000000000000000" pitchFamily="2" charset="2"/>
              </a:rPr>
              <a:t>” how to know what this string mean told that it is phone number  call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Structured naming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22FBED-30AE-462A-81D8-2761A9379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60" y="1480127"/>
            <a:ext cx="6562725" cy="31623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DD2D5-B3B8-4B3E-A19B-BCC758FCE129}"/>
              </a:ext>
            </a:extLst>
          </p:cNvPr>
          <p:cNvSpPr txBox="1"/>
          <p:nvPr/>
        </p:nvSpPr>
        <p:spPr>
          <a:xfrm>
            <a:off x="6201492" y="1783348"/>
            <a:ext cx="5577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links to refer to node n5 are </a:t>
            </a:r>
          </a:p>
          <a:p>
            <a:r>
              <a:rPr lang="en-US" dirty="0"/>
              <a:t>/keys and home/</a:t>
            </a:r>
            <a:r>
              <a:rPr lang="en-US" dirty="0" err="1"/>
              <a:t>steen</a:t>
            </a:r>
            <a:r>
              <a:rPr lang="en-US" dirty="0"/>
              <a:t>/keys</a:t>
            </a:r>
          </a:p>
          <a:p>
            <a:r>
              <a:rPr lang="en-US" dirty="0"/>
              <a:t>Hard link : multiple absolute path referred to an entity</a:t>
            </a:r>
          </a:p>
          <a:p>
            <a:r>
              <a:rPr lang="en-US" dirty="0"/>
              <a:t>Soft link: leaf node stores an absolute path name</a:t>
            </a:r>
          </a:p>
        </p:txBody>
      </p:sp>
    </p:spTree>
    <p:extLst>
      <p:ext uri="{BB962C8B-B14F-4D97-AF65-F5344CB8AC3E}">
        <p14:creationId xmlns:p14="http://schemas.microsoft.com/office/powerpoint/2010/main" val="4710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Structured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Linking and mounting </a:t>
            </a:r>
          </a:p>
          <a:p>
            <a:r>
              <a:rPr lang="en-US" dirty="0">
                <a:sym typeface="Wingdings" panose="05000000000000000000" pitchFamily="2" charset="2"/>
              </a:rPr>
              <a:t>Name resolution is possible by merge different name spaces in a transparent way</a:t>
            </a:r>
          </a:p>
          <a:p>
            <a:r>
              <a:rPr lang="en-US" dirty="0">
                <a:sym typeface="Wingdings" panose="05000000000000000000" pitchFamily="2" charset="2"/>
              </a:rPr>
              <a:t>Foreign name space  directory node store the identifier of a directory node from a different name space</a:t>
            </a:r>
          </a:p>
          <a:p>
            <a:r>
              <a:rPr lang="en-US" dirty="0">
                <a:sym typeface="Wingdings" panose="05000000000000000000" pitchFamily="2" charset="2"/>
              </a:rPr>
              <a:t>Mount point is the directory node storing the node identifier</a:t>
            </a:r>
          </a:p>
          <a:p>
            <a:r>
              <a:rPr lang="en-US" dirty="0">
                <a:sym typeface="Wingdings" panose="05000000000000000000" pitchFamily="2" charset="2"/>
              </a:rPr>
              <a:t>Mounting point is directory node in the foreign name space and it is root of a </a:t>
            </a:r>
            <a:r>
              <a:rPr lang="en-US">
                <a:sym typeface="Wingdings" panose="05000000000000000000" pitchFamily="2" charset="2"/>
              </a:rPr>
              <a:t>name space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</a:t>
            </a:r>
            <a:r>
              <a:rPr lang="en-US" dirty="0" err="1">
                <a:solidFill>
                  <a:schemeClr val="bg1"/>
                </a:solidFill>
              </a:rPr>
              <a:t>spece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Name space is the heart of naming service </a:t>
            </a:r>
          </a:p>
          <a:p>
            <a:r>
              <a:rPr lang="en-US" dirty="0">
                <a:sym typeface="Wingdings" panose="05000000000000000000" pitchFamily="2" charset="2"/>
              </a:rPr>
              <a:t>Name service is implemented by name servers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LAN  single name server is enough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Large scale DS   multiple name servers</a:t>
            </a:r>
          </a:p>
          <a:p>
            <a:r>
              <a:rPr lang="en-US" dirty="0">
                <a:sym typeface="Wingdings" panose="05000000000000000000" pitchFamily="2" charset="2"/>
              </a:rPr>
              <a:t>Name spaces are partitioned into logical layers and organized into hierarchy to implement them effectively 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</a:t>
            </a:r>
            <a:r>
              <a:rPr lang="en-US" dirty="0" err="1">
                <a:solidFill>
                  <a:schemeClr val="bg1"/>
                </a:solidFill>
              </a:rPr>
              <a:t>spece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Layers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Global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Represents a group of organizations which manage it jointly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 of highest level that are stable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Administrational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Midd</a:t>
            </a:r>
            <a:r>
              <a:rPr lang="en-US" dirty="0">
                <a:sym typeface="Wingdings" panose="05000000000000000000" pitchFamily="2" charset="2"/>
              </a:rPr>
              <a:t>-level directory nodes that are managed within a single organization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Represent group of entities that belongs to the same organization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Relatively stable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Managerial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Nodes change regularly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Hosts in a network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Managed by system administrators and end users of a DS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</a:t>
            </a:r>
            <a:r>
              <a:rPr lang="en-US" dirty="0" err="1">
                <a:solidFill>
                  <a:schemeClr val="bg1"/>
                </a:solidFill>
              </a:rPr>
              <a:t>spece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1" y="1473200"/>
            <a:ext cx="5638801" cy="4597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Zone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non-overlapping division of a name space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Implemented by separate name server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EECE6-16B3-4F17-BB77-2402BA57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473200"/>
            <a:ext cx="5772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1" cy="1295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752600"/>
            <a:ext cx="4724400" cy="42672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Names, identifiers and addresses</a:t>
            </a:r>
          </a:p>
          <a:p>
            <a:r>
              <a:rPr lang="en-US" dirty="0"/>
              <a:t>Flat naming</a:t>
            </a:r>
          </a:p>
          <a:p>
            <a:r>
              <a:rPr lang="en-US" dirty="0"/>
              <a:t>Structured naming</a:t>
            </a:r>
          </a:p>
          <a:p>
            <a:r>
              <a:rPr lang="en-US" dirty="0"/>
              <a:t>Attribute-based naming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13F2-05C2-4A6A-8208-31F0BE60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7E5F7374-8EA7-4081-A785-EFA6D1176328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DA887-8F95-479F-945E-9BB2895F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533686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C33DC-E2BB-4A8A-A322-D164930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5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7ECC186-BCF1-4373-8251-FD5BB24743F3}"/>
              </a:ext>
            </a:extLst>
          </p:cNvPr>
          <p:cNvSpPr txBox="1">
            <a:spLocks/>
          </p:cNvSpPr>
          <p:nvPr/>
        </p:nvSpPr>
        <p:spPr>
          <a:xfrm>
            <a:off x="4799012" y="1607128"/>
            <a:ext cx="708660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 </a:t>
            </a:r>
          </a:p>
          <a:p>
            <a:pPr lvl="1"/>
            <a:r>
              <a:rPr lang="en-US" dirty="0"/>
              <a:t>Identifying names, identifiers and addresses</a:t>
            </a:r>
          </a:p>
          <a:p>
            <a:pPr lvl="1"/>
            <a:r>
              <a:rPr lang="en-US" dirty="0"/>
              <a:t>Differentiating flat naming, structure naming and attribute based naming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</a:t>
            </a:r>
            <a:r>
              <a:rPr lang="en-US" dirty="0" err="1">
                <a:solidFill>
                  <a:schemeClr val="bg1"/>
                </a:solidFill>
              </a:rPr>
              <a:t>spece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FEE39-6A05-4BC2-B23C-685DDEA8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473200"/>
            <a:ext cx="11582400" cy="3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4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399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resolution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83D7B-D1A1-4DAC-80F2-87FA7725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803400"/>
            <a:ext cx="6593178" cy="4267200"/>
          </a:xfrm>
        </p:spPr>
        <p:txBody>
          <a:bodyPr/>
          <a:lstStyle/>
          <a:p>
            <a:r>
              <a:rPr lang="en-US" dirty="0"/>
              <a:t>Iterative name resolution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Resolve(</a:t>
            </a:r>
            <a:r>
              <a:rPr lang="en-US" dirty="0" err="1"/>
              <a:t>dir</a:t>
            </a:r>
            <a:r>
              <a:rPr lang="en-US" dirty="0"/>
              <a:t>,[name</a:t>
            </a:r>
            <a:r>
              <a:rPr lang="en-US" baseline="-25000" dirty="0"/>
              <a:t>1</a:t>
            </a:r>
            <a:r>
              <a:rPr lang="en-US" dirty="0"/>
              <a:t>, name</a:t>
            </a:r>
            <a:r>
              <a:rPr lang="en-US" baseline="-25000" dirty="0"/>
              <a:t>2</a:t>
            </a:r>
            <a:r>
              <a:rPr lang="en-US" dirty="0"/>
              <a:t>,……</a:t>
            </a:r>
            <a:r>
              <a:rPr lang="en-US" dirty="0" err="1"/>
              <a:t>name</a:t>
            </a:r>
            <a:r>
              <a:rPr lang="en-US" baseline="-25000" dirty="0" err="1"/>
              <a:t>k</a:t>
            </a:r>
            <a:r>
              <a:rPr lang="en-US" dirty="0"/>
              <a:t>]) sent to Server</a:t>
            </a:r>
            <a:r>
              <a:rPr lang="en-US" baseline="-25000" dirty="0"/>
              <a:t>0 </a:t>
            </a:r>
            <a:r>
              <a:rPr lang="en-US" dirty="0"/>
              <a:t>responsible for </a:t>
            </a:r>
            <a:r>
              <a:rPr lang="en-US" dirty="0" err="1"/>
              <a:t>dir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Server</a:t>
            </a:r>
            <a:r>
              <a:rPr lang="en-US" baseline="-25000" dirty="0"/>
              <a:t>0 </a:t>
            </a:r>
            <a:r>
              <a:rPr lang="en-US" dirty="0"/>
              <a:t>resolves name</a:t>
            </a:r>
            <a:r>
              <a:rPr lang="en-US" baseline="-25000" dirty="0"/>
              <a:t>1</a:t>
            </a:r>
            <a:r>
              <a:rPr lang="en-US" dirty="0"/>
              <a:t> using </a:t>
            </a:r>
            <a:r>
              <a:rPr lang="en-US" dirty="0" err="1"/>
              <a:t>dir</a:t>
            </a:r>
            <a:r>
              <a:rPr lang="en-US" dirty="0"/>
              <a:t>, and return the address of Server</a:t>
            </a:r>
            <a:r>
              <a:rPr lang="en-US" baseline="-25000" dirty="0"/>
              <a:t>1  </a:t>
            </a:r>
            <a:r>
              <a:rPr lang="en-US" dirty="0"/>
              <a:t>which stores dir</a:t>
            </a:r>
            <a:r>
              <a:rPr lang="en-US" baseline="-25000" dirty="0"/>
              <a:t>1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Client send resolve(dir</a:t>
            </a:r>
            <a:r>
              <a:rPr lang="en-US" baseline="-25000" dirty="0"/>
              <a:t>1</a:t>
            </a:r>
            <a:r>
              <a:rPr lang="en-US" dirty="0"/>
              <a:t>,[name</a:t>
            </a:r>
            <a:r>
              <a:rPr lang="en-US" baseline="-25000" dirty="0"/>
              <a:t>2</a:t>
            </a:r>
            <a:r>
              <a:rPr lang="en-US" dirty="0"/>
              <a:t>,……</a:t>
            </a:r>
            <a:r>
              <a:rPr lang="en-US" dirty="0" err="1"/>
              <a:t>name</a:t>
            </a:r>
            <a:r>
              <a:rPr lang="en-US" baseline="-25000" dirty="0" err="1"/>
              <a:t>k</a:t>
            </a:r>
            <a:r>
              <a:rPr lang="en-US" dirty="0"/>
              <a:t>]) sent to Server</a:t>
            </a:r>
            <a:r>
              <a:rPr lang="en-US" baseline="-25000" dirty="0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533686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3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CB66D-1308-4899-AA01-63FA2599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90" y="1574800"/>
            <a:ext cx="498922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399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resolution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83D7B-D1A1-4DAC-80F2-87FA7725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803400"/>
            <a:ext cx="6593178" cy="4267200"/>
          </a:xfrm>
        </p:spPr>
        <p:txBody>
          <a:bodyPr/>
          <a:lstStyle/>
          <a:p>
            <a:r>
              <a:rPr lang="en-US" dirty="0"/>
              <a:t>Recursive name resolution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Resolve(</a:t>
            </a:r>
            <a:r>
              <a:rPr lang="en-US" dirty="0" err="1"/>
              <a:t>dir</a:t>
            </a:r>
            <a:r>
              <a:rPr lang="en-US" dirty="0"/>
              <a:t>,[name</a:t>
            </a:r>
            <a:r>
              <a:rPr lang="en-US" baseline="-25000" dirty="0"/>
              <a:t>1</a:t>
            </a:r>
            <a:r>
              <a:rPr lang="en-US" dirty="0"/>
              <a:t>, name</a:t>
            </a:r>
            <a:r>
              <a:rPr lang="en-US" baseline="-25000" dirty="0"/>
              <a:t>2</a:t>
            </a:r>
            <a:r>
              <a:rPr lang="en-US" dirty="0"/>
              <a:t>,……</a:t>
            </a:r>
            <a:r>
              <a:rPr lang="en-US" dirty="0" err="1"/>
              <a:t>name</a:t>
            </a:r>
            <a:r>
              <a:rPr lang="en-US" baseline="-25000" dirty="0" err="1"/>
              <a:t>k</a:t>
            </a:r>
            <a:r>
              <a:rPr lang="en-US" dirty="0"/>
              <a:t>]) sent to Server</a:t>
            </a:r>
            <a:r>
              <a:rPr lang="en-US" baseline="-25000" dirty="0"/>
              <a:t>0 </a:t>
            </a:r>
            <a:r>
              <a:rPr lang="en-US" dirty="0"/>
              <a:t>responsible for </a:t>
            </a:r>
            <a:r>
              <a:rPr lang="en-US" dirty="0" err="1"/>
              <a:t>dir</a:t>
            </a:r>
            <a:endParaRPr lang="en-US" dirty="0"/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Server</a:t>
            </a:r>
            <a:r>
              <a:rPr lang="en-US" baseline="-25000" dirty="0"/>
              <a:t>0 </a:t>
            </a:r>
            <a:r>
              <a:rPr lang="en-US" dirty="0"/>
              <a:t>resolves name</a:t>
            </a:r>
            <a:r>
              <a:rPr lang="en-US" baseline="-25000" dirty="0"/>
              <a:t>1</a:t>
            </a:r>
            <a:r>
              <a:rPr lang="en-US" dirty="0"/>
              <a:t> using </a:t>
            </a:r>
            <a:r>
              <a:rPr lang="en-US" dirty="0" err="1"/>
              <a:t>dir</a:t>
            </a:r>
            <a:r>
              <a:rPr lang="en-US" dirty="0"/>
              <a:t>, and return the address of Server</a:t>
            </a:r>
            <a:r>
              <a:rPr lang="en-US" baseline="-25000" dirty="0"/>
              <a:t>1    </a:t>
            </a:r>
            <a:r>
              <a:rPr lang="en-US" dirty="0"/>
              <a:t> which stores dir</a:t>
            </a:r>
            <a:r>
              <a:rPr lang="en-US" baseline="-25000" dirty="0"/>
              <a:t>1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Server</a:t>
            </a:r>
            <a:r>
              <a:rPr lang="en-US" baseline="-25000" dirty="0"/>
              <a:t>0 </a:t>
            </a:r>
            <a:r>
              <a:rPr lang="en-US" dirty="0"/>
              <a:t>wait for result from Server</a:t>
            </a:r>
            <a:r>
              <a:rPr lang="en-US" baseline="-25000" dirty="0"/>
              <a:t>1  </a:t>
            </a:r>
            <a:r>
              <a:rPr lang="en-US" dirty="0"/>
              <a:t>and returns result to client</a:t>
            </a:r>
            <a:endParaRPr lang="en-US" baseline="-25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533686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3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539CE-A616-4D47-8AB9-DA270BC7B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86" y="1473200"/>
            <a:ext cx="55340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399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resolution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83D7B-D1A1-4DAC-80F2-87FA7725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803400"/>
            <a:ext cx="11430000" cy="4267200"/>
          </a:xfrm>
        </p:spPr>
        <p:txBody>
          <a:bodyPr>
            <a:normAutofit/>
          </a:bodyPr>
          <a:lstStyle/>
          <a:p>
            <a:r>
              <a:rPr lang="en-US" dirty="0"/>
              <a:t>Recursive name resolution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Puts higher performance demand on each name server</a:t>
            </a:r>
          </a:p>
          <a:p>
            <a:r>
              <a:rPr lang="en-US" dirty="0">
                <a:solidFill>
                  <a:srgbClr val="FF0000"/>
                </a:solidFill>
              </a:rPr>
              <a:t>Possible solution</a:t>
            </a:r>
          </a:p>
          <a:p>
            <a:pPr lvl="1"/>
            <a:r>
              <a:rPr lang="en-US" dirty="0"/>
              <a:t>Replication at the global and administrative level</a:t>
            </a:r>
          </a:p>
          <a:p>
            <a:r>
              <a:rPr lang="en-US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Caching results is more effective </a:t>
            </a:r>
          </a:p>
          <a:p>
            <a:pPr lvl="2"/>
            <a:r>
              <a:rPr lang="en-US" dirty="0"/>
              <a:t>For iterative name resolution caching is restricted to the client’s name resolver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533686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3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9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399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resolution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83D7B-D1A1-4DAC-80F2-87FA7725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6629400" cy="4597400"/>
          </a:xfrm>
        </p:spPr>
        <p:txBody>
          <a:bodyPr>
            <a:normAutofit/>
          </a:bodyPr>
          <a:lstStyle/>
          <a:p>
            <a:r>
              <a:rPr lang="en-US" dirty="0"/>
              <a:t>Recursive name resolution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Puts higher performance demand on each name server</a:t>
            </a:r>
          </a:p>
          <a:p>
            <a:r>
              <a:rPr lang="en-US" dirty="0">
                <a:solidFill>
                  <a:srgbClr val="FF0000"/>
                </a:solidFill>
              </a:rPr>
              <a:t>Possible solution</a:t>
            </a:r>
          </a:p>
          <a:p>
            <a:pPr lvl="1"/>
            <a:r>
              <a:rPr lang="en-US" dirty="0"/>
              <a:t>Replication at the global and administrative level</a:t>
            </a:r>
          </a:p>
          <a:p>
            <a:r>
              <a:rPr lang="en-US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Caching results is more effective </a:t>
            </a:r>
          </a:p>
          <a:p>
            <a:pPr lvl="2"/>
            <a:r>
              <a:rPr lang="en-US" dirty="0"/>
              <a:t>For iterative name resolution caching is restricted to the client’s name resolver</a:t>
            </a:r>
          </a:p>
          <a:p>
            <a:pPr marL="346075" lvl="2" indent="257175"/>
            <a:r>
              <a:rPr lang="en-US" dirty="0"/>
              <a:t>Reduce communication costs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533686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3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5D9B7-6BB0-459A-BF8B-9ADE0E8D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576532"/>
            <a:ext cx="495299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399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Implementation of name resolution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83D7B-D1A1-4DAC-80F2-87FA77251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2" y="1473200"/>
            <a:ext cx="6629400" cy="4597400"/>
          </a:xfrm>
        </p:spPr>
        <p:txBody>
          <a:bodyPr>
            <a:normAutofit/>
          </a:bodyPr>
          <a:lstStyle/>
          <a:p>
            <a:r>
              <a:rPr lang="en-US" dirty="0"/>
              <a:t>Recursive name resolution</a:t>
            </a:r>
          </a:p>
          <a:p>
            <a:r>
              <a:rPr lang="en-US" dirty="0">
                <a:solidFill>
                  <a:srgbClr val="FF0000"/>
                </a:solidFill>
              </a:rPr>
              <a:t>Drawbacks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Puts higher performance demand on each name server</a:t>
            </a:r>
          </a:p>
          <a:p>
            <a:r>
              <a:rPr lang="en-US" dirty="0">
                <a:solidFill>
                  <a:srgbClr val="FF0000"/>
                </a:solidFill>
              </a:rPr>
              <a:t>Possible solution</a:t>
            </a:r>
          </a:p>
          <a:p>
            <a:pPr lvl="1"/>
            <a:r>
              <a:rPr lang="en-US" dirty="0"/>
              <a:t>Replication at the global and administrative level</a:t>
            </a:r>
          </a:p>
          <a:p>
            <a:r>
              <a:rPr lang="en-US" dirty="0">
                <a:solidFill>
                  <a:srgbClr val="FF0000"/>
                </a:solidFill>
              </a:rPr>
              <a:t>Advantages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Caching results is more effective </a:t>
            </a:r>
          </a:p>
          <a:p>
            <a:pPr lvl="2"/>
            <a:r>
              <a:rPr lang="en-US" dirty="0"/>
              <a:t>For iterative name resolution caching is restricted to the client’s name resolver</a:t>
            </a:r>
          </a:p>
          <a:p>
            <a:pPr marL="346075" lvl="2" indent="257175"/>
            <a:r>
              <a:rPr lang="en-US" dirty="0"/>
              <a:t>Reduce communication costs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533686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3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5D9B7-6BB0-459A-BF8B-9ADE0E8D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576532"/>
            <a:ext cx="495299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Attribute based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Also known as directory services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699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Names in computer system plays an important role:</a:t>
            </a:r>
          </a:p>
          <a:p>
            <a:pPr lvl="1"/>
            <a:r>
              <a:rPr lang="en-US" dirty="0"/>
              <a:t>To share resources </a:t>
            </a:r>
          </a:p>
          <a:p>
            <a:pPr lvl="1"/>
            <a:r>
              <a:rPr lang="en-US" dirty="0"/>
              <a:t>To uniquely identify entities</a:t>
            </a:r>
          </a:p>
          <a:p>
            <a:pPr lvl="1"/>
            <a:r>
              <a:rPr lang="en-US" dirty="0"/>
              <a:t>To refer to location</a:t>
            </a:r>
          </a:p>
          <a:p>
            <a:r>
              <a:rPr lang="en-US" dirty="0"/>
              <a:t>Naming is that a name can be resoled to an entity it refers to.</a:t>
            </a:r>
          </a:p>
          <a:p>
            <a:r>
              <a:rPr lang="en-US" dirty="0"/>
              <a:t>Name resolution thus allows a process to access the named entity.</a:t>
            </a:r>
          </a:p>
          <a:p>
            <a:r>
              <a:rPr lang="en-US" dirty="0"/>
              <a:t>To resolve names, it is necessary to implement naming system</a:t>
            </a:r>
          </a:p>
          <a:p>
            <a:r>
              <a:rPr lang="en-US" dirty="0"/>
              <a:t>Naming in </a:t>
            </a:r>
            <a:r>
              <a:rPr lang="en-US" dirty="0" err="1"/>
              <a:t>nondistributed</a:t>
            </a:r>
            <a:r>
              <a:rPr lang="en-US" dirty="0"/>
              <a:t> and distributed system is the way naming systems are implemented.</a:t>
            </a:r>
          </a:p>
          <a:p>
            <a:r>
              <a:rPr lang="en-US" dirty="0"/>
              <a:t>In distributed systems naming system is distributed across multiple machines.</a:t>
            </a:r>
          </a:p>
          <a:p>
            <a:r>
              <a:rPr lang="en-US" dirty="0">
                <a:sym typeface="Wingdings" panose="05000000000000000000" pitchFamily="2" charset="2"/>
              </a:rPr>
              <a:t>important types of names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Address, identifiers and human-friendly 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Naming ways in DS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/>
          <a:lstStyle/>
          <a:p>
            <a:r>
              <a:rPr lang="en-US" dirty="0"/>
              <a:t>Three ways: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Flat-naming systems</a:t>
            </a:r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Entity referred by identifier</a:t>
            </a:r>
            <a:endParaRPr lang="en-US" dirty="0"/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no structure and need other special mechanism to trace the location of entity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Structure </a:t>
            </a:r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Readable for human</a:t>
            </a:r>
            <a:endParaRPr lang="en-US" dirty="0"/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Allow for a highly systematic way of finding the server responsible for the named entity</a:t>
            </a:r>
          </a:p>
          <a:p>
            <a:pPr marL="603504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Example : DNS of Web pages are referred to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Attributed based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describe entities by their characteristics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makes difficult naming system especially for searching.</a:t>
            </a:r>
          </a:p>
          <a:p>
            <a:pPr marL="301752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Names, identifiers, and addresses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in DS is a string of bits or characters that is used to refer to an entity.</a:t>
            </a:r>
          </a:p>
          <a:p>
            <a:r>
              <a:rPr lang="en-US" dirty="0"/>
              <a:t>An entity can be anything</a:t>
            </a:r>
          </a:p>
          <a:p>
            <a:pPr lvl="1"/>
            <a:r>
              <a:rPr lang="en-US" dirty="0"/>
              <a:t>Example hosts, printers, disks, and files, users, mailboxes, newsgroups, Web pages, GUI, messages, network connections, and so on.</a:t>
            </a:r>
          </a:p>
          <a:p>
            <a:r>
              <a:rPr lang="en-US" dirty="0"/>
              <a:t>Entities can be operated on.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printer</a:t>
            </a:r>
          </a:p>
          <a:p>
            <a:pPr lvl="1"/>
            <a:r>
              <a:rPr lang="en-US" dirty="0"/>
              <a:t>Network service </a:t>
            </a:r>
          </a:p>
          <a:p>
            <a:r>
              <a:rPr lang="en-US" dirty="0"/>
              <a:t>To operate on an entity, it is necessary to access it, for which we need an access point.</a:t>
            </a:r>
          </a:p>
          <a:p>
            <a:r>
              <a:rPr lang="en-US" dirty="0">
                <a:solidFill>
                  <a:srgbClr val="FF0000"/>
                </a:solidFill>
              </a:rPr>
              <a:t>Access point </a:t>
            </a:r>
            <a:r>
              <a:rPr lang="en-US" dirty="0"/>
              <a:t>is  special kind of  an entity of DS.</a:t>
            </a:r>
          </a:p>
          <a:p>
            <a:r>
              <a:rPr lang="en-US" dirty="0">
                <a:solidFill>
                  <a:srgbClr val="FF0000"/>
                </a:solidFill>
              </a:rPr>
              <a:t>Address is </a:t>
            </a:r>
            <a:r>
              <a:rPr lang="en-US" sz="2200" dirty="0"/>
              <a:t>t</a:t>
            </a:r>
            <a:r>
              <a:rPr lang="en-US" dirty="0"/>
              <a:t>he name of an access point.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Names, identifiers, and addresses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 fontScale="92500"/>
          </a:bodyPr>
          <a:lstStyle/>
          <a:p>
            <a:r>
              <a:rPr lang="en-US" dirty="0"/>
              <a:t>An entity can offer more than an access point.</a:t>
            </a:r>
          </a:p>
          <a:p>
            <a:r>
              <a:rPr lang="en-US" dirty="0"/>
              <a:t>As a comparison </a:t>
            </a:r>
          </a:p>
          <a:p>
            <a:pPr lvl="1"/>
            <a:r>
              <a:rPr lang="en-US" dirty="0"/>
              <a:t> telephone </a:t>
            </a:r>
            <a:r>
              <a:rPr lang="en-US" dirty="0">
                <a:sym typeface="Wingdings" panose="05000000000000000000" pitchFamily="2" charset="2"/>
              </a:rPr>
              <a:t>access point of a person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Telephone number an address</a:t>
            </a:r>
          </a:p>
          <a:p>
            <a:r>
              <a:rPr lang="en-US" dirty="0">
                <a:sym typeface="Wingdings" panose="05000000000000000000" pitchFamily="2" charset="2"/>
              </a:rPr>
              <a:t>In DS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host running a specific server  access point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IP address : Port  address</a:t>
            </a:r>
          </a:p>
          <a:p>
            <a:pPr marL="246063" lvl="1" indent="-246063"/>
            <a:r>
              <a:rPr lang="en-US" sz="2400" dirty="0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ddress and access point can be reassigned or changed</a:t>
            </a:r>
          </a:p>
          <a:p>
            <a:pPr marL="246063" lvl="1" indent="-246063"/>
            <a:r>
              <a:rPr lang="en-US" dirty="0">
                <a:sym typeface="Wingdings" panose="05000000000000000000" pitchFamily="2" charset="2"/>
              </a:rPr>
              <a:t>When an entity is independent from its address will be much easier and more flexible to use. </a:t>
            </a:r>
          </a:p>
          <a:p>
            <a:pPr marL="246063" lvl="1" indent="-246063"/>
            <a:r>
              <a:rPr lang="en-US" dirty="0">
                <a:sym typeface="Wingdings" panose="05000000000000000000" pitchFamily="2" charset="2"/>
              </a:rPr>
              <a:t>This is called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location independent. Example Web service across multiple servers referred by an address</a:t>
            </a:r>
          </a:p>
          <a:p>
            <a:r>
              <a:rPr lang="en-US" dirty="0">
                <a:sym typeface="Wingdings" panose="05000000000000000000" pitchFamily="2" charset="2"/>
              </a:rPr>
              <a:t>Unique identifiers of an entity  identifiers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Names, identifiers, and addresses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true identifier is a name that has the following properties: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 identifier refers to at most one entity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entity referred to by at most one identifier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 identifier always refers to the same entity  never reused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Referring an entity by identifier makes much easier and unambiguous.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 computer system addresses and identifiers are represented in machine-readable form only, that is in form of bit of strings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Example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Ethernet address is essentially a random string of 48 bit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addresses are represented by 32 bit or 64 bit strings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Flat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2" y="1473200"/>
            <a:ext cx="11582400" cy="4597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Flat name can be resolved, how can locate an entity when given only its identifier</a:t>
            </a:r>
          </a:p>
          <a:p>
            <a:r>
              <a:rPr lang="en-US" dirty="0">
                <a:sym typeface="Wingdings" panose="05000000000000000000" pitchFamily="2" charset="2"/>
              </a:rPr>
              <a:t>Simple solutions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Broadcast</a:t>
            </a:r>
            <a:r>
              <a:rPr lang="en-US" dirty="0">
                <a:sym typeface="Wingdings" panose="05000000000000000000" pitchFamily="2" charset="2"/>
              </a:rPr>
              <a:t> applicable in LAN (wired or wireless)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Message containing the identifier of that entity is broadcast to each machine and each machine is requested to check whether it has that entity?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Only the machines that can offer an access point for the entity send a reply message containing the address of that access point.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principle is used the Internet ARP	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becomes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inefficient</a:t>
            </a:r>
            <a:r>
              <a:rPr lang="en-US" dirty="0">
                <a:sym typeface="Wingdings" panose="05000000000000000000" pitchFamily="2" charset="2"/>
              </a:rPr>
              <a:t> when network grows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 solution 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multicast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Forwarding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pointers</a:t>
            </a:r>
            <a:r>
              <a:rPr lang="en-US" dirty="0">
                <a:sym typeface="Wingdings" panose="05000000000000000000" pitchFamily="2" charset="2"/>
              </a:rPr>
              <a:t> applicable LAN of  mobile entity naming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an entity moves from A to B, it leaves behind in A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reference to its new location at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advantage of this approach is its simplicity 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Drawbacks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Chain become so longer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Intermediate locations in a chain will have to maintain their part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Vulnerability to broken link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9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3212" y="304800"/>
            <a:ext cx="11582400" cy="1168400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Flat naming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3211" y="1473200"/>
            <a:ext cx="6219825" cy="45974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Home based approaches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Supporting mobile entities in large-scale network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Keeps track of current location of entity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used as </a:t>
            </a:r>
            <a:r>
              <a:rPr lang="en-US" dirty="0" err="1">
                <a:sym typeface="Wingdings" panose="05000000000000000000" pitchFamily="2" charset="2"/>
              </a:rPr>
              <a:t>fall-back</a:t>
            </a:r>
            <a:r>
              <a:rPr lang="en-US" dirty="0">
                <a:sym typeface="Wingdings" panose="05000000000000000000" pitchFamily="2" charset="2"/>
              </a:rPr>
              <a:t> mechanism for location services based on forwarding pointers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Example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Mobile IP 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Drawbacks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entity first contact to home ,which increase communication latency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 fixed home location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C5EE-8A74-460F-8685-6C9FCB65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422030" cy="304800"/>
          </a:xfrm>
          <a:solidFill>
            <a:srgbClr val="FF0000"/>
          </a:solidFill>
        </p:spPr>
        <p:txBody>
          <a:bodyPr/>
          <a:lstStyle/>
          <a:p>
            <a:fld id="{81EE26D6-DDC5-4B60-B0CF-C3C21333AB81}" type="datetime1">
              <a:rPr lang="en-US" smtClean="0">
                <a:solidFill>
                  <a:schemeClr val="bg1"/>
                </a:solidFill>
              </a:rPr>
              <a:t>5/17/2021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6A05F-666D-4A2E-BD01-7972BD5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12" y="6172200"/>
            <a:ext cx="8686800" cy="304800"/>
          </a:xfrm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system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E5467-196C-446C-B125-85D89B0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8928" y="6172200"/>
            <a:ext cx="1626684" cy="304800"/>
          </a:xfrm>
          <a:solidFill>
            <a:srgbClr val="FF0000"/>
          </a:solidFill>
        </p:spPr>
        <p:txBody>
          <a:bodyPr/>
          <a:lstStyle/>
          <a:p>
            <a:fld id="{DF28FB93-0A08-4E7D-8E63-9EFA29F1E09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B4E16-0862-4DA5-B91D-47419FD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473200"/>
            <a:ext cx="5153025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685</TotalTime>
  <Words>1574</Words>
  <Application>Microsoft Office PowerPoint</Application>
  <PresentationFormat>Custom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Constantia</vt:lpstr>
      <vt:lpstr>Wingdings</vt:lpstr>
      <vt:lpstr>Books Classic 16x9</vt:lpstr>
      <vt:lpstr>Distributed systems</vt:lpstr>
      <vt:lpstr>Title and Content Layout with List</vt:lpstr>
      <vt:lpstr>Introduction </vt:lpstr>
      <vt:lpstr>Naming ways in DS </vt:lpstr>
      <vt:lpstr>Names, identifiers, and addresses</vt:lpstr>
      <vt:lpstr>Names, identifiers, and addresses</vt:lpstr>
      <vt:lpstr>Names, identifiers, and addresses</vt:lpstr>
      <vt:lpstr>Flat naming</vt:lpstr>
      <vt:lpstr>Flat naming</vt:lpstr>
      <vt:lpstr>Flat naming</vt:lpstr>
      <vt:lpstr>Flat naming</vt:lpstr>
      <vt:lpstr>Structured naming</vt:lpstr>
      <vt:lpstr>Structured naming</vt:lpstr>
      <vt:lpstr>Structured naming</vt:lpstr>
      <vt:lpstr>Structured naming</vt:lpstr>
      <vt:lpstr>Structured naming</vt:lpstr>
      <vt:lpstr>Implementation of name spece</vt:lpstr>
      <vt:lpstr>Implementation of name spece</vt:lpstr>
      <vt:lpstr>Implementation of name spece</vt:lpstr>
      <vt:lpstr>Implementation of name spece</vt:lpstr>
      <vt:lpstr>Implementation of name resolution</vt:lpstr>
      <vt:lpstr>Implementation of name resolution</vt:lpstr>
      <vt:lpstr>Implementation of name resolution</vt:lpstr>
      <vt:lpstr>Implementation of name resolution</vt:lpstr>
      <vt:lpstr>Implementation of name resolution</vt:lpstr>
      <vt:lpstr>Attribute based naming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Girmachew Gulint</dc:creator>
  <cp:lastModifiedBy>Girmachew Gulint</cp:lastModifiedBy>
  <cp:revision>166</cp:revision>
  <dcterms:created xsi:type="dcterms:W3CDTF">2021-05-16T05:49:55Z</dcterms:created>
  <dcterms:modified xsi:type="dcterms:W3CDTF">2021-05-17T08:24:42Z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