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42"/>
  </p:notesMasterIdLst>
  <p:handoutMasterIdLst>
    <p:handoutMasterId r:id="rId43"/>
  </p:handoutMasterIdLst>
  <p:sldIdLst>
    <p:sldId id="267" r:id="rId5"/>
    <p:sldId id="278" r:id="rId6"/>
    <p:sldId id="329" r:id="rId7"/>
    <p:sldId id="328" r:id="rId8"/>
    <p:sldId id="283" r:id="rId9"/>
    <p:sldId id="291"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4" r:id="rId34"/>
    <p:sldId id="325" r:id="rId35"/>
    <p:sldId id="330" r:id="rId36"/>
    <p:sldId id="327" r:id="rId37"/>
    <p:sldId id="331" r:id="rId38"/>
    <p:sldId id="332" r:id="rId39"/>
    <p:sldId id="333" r:id="rId40"/>
    <p:sldId id="334"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9" d="100"/>
          <a:sy n="69" d="100"/>
        </p:scale>
        <p:origin x="696" y="6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9DED8-BCE4-44BD-8436-137A97E29D31}" type="doc">
      <dgm:prSet loTypeId="urn:microsoft.com/office/officeart/2005/8/layout/radial5" loCatId="relationship" qsTypeId="urn:microsoft.com/office/officeart/2005/8/quickstyle/simple1" qsCatId="simple" csTypeId="urn:microsoft.com/office/officeart/2005/8/colors/accent6_4" csCatId="accent6" phldr="1"/>
      <dgm:spPr/>
      <dgm:t>
        <a:bodyPr/>
        <a:lstStyle/>
        <a:p>
          <a:endParaRPr lang="en-US"/>
        </a:p>
      </dgm:t>
    </dgm:pt>
    <dgm:pt modelId="{FA7CB93B-19C9-446B-83E4-C7F0F875A472}">
      <dgm:prSet phldrT="[Text]"/>
      <dgm:spPr/>
      <dgm:t>
        <a:bodyPr/>
        <a:lstStyle/>
        <a:p>
          <a:r>
            <a:rPr lang="en-US" dirty="0"/>
            <a:t>node</a:t>
          </a:r>
        </a:p>
      </dgm:t>
    </dgm:pt>
    <dgm:pt modelId="{137433DF-AF69-4CDF-8A74-36B1B64D17B2}" type="parTrans" cxnId="{0E16731A-A19F-4791-B13E-EA06BB23C3BC}">
      <dgm:prSet/>
      <dgm:spPr/>
      <dgm:t>
        <a:bodyPr/>
        <a:lstStyle/>
        <a:p>
          <a:endParaRPr lang="en-US"/>
        </a:p>
      </dgm:t>
    </dgm:pt>
    <dgm:pt modelId="{3BA1D32E-C372-4432-AC22-3C0329F85889}" type="sibTrans" cxnId="{0E16731A-A19F-4791-B13E-EA06BB23C3BC}">
      <dgm:prSet/>
      <dgm:spPr/>
      <dgm:t>
        <a:bodyPr/>
        <a:lstStyle/>
        <a:p>
          <a:endParaRPr lang="en-US"/>
        </a:p>
      </dgm:t>
    </dgm:pt>
    <dgm:pt modelId="{33927463-074E-4775-8108-16BECE996C5C}">
      <dgm:prSet phldrT="[Text]"/>
      <dgm:spPr/>
      <dgm:t>
        <a:bodyPr/>
        <a:lstStyle/>
        <a:p>
          <a:r>
            <a:rPr lang="en-US" dirty="0"/>
            <a:t>node</a:t>
          </a:r>
        </a:p>
      </dgm:t>
    </dgm:pt>
    <dgm:pt modelId="{0806B43E-9EC1-4F8F-9ECB-A2025EEA157E}" type="parTrans" cxnId="{EB610F9B-C5CA-4CB7-9A26-B496D20DFACE}">
      <dgm:prSet/>
      <dgm:spPr/>
      <dgm:t>
        <a:bodyPr/>
        <a:lstStyle/>
        <a:p>
          <a:endParaRPr lang="en-US"/>
        </a:p>
      </dgm:t>
    </dgm:pt>
    <dgm:pt modelId="{0242BDCE-773C-4EA6-A953-C759CEDEEA69}" type="sibTrans" cxnId="{EB610F9B-C5CA-4CB7-9A26-B496D20DFACE}">
      <dgm:prSet/>
      <dgm:spPr/>
      <dgm:t>
        <a:bodyPr/>
        <a:lstStyle/>
        <a:p>
          <a:endParaRPr lang="en-US"/>
        </a:p>
      </dgm:t>
    </dgm:pt>
    <dgm:pt modelId="{9536860F-B3EA-4DA7-A10D-F17F0AD9FCA1}">
      <dgm:prSet phldrT="[Text]"/>
      <dgm:spPr/>
      <dgm:t>
        <a:bodyPr/>
        <a:lstStyle/>
        <a:p>
          <a:r>
            <a:rPr lang="en-US" dirty="0"/>
            <a:t>node</a:t>
          </a:r>
        </a:p>
      </dgm:t>
    </dgm:pt>
    <dgm:pt modelId="{8D3013B3-4663-423A-B6D7-DEE355C78E80}" type="parTrans" cxnId="{F4C25226-C589-4787-A98F-73CDA7AEF8EE}">
      <dgm:prSet/>
      <dgm:spPr/>
      <dgm:t>
        <a:bodyPr/>
        <a:lstStyle/>
        <a:p>
          <a:endParaRPr lang="en-US"/>
        </a:p>
      </dgm:t>
    </dgm:pt>
    <dgm:pt modelId="{BCDAC9C2-6A63-4EBC-98D6-515A41190887}" type="sibTrans" cxnId="{F4C25226-C589-4787-A98F-73CDA7AEF8EE}">
      <dgm:prSet/>
      <dgm:spPr/>
      <dgm:t>
        <a:bodyPr/>
        <a:lstStyle/>
        <a:p>
          <a:endParaRPr lang="en-US"/>
        </a:p>
      </dgm:t>
    </dgm:pt>
    <dgm:pt modelId="{1BA27BBB-4FFA-43D5-9AEA-2BF8AC59A859}">
      <dgm:prSet phldrT="[Text]"/>
      <dgm:spPr/>
      <dgm:t>
        <a:bodyPr/>
        <a:lstStyle/>
        <a:p>
          <a:r>
            <a:rPr lang="en-US" dirty="0"/>
            <a:t>node</a:t>
          </a:r>
        </a:p>
      </dgm:t>
    </dgm:pt>
    <dgm:pt modelId="{77FC6947-79A8-4642-B559-B0C29EE89E58}" type="parTrans" cxnId="{BF7C68AE-A270-40D0-AF9C-6A3EED5634C5}">
      <dgm:prSet/>
      <dgm:spPr/>
      <dgm:t>
        <a:bodyPr/>
        <a:lstStyle/>
        <a:p>
          <a:endParaRPr lang="en-US"/>
        </a:p>
      </dgm:t>
    </dgm:pt>
    <dgm:pt modelId="{C34DB3AB-118B-4916-9392-50D8C7BFE9AE}" type="sibTrans" cxnId="{BF7C68AE-A270-40D0-AF9C-6A3EED5634C5}">
      <dgm:prSet/>
      <dgm:spPr/>
      <dgm:t>
        <a:bodyPr/>
        <a:lstStyle/>
        <a:p>
          <a:endParaRPr lang="en-US"/>
        </a:p>
      </dgm:t>
    </dgm:pt>
    <dgm:pt modelId="{ACEB65C2-649A-46EC-82AC-1EA483B0E897}">
      <dgm:prSet phldrT="[Text]"/>
      <dgm:spPr/>
      <dgm:t>
        <a:bodyPr/>
        <a:lstStyle/>
        <a:p>
          <a:r>
            <a:rPr lang="en-US" dirty="0"/>
            <a:t>node</a:t>
          </a:r>
        </a:p>
      </dgm:t>
    </dgm:pt>
    <dgm:pt modelId="{C4E44DC9-B104-455A-871D-E8CA97B0C899}" type="parTrans" cxnId="{6C7B69E8-DFF9-4019-8D9B-1E29F34F81D2}">
      <dgm:prSet/>
      <dgm:spPr/>
      <dgm:t>
        <a:bodyPr/>
        <a:lstStyle/>
        <a:p>
          <a:endParaRPr lang="en-US"/>
        </a:p>
      </dgm:t>
    </dgm:pt>
    <dgm:pt modelId="{83A12B5C-A853-407E-B1BA-6DAD3DD6BAFD}" type="sibTrans" cxnId="{6C7B69E8-DFF9-4019-8D9B-1E29F34F81D2}">
      <dgm:prSet/>
      <dgm:spPr/>
      <dgm:t>
        <a:bodyPr/>
        <a:lstStyle/>
        <a:p>
          <a:endParaRPr lang="en-US"/>
        </a:p>
      </dgm:t>
    </dgm:pt>
    <dgm:pt modelId="{B3AF008A-DA37-46B3-9501-E98B3CA9BABE}" type="pres">
      <dgm:prSet presAssocID="{9B29DED8-BCE4-44BD-8436-137A97E29D31}" presName="Name0" presStyleCnt="0">
        <dgm:presLayoutVars>
          <dgm:chMax val="1"/>
          <dgm:dir/>
          <dgm:animLvl val="ctr"/>
          <dgm:resizeHandles val="exact"/>
        </dgm:presLayoutVars>
      </dgm:prSet>
      <dgm:spPr/>
    </dgm:pt>
    <dgm:pt modelId="{C92CA81E-3EF4-499A-9FC2-C1FD047A851D}" type="pres">
      <dgm:prSet presAssocID="{FA7CB93B-19C9-446B-83E4-C7F0F875A472}" presName="centerShape" presStyleLbl="node0" presStyleIdx="0" presStyleCnt="1" custScaleX="90945" custScaleY="65117"/>
      <dgm:spPr/>
    </dgm:pt>
    <dgm:pt modelId="{A84B0882-211A-4870-A871-36B0B7A9C544}" type="pres">
      <dgm:prSet presAssocID="{0806B43E-9EC1-4F8F-9ECB-A2025EEA157E}" presName="parTrans" presStyleLbl="sibTrans2D1" presStyleIdx="0" presStyleCnt="4" custScaleX="176088"/>
      <dgm:spPr>
        <a:prstGeom prst="leftRightArrow">
          <a:avLst/>
        </a:prstGeom>
      </dgm:spPr>
    </dgm:pt>
    <dgm:pt modelId="{CC7ECB7E-41C4-47C6-BA16-B88423F73C1E}" type="pres">
      <dgm:prSet presAssocID="{0806B43E-9EC1-4F8F-9ECB-A2025EEA157E}" presName="connectorText" presStyleLbl="sibTrans2D1" presStyleIdx="0" presStyleCnt="4"/>
      <dgm:spPr/>
    </dgm:pt>
    <dgm:pt modelId="{4FD2F3B0-1549-44F8-9E56-7F8E9A212F8E}" type="pres">
      <dgm:prSet presAssocID="{33927463-074E-4775-8108-16BECE996C5C}" presName="node" presStyleLbl="node1" presStyleIdx="0" presStyleCnt="4" custScaleX="52263" custScaleY="51851">
        <dgm:presLayoutVars>
          <dgm:bulletEnabled val="1"/>
        </dgm:presLayoutVars>
      </dgm:prSet>
      <dgm:spPr/>
    </dgm:pt>
    <dgm:pt modelId="{BEA1709C-44E2-4927-B66E-E22079044FCF}" type="pres">
      <dgm:prSet presAssocID="{8D3013B3-4663-423A-B6D7-DEE355C78E80}" presName="parTrans" presStyleLbl="sibTrans2D1" presStyleIdx="1" presStyleCnt="4"/>
      <dgm:spPr>
        <a:prstGeom prst="leftRightArrow">
          <a:avLst/>
        </a:prstGeom>
      </dgm:spPr>
    </dgm:pt>
    <dgm:pt modelId="{F1DCB50E-E1E6-474C-8D34-9B0046F500FC}" type="pres">
      <dgm:prSet presAssocID="{8D3013B3-4663-423A-B6D7-DEE355C78E80}" presName="connectorText" presStyleLbl="sibTrans2D1" presStyleIdx="1" presStyleCnt="4"/>
      <dgm:spPr/>
    </dgm:pt>
    <dgm:pt modelId="{2C2856A2-A72D-474B-A431-8D3F82E4B9BD}" type="pres">
      <dgm:prSet presAssocID="{9536860F-B3EA-4DA7-A10D-F17F0AD9FCA1}" presName="node" presStyleLbl="node1" presStyleIdx="1" presStyleCnt="4" custScaleX="74355" custScaleY="60039" custRadScaleRad="122913" custRadScaleInc="-7665">
        <dgm:presLayoutVars>
          <dgm:bulletEnabled val="1"/>
        </dgm:presLayoutVars>
      </dgm:prSet>
      <dgm:spPr/>
    </dgm:pt>
    <dgm:pt modelId="{A347665C-8E02-4A2E-BA93-6805966BE28D}" type="pres">
      <dgm:prSet presAssocID="{77FC6947-79A8-4642-B559-B0C29EE89E58}" presName="parTrans" presStyleLbl="sibTrans2D1" presStyleIdx="2" presStyleCnt="4" custScaleX="161891"/>
      <dgm:spPr>
        <a:prstGeom prst="leftRightArrow">
          <a:avLst/>
        </a:prstGeom>
      </dgm:spPr>
    </dgm:pt>
    <dgm:pt modelId="{2621AD90-A4B0-4914-8CA9-A704E1D8166A}" type="pres">
      <dgm:prSet presAssocID="{77FC6947-79A8-4642-B559-B0C29EE89E58}" presName="connectorText" presStyleLbl="sibTrans2D1" presStyleIdx="2" presStyleCnt="4"/>
      <dgm:spPr/>
    </dgm:pt>
    <dgm:pt modelId="{78032813-79A0-43B9-9724-C544D7CE7B88}" type="pres">
      <dgm:prSet presAssocID="{1BA27BBB-4FFA-43D5-9AEA-2BF8AC59A859}" presName="node" presStyleLbl="node1" presStyleIdx="2" presStyleCnt="4" custScaleX="63403" custScaleY="43479" custRadScaleRad="100216" custRadScaleInc="3957">
        <dgm:presLayoutVars>
          <dgm:bulletEnabled val="1"/>
        </dgm:presLayoutVars>
      </dgm:prSet>
      <dgm:spPr/>
    </dgm:pt>
    <dgm:pt modelId="{B816B365-D34E-4BC7-8A55-46A9F7BA38D8}" type="pres">
      <dgm:prSet presAssocID="{C4E44DC9-B104-455A-871D-E8CA97B0C899}" presName="parTrans" presStyleLbl="sibTrans2D1" presStyleIdx="3" presStyleCnt="4"/>
      <dgm:spPr>
        <a:prstGeom prst="leftRightArrow">
          <a:avLst/>
        </a:prstGeom>
      </dgm:spPr>
    </dgm:pt>
    <dgm:pt modelId="{75CEF2C2-0BAD-495E-9F91-B6465DEE42AB}" type="pres">
      <dgm:prSet presAssocID="{C4E44DC9-B104-455A-871D-E8CA97B0C899}" presName="connectorText" presStyleLbl="sibTrans2D1" presStyleIdx="3" presStyleCnt="4"/>
      <dgm:spPr/>
    </dgm:pt>
    <dgm:pt modelId="{C052D023-EB5F-4901-9D3F-0CEA8C2F5F4B}" type="pres">
      <dgm:prSet presAssocID="{ACEB65C2-649A-46EC-82AC-1EA483B0E897}" presName="node" presStyleLbl="node1" presStyleIdx="3" presStyleCnt="4" custFlipHor="1" custScaleX="56114" custScaleY="55572" custRadScaleRad="154853" custRadScaleInc="-4813">
        <dgm:presLayoutVars>
          <dgm:bulletEnabled val="1"/>
        </dgm:presLayoutVars>
      </dgm:prSet>
      <dgm:spPr/>
    </dgm:pt>
  </dgm:ptLst>
  <dgm:cxnLst>
    <dgm:cxn modelId="{02461C10-03B6-4C27-BA92-708E9FA6A048}" type="presOf" srcId="{0806B43E-9EC1-4F8F-9ECB-A2025EEA157E}" destId="{A84B0882-211A-4870-A871-36B0B7A9C544}" srcOrd="0" destOrd="0" presId="urn:microsoft.com/office/officeart/2005/8/layout/radial5"/>
    <dgm:cxn modelId="{72D00112-5BDF-4B2E-A9AE-E99AAFA5BC2D}" type="presOf" srcId="{C4E44DC9-B104-455A-871D-E8CA97B0C899}" destId="{B816B365-D34E-4BC7-8A55-46A9F7BA38D8}" srcOrd="0" destOrd="0" presId="urn:microsoft.com/office/officeart/2005/8/layout/radial5"/>
    <dgm:cxn modelId="{0E16731A-A19F-4791-B13E-EA06BB23C3BC}" srcId="{9B29DED8-BCE4-44BD-8436-137A97E29D31}" destId="{FA7CB93B-19C9-446B-83E4-C7F0F875A472}" srcOrd="0" destOrd="0" parTransId="{137433DF-AF69-4CDF-8A74-36B1B64D17B2}" sibTransId="{3BA1D32E-C372-4432-AC22-3C0329F85889}"/>
    <dgm:cxn modelId="{9462EA1B-0B39-4749-8FAC-9773432B7D89}" type="presOf" srcId="{77FC6947-79A8-4642-B559-B0C29EE89E58}" destId="{A347665C-8E02-4A2E-BA93-6805966BE28D}" srcOrd="0" destOrd="0" presId="urn:microsoft.com/office/officeart/2005/8/layout/radial5"/>
    <dgm:cxn modelId="{F4C25226-C589-4787-A98F-73CDA7AEF8EE}" srcId="{FA7CB93B-19C9-446B-83E4-C7F0F875A472}" destId="{9536860F-B3EA-4DA7-A10D-F17F0AD9FCA1}" srcOrd="1" destOrd="0" parTransId="{8D3013B3-4663-423A-B6D7-DEE355C78E80}" sibTransId="{BCDAC9C2-6A63-4EBC-98D6-515A41190887}"/>
    <dgm:cxn modelId="{1B38492C-134C-42D5-93CB-B166970E4ACE}" type="presOf" srcId="{9536860F-B3EA-4DA7-A10D-F17F0AD9FCA1}" destId="{2C2856A2-A72D-474B-A431-8D3F82E4B9BD}" srcOrd="0" destOrd="0" presId="urn:microsoft.com/office/officeart/2005/8/layout/radial5"/>
    <dgm:cxn modelId="{BA49513A-40DB-4B1C-9BFF-342884E42C85}" type="presOf" srcId="{1BA27BBB-4FFA-43D5-9AEA-2BF8AC59A859}" destId="{78032813-79A0-43B9-9724-C544D7CE7B88}" srcOrd="0" destOrd="0" presId="urn:microsoft.com/office/officeart/2005/8/layout/radial5"/>
    <dgm:cxn modelId="{F6CD533A-3917-4ACF-90DA-AA30895C6830}" type="presOf" srcId="{0806B43E-9EC1-4F8F-9ECB-A2025EEA157E}" destId="{CC7ECB7E-41C4-47C6-BA16-B88423F73C1E}" srcOrd="1" destOrd="0" presId="urn:microsoft.com/office/officeart/2005/8/layout/radial5"/>
    <dgm:cxn modelId="{23D65462-DCE4-42A3-B4EB-019094F73E67}" type="presOf" srcId="{77FC6947-79A8-4642-B559-B0C29EE89E58}" destId="{2621AD90-A4B0-4914-8CA9-A704E1D8166A}" srcOrd="1" destOrd="0" presId="urn:microsoft.com/office/officeart/2005/8/layout/radial5"/>
    <dgm:cxn modelId="{E848A658-8DDE-49C4-9A61-808A7996892E}" type="presOf" srcId="{FA7CB93B-19C9-446B-83E4-C7F0F875A472}" destId="{C92CA81E-3EF4-499A-9FC2-C1FD047A851D}" srcOrd="0" destOrd="0" presId="urn:microsoft.com/office/officeart/2005/8/layout/radial5"/>
    <dgm:cxn modelId="{7441467C-674A-4BE9-AE34-1A6468515B31}" type="presOf" srcId="{33927463-074E-4775-8108-16BECE996C5C}" destId="{4FD2F3B0-1549-44F8-9E56-7F8E9A212F8E}" srcOrd="0" destOrd="0" presId="urn:microsoft.com/office/officeart/2005/8/layout/radial5"/>
    <dgm:cxn modelId="{A9DFBB89-9C8A-4CAD-90FB-20F412D7080F}" type="presOf" srcId="{C4E44DC9-B104-455A-871D-E8CA97B0C899}" destId="{75CEF2C2-0BAD-495E-9F91-B6465DEE42AB}" srcOrd="1" destOrd="0" presId="urn:microsoft.com/office/officeart/2005/8/layout/radial5"/>
    <dgm:cxn modelId="{EB610F9B-C5CA-4CB7-9A26-B496D20DFACE}" srcId="{FA7CB93B-19C9-446B-83E4-C7F0F875A472}" destId="{33927463-074E-4775-8108-16BECE996C5C}" srcOrd="0" destOrd="0" parTransId="{0806B43E-9EC1-4F8F-9ECB-A2025EEA157E}" sibTransId="{0242BDCE-773C-4EA6-A953-C759CEDEEA69}"/>
    <dgm:cxn modelId="{B40BD99E-DB3C-4072-885B-DBB081E06EB1}" type="presOf" srcId="{ACEB65C2-649A-46EC-82AC-1EA483B0E897}" destId="{C052D023-EB5F-4901-9D3F-0CEA8C2F5F4B}" srcOrd="0" destOrd="0" presId="urn:microsoft.com/office/officeart/2005/8/layout/radial5"/>
    <dgm:cxn modelId="{BF7C68AE-A270-40D0-AF9C-6A3EED5634C5}" srcId="{FA7CB93B-19C9-446B-83E4-C7F0F875A472}" destId="{1BA27BBB-4FFA-43D5-9AEA-2BF8AC59A859}" srcOrd="2" destOrd="0" parTransId="{77FC6947-79A8-4642-B559-B0C29EE89E58}" sibTransId="{C34DB3AB-118B-4916-9392-50D8C7BFE9AE}"/>
    <dgm:cxn modelId="{9AE263CE-2A28-4570-B172-266660481663}" type="presOf" srcId="{9B29DED8-BCE4-44BD-8436-137A97E29D31}" destId="{B3AF008A-DA37-46B3-9501-E98B3CA9BABE}" srcOrd="0" destOrd="0" presId="urn:microsoft.com/office/officeart/2005/8/layout/radial5"/>
    <dgm:cxn modelId="{6C7B69E8-DFF9-4019-8D9B-1E29F34F81D2}" srcId="{FA7CB93B-19C9-446B-83E4-C7F0F875A472}" destId="{ACEB65C2-649A-46EC-82AC-1EA483B0E897}" srcOrd="3" destOrd="0" parTransId="{C4E44DC9-B104-455A-871D-E8CA97B0C899}" sibTransId="{83A12B5C-A853-407E-B1BA-6DAD3DD6BAFD}"/>
    <dgm:cxn modelId="{28AD72EA-3BC5-4E48-8CFD-F18985447DE6}" type="presOf" srcId="{8D3013B3-4663-423A-B6D7-DEE355C78E80}" destId="{F1DCB50E-E1E6-474C-8D34-9B0046F500FC}" srcOrd="1" destOrd="0" presId="urn:microsoft.com/office/officeart/2005/8/layout/radial5"/>
    <dgm:cxn modelId="{67F6ABF3-F108-466D-ABC6-9711350C2978}" type="presOf" srcId="{8D3013B3-4663-423A-B6D7-DEE355C78E80}" destId="{BEA1709C-44E2-4927-B66E-E22079044FCF}" srcOrd="0" destOrd="0" presId="urn:microsoft.com/office/officeart/2005/8/layout/radial5"/>
    <dgm:cxn modelId="{9112DB00-4179-4BFD-868C-DA7C48DE1FA4}" type="presParOf" srcId="{B3AF008A-DA37-46B3-9501-E98B3CA9BABE}" destId="{C92CA81E-3EF4-499A-9FC2-C1FD047A851D}" srcOrd="0" destOrd="0" presId="urn:microsoft.com/office/officeart/2005/8/layout/radial5"/>
    <dgm:cxn modelId="{D4BC7A00-4118-4CFA-91FC-D4A451F1439F}" type="presParOf" srcId="{B3AF008A-DA37-46B3-9501-E98B3CA9BABE}" destId="{A84B0882-211A-4870-A871-36B0B7A9C544}" srcOrd="1" destOrd="0" presId="urn:microsoft.com/office/officeart/2005/8/layout/radial5"/>
    <dgm:cxn modelId="{BF31F446-B766-466D-AAC4-0E59D5D80838}" type="presParOf" srcId="{A84B0882-211A-4870-A871-36B0B7A9C544}" destId="{CC7ECB7E-41C4-47C6-BA16-B88423F73C1E}" srcOrd="0" destOrd="0" presId="urn:microsoft.com/office/officeart/2005/8/layout/radial5"/>
    <dgm:cxn modelId="{DBBCB313-50D1-4E45-B7B0-D870B4564487}" type="presParOf" srcId="{B3AF008A-DA37-46B3-9501-E98B3CA9BABE}" destId="{4FD2F3B0-1549-44F8-9E56-7F8E9A212F8E}" srcOrd="2" destOrd="0" presId="urn:microsoft.com/office/officeart/2005/8/layout/radial5"/>
    <dgm:cxn modelId="{0EDF5185-1142-432F-A666-A2EA015B6690}" type="presParOf" srcId="{B3AF008A-DA37-46B3-9501-E98B3CA9BABE}" destId="{BEA1709C-44E2-4927-B66E-E22079044FCF}" srcOrd="3" destOrd="0" presId="urn:microsoft.com/office/officeart/2005/8/layout/radial5"/>
    <dgm:cxn modelId="{5B145E07-CE49-45E4-B760-8C813FA42F99}" type="presParOf" srcId="{BEA1709C-44E2-4927-B66E-E22079044FCF}" destId="{F1DCB50E-E1E6-474C-8D34-9B0046F500FC}" srcOrd="0" destOrd="0" presId="urn:microsoft.com/office/officeart/2005/8/layout/radial5"/>
    <dgm:cxn modelId="{B01AAC8A-5369-4701-83E1-2A9EEE721F3B}" type="presParOf" srcId="{B3AF008A-DA37-46B3-9501-E98B3CA9BABE}" destId="{2C2856A2-A72D-474B-A431-8D3F82E4B9BD}" srcOrd="4" destOrd="0" presId="urn:microsoft.com/office/officeart/2005/8/layout/radial5"/>
    <dgm:cxn modelId="{1A0E33D7-F364-4B02-9CD0-2DA06D37F2BB}" type="presParOf" srcId="{B3AF008A-DA37-46B3-9501-E98B3CA9BABE}" destId="{A347665C-8E02-4A2E-BA93-6805966BE28D}" srcOrd="5" destOrd="0" presId="urn:microsoft.com/office/officeart/2005/8/layout/radial5"/>
    <dgm:cxn modelId="{A8A8469C-E8EF-4C06-8CCB-32FE8E3CE34D}" type="presParOf" srcId="{A347665C-8E02-4A2E-BA93-6805966BE28D}" destId="{2621AD90-A4B0-4914-8CA9-A704E1D8166A}" srcOrd="0" destOrd="0" presId="urn:microsoft.com/office/officeart/2005/8/layout/radial5"/>
    <dgm:cxn modelId="{3E31912D-AEAF-4012-8362-6EA0E06FBE2D}" type="presParOf" srcId="{B3AF008A-DA37-46B3-9501-E98B3CA9BABE}" destId="{78032813-79A0-43B9-9724-C544D7CE7B88}" srcOrd="6" destOrd="0" presId="urn:microsoft.com/office/officeart/2005/8/layout/radial5"/>
    <dgm:cxn modelId="{6CC75C47-1FC4-455B-87A5-36C80559C0EC}" type="presParOf" srcId="{B3AF008A-DA37-46B3-9501-E98B3CA9BABE}" destId="{B816B365-D34E-4BC7-8A55-46A9F7BA38D8}" srcOrd="7" destOrd="0" presId="urn:microsoft.com/office/officeart/2005/8/layout/radial5"/>
    <dgm:cxn modelId="{C7B2DA65-BB62-479B-A7B4-A9B4E46CF15E}" type="presParOf" srcId="{B816B365-D34E-4BC7-8A55-46A9F7BA38D8}" destId="{75CEF2C2-0BAD-495E-9F91-B6465DEE42AB}" srcOrd="0" destOrd="0" presId="urn:microsoft.com/office/officeart/2005/8/layout/radial5"/>
    <dgm:cxn modelId="{F505BB07-6C45-42D0-BF58-4527696C908E}" type="presParOf" srcId="{B3AF008A-DA37-46B3-9501-E98B3CA9BABE}" destId="{C052D023-EB5F-4901-9D3F-0CEA8C2F5F4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A81E-3EF4-499A-9FC2-C1FD047A851D}">
      <dsp:nvSpPr>
        <dsp:cNvPr id="0" name=""/>
        <dsp:cNvSpPr/>
      </dsp:nvSpPr>
      <dsp:spPr>
        <a:xfrm>
          <a:off x="2521507" y="1600201"/>
          <a:ext cx="909878" cy="651476"/>
        </a:xfrm>
        <a:prstGeom prst="ellipse">
          <a:avLst/>
        </a:prstGeom>
        <a:solidFill>
          <a:schemeClr val="accent6">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node</a:t>
          </a:r>
        </a:p>
      </dsp:txBody>
      <dsp:txXfrm>
        <a:off x="2654756" y="1695607"/>
        <a:ext cx="643380" cy="460664"/>
      </dsp:txXfrm>
    </dsp:sp>
    <dsp:sp modelId="{A84B0882-211A-4870-A871-36B0B7A9C544}">
      <dsp:nvSpPr>
        <dsp:cNvPr id="0" name=""/>
        <dsp:cNvSpPr/>
      </dsp:nvSpPr>
      <dsp:spPr>
        <a:xfrm rot="16200000">
          <a:off x="2595086" y="1033750"/>
          <a:ext cx="762720" cy="340160"/>
        </a:xfrm>
        <a:prstGeom prst="leftRightArrow">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646110" y="1152806"/>
        <a:ext cx="660672" cy="204096"/>
      </dsp:txXfrm>
    </dsp:sp>
    <dsp:sp modelId="{4FD2F3B0-1549-44F8-9E56-7F8E9A212F8E}">
      <dsp:nvSpPr>
        <dsp:cNvPr id="0" name=""/>
        <dsp:cNvSpPr/>
      </dsp:nvSpPr>
      <dsp:spPr>
        <a:xfrm>
          <a:off x="2715009" y="264187"/>
          <a:ext cx="522876" cy="518754"/>
        </a:xfrm>
        <a:prstGeom prst="ellipse">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91582" y="340157"/>
        <a:ext cx="369730" cy="366814"/>
      </dsp:txXfrm>
    </dsp:sp>
    <dsp:sp modelId="{BEA1709C-44E2-4927-B66E-E22079044FCF}">
      <dsp:nvSpPr>
        <dsp:cNvPr id="0" name=""/>
        <dsp:cNvSpPr/>
      </dsp:nvSpPr>
      <dsp:spPr>
        <a:xfrm rot="21393045">
          <a:off x="3626543" y="1702333"/>
          <a:ext cx="47591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26635" y="1773435"/>
        <a:ext cx="373866" cy="204096"/>
      </dsp:txXfrm>
    </dsp:sp>
    <dsp:sp modelId="{2C2856A2-A72D-474B-A431-8D3F82E4B9BD}">
      <dsp:nvSpPr>
        <dsp:cNvPr id="0" name=""/>
        <dsp:cNvSpPr/>
      </dsp:nvSpPr>
      <dsp:spPr>
        <a:xfrm>
          <a:off x="4325075" y="1521898"/>
          <a:ext cx="743900" cy="600672"/>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4434017" y="1609864"/>
        <a:ext cx="526016" cy="424740"/>
      </dsp:txXfrm>
    </dsp:sp>
    <dsp:sp modelId="{A347665C-8E02-4A2E-BA93-6805966BE28D}">
      <dsp:nvSpPr>
        <dsp:cNvPr id="0" name=""/>
        <dsp:cNvSpPr/>
      </dsp:nvSpPr>
      <dsp:spPr>
        <a:xfrm rot="5506839">
          <a:off x="2583508" y="2499403"/>
          <a:ext cx="739646" cy="340160"/>
        </a:xfrm>
        <a:prstGeom prst="leftRightArrow">
          <a:avLst/>
        </a:prstGeom>
        <a:solidFill>
          <a:schemeClr val="accent6">
            <a:shade val="90000"/>
            <a:hueOff val="-750570"/>
            <a:satOff val="-44834"/>
            <a:lumOff val="424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636117" y="2516436"/>
        <a:ext cx="637598" cy="204096"/>
      </dsp:txXfrm>
    </dsp:sp>
    <dsp:sp modelId="{78032813-79A0-43B9-9724-C544D7CE7B88}">
      <dsp:nvSpPr>
        <dsp:cNvPr id="0" name=""/>
        <dsp:cNvSpPr/>
      </dsp:nvSpPr>
      <dsp:spPr>
        <a:xfrm>
          <a:off x="2615612" y="3113167"/>
          <a:ext cx="634328" cy="434994"/>
        </a:xfrm>
        <a:prstGeom prst="ellipse">
          <a:avLst/>
        </a:prstGeom>
        <a:solidFill>
          <a:schemeClr val="accent6">
            <a:shade val="50000"/>
            <a:hueOff val="-736763"/>
            <a:satOff val="-47527"/>
            <a:lumOff val="49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08507" y="3176870"/>
        <a:ext cx="448538" cy="307588"/>
      </dsp:txXfrm>
    </dsp:sp>
    <dsp:sp modelId="{B816B365-D34E-4BC7-8A55-46A9F7BA38D8}">
      <dsp:nvSpPr>
        <dsp:cNvPr id="0" name=""/>
        <dsp:cNvSpPr/>
      </dsp:nvSpPr>
      <dsp:spPr>
        <a:xfrm rot="10670049">
          <a:off x="1445420" y="1799367"/>
          <a:ext cx="76123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547432" y="1865471"/>
        <a:ext cx="659186" cy="204096"/>
      </dsp:txXfrm>
    </dsp:sp>
    <dsp:sp modelId="{C052D023-EB5F-4901-9D3F-0CEA8C2F5F4B}">
      <dsp:nvSpPr>
        <dsp:cNvPr id="0" name=""/>
        <dsp:cNvSpPr/>
      </dsp:nvSpPr>
      <dsp:spPr>
        <a:xfrm flipH="1">
          <a:off x="525676" y="1730019"/>
          <a:ext cx="561404" cy="555981"/>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607892" y="1811441"/>
        <a:ext cx="396972" cy="39313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4/20/2021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4/20/2021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Indroduction to distributed systems</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17CD0F8A-9FF7-4EB3-B118-86F0343E9566}" type="datetime1">
              <a:rPr lang="en-US" smtClean="0"/>
              <a:t>4/20/2021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62E4939C-1774-4023-84CA-A30DD8A77FF3}" type="datetime1">
              <a:rPr lang="en-US" smtClean="0"/>
              <a:t>4/20/2021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29E5F887-A66A-4935-81E9-D3E439BAF584}" type="datetime1">
              <a:rPr lang="en-US" smtClean="0"/>
              <a:t>4/20/2021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3CD96609-60BC-4F4C-9D35-7F6D27AF6672}" type="datetime1">
              <a:rPr lang="en-US" smtClean="0"/>
              <a:t>4/20/2021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1C1BE19A-C53C-4DB8-A1EC-7731ABD05050}" type="datetime1">
              <a:rPr lang="en-US" smtClean="0"/>
              <a:t>4/20/2021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683DA85E-C068-43C3-BC73-AF3CB6A94DA0}" type="datetime1">
              <a:rPr lang="en-US" smtClean="0"/>
              <a:t>4/20/2021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Indroduction to distributed systems</a:t>
            </a:r>
            <a:endParaRPr/>
          </a:p>
        </p:txBody>
      </p:sp>
      <p:sp>
        <p:nvSpPr>
          <p:cNvPr id="7" name="Date Placeholder 6"/>
          <p:cNvSpPr>
            <a:spLocks noGrp="1"/>
          </p:cNvSpPr>
          <p:nvPr>
            <p:ph type="dt" sz="half" idx="10"/>
          </p:nvPr>
        </p:nvSpPr>
        <p:spPr/>
        <p:txBody>
          <a:bodyPr/>
          <a:lstStyle/>
          <a:p>
            <a:fld id="{3D0B33AE-27D8-4108-B4B3-12FE53C9F27F}" type="datetime1">
              <a:rPr lang="en-US" smtClean="0"/>
              <a:t>4/20/2021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Indroduction to distributed systems</a:t>
            </a:r>
            <a:endParaRPr/>
          </a:p>
        </p:txBody>
      </p:sp>
      <p:sp>
        <p:nvSpPr>
          <p:cNvPr id="3" name="Date Placeholder 2"/>
          <p:cNvSpPr>
            <a:spLocks noGrp="1"/>
          </p:cNvSpPr>
          <p:nvPr>
            <p:ph type="dt" sz="half" idx="10"/>
          </p:nvPr>
        </p:nvSpPr>
        <p:spPr/>
        <p:txBody>
          <a:bodyPr/>
          <a:lstStyle/>
          <a:p>
            <a:fld id="{852B6595-6869-4BE1-8274-EE05E144C14E}" type="datetime1">
              <a:rPr lang="en-US" smtClean="0"/>
              <a:t>4/20/2021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Indroduction to distributed systems</a:t>
            </a:r>
            <a:endParaRPr/>
          </a:p>
        </p:txBody>
      </p:sp>
      <p:sp>
        <p:nvSpPr>
          <p:cNvPr id="2" name="Date Placeholder 1"/>
          <p:cNvSpPr>
            <a:spLocks noGrp="1"/>
          </p:cNvSpPr>
          <p:nvPr>
            <p:ph type="dt" sz="half" idx="10"/>
          </p:nvPr>
        </p:nvSpPr>
        <p:spPr/>
        <p:txBody>
          <a:bodyPr/>
          <a:lstStyle/>
          <a:p>
            <a:fld id="{90498F3E-0458-4626-81EF-16902A3D3845}" type="datetime1">
              <a:rPr lang="en-US" smtClean="0"/>
              <a:t>4/20/2021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7F4DC5C0-F963-4F95-A706-3B553B0B9A71}" type="datetime1">
              <a:rPr lang="en-US" smtClean="0"/>
              <a:t>4/20/2021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36D46C41-B7D3-41CB-8EF8-76D2459F4956}" type="datetime1">
              <a:rPr lang="en-US" smtClean="0"/>
              <a:t>4/20/2021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r>
              <a:rPr lang="en-US"/>
              <a:t>Indroduction to distributed systems</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9EE19342-8F11-4753-9C2C-FEE4F0AC99FD}" type="datetime1">
              <a:rPr lang="en-US" smtClean="0"/>
              <a:t>4/20/2021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791" y="2016751"/>
            <a:ext cx="9435241" cy="1625599"/>
          </a:xfrm>
        </p:spPr>
        <p:txBody>
          <a:bodyPr/>
          <a:lstStyle/>
          <a:p>
            <a:r>
              <a:rPr lang="en-US" dirty="0"/>
              <a:t>Distributed System </a:t>
            </a:r>
          </a:p>
        </p:txBody>
      </p:sp>
      <p:sp>
        <p:nvSpPr>
          <p:cNvPr id="3" name="Subtitle 2"/>
          <p:cNvSpPr>
            <a:spLocks noGrp="1"/>
          </p:cNvSpPr>
          <p:nvPr>
            <p:ph type="subTitle" idx="1"/>
          </p:nvPr>
        </p:nvSpPr>
        <p:spPr/>
        <p:txBody>
          <a:bodyPr/>
          <a:lstStyle/>
          <a:p>
            <a:r>
              <a:rPr lang="en-US" cap="none" dirty="0"/>
              <a:t>Maarten van Steen</a:t>
            </a:r>
          </a:p>
          <a:p>
            <a:r>
              <a:rPr lang="en-US" cap="none" dirty="0"/>
              <a:t>Andrew S. Tanenbaum</a:t>
            </a:r>
          </a:p>
          <a:p>
            <a:r>
              <a:rPr lang="en-US" cap="none" dirty="0"/>
              <a:t>Third edition</a:t>
            </a:r>
          </a:p>
        </p:txBody>
      </p:sp>
      <p:sp>
        <p:nvSpPr>
          <p:cNvPr id="4" name="TextBox 3">
            <a:extLst>
              <a:ext uri="{FF2B5EF4-FFF2-40B4-BE49-F238E27FC236}">
                <a16:creationId xmlns:a16="http://schemas.microsoft.com/office/drawing/2014/main" id="{B9F44290-F7AE-43CC-8E1C-1AE8C0382820}"/>
              </a:ext>
            </a:extLst>
          </p:cNvPr>
          <p:cNvSpPr txBox="1"/>
          <p:nvPr/>
        </p:nvSpPr>
        <p:spPr>
          <a:xfrm>
            <a:off x="9980612" y="2743200"/>
            <a:ext cx="2045531" cy="1477328"/>
          </a:xfrm>
          <a:prstGeom prst="rect">
            <a:avLst/>
          </a:prstGeom>
          <a:noFill/>
        </p:spPr>
        <p:txBody>
          <a:bodyPr wrap="square" rtlCol="0">
            <a:spAutoFit/>
          </a:bodyPr>
          <a:lstStyle/>
          <a:p>
            <a:r>
              <a:rPr lang="en-US" dirty="0"/>
              <a:t>MapReduce</a:t>
            </a:r>
          </a:p>
          <a:p>
            <a:r>
              <a:rPr lang="en-US" dirty="0"/>
              <a:t>Raft</a:t>
            </a:r>
          </a:p>
          <a:p>
            <a:r>
              <a:rPr lang="en-US" dirty="0"/>
              <a:t>k/v server</a:t>
            </a:r>
          </a:p>
          <a:p>
            <a:r>
              <a:rPr lang="en-US" dirty="0"/>
              <a:t>Shared k/v </a:t>
            </a:r>
          </a:p>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E8C-31BA-4D13-910F-4110C6C98355}"/>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46A99D9B-F05C-4F4F-9397-BB1B87CC1119}"/>
              </a:ext>
            </a:extLst>
          </p:cNvPr>
          <p:cNvSpPr>
            <a:spLocks noGrp="1"/>
          </p:cNvSpPr>
          <p:nvPr>
            <p:ph idx="1"/>
          </p:nvPr>
        </p:nvSpPr>
        <p:spPr>
          <a:xfrm>
            <a:off x="379412" y="1803400"/>
            <a:ext cx="11353800" cy="4267200"/>
          </a:xfrm>
          <a:ln>
            <a:solidFill>
              <a:srgbClr val="92D050"/>
            </a:solidFill>
          </a:ln>
        </p:spPr>
        <p:txBody>
          <a:bodyPr/>
          <a:lstStyle/>
          <a:p>
            <a:pPr algn="just"/>
            <a:r>
              <a:rPr lang="en-US" dirty="0"/>
              <a:t>Most services are useful to many applications.</a:t>
            </a:r>
          </a:p>
          <a:p>
            <a:pPr algn="just"/>
            <a:r>
              <a:rPr lang="en-US" dirty="0"/>
              <a:t>In this sense, middleware can also be viewed as a container of commonly used components and functions that now no longer have to be implemented by applications separately.</a:t>
            </a:r>
          </a:p>
          <a:p>
            <a:pPr algn="just"/>
            <a:endParaRPr lang="en-US" dirty="0"/>
          </a:p>
          <a:p>
            <a:pPr algn="just"/>
            <a:endParaRPr lang="en-US" dirty="0"/>
          </a:p>
        </p:txBody>
      </p:sp>
      <p:sp>
        <p:nvSpPr>
          <p:cNvPr id="4" name="Date Placeholder 3">
            <a:extLst>
              <a:ext uri="{FF2B5EF4-FFF2-40B4-BE49-F238E27FC236}">
                <a16:creationId xmlns:a16="http://schemas.microsoft.com/office/drawing/2014/main" id="{C3DDAB57-D2C9-4EA7-8723-3ABA03D58579}"/>
              </a:ext>
            </a:extLst>
          </p:cNvPr>
          <p:cNvSpPr>
            <a:spLocks noGrp="1"/>
          </p:cNvSpPr>
          <p:nvPr>
            <p:ph type="dt" sz="half" idx="10"/>
          </p:nvPr>
        </p:nvSpPr>
        <p:spPr/>
        <p:txBody>
          <a:bodyPr/>
          <a:lstStyle/>
          <a:p>
            <a:fld id="{BB4E3CD0-8781-4766-AFB6-A2377BFA0AD2}" type="datetime1">
              <a:rPr lang="en-US" smtClean="0"/>
              <a:t>4/20/2021</a:t>
            </a:fld>
            <a:endParaRPr lang="en-US"/>
          </a:p>
        </p:txBody>
      </p:sp>
      <p:sp>
        <p:nvSpPr>
          <p:cNvPr id="5" name="Footer Placeholder 4">
            <a:extLst>
              <a:ext uri="{FF2B5EF4-FFF2-40B4-BE49-F238E27FC236}">
                <a16:creationId xmlns:a16="http://schemas.microsoft.com/office/drawing/2014/main" id="{36B976CA-987E-46F5-ADED-1B4EBCAE86B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BAADCE-6BC7-47A5-A514-8EBBDFE23FE5}"/>
              </a:ext>
            </a:extLst>
          </p:cNvPr>
          <p:cNvSpPr>
            <a:spLocks noGrp="1"/>
          </p:cNvSpPr>
          <p:nvPr>
            <p:ph type="sldNum" sz="quarter" idx="12"/>
          </p:nvPr>
        </p:nvSpPr>
        <p:spPr/>
        <p:txBody>
          <a:bodyPr/>
          <a:lstStyle/>
          <a:p>
            <a:fld id="{DF28FB93-0A08-4E7D-8E63-9EFA29F1E093}" type="slidenum">
              <a:rPr lang="en-US" smtClean="0"/>
              <a:pPr/>
              <a:t>10</a:t>
            </a:fld>
            <a:endParaRPr lang="en-US"/>
          </a:p>
        </p:txBody>
      </p:sp>
    </p:spTree>
    <p:extLst>
      <p:ext uri="{BB962C8B-B14F-4D97-AF65-F5344CB8AC3E}">
        <p14:creationId xmlns:p14="http://schemas.microsoft.com/office/powerpoint/2010/main" val="29625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A972-E86C-4FED-BDE2-43F3390DE4C7}"/>
              </a:ext>
            </a:extLst>
          </p:cNvPr>
          <p:cNvSpPr>
            <a:spLocks noGrp="1"/>
          </p:cNvSpPr>
          <p:nvPr>
            <p:ph type="title"/>
          </p:nvPr>
        </p:nvSpPr>
        <p:spPr>
          <a:xfrm>
            <a:off x="303212" y="304800"/>
            <a:ext cx="11582400" cy="1295400"/>
          </a:xfrm>
          <a:solidFill>
            <a:schemeClr val="accent3">
              <a:lumMod val="40000"/>
              <a:lumOff val="60000"/>
            </a:schemeClr>
          </a:solidFill>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24D44166-4370-4BB0-9C60-A486BE3B05E9}"/>
              </a:ext>
            </a:extLst>
          </p:cNvPr>
          <p:cNvSpPr>
            <a:spLocks noGrp="1"/>
          </p:cNvSpPr>
          <p:nvPr>
            <p:ph idx="1"/>
          </p:nvPr>
        </p:nvSpPr>
        <p:spPr>
          <a:xfrm>
            <a:off x="303212" y="1803400"/>
            <a:ext cx="11582400" cy="4267200"/>
          </a:xfrm>
        </p:spPr>
        <p:txBody>
          <a:bodyPr>
            <a:normAutofit fontScale="92500" lnSpcReduction="10000"/>
          </a:bodyPr>
          <a:lstStyle/>
          <a:p>
            <a:pPr algn="just"/>
            <a:r>
              <a:rPr lang="en-US" b="1" dirty="0">
                <a:solidFill>
                  <a:srgbClr val="FF0000"/>
                </a:solidFill>
              </a:rPr>
              <a:t>Communication</a:t>
            </a:r>
            <a:r>
              <a:rPr lang="en-US" dirty="0"/>
              <a:t> : a common communication service is the so-called RPC, allows an application to invoke a function that implemented and executed on remote computer as if it was locally available.</a:t>
            </a:r>
          </a:p>
          <a:p>
            <a:pPr algn="just"/>
            <a:r>
              <a:rPr lang="en-US" dirty="0"/>
              <a:t>The developers need merely specify the function header expressed in a special programming language, from which the RPC subsystem can then generate the necessary code that established remote invocation.</a:t>
            </a:r>
          </a:p>
          <a:p>
            <a:pPr algn="just"/>
            <a:r>
              <a:rPr lang="en-US" b="1" dirty="0">
                <a:solidFill>
                  <a:srgbClr val="FF0000"/>
                </a:solidFill>
              </a:rPr>
              <a:t>Transactions: </a:t>
            </a:r>
            <a:r>
              <a:rPr lang="en-US" dirty="0"/>
              <a:t>many applications make use of multiple services that are distributed among several computers. Middleware generally offers special support for executing such services in an all-or-nothing fashion, commonly referred to as an atomic </a:t>
            </a:r>
            <a:r>
              <a:rPr lang="en-US" b="1" dirty="0">
                <a:solidFill>
                  <a:srgbClr val="00B050"/>
                </a:solidFill>
              </a:rPr>
              <a:t>transaction</a:t>
            </a:r>
            <a:r>
              <a:rPr lang="en-US" dirty="0"/>
              <a:t>.</a:t>
            </a:r>
          </a:p>
          <a:p>
            <a:pPr algn="just"/>
            <a:r>
              <a:rPr lang="en-US" dirty="0"/>
              <a:t>In this case, the application developer need only specify the remote services involved, and by following a standardized protocol, the middleware makes sure that every service is invoked , or none at all.</a:t>
            </a:r>
          </a:p>
          <a:p>
            <a:pPr algn="just"/>
            <a:endParaRPr lang="en-US" dirty="0"/>
          </a:p>
        </p:txBody>
      </p:sp>
      <p:sp>
        <p:nvSpPr>
          <p:cNvPr id="4" name="Date Placeholder 3">
            <a:extLst>
              <a:ext uri="{FF2B5EF4-FFF2-40B4-BE49-F238E27FC236}">
                <a16:creationId xmlns:a16="http://schemas.microsoft.com/office/drawing/2014/main" id="{694FFF7F-D56C-485C-BF6F-A175E98C0812}"/>
              </a:ext>
            </a:extLst>
          </p:cNvPr>
          <p:cNvSpPr>
            <a:spLocks noGrp="1"/>
          </p:cNvSpPr>
          <p:nvPr>
            <p:ph type="dt" sz="half" idx="10"/>
          </p:nvPr>
        </p:nvSpPr>
        <p:spPr/>
        <p:txBody>
          <a:bodyPr/>
          <a:lstStyle/>
          <a:p>
            <a:fld id="{578B69DD-3F93-4D4B-B4FC-FDE83077B988}" type="datetime1">
              <a:rPr lang="en-US" smtClean="0"/>
              <a:t>4/20/2021</a:t>
            </a:fld>
            <a:endParaRPr lang="en-US"/>
          </a:p>
        </p:txBody>
      </p:sp>
      <p:sp>
        <p:nvSpPr>
          <p:cNvPr id="5" name="Footer Placeholder 4">
            <a:extLst>
              <a:ext uri="{FF2B5EF4-FFF2-40B4-BE49-F238E27FC236}">
                <a16:creationId xmlns:a16="http://schemas.microsoft.com/office/drawing/2014/main" id="{53C916EE-D8D2-435C-BD61-946F8723D1B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FE2F11C-C121-4E9A-A449-E0D47C27EC83}"/>
              </a:ext>
            </a:extLst>
          </p:cNvPr>
          <p:cNvSpPr>
            <a:spLocks noGrp="1"/>
          </p:cNvSpPr>
          <p:nvPr>
            <p:ph type="sldNum" sz="quarter" idx="12"/>
          </p:nvPr>
        </p:nvSpPr>
        <p:spPr/>
        <p:txBody>
          <a:bodyPr/>
          <a:lstStyle/>
          <a:p>
            <a:fld id="{DF28FB93-0A08-4E7D-8E63-9EFA29F1E093}" type="slidenum">
              <a:rPr lang="en-US" smtClean="0"/>
              <a:pPr/>
              <a:t>11</a:t>
            </a:fld>
            <a:endParaRPr lang="en-US"/>
          </a:p>
        </p:txBody>
      </p:sp>
    </p:spTree>
    <p:extLst>
      <p:ext uri="{BB962C8B-B14F-4D97-AF65-F5344CB8AC3E}">
        <p14:creationId xmlns:p14="http://schemas.microsoft.com/office/powerpoint/2010/main" val="28967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3C14-C789-4B32-AFFA-BBB3A27F708D}"/>
              </a:ext>
            </a:extLst>
          </p:cNvPr>
          <p:cNvSpPr>
            <a:spLocks noGrp="1"/>
          </p:cNvSpPr>
          <p:nvPr>
            <p:ph type="title"/>
          </p:nvPr>
        </p:nvSpPr>
        <p:spPr>
          <a:xfrm>
            <a:off x="303212" y="304800"/>
            <a:ext cx="11582400" cy="1320800"/>
          </a:xfrm>
          <a:solidFill>
            <a:schemeClr val="accent3">
              <a:lumMod val="40000"/>
              <a:lumOff val="60000"/>
            </a:schemeClr>
          </a:solidFill>
          <a:ln>
            <a:solidFill>
              <a:srgbClr val="92D050"/>
            </a:solidFill>
          </a:ln>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FEAB14F6-E84C-4F66-8783-274982519D69}"/>
              </a:ext>
            </a:extLst>
          </p:cNvPr>
          <p:cNvSpPr>
            <a:spLocks noGrp="1"/>
          </p:cNvSpPr>
          <p:nvPr>
            <p:ph idx="1"/>
          </p:nvPr>
        </p:nvSpPr>
        <p:spPr>
          <a:xfrm>
            <a:off x="455612" y="1803400"/>
            <a:ext cx="11430000" cy="4267200"/>
          </a:xfrm>
          <a:ln>
            <a:solidFill>
              <a:srgbClr val="92D050"/>
            </a:solidFill>
          </a:ln>
        </p:spPr>
        <p:txBody>
          <a:bodyPr>
            <a:normAutofit/>
          </a:bodyPr>
          <a:lstStyle/>
          <a:p>
            <a:pPr algn="just"/>
            <a:r>
              <a:rPr lang="en-US" b="1" dirty="0">
                <a:solidFill>
                  <a:srgbClr val="FF0000"/>
                </a:solidFill>
              </a:rPr>
              <a:t>Service-composition: </a:t>
            </a:r>
            <a:r>
              <a:rPr lang="en-US" dirty="0"/>
              <a:t>it is becoming increasingly common</a:t>
            </a:r>
            <a:r>
              <a:rPr lang="en-US" b="1" dirty="0"/>
              <a:t> </a:t>
            </a:r>
            <a:r>
              <a:rPr lang="en-US" dirty="0"/>
              <a:t>to develop new applications by taking existing programs and gluing them together.</a:t>
            </a:r>
          </a:p>
          <a:p>
            <a:pPr algn="just"/>
            <a:r>
              <a:rPr lang="en-US" dirty="0"/>
              <a:t>This is notably the case for many Web-based applications, in particular know as Web Services [Alonso et al.,2004].</a:t>
            </a:r>
          </a:p>
          <a:p>
            <a:pPr algn="just"/>
            <a:r>
              <a:rPr lang="en-US" dirty="0"/>
              <a:t>Web-based middleware can help by standardizing the way Web services are accessed and providing the means to generate their function in a specific order. Example of how service composition is deployed is formed by </a:t>
            </a:r>
            <a:r>
              <a:rPr lang="en-US" b="1" dirty="0"/>
              <a:t>mashups</a:t>
            </a:r>
            <a:r>
              <a:rPr lang="en-US" dirty="0"/>
              <a:t>: Web pages that combine and aggregate data from different sources.</a:t>
            </a:r>
          </a:p>
          <a:p>
            <a:pPr algn="just"/>
            <a:r>
              <a:rPr lang="en-US" dirty="0"/>
              <a:t>Well known mashups are those based on Google maps in which maps are enhanced with extra information such as trip planners or real-time weather forecasts.</a:t>
            </a:r>
          </a:p>
          <a:p>
            <a:pPr algn="just"/>
            <a:endParaRPr lang="en-US" dirty="0"/>
          </a:p>
        </p:txBody>
      </p:sp>
      <p:sp>
        <p:nvSpPr>
          <p:cNvPr id="4" name="Date Placeholder 3">
            <a:extLst>
              <a:ext uri="{FF2B5EF4-FFF2-40B4-BE49-F238E27FC236}">
                <a16:creationId xmlns:a16="http://schemas.microsoft.com/office/drawing/2014/main" id="{B6FC3EBE-A72E-43F1-9746-C8CCE1594B3D}"/>
              </a:ext>
            </a:extLst>
          </p:cNvPr>
          <p:cNvSpPr>
            <a:spLocks noGrp="1"/>
          </p:cNvSpPr>
          <p:nvPr>
            <p:ph type="dt" sz="half" idx="10"/>
          </p:nvPr>
        </p:nvSpPr>
        <p:spPr/>
        <p:txBody>
          <a:bodyPr/>
          <a:lstStyle/>
          <a:p>
            <a:fld id="{F653C2CD-7549-4045-9286-35F556C8E673}" type="datetime1">
              <a:rPr lang="en-US" smtClean="0"/>
              <a:t>4/20/2021</a:t>
            </a:fld>
            <a:endParaRPr lang="en-US"/>
          </a:p>
        </p:txBody>
      </p:sp>
      <p:sp>
        <p:nvSpPr>
          <p:cNvPr id="5" name="Footer Placeholder 4">
            <a:extLst>
              <a:ext uri="{FF2B5EF4-FFF2-40B4-BE49-F238E27FC236}">
                <a16:creationId xmlns:a16="http://schemas.microsoft.com/office/drawing/2014/main" id="{B4BE8FB5-C9E8-478F-BCEA-FC8CADB1ADF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24961E0-F7AE-40FA-8A29-2071FE939C4F}"/>
              </a:ext>
            </a:extLst>
          </p:cNvPr>
          <p:cNvSpPr>
            <a:spLocks noGrp="1"/>
          </p:cNvSpPr>
          <p:nvPr>
            <p:ph type="sldNum" sz="quarter" idx="12"/>
          </p:nvPr>
        </p:nvSpPr>
        <p:spPr/>
        <p:txBody>
          <a:bodyPr/>
          <a:lstStyle/>
          <a:p>
            <a:fld id="{DF28FB93-0A08-4E7D-8E63-9EFA29F1E093}" type="slidenum">
              <a:rPr lang="en-US" smtClean="0"/>
              <a:pPr/>
              <a:t>12</a:t>
            </a:fld>
            <a:endParaRPr lang="en-US"/>
          </a:p>
        </p:txBody>
      </p:sp>
    </p:spTree>
    <p:extLst>
      <p:ext uri="{BB962C8B-B14F-4D97-AF65-F5344CB8AC3E}">
        <p14:creationId xmlns:p14="http://schemas.microsoft.com/office/powerpoint/2010/main" val="30851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612-F245-4501-8BE8-59A84A4F334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C427B4A6-1D6D-46BE-8C90-94FBB450D7C4}"/>
              </a:ext>
            </a:extLst>
          </p:cNvPr>
          <p:cNvSpPr>
            <a:spLocks noGrp="1"/>
          </p:cNvSpPr>
          <p:nvPr>
            <p:ph idx="1"/>
          </p:nvPr>
        </p:nvSpPr>
        <p:spPr>
          <a:xfrm>
            <a:off x="303212" y="1803400"/>
            <a:ext cx="11582400" cy="4267200"/>
          </a:xfrm>
        </p:spPr>
        <p:txBody>
          <a:bodyPr/>
          <a:lstStyle/>
          <a:p>
            <a:pPr algn="just"/>
            <a:r>
              <a:rPr lang="en-US" b="1" dirty="0">
                <a:solidFill>
                  <a:srgbClr val="FF0000"/>
                </a:solidFill>
              </a:rPr>
              <a:t>Reliability : </a:t>
            </a:r>
            <a:r>
              <a:rPr lang="en-US" dirty="0"/>
              <a:t>wealth of research on providing enhanced function for building reliable distributed application.</a:t>
            </a:r>
          </a:p>
          <a:p>
            <a:pPr algn="just"/>
            <a:endParaRPr lang="en-US" dirty="0"/>
          </a:p>
          <a:p>
            <a:pPr algn="just"/>
            <a:endParaRPr lang="en-US" dirty="0">
              <a:solidFill>
                <a:schemeClr val="bg1"/>
              </a:solidFill>
            </a:endParaRPr>
          </a:p>
        </p:txBody>
      </p:sp>
      <p:sp>
        <p:nvSpPr>
          <p:cNvPr id="4" name="Date Placeholder 3">
            <a:extLst>
              <a:ext uri="{FF2B5EF4-FFF2-40B4-BE49-F238E27FC236}">
                <a16:creationId xmlns:a16="http://schemas.microsoft.com/office/drawing/2014/main" id="{5C82534E-7C20-4B31-8468-8A2453428C07}"/>
              </a:ext>
            </a:extLst>
          </p:cNvPr>
          <p:cNvSpPr>
            <a:spLocks noGrp="1"/>
          </p:cNvSpPr>
          <p:nvPr>
            <p:ph type="dt" sz="half" idx="10"/>
          </p:nvPr>
        </p:nvSpPr>
        <p:spPr/>
        <p:txBody>
          <a:bodyPr/>
          <a:lstStyle/>
          <a:p>
            <a:fld id="{683B12F7-AFC4-4D33-A762-58FE474F2158}" type="datetime1">
              <a:rPr lang="en-US" smtClean="0"/>
              <a:t>4/20/2021</a:t>
            </a:fld>
            <a:endParaRPr lang="en-US"/>
          </a:p>
        </p:txBody>
      </p:sp>
      <p:sp>
        <p:nvSpPr>
          <p:cNvPr id="5" name="Footer Placeholder 4">
            <a:extLst>
              <a:ext uri="{FF2B5EF4-FFF2-40B4-BE49-F238E27FC236}">
                <a16:creationId xmlns:a16="http://schemas.microsoft.com/office/drawing/2014/main" id="{5ED37249-6D00-4034-9266-3D709E8D4CC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5E3B154-94EC-480A-9271-F3D080C08901}"/>
              </a:ext>
            </a:extLst>
          </p:cNvPr>
          <p:cNvSpPr>
            <a:spLocks noGrp="1"/>
          </p:cNvSpPr>
          <p:nvPr>
            <p:ph type="sldNum" sz="quarter" idx="12"/>
          </p:nvPr>
        </p:nvSpPr>
        <p:spPr/>
        <p:txBody>
          <a:bodyPr/>
          <a:lstStyle/>
          <a:p>
            <a:fld id="{DF28FB93-0A08-4E7D-8E63-9EFA29F1E093}" type="slidenum">
              <a:rPr lang="en-US" smtClean="0"/>
              <a:pPr/>
              <a:t>13</a:t>
            </a:fld>
            <a:endParaRPr lang="en-US"/>
          </a:p>
        </p:txBody>
      </p:sp>
    </p:spTree>
    <p:extLst>
      <p:ext uri="{BB962C8B-B14F-4D97-AF65-F5344CB8AC3E}">
        <p14:creationId xmlns:p14="http://schemas.microsoft.com/office/powerpoint/2010/main" val="4190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F5FB-DD94-43D8-8520-1853111E732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Design goals</a:t>
            </a:r>
          </a:p>
        </p:txBody>
      </p:sp>
      <p:sp>
        <p:nvSpPr>
          <p:cNvPr id="3" name="Content Placeholder 2">
            <a:extLst>
              <a:ext uri="{FF2B5EF4-FFF2-40B4-BE49-F238E27FC236}">
                <a16:creationId xmlns:a16="http://schemas.microsoft.com/office/drawing/2014/main" id="{48FD570E-C9F4-4BFC-B6A3-205B9F5C33D3}"/>
              </a:ext>
            </a:extLst>
          </p:cNvPr>
          <p:cNvSpPr>
            <a:spLocks noGrp="1"/>
          </p:cNvSpPr>
          <p:nvPr>
            <p:ph idx="1"/>
          </p:nvPr>
        </p:nvSpPr>
        <p:spPr>
          <a:xfrm>
            <a:off x="303212" y="1803400"/>
            <a:ext cx="11582400" cy="4267200"/>
          </a:xfrm>
          <a:ln>
            <a:solidFill>
              <a:srgbClr val="92D050"/>
            </a:solidFill>
          </a:ln>
        </p:spPr>
        <p:txBody>
          <a:bodyPr/>
          <a:lstStyle/>
          <a:p>
            <a:pPr algn="just"/>
            <a:r>
              <a:rPr lang="en-US" dirty="0"/>
              <a:t>Just because it is possible to build distributed systems does not necessarily mean that it is a good idea.</a:t>
            </a:r>
          </a:p>
          <a:p>
            <a:pPr algn="just"/>
            <a:r>
              <a:rPr lang="en-US" dirty="0"/>
              <a:t>There are four important goals that should be met to make building a distributed system worth the effort.</a:t>
            </a:r>
          </a:p>
          <a:p>
            <a:pPr lvl="1" algn="just"/>
            <a:r>
              <a:rPr lang="en-US" dirty="0"/>
              <a:t>A distributed system should </a:t>
            </a:r>
            <a:r>
              <a:rPr lang="en-US" b="1" dirty="0">
                <a:solidFill>
                  <a:srgbClr val="00B050"/>
                </a:solidFill>
              </a:rPr>
              <a:t>make</a:t>
            </a:r>
            <a:r>
              <a:rPr lang="en-US" dirty="0"/>
              <a:t> </a:t>
            </a:r>
            <a:r>
              <a:rPr lang="en-US" b="1" dirty="0">
                <a:solidFill>
                  <a:srgbClr val="00B050"/>
                </a:solidFill>
              </a:rPr>
              <a:t>resources</a:t>
            </a:r>
            <a:r>
              <a:rPr lang="en-US" dirty="0"/>
              <a:t> </a:t>
            </a:r>
            <a:r>
              <a:rPr lang="en-US" b="1" dirty="0">
                <a:solidFill>
                  <a:srgbClr val="00B050"/>
                </a:solidFill>
              </a:rPr>
              <a:t>easily accessible</a:t>
            </a:r>
          </a:p>
          <a:p>
            <a:pPr lvl="1" algn="just"/>
            <a:r>
              <a:rPr lang="en-US" dirty="0"/>
              <a:t>A distributed should </a:t>
            </a:r>
            <a:r>
              <a:rPr lang="en-US" b="1" dirty="0">
                <a:solidFill>
                  <a:srgbClr val="00B050"/>
                </a:solidFill>
              </a:rPr>
              <a:t>hide the fact that resources are distributed across a network </a:t>
            </a:r>
          </a:p>
          <a:p>
            <a:pPr lvl="1" algn="just"/>
            <a:r>
              <a:rPr lang="en-US" dirty="0"/>
              <a:t>It </a:t>
            </a:r>
            <a:r>
              <a:rPr lang="en-US" b="1" dirty="0">
                <a:solidFill>
                  <a:srgbClr val="00B050"/>
                </a:solidFill>
              </a:rPr>
              <a:t>should be open</a:t>
            </a:r>
          </a:p>
          <a:p>
            <a:pPr lvl="1" algn="just"/>
            <a:r>
              <a:rPr lang="en-US" dirty="0"/>
              <a:t>It </a:t>
            </a:r>
            <a:r>
              <a:rPr lang="en-US" b="1" dirty="0">
                <a:solidFill>
                  <a:srgbClr val="00B050"/>
                </a:solidFill>
              </a:rPr>
              <a:t>should be scalable</a:t>
            </a:r>
          </a:p>
        </p:txBody>
      </p:sp>
      <p:sp>
        <p:nvSpPr>
          <p:cNvPr id="4" name="Date Placeholder 3">
            <a:extLst>
              <a:ext uri="{FF2B5EF4-FFF2-40B4-BE49-F238E27FC236}">
                <a16:creationId xmlns:a16="http://schemas.microsoft.com/office/drawing/2014/main" id="{96901F8B-5AF6-4E01-9B3A-3D901D19CB8E}"/>
              </a:ext>
            </a:extLst>
          </p:cNvPr>
          <p:cNvSpPr>
            <a:spLocks noGrp="1"/>
          </p:cNvSpPr>
          <p:nvPr>
            <p:ph type="dt" sz="half" idx="10"/>
          </p:nvPr>
        </p:nvSpPr>
        <p:spPr/>
        <p:txBody>
          <a:bodyPr/>
          <a:lstStyle/>
          <a:p>
            <a:fld id="{37209AC5-0E04-494C-BDFA-69321042D851}" type="datetime1">
              <a:rPr lang="en-US" smtClean="0"/>
              <a:t>4/20/2021</a:t>
            </a:fld>
            <a:endParaRPr lang="en-US"/>
          </a:p>
        </p:txBody>
      </p:sp>
      <p:sp>
        <p:nvSpPr>
          <p:cNvPr id="5" name="Footer Placeholder 4">
            <a:extLst>
              <a:ext uri="{FF2B5EF4-FFF2-40B4-BE49-F238E27FC236}">
                <a16:creationId xmlns:a16="http://schemas.microsoft.com/office/drawing/2014/main" id="{3C3E4827-A47A-4226-B694-C671F0FC55E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21B0C34-0E35-4B7C-86F1-119B55161D1A}"/>
              </a:ext>
            </a:extLst>
          </p:cNvPr>
          <p:cNvSpPr>
            <a:spLocks noGrp="1"/>
          </p:cNvSpPr>
          <p:nvPr>
            <p:ph type="sldNum" sz="quarter" idx="12"/>
          </p:nvPr>
        </p:nvSpPr>
        <p:spPr/>
        <p:txBody>
          <a:bodyPr/>
          <a:lstStyle/>
          <a:p>
            <a:fld id="{DF28FB93-0A08-4E7D-8E63-9EFA29F1E093}" type="slidenum">
              <a:rPr lang="en-US" smtClean="0"/>
              <a:pPr/>
              <a:t>14</a:t>
            </a:fld>
            <a:endParaRPr lang="en-US"/>
          </a:p>
        </p:txBody>
      </p:sp>
    </p:spTree>
    <p:extLst>
      <p:ext uri="{BB962C8B-B14F-4D97-AF65-F5344CB8AC3E}">
        <p14:creationId xmlns:p14="http://schemas.microsoft.com/office/powerpoint/2010/main" val="23842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CAAD-5189-458E-9653-A5141A8E3B73}"/>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1712FD59-008D-4903-B60F-2B04C40C54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An important goal of a distributed system is to make it easy for users(and applications) to access and share remote resources.</a:t>
            </a:r>
          </a:p>
          <a:p>
            <a:pPr algn="just"/>
            <a:r>
              <a:rPr lang="en-US" dirty="0"/>
              <a:t>Resources can be virtually anything, but typical examples include peripherals, storage facilities, data, files, services, and networks , to name just a few.</a:t>
            </a:r>
          </a:p>
          <a:p>
            <a:pPr algn="just"/>
            <a:r>
              <a:rPr lang="en-US" dirty="0"/>
              <a:t>There are many reasons for wanting to share resources.</a:t>
            </a:r>
          </a:p>
          <a:p>
            <a:pPr lvl="1" algn="just"/>
            <a:r>
              <a:rPr lang="en-US" dirty="0"/>
              <a:t>Example: Economics </a:t>
            </a:r>
          </a:p>
          <a:p>
            <a:pPr algn="just"/>
            <a:r>
              <a:rPr lang="en-US" dirty="0"/>
              <a:t>Connecting users and resources also makes it easier to collaborate and exchange information, as is illustrated by the success of the Internet with its simple protocols for exchanging files, mail, documents, audio, and video. </a:t>
            </a:r>
          </a:p>
        </p:txBody>
      </p:sp>
      <p:sp>
        <p:nvSpPr>
          <p:cNvPr id="4" name="Date Placeholder 3">
            <a:extLst>
              <a:ext uri="{FF2B5EF4-FFF2-40B4-BE49-F238E27FC236}">
                <a16:creationId xmlns:a16="http://schemas.microsoft.com/office/drawing/2014/main" id="{1CE63ABE-195D-4049-9F1B-8C6187016408}"/>
              </a:ext>
            </a:extLst>
          </p:cNvPr>
          <p:cNvSpPr>
            <a:spLocks noGrp="1"/>
          </p:cNvSpPr>
          <p:nvPr>
            <p:ph type="dt" sz="half" idx="10"/>
          </p:nvPr>
        </p:nvSpPr>
        <p:spPr/>
        <p:txBody>
          <a:bodyPr/>
          <a:lstStyle/>
          <a:p>
            <a:fld id="{2FCD7435-19C5-4CEE-B14F-E7BA4CA397C9}" type="datetime1">
              <a:rPr lang="en-US" smtClean="0"/>
              <a:t>4/20/2021</a:t>
            </a:fld>
            <a:endParaRPr lang="en-US"/>
          </a:p>
        </p:txBody>
      </p:sp>
      <p:sp>
        <p:nvSpPr>
          <p:cNvPr id="5" name="Footer Placeholder 4">
            <a:extLst>
              <a:ext uri="{FF2B5EF4-FFF2-40B4-BE49-F238E27FC236}">
                <a16:creationId xmlns:a16="http://schemas.microsoft.com/office/drawing/2014/main" id="{744ED156-C607-47C5-81A2-355CB75E07A2}"/>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0EA48DA-E071-4F16-9D0F-FBAF9773E1C0}"/>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5213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B4AC-2823-41D8-BFF4-80DDE948F0C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5B932252-406A-4165-9933-9EA280827795}"/>
              </a:ext>
            </a:extLst>
          </p:cNvPr>
          <p:cNvSpPr>
            <a:spLocks noGrp="1"/>
          </p:cNvSpPr>
          <p:nvPr>
            <p:ph idx="1"/>
          </p:nvPr>
        </p:nvSpPr>
        <p:spPr>
          <a:xfrm>
            <a:off x="303212" y="1803400"/>
            <a:ext cx="11506200" cy="4267200"/>
          </a:xfrm>
          <a:ln>
            <a:solidFill>
              <a:srgbClr val="92D050"/>
            </a:solidFill>
          </a:ln>
        </p:spPr>
        <p:txBody>
          <a:bodyPr/>
          <a:lstStyle/>
          <a:p>
            <a:pPr algn="just"/>
            <a:r>
              <a:rPr lang="en-US" dirty="0"/>
              <a:t>The connectivity of the Internet has allowed geographically widely dispersed group of people to work together by means of all kinds of groupware, that is, software for collaborative editing, teleconferencing, and so on , as illustrated by multinational software development companies that have outsourced much of their code production to Asia.</a:t>
            </a:r>
          </a:p>
          <a:p>
            <a:r>
              <a:rPr lang="en-US" dirty="0"/>
              <a:t>However, resource sharing in DSs is perhaps best illustrated by the success of  file-sharing peer-to-peer networks like BitTorrent. </a:t>
            </a:r>
          </a:p>
          <a:p>
            <a:r>
              <a:rPr lang="en-US" dirty="0"/>
              <a:t>These DSs make it extremely simple for users to share files across the Internet.</a:t>
            </a:r>
          </a:p>
          <a:p>
            <a:endParaRPr lang="en-US" dirty="0"/>
          </a:p>
        </p:txBody>
      </p:sp>
      <p:sp>
        <p:nvSpPr>
          <p:cNvPr id="4" name="Date Placeholder 3">
            <a:extLst>
              <a:ext uri="{FF2B5EF4-FFF2-40B4-BE49-F238E27FC236}">
                <a16:creationId xmlns:a16="http://schemas.microsoft.com/office/drawing/2014/main" id="{3631C3A8-9C93-4562-93CF-B57891992710}"/>
              </a:ext>
            </a:extLst>
          </p:cNvPr>
          <p:cNvSpPr>
            <a:spLocks noGrp="1"/>
          </p:cNvSpPr>
          <p:nvPr>
            <p:ph type="dt" sz="half" idx="10"/>
          </p:nvPr>
        </p:nvSpPr>
        <p:spPr/>
        <p:txBody>
          <a:bodyPr/>
          <a:lstStyle/>
          <a:p>
            <a:fld id="{D3C39A28-57ED-483C-B7E1-D303633E1EBA}" type="datetime1">
              <a:rPr lang="en-US" smtClean="0"/>
              <a:t>4/20/2021</a:t>
            </a:fld>
            <a:endParaRPr lang="en-US"/>
          </a:p>
        </p:txBody>
      </p:sp>
      <p:sp>
        <p:nvSpPr>
          <p:cNvPr id="5" name="Footer Placeholder 4">
            <a:extLst>
              <a:ext uri="{FF2B5EF4-FFF2-40B4-BE49-F238E27FC236}">
                <a16:creationId xmlns:a16="http://schemas.microsoft.com/office/drawing/2014/main" id="{62FB7C56-FDD4-47D7-922F-0BBF239BC0F1}"/>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942E2EE-676E-4C1B-834B-110656DC3B0C}"/>
              </a:ext>
            </a:extLst>
          </p:cNvPr>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24623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DC5D-F769-4D61-8200-68059D43C83D}"/>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Making distribution transparent </a:t>
            </a:r>
          </a:p>
        </p:txBody>
      </p:sp>
      <p:sp>
        <p:nvSpPr>
          <p:cNvPr id="3" name="Content Placeholder 2">
            <a:extLst>
              <a:ext uri="{FF2B5EF4-FFF2-40B4-BE49-F238E27FC236}">
                <a16:creationId xmlns:a16="http://schemas.microsoft.com/office/drawing/2014/main" id="{AE385032-4B7B-4AD6-BCBE-B7C8B8E88293}"/>
              </a:ext>
            </a:extLst>
          </p:cNvPr>
          <p:cNvSpPr>
            <a:spLocks noGrp="1"/>
          </p:cNvSpPr>
          <p:nvPr>
            <p:ph idx="1"/>
          </p:nvPr>
        </p:nvSpPr>
        <p:spPr>
          <a:xfrm>
            <a:off x="303212" y="1803400"/>
            <a:ext cx="11582400" cy="4267200"/>
          </a:xfrm>
          <a:ln>
            <a:solidFill>
              <a:srgbClr val="92D050"/>
            </a:solidFill>
          </a:ln>
        </p:spPr>
        <p:txBody>
          <a:bodyPr/>
          <a:lstStyle/>
          <a:p>
            <a:pPr algn="just"/>
            <a:r>
              <a:rPr lang="en-US" dirty="0"/>
              <a:t>An important goal of a DS is to hide the fact that its processes and resources are physically distributed across multiple computers possibly separated by larger distances.</a:t>
            </a:r>
          </a:p>
          <a:p>
            <a:pPr algn="just"/>
            <a:r>
              <a:rPr lang="en-US" dirty="0"/>
              <a:t>In other words, it tries to make the distribution of processes and resources transparent, that is, invisible, to end users and applications.</a:t>
            </a:r>
          </a:p>
          <a:p>
            <a:pPr algn="just"/>
            <a:endParaRPr lang="en-US" dirty="0"/>
          </a:p>
        </p:txBody>
      </p:sp>
      <p:sp>
        <p:nvSpPr>
          <p:cNvPr id="4" name="Date Placeholder 3">
            <a:extLst>
              <a:ext uri="{FF2B5EF4-FFF2-40B4-BE49-F238E27FC236}">
                <a16:creationId xmlns:a16="http://schemas.microsoft.com/office/drawing/2014/main" id="{EAFE6C27-AF89-4594-B3E4-70FCC4591A7F}"/>
              </a:ext>
            </a:extLst>
          </p:cNvPr>
          <p:cNvSpPr>
            <a:spLocks noGrp="1"/>
          </p:cNvSpPr>
          <p:nvPr>
            <p:ph type="dt" sz="half" idx="10"/>
          </p:nvPr>
        </p:nvSpPr>
        <p:spPr/>
        <p:txBody>
          <a:bodyPr/>
          <a:lstStyle/>
          <a:p>
            <a:fld id="{915638F5-1EE1-4ABC-9A56-88311B149889}" type="datetime1">
              <a:rPr lang="en-US" smtClean="0"/>
              <a:t>4/20/2021</a:t>
            </a:fld>
            <a:endParaRPr lang="en-US"/>
          </a:p>
        </p:txBody>
      </p:sp>
      <p:sp>
        <p:nvSpPr>
          <p:cNvPr id="5" name="Footer Placeholder 4">
            <a:extLst>
              <a:ext uri="{FF2B5EF4-FFF2-40B4-BE49-F238E27FC236}">
                <a16:creationId xmlns:a16="http://schemas.microsoft.com/office/drawing/2014/main" id="{7642B9DC-6DF5-4C35-AAA8-7982B530E9E4}"/>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855DC65-57C9-49E4-AD26-5CCD96CD57F5}"/>
              </a:ext>
            </a:extLst>
          </p:cNvPr>
          <p:cNvSpPr>
            <a:spLocks noGrp="1"/>
          </p:cNvSpPr>
          <p:nvPr>
            <p:ph type="sldNum" sz="quarter" idx="12"/>
          </p:nvPr>
        </p:nvSpPr>
        <p:spPr/>
        <p:txBody>
          <a:bodyPr/>
          <a:lstStyle/>
          <a:p>
            <a:fld id="{DF28FB93-0A08-4E7D-8E63-9EFA29F1E093}" type="slidenum">
              <a:rPr lang="en-US" smtClean="0"/>
              <a:pPr/>
              <a:t>17</a:t>
            </a:fld>
            <a:endParaRPr lang="en-US"/>
          </a:p>
        </p:txBody>
      </p:sp>
    </p:spTree>
    <p:extLst>
      <p:ext uri="{BB962C8B-B14F-4D97-AF65-F5344CB8AC3E}">
        <p14:creationId xmlns:p14="http://schemas.microsoft.com/office/powerpoint/2010/main" val="14927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382D-6FB7-4975-9BB5-482B074AC7F9}"/>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distribution transparency </a:t>
            </a:r>
          </a:p>
        </p:txBody>
      </p:sp>
      <p:graphicFrame>
        <p:nvGraphicFramePr>
          <p:cNvPr id="4" name="Table 4">
            <a:extLst>
              <a:ext uri="{FF2B5EF4-FFF2-40B4-BE49-F238E27FC236}">
                <a16:creationId xmlns:a16="http://schemas.microsoft.com/office/drawing/2014/main" id="{539CDE21-CAAD-4EC2-B77D-5B15781C9931}"/>
              </a:ext>
            </a:extLst>
          </p:cNvPr>
          <p:cNvGraphicFramePr>
            <a:graphicFrameLocks noGrp="1"/>
          </p:cNvGraphicFramePr>
          <p:nvPr>
            <p:ph idx="1"/>
            <p:extLst>
              <p:ext uri="{D42A27DB-BD31-4B8C-83A1-F6EECF244321}">
                <p14:modId xmlns:p14="http://schemas.microsoft.com/office/powerpoint/2010/main" val="2325804669"/>
              </p:ext>
            </p:extLst>
          </p:nvPr>
        </p:nvGraphicFramePr>
        <p:xfrm>
          <a:off x="455612" y="1905000"/>
          <a:ext cx="11277600" cy="2966720"/>
        </p:xfrm>
        <a:graphic>
          <a:graphicData uri="http://schemas.openxmlformats.org/drawingml/2006/table">
            <a:tbl>
              <a:tblPr firstRow="1" bandRow="1">
                <a:tableStyleId>{5C22544A-7EE6-4342-B048-85BDC9FD1C3A}</a:tableStyleId>
              </a:tblPr>
              <a:tblGrid>
                <a:gridCol w="2139642">
                  <a:extLst>
                    <a:ext uri="{9D8B030D-6E8A-4147-A177-3AD203B41FA5}">
                      <a16:colId xmlns:a16="http://schemas.microsoft.com/office/drawing/2014/main" val="594599216"/>
                    </a:ext>
                  </a:extLst>
                </a:gridCol>
                <a:gridCol w="9137958">
                  <a:extLst>
                    <a:ext uri="{9D8B030D-6E8A-4147-A177-3AD203B41FA5}">
                      <a16:colId xmlns:a16="http://schemas.microsoft.com/office/drawing/2014/main" val="4017436031"/>
                    </a:ext>
                  </a:extLst>
                </a:gridCol>
              </a:tblGrid>
              <a:tr h="370840">
                <a:tc>
                  <a:txBody>
                    <a:bodyPr/>
                    <a:lstStyle/>
                    <a:p>
                      <a:r>
                        <a:rPr lang="en-US" dirty="0"/>
                        <a:t>Transparency </a:t>
                      </a:r>
                    </a:p>
                  </a:txBody>
                  <a:tcPr/>
                </a:tc>
                <a:tc>
                  <a:txBody>
                    <a:bodyPr/>
                    <a:lstStyle/>
                    <a:p>
                      <a:r>
                        <a:rPr lang="en-US" dirty="0"/>
                        <a:t>Description</a:t>
                      </a:r>
                    </a:p>
                  </a:txBody>
                  <a:tcPr/>
                </a:tc>
                <a:extLst>
                  <a:ext uri="{0D108BD9-81ED-4DB2-BD59-A6C34878D82A}">
                    <a16:rowId xmlns:a16="http://schemas.microsoft.com/office/drawing/2014/main" val="2110626999"/>
                  </a:ext>
                </a:extLst>
              </a:tr>
              <a:tr h="370840">
                <a:tc>
                  <a:txBody>
                    <a:bodyPr/>
                    <a:lstStyle/>
                    <a:p>
                      <a:r>
                        <a:rPr lang="en-US" dirty="0"/>
                        <a:t>Access</a:t>
                      </a:r>
                    </a:p>
                  </a:txBody>
                  <a:tcPr/>
                </a:tc>
                <a:tc>
                  <a:txBody>
                    <a:bodyPr/>
                    <a:lstStyle/>
                    <a:p>
                      <a:r>
                        <a:rPr lang="en-US" dirty="0"/>
                        <a:t>Hide differences in data representation and how an object is accessed</a:t>
                      </a:r>
                    </a:p>
                  </a:txBody>
                  <a:tcPr/>
                </a:tc>
                <a:extLst>
                  <a:ext uri="{0D108BD9-81ED-4DB2-BD59-A6C34878D82A}">
                    <a16:rowId xmlns:a16="http://schemas.microsoft.com/office/drawing/2014/main" val="956054397"/>
                  </a:ext>
                </a:extLst>
              </a:tr>
              <a:tr h="370840">
                <a:tc>
                  <a:txBody>
                    <a:bodyPr/>
                    <a:lstStyle/>
                    <a:p>
                      <a:r>
                        <a:rPr lang="en-US" dirty="0"/>
                        <a:t>Location</a:t>
                      </a:r>
                    </a:p>
                  </a:txBody>
                  <a:tcPr/>
                </a:tc>
                <a:tc>
                  <a:txBody>
                    <a:bodyPr/>
                    <a:lstStyle/>
                    <a:p>
                      <a:r>
                        <a:rPr lang="en-US" dirty="0"/>
                        <a:t>Hide where an object is located</a:t>
                      </a:r>
                    </a:p>
                  </a:txBody>
                  <a:tcPr/>
                </a:tc>
                <a:extLst>
                  <a:ext uri="{0D108BD9-81ED-4DB2-BD59-A6C34878D82A}">
                    <a16:rowId xmlns:a16="http://schemas.microsoft.com/office/drawing/2014/main" val="554160962"/>
                  </a:ext>
                </a:extLst>
              </a:tr>
              <a:tr h="370840">
                <a:tc>
                  <a:txBody>
                    <a:bodyPr/>
                    <a:lstStyle/>
                    <a:p>
                      <a:r>
                        <a:rPr lang="en-US" dirty="0"/>
                        <a:t>Relocation</a:t>
                      </a:r>
                    </a:p>
                  </a:txBody>
                  <a:tcPr/>
                </a:tc>
                <a:tc>
                  <a:txBody>
                    <a:bodyPr/>
                    <a:lstStyle/>
                    <a:p>
                      <a:r>
                        <a:rPr lang="en-US" dirty="0"/>
                        <a:t>Hide that an object may be moved to another location while in use</a:t>
                      </a:r>
                    </a:p>
                  </a:txBody>
                  <a:tcPr/>
                </a:tc>
                <a:extLst>
                  <a:ext uri="{0D108BD9-81ED-4DB2-BD59-A6C34878D82A}">
                    <a16:rowId xmlns:a16="http://schemas.microsoft.com/office/drawing/2014/main" val="1659150510"/>
                  </a:ext>
                </a:extLst>
              </a:tr>
              <a:tr h="370840">
                <a:tc>
                  <a:txBody>
                    <a:bodyPr/>
                    <a:lstStyle/>
                    <a:p>
                      <a:r>
                        <a:rPr lang="en-US" dirty="0"/>
                        <a:t>Migration</a:t>
                      </a:r>
                    </a:p>
                  </a:txBody>
                  <a:tcPr/>
                </a:tc>
                <a:tc>
                  <a:txBody>
                    <a:bodyPr/>
                    <a:lstStyle/>
                    <a:p>
                      <a:r>
                        <a:rPr lang="en-US" dirty="0"/>
                        <a:t>Hide and object may move to another location</a:t>
                      </a:r>
                    </a:p>
                  </a:txBody>
                  <a:tcPr/>
                </a:tc>
                <a:extLst>
                  <a:ext uri="{0D108BD9-81ED-4DB2-BD59-A6C34878D82A}">
                    <a16:rowId xmlns:a16="http://schemas.microsoft.com/office/drawing/2014/main" val="3119656616"/>
                  </a:ext>
                </a:extLst>
              </a:tr>
              <a:tr h="370840">
                <a:tc>
                  <a:txBody>
                    <a:bodyPr/>
                    <a:lstStyle/>
                    <a:p>
                      <a:r>
                        <a:rPr lang="en-US" dirty="0"/>
                        <a:t>Replication</a:t>
                      </a:r>
                    </a:p>
                  </a:txBody>
                  <a:tcPr/>
                </a:tc>
                <a:tc>
                  <a:txBody>
                    <a:bodyPr/>
                    <a:lstStyle/>
                    <a:p>
                      <a:r>
                        <a:rPr lang="en-US" dirty="0"/>
                        <a:t>Hide that an object is replicated</a:t>
                      </a:r>
                    </a:p>
                  </a:txBody>
                  <a:tcPr/>
                </a:tc>
                <a:extLst>
                  <a:ext uri="{0D108BD9-81ED-4DB2-BD59-A6C34878D82A}">
                    <a16:rowId xmlns:a16="http://schemas.microsoft.com/office/drawing/2014/main" val="636011614"/>
                  </a:ext>
                </a:extLst>
              </a:tr>
              <a:tr h="370840">
                <a:tc>
                  <a:txBody>
                    <a:bodyPr/>
                    <a:lstStyle/>
                    <a:p>
                      <a:r>
                        <a:rPr lang="en-US" dirty="0"/>
                        <a:t>Concurrency </a:t>
                      </a:r>
                    </a:p>
                  </a:txBody>
                  <a:tcPr/>
                </a:tc>
                <a:tc>
                  <a:txBody>
                    <a:bodyPr/>
                    <a:lstStyle/>
                    <a:p>
                      <a:r>
                        <a:rPr lang="en-US" dirty="0"/>
                        <a:t>Hide that an object may be shared by several independent users</a:t>
                      </a:r>
                    </a:p>
                  </a:txBody>
                  <a:tcPr/>
                </a:tc>
                <a:extLst>
                  <a:ext uri="{0D108BD9-81ED-4DB2-BD59-A6C34878D82A}">
                    <a16:rowId xmlns:a16="http://schemas.microsoft.com/office/drawing/2014/main" val="1550513597"/>
                  </a:ext>
                </a:extLst>
              </a:tr>
              <a:tr h="370840">
                <a:tc>
                  <a:txBody>
                    <a:bodyPr/>
                    <a:lstStyle/>
                    <a:p>
                      <a:r>
                        <a:rPr lang="en-US" dirty="0"/>
                        <a:t>Failure </a:t>
                      </a:r>
                    </a:p>
                  </a:txBody>
                  <a:tcPr/>
                </a:tc>
                <a:tc>
                  <a:txBody>
                    <a:bodyPr/>
                    <a:lstStyle/>
                    <a:p>
                      <a:r>
                        <a:rPr lang="en-US" dirty="0"/>
                        <a:t>Hide the failure and recovery of an object</a:t>
                      </a:r>
                    </a:p>
                  </a:txBody>
                  <a:tcPr/>
                </a:tc>
                <a:extLst>
                  <a:ext uri="{0D108BD9-81ED-4DB2-BD59-A6C34878D82A}">
                    <a16:rowId xmlns:a16="http://schemas.microsoft.com/office/drawing/2014/main" val="2122337897"/>
                  </a:ext>
                </a:extLst>
              </a:tr>
            </a:tbl>
          </a:graphicData>
        </a:graphic>
      </p:graphicFrame>
      <p:sp>
        <p:nvSpPr>
          <p:cNvPr id="5" name="TextBox 4">
            <a:extLst>
              <a:ext uri="{FF2B5EF4-FFF2-40B4-BE49-F238E27FC236}">
                <a16:creationId xmlns:a16="http://schemas.microsoft.com/office/drawing/2014/main" id="{D183F78E-2062-4DCA-8397-D89F5923572F}"/>
              </a:ext>
            </a:extLst>
          </p:cNvPr>
          <p:cNvSpPr txBox="1"/>
          <p:nvPr/>
        </p:nvSpPr>
        <p:spPr>
          <a:xfrm>
            <a:off x="4722812" y="5334000"/>
            <a:ext cx="4074257" cy="369332"/>
          </a:xfrm>
          <a:prstGeom prst="rect">
            <a:avLst/>
          </a:prstGeom>
          <a:noFill/>
        </p:spPr>
        <p:txBody>
          <a:bodyPr wrap="none" rtlCol="0">
            <a:spAutoFit/>
          </a:bodyPr>
          <a:lstStyle/>
          <a:p>
            <a:r>
              <a:rPr lang="en-US" dirty="0"/>
              <a:t>An object can be a resource or a process</a:t>
            </a:r>
          </a:p>
        </p:txBody>
      </p:sp>
      <p:sp>
        <p:nvSpPr>
          <p:cNvPr id="3" name="Date Placeholder 2">
            <a:extLst>
              <a:ext uri="{FF2B5EF4-FFF2-40B4-BE49-F238E27FC236}">
                <a16:creationId xmlns:a16="http://schemas.microsoft.com/office/drawing/2014/main" id="{0D4484AD-1D29-4CB7-B6DA-8BAF41E2BB7F}"/>
              </a:ext>
            </a:extLst>
          </p:cNvPr>
          <p:cNvSpPr>
            <a:spLocks noGrp="1"/>
          </p:cNvSpPr>
          <p:nvPr>
            <p:ph type="dt" sz="half" idx="10"/>
          </p:nvPr>
        </p:nvSpPr>
        <p:spPr/>
        <p:txBody>
          <a:bodyPr/>
          <a:lstStyle/>
          <a:p>
            <a:fld id="{D30A3C1E-34EE-4584-A4D0-898EE21B566C}" type="datetime1">
              <a:rPr lang="en-US" smtClean="0"/>
              <a:t>4/20/2021</a:t>
            </a:fld>
            <a:endParaRPr lang="en-US"/>
          </a:p>
        </p:txBody>
      </p:sp>
      <p:sp>
        <p:nvSpPr>
          <p:cNvPr id="6" name="Footer Placeholder 5">
            <a:extLst>
              <a:ext uri="{FF2B5EF4-FFF2-40B4-BE49-F238E27FC236}">
                <a16:creationId xmlns:a16="http://schemas.microsoft.com/office/drawing/2014/main" id="{7A15BDF8-35A9-4ED4-89CE-9DF548A739D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76AC64-45D6-4614-85CD-CE45095475A5}"/>
              </a:ext>
            </a:extLst>
          </p:cNvPr>
          <p:cNvSpPr>
            <a:spLocks noGrp="1"/>
          </p:cNvSpPr>
          <p:nvPr>
            <p:ph type="sldNum" sz="quarter" idx="12"/>
          </p:nvPr>
        </p:nvSpPr>
        <p:spPr/>
        <p:txBody>
          <a:bodyPr/>
          <a:lstStyle/>
          <a:p>
            <a:fld id="{DF28FB93-0A08-4E7D-8E63-9EFA29F1E093}" type="slidenum">
              <a:rPr lang="en-US" smtClean="0"/>
              <a:pPr/>
              <a:t>18</a:t>
            </a:fld>
            <a:endParaRPr lang="en-US"/>
          </a:p>
        </p:txBody>
      </p:sp>
    </p:spTree>
    <p:extLst>
      <p:ext uri="{BB962C8B-B14F-4D97-AF65-F5344CB8AC3E}">
        <p14:creationId xmlns:p14="http://schemas.microsoft.com/office/powerpoint/2010/main" val="358261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A4A3-1992-4D4F-91AA-7A41D9AA8D7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Access transparency		</a:t>
            </a:r>
          </a:p>
        </p:txBody>
      </p:sp>
      <p:sp>
        <p:nvSpPr>
          <p:cNvPr id="3" name="Content Placeholder 2">
            <a:extLst>
              <a:ext uri="{FF2B5EF4-FFF2-40B4-BE49-F238E27FC236}">
                <a16:creationId xmlns:a16="http://schemas.microsoft.com/office/drawing/2014/main" id="{3209B292-C88C-46EA-AD61-EA8460B07D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Hiding differences in data representation and the way that objects can be accessed.</a:t>
            </a:r>
          </a:p>
          <a:p>
            <a:pPr algn="just"/>
            <a:r>
              <a:rPr lang="en-US" dirty="0"/>
              <a:t>At a basic level, we want to hide differences in machine architectures, but more important is that we reach agreement on how data is to be by different machines and operating systems.</a:t>
            </a:r>
          </a:p>
          <a:p>
            <a:pPr algn="just"/>
            <a:r>
              <a:rPr lang="en-US" dirty="0"/>
              <a:t>For example, a distributed system may have computer systems that run different operating systems, each having their own file-naming convention. </a:t>
            </a:r>
          </a:p>
          <a:p>
            <a:pPr algn="just"/>
            <a:r>
              <a:rPr lang="en-US" dirty="0"/>
              <a:t>Differences in naming conventions, differences in file operations, or differences in how low level communication with other processes is takes place, are examples of access issues that should preferably be hidden from users and applications.</a:t>
            </a:r>
          </a:p>
        </p:txBody>
      </p:sp>
      <p:sp>
        <p:nvSpPr>
          <p:cNvPr id="4" name="Date Placeholder 3">
            <a:extLst>
              <a:ext uri="{FF2B5EF4-FFF2-40B4-BE49-F238E27FC236}">
                <a16:creationId xmlns:a16="http://schemas.microsoft.com/office/drawing/2014/main" id="{ABF4E279-21C8-4D49-B9AA-027BF9475C05}"/>
              </a:ext>
            </a:extLst>
          </p:cNvPr>
          <p:cNvSpPr>
            <a:spLocks noGrp="1"/>
          </p:cNvSpPr>
          <p:nvPr>
            <p:ph type="dt" sz="half" idx="10"/>
          </p:nvPr>
        </p:nvSpPr>
        <p:spPr/>
        <p:txBody>
          <a:bodyPr/>
          <a:lstStyle/>
          <a:p>
            <a:fld id="{368665CA-B959-4ADE-8E30-BD2C6C23711D}" type="datetime1">
              <a:rPr lang="en-US" smtClean="0"/>
              <a:t>4/20/2021</a:t>
            </a:fld>
            <a:endParaRPr lang="en-US"/>
          </a:p>
        </p:txBody>
      </p:sp>
      <p:sp>
        <p:nvSpPr>
          <p:cNvPr id="5" name="Footer Placeholder 4">
            <a:extLst>
              <a:ext uri="{FF2B5EF4-FFF2-40B4-BE49-F238E27FC236}">
                <a16:creationId xmlns:a16="http://schemas.microsoft.com/office/drawing/2014/main" id="{DABEECB5-F7C1-403D-B7F6-B45A0FE83BC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25AB13D-FFBF-4F44-AF8D-07D3D5CA5229}"/>
              </a:ext>
            </a:extLst>
          </p:cNvPr>
          <p:cNvSpPr>
            <a:spLocks noGrp="1"/>
          </p:cNvSpPr>
          <p:nvPr>
            <p:ph type="sldNum" sz="quarter" idx="12"/>
          </p:nvPr>
        </p:nvSpPr>
        <p:spPr/>
        <p:txBody>
          <a:bodyPr/>
          <a:lstStyle/>
          <a:p>
            <a:fld id="{DF28FB93-0A08-4E7D-8E63-9EFA29F1E093}" type="slidenum">
              <a:rPr lang="en-US" smtClean="0"/>
              <a:pPr/>
              <a:t>19</a:t>
            </a:fld>
            <a:endParaRPr lang="en-US"/>
          </a:p>
        </p:txBody>
      </p:sp>
    </p:spTree>
    <p:extLst>
      <p:ext uri="{BB962C8B-B14F-4D97-AF65-F5344CB8AC3E}">
        <p14:creationId xmlns:p14="http://schemas.microsoft.com/office/powerpoint/2010/main" val="173155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Title and Content Layout</a:t>
            </a:r>
          </a:p>
        </p:txBody>
      </p:sp>
      <p:sp>
        <p:nvSpPr>
          <p:cNvPr id="14" name="Content Placeholder 13"/>
          <p:cNvSpPr>
            <a:spLocks noGrp="1"/>
          </p:cNvSpPr>
          <p:nvPr>
            <p:ph idx="1"/>
          </p:nvPr>
        </p:nvSpPr>
        <p:spPr>
          <a:xfrm>
            <a:off x="1218883" y="1803400"/>
            <a:ext cx="4113529" cy="4267200"/>
          </a:xfrm>
          <a:ln>
            <a:solidFill>
              <a:srgbClr val="92D050"/>
            </a:solidFill>
          </a:ln>
        </p:spPr>
        <p:txBody>
          <a:bodyPr>
            <a:normAutofit fontScale="92500" lnSpcReduction="20000"/>
          </a:bodyPr>
          <a:lstStyle/>
          <a:p>
            <a:pPr marL="457200" indent="-457200">
              <a:buFont typeface="+mj-lt"/>
              <a:buAutoNum type="arabicPeriod"/>
            </a:pPr>
            <a:r>
              <a:rPr lang="en-US" dirty="0"/>
              <a:t>Introduction</a:t>
            </a:r>
          </a:p>
          <a:p>
            <a:pPr marL="457200" indent="-457200">
              <a:buFont typeface="+mj-lt"/>
              <a:buAutoNum type="arabicPeriod"/>
            </a:pPr>
            <a:r>
              <a:rPr lang="en-US" dirty="0"/>
              <a:t>Architectures</a:t>
            </a:r>
          </a:p>
          <a:p>
            <a:pPr marL="457200" indent="-457200">
              <a:buFont typeface="+mj-lt"/>
              <a:buAutoNum type="arabicPeriod"/>
            </a:pPr>
            <a:r>
              <a:rPr lang="en-US" dirty="0"/>
              <a:t>Processes</a:t>
            </a:r>
          </a:p>
          <a:p>
            <a:pPr marL="457200" indent="-457200">
              <a:buFont typeface="+mj-lt"/>
              <a:buAutoNum type="arabicPeriod"/>
            </a:pPr>
            <a:r>
              <a:rPr lang="en-US" dirty="0"/>
              <a:t>Communication</a:t>
            </a:r>
          </a:p>
          <a:p>
            <a:pPr marL="457200" indent="-457200">
              <a:buFont typeface="+mj-lt"/>
              <a:buAutoNum type="arabicPeriod"/>
            </a:pPr>
            <a:r>
              <a:rPr lang="en-US" dirty="0"/>
              <a:t>Naming</a:t>
            </a:r>
          </a:p>
          <a:p>
            <a:pPr marL="457200" indent="-457200">
              <a:buFont typeface="+mj-lt"/>
              <a:buAutoNum type="arabicPeriod"/>
            </a:pPr>
            <a:r>
              <a:rPr lang="en-US" dirty="0"/>
              <a:t>Coordination</a:t>
            </a:r>
          </a:p>
          <a:p>
            <a:pPr marL="457200" indent="-457200">
              <a:buFont typeface="+mj-lt"/>
              <a:buAutoNum type="arabicPeriod"/>
            </a:pPr>
            <a:r>
              <a:rPr lang="en-US" dirty="0"/>
              <a:t>Consistency and replication</a:t>
            </a:r>
          </a:p>
          <a:p>
            <a:pPr marL="457200" indent="-457200">
              <a:buFont typeface="+mj-lt"/>
              <a:buAutoNum type="arabicPeriod"/>
            </a:pPr>
            <a:r>
              <a:rPr lang="en-US" dirty="0"/>
              <a:t>Fault tolerance</a:t>
            </a:r>
          </a:p>
          <a:p>
            <a:pPr marL="457200" indent="-457200">
              <a:buFont typeface="+mj-lt"/>
              <a:buAutoNum type="arabicPeriod"/>
            </a:pPr>
            <a:r>
              <a:rPr lang="en-US" dirty="0"/>
              <a:t>Security</a:t>
            </a:r>
          </a:p>
          <a:p>
            <a:endParaRPr lang="en-US" dirty="0"/>
          </a:p>
        </p:txBody>
      </p:sp>
      <p:sp>
        <p:nvSpPr>
          <p:cNvPr id="4" name="Content Placeholder 13">
            <a:extLst>
              <a:ext uri="{FF2B5EF4-FFF2-40B4-BE49-F238E27FC236}">
                <a16:creationId xmlns:a16="http://schemas.microsoft.com/office/drawing/2014/main" id="{47749720-AB5F-4FA3-807B-9298D5FD0D94}"/>
              </a:ext>
            </a:extLst>
          </p:cNvPr>
          <p:cNvSpPr txBox="1">
            <a:spLocks/>
          </p:cNvSpPr>
          <p:nvPr/>
        </p:nvSpPr>
        <p:spPr>
          <a:xfrm>
            <a:off x="5561012" y="1803400"/>
            <a:ext cx="6096000" cy="4267200"/>
          </a:xfrm>
          <a:prstGeom prst="rect">
            <a:avLst/>
          </a:prstGeom>
          <a:ln>
            <a:solidFill>
              <a:srgbClr val="92D050"/>
            </a:solidFill>
          </a:ln>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r>
              <a:rPr lang="en-US" dirty="0"/>
              <a:t>Objectives of learning Introduction to DS</a:t>
            </a:r>
          </a:p>
          <a:p>
            <a:pPr lvl="1"/>
            <a:r>
              <a:rPr lang="en-US" dirty="0"/>
              <a:t>At the end of this course you will be able to:</a:t>
            </a:r>
          </a:p>
          <a:p>
            <a:pPr lvl="2"/>
            <a:r>
              <a:rPr lang="en-US" dirty="0"/>
              <a:t>Define what a distributed system mean.</a:t>
            </a:r>
          </a:p>
          <a:p>
            <a:pPr lvl="2"/>
            <a:r>
              <a:rPr lang="en-US" dirty="0"/>
              <a:t>know why DSs</a:t>
            </a:r>
          </a:p>
          <a:p>
            <a:pPr lvl="2"/>
            <a:r>
              <a:rPr lang="en-US" dirty="0"/>
              <a:t>Know how to develop DS</a:t>
            </a:r>
          </a:p>
          <a:p>
            <a:pPr lvl="2"/>
            <a:r>
              <a:rPr lang="en-US" dirty="0"/>
              <a:t>Know where to apply DSs</a:t>
            </a:r>
          </a:p>
          <a:p>
            <a:pPr lvl="2"/>
            <a:r>
              <a:rPr lang="en-US" dirty="0"/>
              <a:t>Know what are challenging issues</a:t>
            </a:r>
          </a:p>
          <a:p>
            <a:pPr lvl="2"/>
            <a:r>
              <a:rPr lang="en-US" dirty="0"/>
              <a:t>Know types of DSs</a:t>
            </a:r>
          </a:p>
          <a:p>
            <a:pPr lvl="2"/>
            <a:r>
              <a:rPr lang="en-US" dirty="0"/>
              <a:t>Know communication mechanisms of DSs</a:t>
            </a:r>
          </a:p>
          <a:p>
            <a:pPr lvl="2"/>
            <a:r>
              <a:rPr lang="en-US" dirty="0"/>
              <a:t>Know causes of faulty and solution</a:t>
            </a:r>
          </a:p>
          <a:p>
            <a:pPr lvl="2"/>
            <a:r>
              <a:rPr lang="en-US" dirty="0"/>
              <a:t>Know security mechanisms in DSs</a:t>
            </a:r>
          </a:p>
          <a:p>
            <a:pPr marL="0" indent="0">
              <a:buNone/>
            </a:pPr>
            <a:endParaRPr lang="en-US" dirty="0"/>
          </a:p>
        </p:txBody>
      </p:sp>
      <p:sp>
        <p:nvSpPr>
          <p:cNvPr id="3" name="Date Placeholder 2">
            <a:extLst>
              <a:ext uri="{FF2B5EF4-FFF2-40B4-BE49-F238E27FC236}">
                <a16:creationId xmlns:a16="http://schemas.microsoft.com/office/drawing/2014/main" id="{7377B560-F07A-4DAD-91B0-44FC88E361BE}"/>
              </a:ext>
            </a:extLst>
          </p:cNvPr>
          <p:cNvSpPr>
            <a:spLocks noGrp="1"/>
          </p:cNvSpPr>
          <p:nvPr>
            <p:ph type="dt" sz="half" idx="10"/>
          </p:nvPr>
        </p:nvSpPr>
        <p:spPr/>
        <p:txBody>
          <a:bodyPr/>
          <a:lstStyle/>
          <a:p>
            <a:fld id="{77DB14D3-86C9-4B29-A2A2-9A23CC288BA9}" type="datetime1">
              <a:rPr lang="en-US" smtClean="0"/>
              <a:t>4/20/2021</a:t>
            </a:fld>
            <a:endParaRPr lang="en-US"/>
          </a:p>
        </p:txBody>
      </p:sp>
      <p:sp>
        <p:nvSpPr>
          <p:cNvPr id="5" name="Footer Placeholder 4">
            <a:extLst>
              <a:ext uri="{FF2B5EF4-FFF2-40B4-BE49-F238E27FC236}">
                <a16:creationId xmlns:a16="http://schemas.microsoft.com/office/drawing/2014/main" id="{73E81BB6-8DAE-4A5C-BE5C-C271AF1E3F01}"/>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090DD68-9F33-4C8D-8663-67CF06258C6C}"/>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7B3B-45CB-42A4-B4DA-2A098ADC1B2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Location transparency </a:t>
            </a:r>
          </a:p>
        </p:txBody>
      </p:sp>
      <p:sp>
        <p:nvSpPr>
          <p:cNvPr id="3" name="Content Placeholder 2">
            <a:extLst>
              <a:ext uri="{FF2B5EF4-FFF2-40B4-BE49-F238E27FC236}">
                <a16:creationId xmlns:a16="http://schemas.microsoft.com/office/drawing/2014/main" id="{6F6DE0A2-69D2-4EB5-BB40-E81CEE425334}"/>
              </a:ext>
            </a:extLst>
          </p:cNvPr>
          <p:cNvSpPr>
            <a:spLocks noGrp="1"/>
          </p:cNvSpPr>
          <p:nvPr>
            <p:ph idx="1"/>
          </p:nvPr>
        </p:nvSpPr>
        <p:spPr>
          <a:xfrm>
            <a:off x="303212" y="1803400"/>
            <a:ext cx="11582400" cy="4267200"/>
          </a:xfrm>
        </p:spPr>
        <p:txBody>
          <a:bodyPr>
            <a:normAutofit fontScale="92500" lnSpcReduction="10000"/>
          </a:bodyPr>
          <a:lstStyle/>
          <a:p>
            <a:pPr algn="just"/>
            <a:r>
              <a:rPr lang="en-US" dirty="0"/>
              <a:t>An important group of transparency types concerns the location of process or resource.</a:t>
            </a:r>
          </a:p>
          <a:p>
            <a:pPr algn="just"/>
            <a:r>
              <a:rPr lang="en-US" dirty="0"/>
              <a:t>Location transparency refers to the fact that users cannot tell where an object is physically located in a system.</a:t>
            </a:r>
          </a:p>
          <a:p>
            <a:pPr algn="just"/>
            <a:r>
              <a:rPr lang="en-US" dirty="0"/>
              <a:t>Naming plays an important role in achieving location transparency.</a:t>
            </a:r>
          </a:p>
          <a:p>
            <a:pPr algn="just"/>
            <a:r>
              <a:rPr lang="en-US" dirty="0"/>
              <a:t>In particular, location transparency can often be achieved by assigning only </a:t>
            </a:r>
            <a:r>
              <a:rPr lang="en-US" dirty="0">
                <a:solidFill>
                  <a:srgbClr val="00B050"/>
                </a:solidFill>
              </a:rPr>
              <a:t>logical names </a:t>
            </a:r>
            <a:r>
              <a:rPr lang="en-US" dirty="0"/>
              <a:t>to resources, that is, names in which the location of a resource is not secretly encoded. An example of a such a name is the URL (www.prenhall.com/index,html), which gives no clue about the actual location of Prentice Hall’s main Web server. </a:t>
            </a:r>
          </a:p>
          <a:p>
            <a:pPr algn="just"/>
            <a:r>
              <a:rPr lang="en-US" dirty="0"/>
              <a:t> The URL also gives no clue as to weather the file index.html has always been at its current location or was recently moved there. For example, the entire site may have been moved from one data center to another, yet users should not notice.</a:t>
            </a:r>
          </a:p>
        </p:txBody>
      </p:sp>
      <p:sp>
        <p:nvSpPr>
          <p:cNvPr id="4" name="Date Placeholder 3">
            <a:extLst>
              <a:ext uri="{FF2B5EF4-FFF2-40B4-BE49-F238E27FC236}">
                <a16:creationId xmlns:a16="http://schemas.microsoft.com/office/drawing/2014/main" id="{9752BB75-765C-4C33-BD26-7A06137C4416}"/>
              </a:ext>
            </a:extLst>
          </p:cNvPr>
          <p:cNvSpPr>
            <a:spLocks noGrp="1"/>
          </p:cNvSpPr>
          <p:nvPr>
            <p:ph type="dt" sz="half" idx="10"/>
          </p:nvPr>
        </p:nvSpPr>
        <p:spPr/>
        <p:txBody>
          <a:bodyPr/>
          <a:lstStyle/>
          <a:p>
            <a:fld id="{63C80096-96B6-49FC-9A90-A1068137A4C8}" type="datetime1">
              <a:rPr lang="en-US" smtClean="0"/>
              <a:t>4/20/2021</a:t>
            </a:fld>
            <a:endParaRPr lang="en-US"/>
          </a:p>
        </p:txBody>
      </p:sp>
      <p:sp>
        <p:nvSpPr>
          <p:cNvPr id="5" name="Footer Placeholder 4">
            <a:extLst>
              <a:ext uri="{FF2B5EF4-FFF2-40B4-BE49-F238E27FC236}">
                <a16:creationId xmlns:a16="http://schemas.microsoft.com/office/drawing/2014/main" id="{388B77AE-4C6D-4CB3-B202-0550DD6E59D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DD0B4EC-AAA8-4218-A591-148DBEA0F0CE}"/>
              </a:ext>
            </a:extLst>
          </p:cNvPr>
          <p:cNvSpPr>
            <a:spLocks noGrp="1"/>
          </p:cNvSpPr>
          <p:nvPr>
            <p:ph type="sldNum" sz="quarter" idx="12"/>
          </p:nvPr>
        </p:nvSpPr>
        <p:spPr/>
        <p:txBody>
          <a:bodyPr/>
          <a:lstStyle/>
          <a:p>
            <a:fld id="{DF28FB93-0A08-4E7D-8E63-9EFA29F1E093}" type="slidenum">
              <a:rPr lang="en-US" smtClean="0"/>
              <a:pPr/>
              <a:t>20</a:t>
            </a:fld>
            <a:endParaRPr lang="en-US"/>
          </a:p>
        </p:txBody>
      </p:sp>
    </p:spTree>
    <p:extLst>
      <p:ext uri="{BB962C8B-B14F-4D97-AF65-F5344CB8AC3E}">
        <p14:creationId xmlns:p14="http://schemas.microsoft.com/office/powerpoint/2010/main" val="107804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CB6-BFF1-45F7-B4F6-4B85FB174D0D}"/>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Relocation transparency</a:t>
            </a:r>
          </a:p>
        </p:txBody>
      </p:sp>
      <p:sp>
        <p:nvSpPr>
          <p:cNvPr id="3" name="Content Placeholder 2">
            <a:extLst>
              <a:ext uri="{FF2B5EF4-FFF2-40B4-BE49-F238E27FC236}">
                <a16:creationId xmlns:a16="http://schemas.microsoft.com/office/drawing/2014/main" id="{496CC573-01D5-4F97-8A2D-86984930D86B}"/>
              </a:ext>
            </a:extLst>
          </p:cNvPr>
          <p:cNvSpPr>
            <a:spLocks noGrp="1"/>
          </p:cNvSpPr>
          <p:nvPr>
            <p:ph idx="1"/>
          </p:nvPr>
        </p:nvSpPr>
        <p:spPr>
          <a:xfrm>
            <a:off x="303212" y="1803400"/>
            <a:ext cx="11582400" cy="4267200"/>
          </a:xfrm>
        </p:spPr>
        <p:txBody>
          <a:bodyPr/>
          <a:lstStyle/>
          <a:p>
            <a:pPr algn="just"/>
            <a:r>
              <a:rPr lang="en-US" dirty="0"/>
              <a:t>The later is an example of relocation transparency, which is increasingly important in the context of cloud computing.</a:t>
            </a:r>
          </a:p>
          <a:p>
            <a:pPr algn="just"/>
            <a:r>
              <a:rPr lang="en-US" dirty="0"/>
              <a:t>Where relocation transparency refers to being moved by the distributed system, migration transparency is offered by a distributed system when it supports the mobility of processes and initiated by users, without affecting ongoing communication and operations.</a:t>
            </a:r>
          </a:p>
          <a:p>
            <a:pPr algn="just"/>
            <a:r>
              <a:rPr lang="en-US" dirty="0"/>
              <a:t>Examples communication between mobile phones, online tracking and tracing of goods, teleconferencing(partly) using devices that are equipped with mobile Internet.</a:t>
            </a:r>
          </a:p>
          <a:p>
            <a:pPr algn="just"/>
            <a:endParaRPr lang="en-US" dirty="0"/>
          </a:p>
        </p:txBody>
      </p:sp>
      <p:sp>
        <p:nvSpPr>
          <p:cNvPr id="4" name="Date Placeholder 3">
            <a:extLst>
              <a:ext uri="{FF2B5EF4-FFF2-40B4-BE49-F238E27FC236}">
                <a16:creationId xmlns:a16="http://schemas.microsoft.com/office/drawing/2014/main" id="{76C843B3-418F-4D3B-8805-D965BB536DEA}"/>
              </a:ext>
            </a:extLst>
          </p:cNvPr>
          <p:cNvSpPr>
            <a:spLocks noGrp="1"/>
          </p:cNvSpPr>
          <p:nvPr>
            <p:ph type="dt" sz="half" idx="10"/>
          </p:nvPr>
        </p:nvSpPr>
        <p:spPr/>
        <p:txBody>
          <a:bodyPr/>
          <a:lstStyle/>
          <a:p>
            <a:fld id="{27E9A560-1E3C-45BB-8AFD-EFA61FF6F1CB}" type="datetime1">
              <a:rPr lang="en-US" smtClean="0"/>
              <a:t>4/20/2021</a:t>
            </a:fld>
            <a:endParaRPr lang="en-US"/>
          </a:p>
        </p:txBody>
      </p:sp>
      <p:sp>
        <p:nvSpPr>
          <p:cNvPr id="5" name="Footer Placeholder 4">
            <a:extLst>
              <a:ext uri="{FF2B5EF4-FFF2-40B4-BE49-F238E27FC236}">
                <a16:creationId xmlns:a16="http://schemas.microsoft.com/office/drawing/2014/main" id="{694C2762-EFBD-4081-8C74-57EF96750B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8CD3397-0088-482C-9F3D-F23657B63338}"/>
              </a:ext>
            </a:extLst>
          </p:cNvPr>
          <p:cNvSpPr>
            <a:spLocks noGrp="1"/>
          </p:cNvSpPr>
          <p:nvPr>
            <p:ph type="sldNum" sz="quarter" idx="12"/>
          </p:nvPr>
        </p:nvSpPr>
        <p:spPr/>
        <p:txBody>
          <a:bodyPr/>
          <a:lstStyle/>
          <a:p>
            <a:fld id="{DF28FB93-0A08-4E7D-8E63-9EFA29F1E093}" type="slidenum">
              <a:rPr lang="en-US" smtClean="0"/>
              <a:pPr/>
              <a:t>21</a:t>
            </a:fld>
            <a:endParaRPr lang="en-US"/>
          </a:p>
        </p:txBody>
      </p:sp>
    </p:spTree>
    <p:extLst>
      <p:ext uri="{BB962C8B-B14F-4D97-AF65-F5344CB8AC3E}">
        <p14:creationId xmlns:p14="http://schemas.microsoft.com/office/powerpoint/2010/main" val="24702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3D74-EDBD-4EE6-B44B-0B14FFD3694F}"/>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b="1" dirty="0">
                <a:solidFill>
                  <a:schemeClr val="bg1"/>
                </a:solidFill>
              </a:rPr>
              <a:t>Replication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99C91A74-6934-4B49-897A-99E9E9AE1C6F}"/>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Replication plays an important role in DSs. For example, resources may be replicated to increase availability or improve performance by placing a copy close to the place where it is accessed.</a:t>
            </a:r>
          </a:p>
          <a:p>
            <a:pPr algn="just"/>
            <a:r>
              <a:rPr lang="en-US" b="1" dirty="0">
                <a:solidFill>
                  <a:srgbClr val="FF0000"/>
                </a:solidFill>
              </a:rPr>
              <a:t>Replication transparency </a:t>
            </a:r>
            <a:r>
              <a:rPr lang="en-US" dirty="0"/>
              <a:t>deals with hiding the fact that several copies of a resource exist, or that several processes are operating in some form of lockstep mode so that one can take over when another fails.</a:t>
            </a:r>
          </a:p>
          <a:p>
            <a:pPr algn="just"/>
            <a:r>
              <a:rPr lang="en-US" dirty="0"/>
              <a:t>To hide replication from users, it is necessary that all replicas have the dome name.</a:t>
            </a:r>
          </a:p>
          <a:p>
            <a:pPr algn="just"/>
            <a:r>
              <a:rPr lang="en-US" dirty="0"/>
              <a:t>Consequently, a system that supports replication transparency should generally support location transparency as well, because otherwise be impossible to refers to replies at different locations.</a:t>
            </a:r>
          </a:p>
        </p:txBody>
      </p:sp>
      <p:sp>
        <p:nvSpPr>
          <p:cNvPr id="4" name="Date Placeholder 3">
            <a:extLst>
              <a:ext uri="{FF2B5EF4-FFF2-40B4-BE49-F238E27FC236}">
                <a16:creationId xmlns:a16="http://schemas.microsoft.com/office/drawing/2014/main" id="{106500F1-671A-49CF-BE4B-AC0FE885BD16}"/>
              </a:ext>
            </a:extLst>
          </p:cNvPr>
          <p:cNvSpPr>
            <a:spLocks noGrp="1"/>
          </p:cNvSpPr>
          <p:nvPr>
            <p:ph type="dt" sz="half" idx="10"/>
          </p:nvPr>
        </p:nvSpPr>
        <p:spPr/>
        <p:txBody>
          <a:bodyPr/>
          <a:lstStyle/>
          <a:p>
            <a:fld id="{AE953B05-7A49-43AC-A1CC-DF3079AB73E4}" type="datetime1">
              <a:rPr lang="en-US" smtClean="0"/>
              <a:t>4/20/2021</a:t>
            </a:fld>
            <a:endParaRPr lang="en-US"/>
          </a:p>
        </p:txBody>
      </p:sp>
      <p:sp>
        <p:nvSpPr>
          <p:cNvPr id="5" name="Footer Placeholder 4">
            <a:extLst>
              <a:ext uri="{FF2B5EF4-FFF2-40B4-BE49-F238E27FC236}">
                <a16:creationId xmlns:a16="http://schemas.microsoft.com/office/drawing/2014/main" id="{8FA65D43-A2E7-49AF-8DF8-EE1341EB7F6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BE95053-3972-4B36-A449-1F8B100ADB86}"/>
              </a:ext>
            </a:extLst>
          </p:cNvPr>
          <p:cNvSpPr>
            <a:spLocks noGrp="1"/>
          </p:cNvSpPr>
          <p:nvPr>
            <p:ph type="sldNum" sz="quarter" idx="12"/>
          </p:nvPr>
        </p:nvSpPr>
        <p:spPr/>
        <p:txBody>
          <a:bodyPr/>
          <a:lstStyle/>
          <a:p>
            <a:fld id="{DF28FB93-0A08-4E7D-8E63-9EFA29F1E093}" type="slidenum">
              <a:rPr lang="en-US" smtClean="0"/>
              <a:pPr/>
              <a:t>22</a:t>
            </a:fld>
            <a:endParaRPr lang="en-US"/>
          </a:p>
        </p:txBody>
      </p:sp>
    </p:spTree>
    <p:extLst>
      <p:ext uri="{BB962C8B-B14F-4D97-AF65-F5344CB8AC3E}">
        <p14:creationId xmlns:p14="http://schemas.microsoft.com/office/powerpoint/2010/main" val="29187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F214-03EA-4335-873E-A34C0F561F2E}"/>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b="1" dirty="0">
                <a:solidFill>
                  <a:schemeClr val="bg1"/>
                </a:solidFill>
              </a:rPr>
              <a:t>Concurrency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ABE32D66-5CCF-40DB-8173-A262A5E13032}"/>
              </a:ext>
            </a:extLst>
          </p:cNvPr>
          <p:cNvSpPr>
            <a:spLocks noGrp="1"/>
          </p:cNvSpPr>
          <p:nvPr>
            <p:ph idx="1"/>
          </p:nvPr>
        </p:nvSpPr>
        <p:spPr>
          <a:xfrm>
            <a:off x="303212" y="1803400"/>
            <a:ext cx="11658600" cy="4267200"/>
          </a:xfrm>
          <a:ln>
            <a:solidFill>
              <a:srgbClr val="92D050"/>
            </a:solidFill>
          </a:ln>
        </p:spPr>
        <p:txBody>
          <a:bodyPr>
            <a:normAutofit lnSpcReduction="10000"/>
          </a:bodyPr>
          <a:lstStyle/>
          <a:p>
            <a:pPr algn="just"/>
            <a:r>
              <a:rPr lang="en-US" dirty="0"/>
              <a:t>Two independent users may each have stored their files on the same file server or may be accessing the same table in a shared database. In such cases, it is important that each user does not notices that the other is making use of the same resource.</a:t>
            </a:r>
          </a:p>
          <a:p>
            <a:pPr algn="just"/>
            <a:r>
              <a:rPr lang="en-US" dirty="0"/>
              <a:t>The phenomenon is called </a:t>
            </a:r>
            <a:r>
              <a:rPr lang="en-US" b="1" dirty="0">
                <a:solidFill>
                  <a:srgbClr val="FF0000"/>
                </a:solidFill>
              </a:rPr>
              <a:t>concurrency transparency.</a:t>
            </a:r>
          </a:p>
          <a:p>
            <a:pPr algn="just"/>
            <a:r>
              <a:rPr lang="en-US" dirty="0"/>
              <a:t>An</a:t>
            </a:r>
            <a:r>
              <a:rPr lang="en-US" b="1" dirty="0">
                <a:solidFill>
                  <a:srgbClr val="FF0000"/>
                </a:solidFill>
              </a:rPr>
              <a:t> </a:t>
            </a:r>
            <a:r>
              <a:rPr lang="en-US" dirty="0"/>
              <a:t>important issue is that concurrent access to a shared resource leaves that resource in a consistent state.</a:t>
            </a:r>
          </a:p>
          <a:p>
            <a:pPr algn="just"/>
            <a:r>
              <a:rPr lang="en-US" dirty="0"/>
              <a:t>Concurrency can be achieved through locking mechanisms, by which users are, in turn, given exclusive access the desired resource.</a:t>
            </a:r>
          </a:p>
          <a:p>
            <a:pPr algn="just"/>
            <a:r>
              <a:rPr lang="en-US" dirty="0"/>
              <a:t>A more refined mechanism is to make use of transactions, but these may be difficult to implement in a DS, notably when scalability is an issue.</a:t>
            </a:r>
          </a:p>
        </p:txBody>
      </p:sp>
      <p:sp>
        <p:nvSpPr>
          <p:cNvPr id="4" name="Date Placeholder 3">
            <a:extLst>
              <a:ext uri="{FF2B5EF4-FFF2-40B4-BE49-F238E27FC236}">
                <a16:creationId xmlns:a16="http://schemas.microsoft.com/office/drawing/2014/main" id="{F0BE2A37-3326-42FC-983E-9ADBA92BEEEB}"/>
              </a:ext>
            </a:extLst>
          </p:cNvPr>
          <p:cNvSpPr>
            <a:spLocks noGrp="1"/>
          </p:cNvSpPr>
          <p:nvPr>
            <p:ph type="dt" sz="half" idx="10"/>
          </p:nvPr>
        </p:nvSpPr>
        <p:spPr/>
        <p:txBody>
          <a:bodyPr/>
          <a:lstStyle/>
          <a:p>
            <a:fld id="{1C43BD23-DB44-45DB-82BB-DD89D3F363E1}" type="datetime1">
              <a:rPr lang="en-US" smtClean="0"/>
              <a:t>4/20/2021</a:t>
            </a:fld>
            <a:endParaRPr lang="en-US"/>
          </a:p>
        </p:txBody>
      </p:sp>
      <p:sp>
        <p:nvSpPr>
          <p:cNvPr id="5" name="Footer Placeholder 4">
            <a:extLst>
              <a:ext uri="{FF2B5EF4-FFF2-40B4-BE49-F238E27FC236}">
                <a16:creationId xmlns:a16="http://schemas.microsoft.com/office/drawing/2014/main" id="{7A8D9771-5677-46D3-AA78-23363B2025B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7DB8197D-3D0E-4272-A901-56562C68DB5D}"/>
              </a:ext>
            </a:extLst>
          </p:cNvPr>
          <p:cNvSpPr>
            <a:spLocks noGrp="1"/>
          </p:cNvSpPr>
          <p:nvPr>
            <p:ph type="sldNum" sz="quarter" idx="12"/>
          </p:nvPr>
        </p:nvSpPr>
        <p:spPr/>
        <p:txBody>
          <a:bodyPr/>
          <a:lstStyle/>
          <a:p>
            <a:fld id="{DF28FB93-0A08-4E7D-8E63-9EFA29F1E093}" type="slidenum">
              <a:rPr lang="en-US" smtClean="0"/>
              <a:pPr/>
              <a:t>23</a:t>
            </a:fld>
            <a:endParaRPr lang="en-US"/>
          </a:p>
        </p:txBody>
      </p:sp>
    </p:spTree>
    <p:extLst>
      <p:ext uri="{BB962C8B-B14F-4D97-AF65-F5344CB8AC3E}">
        <p14:creationId xmlns:p14="http://schemas.microsoft.com/office/powerpoint/2010/main" val="414546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ECAF-0C81-4510-8683-F07FA2019CB1}"/>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Failure transparency</a:t>
            </a:r>
          </a:p>
        </p:txBody>
      </p:sp>
      <p:sp>
        <p:nvSpPr>
          <p:cNvPr id="3" name="Content Placeholder 2">
            <a:extLst>
              <a:ext uri="{FF2B5EF4-FFF2-40B4-BE49-F238E27FC236}">
                <a16:creationId xmlns:a16="http://schemas.microsoft.com/office/drawing/2014/main" id="{151547B9-4B4D-4CE2-A0A0-6D9270A28049}"/>
              </a:ext>
            </a:extLst>
          </p:cNvPr>
          <p:cNvSpPr>
            <a:spLocks noGrp="1"/>
          </p:cNvSpPr>
          <p:nvPr>
            <p:ph idx="1"/>
          </p:nvPr>
        </p:nvSpPr>
        <p:spPr>
          <a:xfrm>
            <a:off x="303212" y="1803400"/>
            <a:ext cx="11582400" cy="4267200"/>
          </a:xfrm>
          <a:ln>
            <a:solidFill>
              <a:srgbClr val="92D050"/>
            </a:solidFill>
          </a:ln>
        </p:spPr>
        <p:txBody>
          <a:bodyPr/>
          <a:lstStyle/>
          <a:p>
            <a:pPr algn="just"/>
            <a:r>
              <a:rPr lang="en-US" dirty="0">
                <a:solidFill>
                  <a:srgbClr val="FF0000"/>
                </a:solidFill>
              </a:rPr>
              <a:t>Failure transparency: </a:t>
            </a:r>
            <a:r>
              <a:rPr lang="en-US" dirty="0"/>
              <a:t>means that a user or application does not notice that some pieces of the system fails to work properly, and that the system subsequently (an automatically) recover from that failure.</a:t>
            </a:r>
          </a:p>
          <a:p>
            <a:pPr algn="just"/>
            <a:r>
              <a:rPr lang="en-US" dirty="0"/>
              <a:t>Hardest issue in distributed systems</a:t>
            </a:r>
          </a:p>
          <a:p>
            <a:pPr algn="just"/>
            <a:r>
              <a:rPr lang="en-US" dirty="0"/>
              <a:t>The main difficulty in masking and transparently recovering from a failure lies in the inability to distinguish between a dead process and a painfully slowly responding one.</a:t>
            </a:r>
          </a:p>
        </p:txBody>
      </p:sp>
      <p:sp>
        <p:nvSpPr>
          <p:cNvPr id="4" name="Date Placeholder 3">
            <a:extLst>
              <a:ext uri="{FF2B5EF4-FFF2-40B4-BE49-F238E27FC236}">
                <a16:creationId xmlns:a16="http://schemas.microsoft.com/office/drawing/2014/main" id="{21C1E43A-E73A-4D5E-A924-68F567861B8C}"/>
              </a:ext>
            </a:extLst>
          </p:cNvPr>
          <p:cNvSpPr>
            <a:spLocks noGrp="1"/>
          </p:cNvSpPr>
          <p:nvPr>
            <p:ph type="dt" sz="half" idx="10"/>
          </p:nvPr>
        </p:nvSpPr>
        <p:spPr/>
        <p:txBody>
          <a:bodyPr/>
          <a:lstStyle/>
          <a:p>
            <a:fld id="{AFA74C4B-EC86-45E8-91AF-99510CE8E93A}" type="datetime1">
              <a:rPr lang="en-US" smtClean="0"/>
              <a:t>4/20/2021</a:t>
            </a:fld>
            <a:endParaRPr lang="en-US"/>
          </a:p>
        </p:txBody>
      </p:sp>
      <p:sp>
        <p:nvSpPr>
          <p:cNvPr id="5" name="Footer Placeholder 4">
            <a:extLst>
              <a:ext uri="{FF2B5EF4-FFF2-40B4-BE49-F238E27FC236}">
                <a16:creationId xmlns:a16="http://schemas.microsoft.com/office/drawing/2014/main" id="{A343D309-138B-4BD3-A58D-C52517EA3D2C}"/>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1EE8FA2-88E3-43E0-8184-278464BACFE6}"/>
              </a:ext>
            </a:extLst>
          </p:cNvPr>
          <p:cNvSpPr>
            <a:spLocks noGrp="1"/>
          </p:cNvSpPr>
          <p:nvPr>
            <p:ph type="sldNum" sz="quarter" idx="12"/>
          </p:nvPr>
        </p:nvSpPr>
        <p:spPr/>
        <p:txBody>
          <a:bodyPr/>
          <a:lstStyle/>
          <a:p>
            <a:fld id="{DF28FB93-0A08-4E7D-8E63-9EFA29F1E093}" type="slidenum">
              <a:rPr lang="en-US" smtClean="0"/>
              <a:pPr/>
              <a:t>24</a:t>
            </a:fld>
            <a:endParaRPr lang="en-US"/>
          </a:p>
        </p:txBody>
      </p:sp>
    </p:spTree>
    <p:extLst>
      <p:ext uri="{BB962C8B-B14F-4D97-AF65-F5344CB8AC3E}">
        <p14:creationId xmlns:p14="http://schemas.microsoft.com/office/powerpoint/2010/main" val="12830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412-E34F-4FA3-9DA5-0386825EE97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8AC074E5-E73C-41DE-9347-595B4C552749}"/>
              </a:ext>
            </a:extLst>
          </p:cNvPr>
          <p:cNvSpPr>
            <a:spLocks noGrp="1"/>
          </p:cNvSpPr>
          <p:nvPr>
            <p:ph idx="1"/>
          </p:nvPr>
        </p:nvSpPr>
        <p:spPr>
          <a:xfrm>
            <a:off x="303212" y="1803400"/>
            <a:ext cx="11582400" cy="4267200"/>
          </a:xfrm>
          <a:ln>
            <a:solidFill>
              <a:srgbClr val="92D050"/>
            </a:solidFill>
          </a:ln>
        </p:spPr>
        <p:txBody>
          <a:bodyPr/>
          <a:lstStyle/>
          <a:p>
            <a:pPr algn="just"/>
            <a:r>
              <a:rPr lang="en-US" dirty="0"/>
              <a:t>Another important goal of DSs is openness. </a:t>
            </a:r>
          </a:p>
          <a:p>
            <a:pPr algn="just"/>
            <a:r>
              <a:rPr lang="en-US" dirty="0"/>
              <a:t>An open DS is essentially a system that offers components that can easily be used by, or integrated into other systems.</a:t>
            </a:r>
          </a:p>
          <a:p>
            <a:pPr algn="just"/>
            <a:r>
              <a:rPr lang="en-US" dirty="0"/>
              <a:t>At the same time, an open DS itself will often consist of components that originate from elsewhere.</a:t>
            </a:r>
          </a:p>
          <a:p>
            <a:pPr algn="just"/>
            <a:r>
              <a:rPr lang="en-US" dirty="0">
                <a:solidFill>
                  <a:srgbClr val="00B050"/>
                </a:solidFill>
              </a:rPr>
              <a:t>Interoperability, </a:t>
            </a:r>
            <a:r>
              <a:rPr lang="en-US" dirty="0" err="1">
                <a:solidFill>
                  <a:srgbClr val="00B050"/>
                </a:solidFill>
              </a:rPr>
              <a:t>compotability</a:t>
            </a:r>
            <a:r>
              <a:rPr lang="en-US" dirty="0">
                <a:solidFill>
                  <a:srgbClr val="00B050"/>
                </a:solidFill>
              </a:rPr>
              <a:t>, and extensibility</a:t>
            </a:r>
          </a:p>
          <a:p>
            <a:pPr algn="just"/>
            <a:r>
              <a:rPr lang="en-US" dirty="0"/>
              <a:t>To be open means that components should adhere to standard rules that describe the syntax and semantics of what those components have to offer (</a:t>
            </a:r>
            <a:r>
              <a:rPr lang="en-US" dirty="0" err="1"/>
              <a:t>i.e</a:t>
            </a:r>
            <a:r>
              <a:rPr lang="en-US" dirty="0"/>
              <a:t> which service they provide)</a:t>
            </a:r>
          </a:p>
        </p:txBody>
      </p:sp>
      <p:sp>
        <p:nvSpPr>
          <p:cNvPr id="4" name="Date Placeholder 3">
            <a:extLst>
              <a:ext uri="{FF2B5EF4-FFF2-40B4-BE49-F238E27FC236}">
                <a16:creationId xmlns:a16="http://schemas.microsoft.com/office/drawing/2014/main" id="{D225E4EA-8891-4D93-B007-6BCCC3EF93C4}"/>
              </a:ext>
            </a:extLst>
          </p:cNvPr>
          <p:cNvSpPr>
            <a:spLocks noGrp="1"/>
          </p:cNvSpPr>
          <p:nvPr>
            <p:ph type="dt" sz="half" idx="10"/>
          </p:nvPr>
        </p:nvSpPr>
        <p:spPr/>
        <p:txBody>
          <a:bodyPr/>
          <a:lstStyle/>
          <a:p>
            <a:fld id="{CAAA3C3D-06BB-4792-9135-C2B633862477}" type="datetime1">
              <a:rPr lang="en-US" smtClean="0"/>
              <a:t>4/20/2021</a:t>
            </a:fld>
            <a:endParaRPr lang="en-US"/>
          </a:p>
        </p:txBody>
      </p:sp>
      <p:sp>
        <p:nvSpPr>
          <p:cNvPr id="5" name="Footer Placeholder 4">
            <a:extLst>
              <a:ext uri="{FF2B5EF4-FFF2-40B4-BE49-F238E27FC236}">
                <a16:creationId xmlns:a16="http://schemas.microsoft.com/office/drawing/2014/main" id="{84111442-06B0-4A26-8498-F438A01022F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CFF5193-B278-4F4C-B4D0-711F54FEBCDC}"/>
              </a:ext>
            </a:extLst>
          </p:cNvPr>
          <p:cNvSpPr>
            <a:spLocks noGrp="1"/>
          </p:cNvSpPr>
          <p:nvPr>
            <p:ph type="sldNum" sz="quarter" idx="12"/>
          </p:nvPr>
        </p:nvSpPr>
        <p:spPr/>
        <p:txBody>
          <a:bodyPr/>
          <a:lstStyle/>
          <a:p>
            <a:fld id="{DF28FB93-0A08-4E7D-8E63-9EFA29F1E093}" type="slidenum">
              <a:rPr lang="en-US" smtClean="0"/>
              <a:pPr/>
              <a:t>25</a:t>
            </a:fld>
            <a:endParaRPr lang="en-US"/>
          </a:p>
        </p:txBody>
      </p:sp>
    </p:spTree>
    <p:extLst>
      <p:ext uri="{BB962C8B-B14F-4D97-AF65-F5344CB8AC3E}">
        <p14:creationId xmlns:p14="http://schemas.microsoft.com/office/powerpoint/2010/main" val="305299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893-2870-4AC3-8AA6-CC8519048F9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D7ABD66D-B27E-4CA5-8997-0FE5DF51EDBE}"/>
              </a:ext>
            </a:extLst>
          </p:cNvPr>
          <p:cNvSpPr>
            <a:spLocks noGrp="1"/>
          </p:cNvSpPr>
          <p:nvPr>
            <p:ph idx="1"/>
          </p:nvPr>
        </p:nvSpPr>
        <p:spPr>
          <a:xfrm>
            <a:off x="303212" y="1803400"/>
            <a:ext cx="11582400" cy="4267200"/>
          </a:xfrm>
          <a:ln>
            <a:solidFill>
              <a:srgbClr val="92D050"/>
            </a:solidFill>
          </a:ln>
        </p:spPr>
        <p:txBody>
          <a:bodyPr>
            <a:normAutofit lnSpcReduction="10000"/>
          </a:bodyPr>
          <a:lstStyle/>
          <a:p>
            <a:pPr algn="just"/>
            <a:r>
              <a:rPr lang="en-US" dirty="0"/>
              <a:t>A general approach is to define services through interfaces using an Interface Definition Language(IDL).</a:t>
            </a:r>
          </a:p>
          <a:p>
            <a:pPr algn="just"/>
            <a:r>
              <a:rPr lang="en-US" dirty="0"/>
              <a:t>Interface definitions written in an IDL nearly always capture only the syntax of services.</a:t>
            </a:r>
          </a:p>
          <a:p>
            <a:pPr algn="just"/>
            <a:r>
              <a:rPr lang="en-US" dirty="0"/>
              <a:t>In other words, they specify precisely the name of the functions that are available together with types of the parameters, return values, possible exceptions that can be raised, and so on.</a:t>
            </a:r>
          </a:p>
          <a:p>
            <a:pPr algn="just"/>
            <a:r>
              <a:rPr lang="en-US" dirty="0"/>
              <a:t>The hard part is specifying precisely what those services do, that is, the semantics of interfaces.</a:t>
            </a:r>
          </a:p>
          <a:p>
            <a:pPr algn="just"/>
            <a:r>
              <a:rPr lang="en-US" dirty="0"/>
              <a:t>In practice, such specifications are given in an informal way by means of natural language.</a:t>
            </a:r>
          </a:p>
        </p:txBody>
      </p:sp>
      <p:sp>
        <p:nvSpPr>
          <p:cNvPr id="4" name="Date Placeholder 3">
            <a:extLst>
              <a:ext uri="{FF2B5EF4-FFF2-40B4-BE49-F238E27FC236}">
                <a16:creationId xmlns:a16="http://schemas.microsoft.com/office/drawing/2014/main" id="{80317D7F-FF7F-44DD-A2B5-FB7DAD20ABF5}"/>
              </a:ext>
            </a:extLst>
          </p:cNvPr>
          <p:cNvSpPr>
            <a:spLocks noGrp="1"/>
          </p:cNvSpPr>
          <p:nvPr>
            <p:ph type="dt" sz="half" idx="10"/>
          </p:nvPr>
        </p:nvSpPr>
        <p:spPr/>
        <p:txBody>
          <a:bodyPr/>
          <a:lstStyle/>
          <a:p>
            <a:fld id="{B4D6B58D-AF26-48E2-8107-AC5728FFB351}" type="datetime1">
              <a:rPr lang="en-US" smtClean="0"/>
              <a:t>4/20/2021</a:t>
            </a:fld>
            <a:endParaRPr lang="en-US"/>
          </a:p>
        </p:txBody>
      </p:sp>
      <p:sp>
        <p:nvSpPr>
          <p:cNvPr id="5" name="Footer Placeholder 4">
            <a:extLst>
              <a:ext uri="{FF2B5EF4-FFF2-40B4-BE49-F238E27FC236}">
                <a16:creationId xmlns:a16="http://schemas.microsoft.com/office/drawing/2014/main" id="{9053A305-1A7A-430A-A59C-19E96D7D0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076261F-D30A-4DEA-BC4E-03078EF7CB9F}"/>
              </a:ext>
            </a:extLst>
          </p:cNvPr>
          <p:cNvSpPr>
            <a:spLocks noGrp="1"/>
          </p:cNvSpPr>
          <p:nvPr>
            <p:ph type="sldNum" sz="quarter" idx="12"/>
          </p:nvPr>
        </p:nvSpPr>
        <p:spPr/>
        <p:txBody>
          <a:bodyPr/>
          <a:lstStyle/>
          <a:p>
            <a:fld id="{DF28FB93-0A08-4E7D-8E63-9EFA29F1E093}" type="slidenum">
              <a:rPr lang="en-US" smtClean="0"/>
              <a:pPr/>
              <a:t>26</a:t>
            </a:fld>
            <a:endParaRPr lang="en-US"/>
          </a:p>
        </p:txBody>
      </p:sp>
    </p:spTree>
    <p:extLst>
      <p:ext uri="{BB962C8B-B14F-4D97-AF65-F5344CB8AC3E}">
        <p14:creationId xmlns:p14="http://schemas.microsoft.com/office/powerpoint/2010/main" val="37078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5AE-A033-4F57-9FBF-450CF3CBB15C}"/>
              </a:ext>
            </a:extLst>
          </p:cNvPr>
          <p:cNvSpPr>
            <a:spLocks noGrp="1"/>
          </p:cNvSpPr>
          <p:nvPr>
            <p:ph type="title"/>
          </p:nvPr>
        </p:nvSpPr>
        <p:spPr>
          <a:xfrm>
            <a:off x="303212" y="2286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F4612F38-D035-4CDD-8D48-728F97548DFC}"/>
              </a:ext>
            </a:extLst>
          </p:cNvPr>
          <p:cNvSpPr>
            <a:spLocks noGrp="1"/>
          </p:cNvSpPr>
          <p:nvPr>
            <p:ph idx="1"/>
          </p:nvPr>
        </p:nvSpPr>
        <p:spPr>
          <a:xfrm>
            <a:off x="379412" y="1803400"/>
            <a:ext cx="11506200" cy="4267200"/>
          </a:xfrm>
        </p:spPr>
        <p:txBody>
          <a:bodyPr/>
          <a:lstStyle/>
          <a:p>
            <a:pPr algn="just"/>
            <a:r>
              <a:rPr lang="en-US" dirty="0"/>
              <a:t>If properly specified, an interface definition allows an arbitrary process that needs a certain interface, to talk to another process that provides that interface.</a:t>
            </a:r>
          </a:p>
          <a:p>
            <a:pPr algn="just"/>
            <a:r>
              <a:rPr lang="en-US" dirty="0"/>
              <a:t>It also allow to independent parties to build completely different implementations of those interfaces, leading to two separate components that operate in exactly the same way.</a:t>
            </a:r>
          </a:p>
          <a:p>
            <a:pPr algn="just"/>
            <a:r>
              <a:rPr lang="en-US" dirty="0"/>
              <a:t>Proper specifications are complete and natural.</a:t>
            </a:r>
          </a:p>
          <a:p>
            <a:pPr algn="just"/>
            <a:r>
              <a:rPr lang="en-US" dirty="0"/>
              <a:t>Complete means that everything that is necessary to make an implantation has indeed been specified. </a:t>
            </a:r>
          </a:p>
        </p:txBody>
      </p:sp>
      <p:sp>
        <p:nvSpPr>
          <p:cNvPr id="4" name="Date Placeholder 3">
            <a:extLst>
              <a:ext uri="{FF2B5EF4-FFF2-40B4-BE49-F238E27FC236}">
                <a16:creationId xmlns:a16="http://schemas.microsoft.com/office/drawing/2014/main" id="{8DB6D56B-7148-4B18-B947-29A65DBCFA5E}"/>
              </a:ext>
            </a:extLst>
          </p:cNvPr>
          <p:cNvSpPr>
            <a:spLocks noGrp="1"/>
          </p:cNvSpPr>
          <p:nvPr>
            <p:ph type="dt" sz="half" idx="10"/>
          </p:nvPr>
        </p:nvSpPr>
        <p:spPr/>
        <p:txBody>
          <a:bodyPr/>
          <a:lstStyle/>
          <a:p>
            <a:fld id="{FC8F144B-AF36-4524-A2DB-BF5BAE474BB3}" type="datetime1">
              <a:rPr lang="en-US" smtClean="0"/>
              <a:t>4/20/2021</a:t>
            </a:fld>
            <a:endParaRPr lang="en-US"/>
          </a:p>
        </p:txBody>
      </p:sp>
      <p:sp>
        <p:nvSpPr>
          <p:cNvPr id="5" name="Footer Placeholder 4">
            <a:extLst>
              <a:ext uri="{FF2B5EF4-FFF2-40B4-BE49-F238E27FC236}">
                <a16:creationId xmlns:a16="http://schemas.microsoft.com/office/drawing/2014/main" id="{072B82E4-B5F8-4C3F-A215-0CB5BAD4E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F65FA0A-ED70-4228-B79F-2A41EA0F341F}"/>
              </a:ext>
            </a:extLst>
          </p:cNvPr>
          <p:cNvSpPr>
            <a:spLocks noGrp="1"/>
          </p:cNvSpPr>
          <p:nvPr>
            <p:ph type="sldNum" sz="quarter" idx="12"/>
          </p:nvPr>
        </p:nvSpPr>
        <p:spPr/>
        <p:txBody>
          <a:bodyPr/>
          <a:lstStyle/>
          <a:p>
            <a:fld id="{DF28FB93-0A08-4E7D-8E63-9EFA29F1E093}" type="slidenum">
              <a:rPr lang="en-US" smtClean="0"/>
              <a:pPr/>
              <a:t>27</a:t>
            </a:fld>
            <a:endParaRPr lang="en-US"/>
          </a:p>
        </p:txBody>
      </p:sp>
    </p:spTree>
    <p:extLst>
      <p:ext uri="{BB962C8B-B14F-4D97-AF65-F5344CB8AC3E}">
        <p14:creationId xmlns:p14="http://schemas.microsoft.com/office/powerpoint/2010/main" val="31742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BFE7-7AFA-4DC2-939B-D9C134B9C31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Interoperability </a:t>
            </a:r>
          </a:p>
        </p:txBody>
      </p:sp>
      <p:sp>
        <p:nvSpPr>
          <p:cNvPr id="3" name="Content Placeholder 2">
            <a:extLst>
              <a:ext uri="{FF2B5EF4-FFF2-40B4-BE49-F238E27FC236}">
                <a16:creationId xmlns:a16="http://schemas.microsoft.com/office/drawing/2014/main" id="{D54172B3-416A-4F69-9F5E-45A2342AE88C}"/>
              </a:ext>
            </a:extLst>
          </p:cNvPr>
          <p:cNvSpPr>
            <a:spLocks noGrp="1"/>
          </p:cNvSpPr>
          <p:nvPr>
            <p:ph idx="1"/>
          </p:nvPr>
        </p:nvSpPr>
        <p:spPr>
          <a:xfrm>
            <a:off x="303212" y="1803400"/>
            <a:ext cx="11582400" cy="4267200"/>
          </a:xfrm>
        </p:spPr>
        <p:txBody>
          <a:bodyPr/>
          <a:lstStyle/>
          <a:p>
            <a:pPr algn="just"/>
            <a:r>
              <a:rPr lang="en-US" dirty="0"/>
              <a:t>However, many interface definition are not at all complete, so that it is necessary for a developer to add implementation-specific details.</a:t>
            </a:r>
          </a:p>
          <a:p>
            <a:pPr algn="just"/>
            <a:r>
              <a:rPr lang="en-US" dirty="0"/>
              <a:t>Just as important is the fact that specifications do not prescribe what an implementation should look like; they should be neutral.</a:t>
            </a:r>
          </a:p>
          <a:p>
            <a:pPr algn="just"/>
            <a:r>
              <a:rPr lang="en-US" dirty="0"/>
              <a:t>As pointed out in </a:t>
            </a:r>
            <a:r>
              <a:rPr lang="en-US" dirty="0" err="1"/>
              <a:t>Blari</a:t>
            </a:r>
            <a:r>
              <a:rPr lang="en-US" dirty="0"/>
              <a:t> and Stefani[1998], completeness and naturality are for interoperability and portability.</a:t>
            </a:r>
          </a:p>
          <a:p>
            <a:pPr algn="just"/>
            <a:r>
              <a:rPr lang="en-US" b="1" dirty="0">
                <a:solidFill>
                  <a:srgbClr val="FF0000"/>
                </a:solidFill>
              </a:rPr>
              <a:t>Interoperability</a:t>
            </a:r>
            <a:r>
              <a:rPr lang="en-US" dirty="0"/>
              <a:t> characterizes the extent by which two implementations of systems or components from different manufacturers can co-exist and work together by merely relaying on each other’s services as specified by a common standard.</a:t>
            </a:r>
          </a:p>
        </p:txBody>
      </p:sp>
      <p:sp>
        <p:nvSpPr>
          <p:cNvPr id="4" name="Date Placeholder 3">
            <a:extLst>
              <a:ext uri="{FF2B5EF4-FFF2-40B4-BE49-F238E27FC236}">
                <a16:creationId xmlns:a16="http://schemas.microsoft.com/office/drawing/2014/main" id="{4C63C7D8-A333-439B-AB11-E459DB73328D}"/>
              </a:ext>
            </a:extLst>
          </p:cNvPr>
          <p:cNvSpPr>
            <a:spLocks noGrp="1"/>
          </p:cNvSpPr>
          <p:nvPr>
            <p:ph type="dt" sz="half" idx="10"/>
          </p:nvPr>
        </p:nvSpPr>
        <p:spPr/>
        <p:txBody>
          <a:bodyPr/>
          <a:lstStyle/>
          <a:p>
            <a:fld id="{C4522661-35C3-448F-8C9E-46D1ECE2385A}" type="datetime1">
              <a:rPr lang="en-US" smtClean="0"/>
              <a:t>4/20/2021</a:t>
            </a:fld>
            <a:endParaRPr lang="en-US"/>
          </a:p>
        </p:txBody>
      </p:sp>
      <p:sp>
        <p:nvSpPr>
          <p:cNvPr id="5" name="Footer Placeholder 4">
            <a:extLst>
              <a:ext uri="{FF2B5EF4-FFF2-40B4-BE49-F238E27FC236}">
                <a16:creationId xmlns:a16="http://schemas.microsoft.com/office/drawing/2014/main" id="{5DDBBA02-5503-41F5-8752-EE25EFAAE78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FBED98B-F905-4965-8467-2D6BB8DAD94E}"/>
              </a:ext>
            </a:extLst>
          </p:cNvPr>
          <p:cNvSpPr>
            <a:spLocks noGrp="1"/>
          </p:cNvSpPr>
          <p:nvPr>
            <p:ph type="sldNum" sz="quarter" idx="12"/>
          </p:nvPr>
        </p:nvSpPr>
        <p:spPr/>
        <p:txBody>
          <a:bodyPr/>
          <a:lstStyle/>
          <a:p>
            <a:fld id="{DF28FB93-0A08-4E7D-8E63-9EFA29F1E093}" type="slidenum">
              <a:rPr lang="en-US" smtClean="0"/>
              <a:pPr/>
              <a:t>28</a:t>
            </a:fld>
            <a:endParaRPr lang="en-US"/>
          </a:p>
        </p:txBody>
      </p:sp>
    </p:spTree>
    <p:extLst>
      <p:ext uri="{BB962C8B-B14F-4D97-AF65-F5344CB8AC3E}">
        <p14:creationId xmlns:p14="http://schemas.microsoft.com/office/powerpoint/2010/main" val="14330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87BA-7A36-4479-9DC1-AD06E70218B2}"/>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Portability and Extensible</a:t>
            </a:r>
          </a:p>
        </p:txBody>
      </p:sp>
      <p:sp>
        <p:nvSpPr>
          <p:cNvPr id="3" name="Content Placeholder 2">
            <a:extLst>
              <a:ext uri="{FF2B5EF4-FFF2-40B4-BE49-F238E27FC236}">
                <a16:creationId xmlns:a16="http://schemas.microsoft.com/office/drawing/2014/main" id="{3482A0FE-0BDB-45E5-96DB-EBF9C099FE1A}"/>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b="1" dirty="0">
                <a:solidFill>
                  <a:srgbClr val="FF0000"/>
                </a:solidFill>
              </a:rPr>
              <a:t>Portability</a:t>
            </a:r>
            <a:r>
              <a:rPr lang="en-US" dirty="0"/>
              <a:t> characterizes to which extent an application developed for a distributed system A can be executed, without modification, on a different DS B that implements the same interface A.</a:t>
            </a:r>
          </a:p>
          <a:p>
            <a:pPr algn="just"/>
            <a:r>
              <a:rPr lang="en-US" dirty="0"/>
              <a:t>An important goal for an open DS is that it should be easy to configure the system out of different components (possibly from different developers).</a:t>
            </a:r>
          </a:p>
          <a:p>
            <a:pPr algn="just"/>
            <a:r>
              <a:rPr lang="en-US" dirty="0"/>
              <a:t>Also, it should be easy to add new components or replace existing ones without affecting those components that stay in place.</a:t>
            </a:r>
          </a:p>
          <a:p>
            <a:pPr algn="just"/>
            <a:r>
              <a:rPr lang="en-US" dirty="0"/>
              <a:t>In other words, an open DS should also be </a:t>
            </a:r>
            <a:r>
              <a:rPr lang="en-US" b="1" dirty="0">
                <a:solidFill>
                  <a:srgbClr val="FF0000"/>
                </a:solidFill>
              </a:rPr>
              <a:t>extensible</a:t>
            </a:r>
            <a:r>
              <a:rPr lang="en-US" dirty="0"/>
              <a:t>. For example, in an extensible system, it should be relatively easy to add parts that run on a different OS, or even to replace an entire file system.</a:t>
            </a:r>
          </a:p>
        </p:txBody>
      </p:sp>
      <p:sp>
        <p:nvSpPr>
          <p:cNvPr id="4" name="Date Placeholder 3">
            <a:extLst>
              <a:ext uri="{FF2B5EF4-FFF2-40B4-BE49-F238E27FC236}">
                <a16:creationId xmlns:a16="http://schemas.microsoft.com/office/drawing/2014/main" id="{047990E5-F948-4D5A-A6EF-D4986B71ADD3}"/>
              </a:ext>
            </a:extLst>
          </p:cNvPr>
          <p:cNvSpPr>
            <a:spLocks noGrp="1"/>
          </p:cNvSpPr>
          <p:nvPr>
            <p:ph type="dt" sz="half" idx="10"/>
          </p:nvPr>
        </p:nvSpPr>
        <p:spPr/>
        <p:txBody>
          <a:bodyPr/>
          <a:lstStyle/>
          <a:p>
            <a:fld id="{BAD8E409-D040-460A-9DB1-66AE81CD52EB}" type="datetime1">
              <a:rPr lang="en-US" smtClean="0"/>
              <a:t>4/20/2021</a:t>
            </a:fld>
            <a:endParaRPr lang="en-US"/>
          </a:p>
        </p:txBody>
      </p:sp>
      <p:sp>
        <p:nvSpPr>
          <p:cNvPr id="5" name="Footer Placeholder 4">
            <a:extLst>
              <a:ext uri="{FF2B5EF4-FFF2-40B4-BE49-F238E27FC236}">
                <a16:creationId xmlns:a16="http://schemas.microsoft.com/office/drawing/2014/main" id="{7A4AF44A-A651-4537-84F1-39A276CD05B3}"/>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161E4D-FA63-4A62-97BE-6E8359FE2888}"/>
              </a:ext>
            </a:extLst>
          </p:cNvPr>
          <p:cNvSpPr>
            <a:spLocks noGrp="1"/>
          </p:cNvSpPr>
          <p:nvPr>
            <p:ph type="sldNum" sz="quarter" idx="12"/>
          </p:nvPr>
        </p:nvSpPr>
        <p:spPr/>
        <p:txBody>
          <a:bodyPr/>
          <a:lstStyle/>
          <a:p>
            <a:fld id="{DF28FB93-0A08-4E7D-8E63-9EFA29F1E093}" type="slidenum">
              <a:rPr lang="en-US" smtClean="0"/>
              <a:pPr/>
              <a:t>29</a:t>
            </a:fld>
            <a:endParaRPr lang="en-US"/>
          </a:p>
        </p:txBody>
      </p:sp>
    </p:spTree>
    <p:extLst>
      <p:ext uri="{BB962C8B-B14F-4D97-AF65-F5344CB8AC3E}">
        <p14:creationId xmlns:p14="http://schemas.microsoft.com/office/powerpoint/2010/main" val="295578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539-6ECC-48EF-AEC0-E86C6D1FD964}"/>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dirty="0">
                <a:solidFill>
                  <a:schemeClr val="bg1"/>
                </a:solidFill>
              </a:rPr>
              <a:t>Course delivery time frame </a:t>
            </a:r>
          </a:p>
        </p:txBody>
      </p:sp>
      <p:sp>
        <p:nvSpPr>
          <p:cNvPr id="3" name="Content Placeholder 2">
            <a:extLst>
              <a:ext uri="{FF2B5EF4-FFF2-40B4-BE49-F238E27FC236}">
                <a16:creationId xmlns:a16="http://schemas.microsoft.com/office/drawing/2014/main" id="{4A3AFDAD-DCCD-41D1-9546-08FFB817800A}"/>
              </a:ext>
            </a:extLst>
          </p:cNvPr>
          <p:cNvSpPr>
            <a:spLocks noGrp="1"/>
          </p:cNvSpPr>
          <p:nvPr>
            <p:ph idx="1"/>
          </p:nvPr>
        </p:nvSpPr>
        <p:spPr>
          <a:xfrm>
            <a:off x="531812" y="1803400"/>
            <a:ext cx="11299969" cy="4267200"/>
          </a:xfrm>
          <a:ln>
            <a:solidFill>
              <a:srgbClr val="92D050"/>
            </a:solidFill>
          </a:ln>
        </p:spPr>
        <p:txBody>
          <a:bodyPr/>
          <a:lstStyle/>
          <a:p>
            <a:pPr marL="0" indent="0">
              <a:buNone/>
            </a:pPr>
            <a:r>
              <a:rPr lang="en-US" dirty="0"/>
              <a:t>Prerequisite :</a:t>
            </a:r>
          </a:p>
          <a:p>
            <a:pPr>
              <a:buFont typeface="Wingdings" panose="05000000000000000000" pitchFamily="2" charset="2"/>
              <a:buChar char="§"/>
            </a:pPr>
            <a:r>
              <a:rPr lang="en-US" dirty="0"/>
              <a:t>OS</a:t>
            </a:r>
          </a:p>
          <a:p>
            <a:pPr>
              <a:buFont typeface="Wingdings" panose="05000000000000000000" pitchFamily="2" charset="2"/>
              <a:buChar char="§"/>
            </a:pPr>
            <a:r>
              <a:rPr lang="en-US" dirty="0"/>
              <a:t>OOP</a:t>
            </a:r>
          </a:p>
          <a:p>
            <a:pPr>
              <a:buFont typeface="Wingdings" panose="05000000000000000000" pitchFamily="2" charset="2"/>
              <a:buChar char="§"/>
            </a:pPr>
            <a:r>
              <a:rPr lang="en-US" dirty="0"/>
              <a:t>Networking </a:t>
            </a:r>
          </a:p>
          <a:p>
            <a:pPr marL="0" indent="0">
              <a:buNone/>
            </a:pPr>
            <a:r>
              <a:rPr lang="en-US" dirty="0"/>
              <a:t> </a:t>
            </a:r>
          </a:p>
          <a:p>
            <a:pPr marL="0" indent="0">
              <a:buNone/>
            </a:pPr>
            <a:endParaRPr lang="en-US" dirty="0"/>
          </a:p>
        </p:txBody>
      </p:sp>
      <p:graphicFrame>
        <p:nvGraphicFramePr>
          <p:cNvPr id="6" name="Table 6">
            <a:extLst>
              <a:ext uri="{FF2B5EF4-FFF2-40B4-BE49-F238E27FC236}">
                <a16:creationId xmlns:a16="http://schemas.microsoft.com/office/drawing/2014/main" id="{AA7A622A-BF9A-4182-897C-34860A1DC022}"/>
              </a:ext>
            </a:extLst>
          </p:cNvPr>
          <p:cNvGraphicFramePr>
            <a:graphicFrameLocks noGrp="1"/>
          </p:cNvGraphicFramePr>
          <p:nvPr>
            <p:extLst>
              <p:ext uri="{D42A27DB-BD31-4B8C-83A1-F6EECF244321}">
                <p14:modId xmlns:p14="http://schemas.microsoft.com/office/powerpoint/2010/main" val="771538809"/>
              </p:ext>
            </p:extLst>
          </p:nvPr>
        </p:nvGraphicFramePr>
        <p:xfrm>
          <a:off x="2665412" y="2057400"/>
          <a:ext cx="8991600" cy="3332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118461866"/>
                    </a:ext>
                  </a:extLst>
                </a:gridCol>
                <a:gridCol w="914400">
                  <a:extLst>
                    <a:ext uri="{9D8B030D-6E8A-4147-A177-3AD203B41FA5}">
                      <a16:colId xmlns:a16="http://schemas.microsoft.com/office/drawing/2014/main" val="2298788237"/>
                    </a:ext>
                  </a:extLst>
                </a:gridCol>
                <a:gridCol w="4953000">
                  <a:extLst>
                    <a:ext uri="{9D8B030D-6E8A-4147-A177-3AD203B41FA5}">
                      <a16:colId xmlns:a16="http://schemas.microsoft.com/office/drawing/2014/main" val="1041730339"/>
                    </a:ext>
                  </a:extLst>
                </a:gridCol>
              </a:tblGrid>
              <a:tr h="137160">
                <a:tc>
                  <a:txBody>
                    <a:bodyPr/>
                    <a:lstStyle/>
                    <a:p>
                      <a:r>
                        <a:rPr lang="en-US" dirty="0"/>
                        <a:t>Topic </a:t>
                      </a:r>
                    </a:p>
                  </a:txBody>
                  <a:tcPr/>
                </a:tc>
                <a:tc>
                  <a:txBody>
                    <a:bodyPr/>
                    <a:lstStyle/>
                    <a:p>
                      <a:r>
                        <a:rPr lang="en-US" dirty="0"/>
                        <a:t>Week</a:t>
                      </a:r>
                    </a:p>
                  </a:txBody>
                  <a:tcPr/>
                </a:tc>
                <a:tc>
                  <a:txBody>
                    <a:bodyPr/>
                    <a:lstStyle/>
                    <a:p>
                      <a:r>
                        <a:rPr lang="en-US" dirty="0"/>
                        <a:t>Methodology </a:t>
                      </a:r>
                    </a:p>
                  </a:txBody>
                  <a:tcPr/>
                </a:tc>
                <a:extLst>
                  <a:ext uri="{0D108BD9-81ED-4DB2-BD59-A6C34878D82A}">
                    <a16:rowId xmlns:a16="http://schemas.microsoft.com/office/drawing/2014/main" val="1550988739"/>
                  </a:ext>
                </a:extLst>
              </a:tr>
              <a:tr h="370840">
                <a:tc>
                  <a:txBody>
                    <a:bodyPr/>
                    <a:lstStyle/>
                    <a:p>
                      <a:r>
                        <a:rPr lang="en-US" dirty="0"/>
                        <a:t>Introduction</a:t>
                      </a:r>
                    </a:p>
                  </a:txBody>
                  <a:tcPr/>
                </a:tc>
                <a:tc>
                  <a:txBody>
                    <a:bodyPr/>
                    <a:lstStyle/>
                    <a:p>
                      <a:r>
                        <a:rPr lang="en-US" dirty="0"/>
                        <a:t>1</a:t>
                      </a:r>
                    </a:p>
                  </a:txBody>
                  <a:tcPr/>
                </a:tc>
                <a:tc>
                  <a:txBody>
                    <a:bodyPr/>
                    <a:lstStyle/>
                    <a:p>
                      <a:r>
                        <a:rPr lang="en-US" dirty="0"/>
                        <a:t>Lecture, question and answer, lab, quiz</a:t>
                      </a:r>
                    </a:p>
                  </a:txBody>
                  <a:tcPr/>
                </a:tc>
                <a:extLst>
                  <a:ext uri="{0D108BD9-81ED-4DB2-BD59-A6C34878D82A}">
                    <a16:rowId xmlns:a16="http://schemas.microsoft.com/office/drawing/2014/main" val="1331028613"/>
                  </a:ext>
                </a:extLst>
              </a:tr>
              <a:tr h="370840">
                <a:tc>
                  <a:txBody>
                    <a:bodyPr/>
                    <a:lstStyle/>
                    <a:p>
                      <a:r>
                        <a:rPr lang="en-US" dirty="0"/>
                        <a:t>Architecture </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4232025245"/>
                  </a:ext>
                </a:extLst>
              </a:tr>
              <a:tr h="370840">
                <a:tc>
                  <a:txBody>
                    <a:bodyPr/>
                    <a:lstStyle/>
                    <a:p>
                      <a:r>
                        <a:rPr lang="en-US" dirty="0"/>
                        <a:t>Processes</a:t>
                      </a:r>
                    </a:p>
                  </a:txBody>
                  <a:tcPr/>
                </a:tc>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test</a:t>
                      </a:r>
                    </a:p>
                  </a:txBody>
                  <a:tcPr/>
                </a:tc>
                <a:extLst>
                  <a:ext uri="{0D108BD9-81ED-4DB2-BD59-A6C34878D82A}">
                    <a16:rowId xmlns:a16="http://schemas.microsoft.com/office/drawing/2014/main" val="2223067298"/>
                  </a:ext>
                </a:extLst>
              </a:tr>
              <a:tr h="370840">
                <a:tc>
                  <a:txBody>
                    <a:bodyPr/>
                    <a:lstStyle/>
                    <a:p>
                      <a:r>
                        <a:rPr lang="en-US" dirty="0"/>
                        <a:t>Communication</a:t>
                      </a:r>
                    </a:p>
                  </a:txBody>
                  <a:tcPr/>
                </a:tc>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assignment</a:t>
                      </a:r>
                    </a:p>
                  </a:txBody>
                  <a:tcPr/>
                </a:tc>
                <a:extLst>
                  <a:ext uri="{0D108BD9-81ED-4DB2-BD59-A6C34878D82A}">
                    <a16:rowId xmlns:a16="http://schemas.microsoft.com/office/drawing/2014/main" val="4236067278"/>
                  </a:ext>
                </a:extLst>
              </a:tr>
              <a:tr h="370840">
                <a:tc>
                  <a:txBody>
                    <a:bodyPr/>
                    <a:lstStyle/>
                    <a:p>
                      <a:r>
                        <a:rPr lang="en-US" dirty="0"/>
                        <a:t>Naming and coordination</a:t>
                      </a:r>
                    </a:p>
                  </a:txBody>
                  <a:tcPr/>
                </a:tc>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749307325"/>
                  </a:ext>
                </a:extLst>
              </a:tr>
              <a:tr h="370840">
                <a:tc>
                  <a:txBody>
                    <a:bodyPr/>
                    <a:lstStyle/>
                    <a:p>
                      <a:r>
                        <a:rPr lang="en-US" dirty="0"/>
                        <a:t>Consistency and replication</a:t>
                      </a:r>
                    </a:p>
                  </a:txBody>
                  <a:tcPr/>
                </a:tc>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828502261"/>
                  </a:ext>
                </a:extLst>
              </a:tr>
              <a:tr h="370840">
                <a:tc>
                  <a:txBody>
                    <a:bodyPr/>
                    <a:lstStyle/>
                    <a:p>
                      <a:r>
                        <a:rPr lang="en-US" dirty="0"/>
                        <a:t>Fault tolerance </a:t>
                      </a:r>
                    </a:p>
                  </a:txBody>
                  <a:tcPr/>
                </a:tc>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Project</a:t>
                      </a:r>
                    </a:p>
                  </a:txBody>
                  <a:tcPr/>
                </a:tc>
                <a:extLst>
                  <a:ext uri="{0D108BD9-81ED-4DB2-BD59-A6C34878D82A}">
                    <a16:rowId xmlns:a16="http://schemas.microsoft.com/office/drawing/2014/main" val="2384470845"/>
                  </a:ext>
                </a:extLst>
              </a:tr>
              <a:tr h="370840">
                <a:tc>
                  <a:txBody>
                    <a:bodyPr/>
                    <a:lstStyle/>
                    <a:p>
                      <a:r>
                        <a:rPr lang="en-US" dirty="0"/>
                        <a:t>Security</a:t>
                      </a:r>
                    </a:p>
                  </a:txBody>
                  <a:tcPr/>
                </a:tc>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final exam</a:t>
                      </a:r>
                    </a:p>
                  </a:txBody>
                  <a:tcPr/>
                </a:tc>
                <a:extLst>
                  <a:ext uri="{0D108BD9-81ED-4DB2-BD59-A6C34878D82A}">
                    <a16:rowId xmlns:a16="http://schemas.microsoft.com/office/drawing/2014/main" val="168239913"/>
                  </a:ext>
                </a:extLst>
              </a:tr>
            </a:tbl>
          </a:graphicData>
        </a:graphic>
      </p:graphicFrame>
      <p:sp>
        <p:nvSpPr>
          <p:cNvPr id="7" name="Date Placeholder 6">
            <a:extLst>
              <a:ext uri="{FF2B5EF4-FFF2-40B4-BE49-F238E27FC236}">
                <a16:creationId xmlns:a16="http://schemas.microsoft.com/office/drawing/2014/main" id="{1C5014C4-BF2F-4BBB-BC5E-EA0E3FDF42DF}"/>
              </a:ext>
            </a:extLst>
          </p:cNvPr>
          <p:cNvSpPr>
            <a:spLocks noGrp="1"/>
          </p:cNvSpPr>
          <p:nvPr>
            <p:ph type="dt" sz="half" idx="10"/>
          </p:nvPr>
        </p:nvSpPr>
        <p:spPr/>
        <p:txBody>
          <a:bodyPr/>
          <a:lstStyle/>
          <a:p>
            <a:fld id="{ED235C29-D5BE-467C-A3D6-62A7A8A5D1B5}" type="datetime1">
              <a:rPr lang="en-US" smtClean="0"/>
              <a:t>4/20/2021</a:t>
            </a:fld>
            <a:endParaRPr lang="en-US"/>
          </a:p>
        </p:txBody>
      </p:sp>
      <p:sp>
        <p:nvSpPr>
          <p:cNvPr id="8" name="Footer Placeholder 7">
            <a:extLst>
              <a:ext uri="{FF2B5EF4-FFF2-40B4-BE49-F238E27FC236}">
                <a16:creationId xmlns:a16="http://schemas.microsoft.com/office/drawing/2014/main" id="{27A7BAD2-21DD-469E-BAB8-2C9903E59101}"/>
              </a:ext>
            </a:extLst>
          </p:cNvPr>
          <p:cNvSpPr>
            <a:spLocks noGrp="1"/>
          </p:cNvSpPr>
          <p:nvPr>
            <p:ph type="ftr" sz="quarter" idx="11"/>
          </p:nvPr>
        </p:nvSpPr>
        <p:spPr/>
        <p:txBody>
          <a:bodyPr/>
          <a:lstStyle/>
          <a:p>
            <a:r>
              <a:rPr lang="en-US"/>
              <a:t>Indroduction to distributed systems</a:t>
            </a:r>
          </a:p>
        </p:txBody>
      </p:sp>
      <p:sp>
        <p:nvSpPr>
          <p:cNvPr id="9" name="Slide Number Placeholder 8">
            <a:extLst>
              <a:ext uri="{FF2B5EF4-FFF2-40B4-BE49-F238E27FC236}">
                <a16:creationId xmlns:a16="http://schemas.microsoft.com/office/drawing/2014/main" id="{D13B9C9A-8392-434B-BF9A-41BFF0E527B8}"/>
              </a:ext>
            </a:extLst>
          </p:cNvPr>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6352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746-54D8-4BE7-94E3-ADA4D7F59E13}"/>
              </a:ext>
            </a:extLst>
          </p:cNvPr>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scalable /performance</a:t>
            </a:r>
          </a:p>
        </p:txBody>
      </p:sp>
      <p:sp>
        <p:nvSpPr>
          <p:cNvPr id="3" name="Content Placeholder 2">
            <a:extLst>
              <a:ext uri="{FF2B5EF4-FFF2-40B4-BE49-F238E27FC236}">
                <a16:creationId xmlns:a16="http://schemas.microsoft.com/office/drawing/2014/main" id="{91329B44-3439-4BA3-8B0A-874E9C10F05B}"/>
              </a:ext>
            </a:extLst>
          </p:cNvPr>
          <p:cNvSpPr>
            <a:spLocks noGrp="1"/>
          </p:cNvSpPr>
          <p:nvPr>
            <p:ph idx="1"/>
          </p:nvPr>
        </p:nvSpPr>
        <p:spPr>
          <a:xfrm>
            <a:off x="303212" y="1803400"/>
            <a:ext cx="11658600" cy="4267200"/>
          </a:xfrm>
          <a:ln>
            <a:solidFill>
              <a:srgbClr val="92D050"/>
            </a:solidFill>
          </a:ln>
        </p:spPr>
        <p:txBody>
          <a:bodyPr/>
          <a:lstStyle/>
          <a:p>
            <a:pPr algn="just"/>
            <a:r>
              <a:rPr lang="en-US" dirty="0"/>
              <a:t>Scalability of a system can be measured by along at least three different </a:t>
            </a:r>
            <a:r>
              <a:rPr lang="en-US" dirty="0">
                <a:solidFill>
                  <a:srgbClr val="FF0000"/>
                </a:solidFill>
              </a:rPr>
              <a:t>dimensions</a:t>
            </a:r>
            <a:r>
              <a:rPr lang="en-US" dirty="0"/>
              <a:t> [Neuman, 1994]:</a:t>
            </a:r>
          </a:p>
          <a:p>
            <a:pPr algn="just"/>
            <a:r>
              <a:rPr lang="en-US" b="1" dirty="0">
                <a:solidFill>
                  <a:srgbClr val="FF0000"/>
                </a:solidFill>
              </a:rPr>
              <a:t>Size scalability</a:t>
            </a:r>
            <a:r>
              <a:rPr lang="en-US" dirty="0"/>
              <a:t>: easy to add user and resources to the system without any noticeable loss of performance.</a:t>
            </a:r>
          </a:p>
          <a:p>
            <a:pPr algn="just"/>
            <a:r>
              <a:rPr lang="en-US" b="1" dirty="0">
                <a:solidFill>
                  <a:srgbClr val="FF0000"/>
                </a:solidFill>
              </a:rPr>
              <a:t>Geographical scalability </a:t>
            </a:r>
            <a:r>
              <a:rPr lang="en-US" dirty="0"/>
              <a:t>: user and resources may lie far apart </a:t>
            </a:r>
          </a:p>
          <a:p>
            <a:pPr algn="just"/>
            <a:r>
              <a:rPr lang="en-US" b="1" dirty="0">
                <a:solidFill>
                  <a:srgbClr val="FF0000"/>
                </a:solidFill>
              </a:rPr>
              <a:t>Administrative scalability </a:t>
            </a:r>
            <a:r>
              <a:rPr lang="en-US" dirty="0"/>
              <a:t>: easily managed even if it spans many independent administrative organizations.</a:t>
            </a:r>
          </a:p>
        </p:txBody>
      </p:sp>
      <p:sp>
        <p:nvSpPr>
          <p:cNvPr id="4" name="Date Placeholder 3">
            <a:extLst>
              <a:ext uri="{FF2B5EF4-FFF2-40B4-BE49-F238E27FC236}">
                <a16:creationId xmlns:a16="http://schemas.microsoft.com/office/drawing/2014/main" id="{56813689-0EFF-4586-B372-871E3A0BD9A6}"/>
              </a:ext>
            </a:extLst>
          </p:cNvPr>
          <p:cNvSpPr>
            <a:spLocks noGrp="1"/>
          </p:cNvSpPr>
          <p:nvPr>
            <p:ph type="dt" sz="half" idx="10"/>
          </p:nvPr>
        </p:nvSpPr>
        <p:spPr/>
        <p:txBody>
          <a:bodyPr/>
          <a:lstStyle/>
          <a:p>
            <a:fld id="{6CAE6929-C2A3-4F26-BA07-84FD6F68956D}" type="datetime1">
              <a:rPr lang="en-US" smtClean="0"/>
              <a:t>4/20/2021</a:t>
            </a:fld>
            <a:endParaRPr lang="en-US"/>
          </a:p>
        </p:txBody>
      </p:sp>
      <p:sp>
        <p:nvSpPr>
          <p:cNvPr id="5" name="Footer Placeholder 4">
            <a:extLst>
              <a:ext uri="{FF2B5EF4-FFF2-40B4-BE49-F238E27FC236}">
                <a16:creationId xmlns:a16="http://schemas.microsoft.com/office/drawing/2014/main" id="{D8B6054B-7D31-4A95-BC6B-A7EEFA50519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EA4A155-D8F6-44AE-B039-5C9BD81B0652}"/>
              </a:ext>
            </a:extLst>
          </p:cNvPr>
          <p:cNvSpPr>
            <a:spLocks noGrp="1"/>
          </p:cNvSpPr>
          <p:nvPr>
            <p:ph type="sldNum" sz="quarter" idx="12"/>
          </p:nvPr>
        </p:nvSpPr>
        <p:spPr/>
        <p:txBody>
          <a:bodyPr/>
          <a:lstStyle/>
          <a:p>
            <a:fld id="{DF28FB93-0A08-4E7D-8E63-9EFA29F1E093}" type="slidenum">
              <a:rPr lang="en-US" smtClean="0"/>
              <a:pPr/>
              <a:t>30</a:t>
            </a:fld>
            <a:endParaRPr lang="en-US"/>
          </a:p>
        </p:txBody>
      </p:sp>
    </p:spTree>
    <p:extLst>
      <p:ext uri="{BB962C8B-B14F-4D97-AF65-F5344CB8AC3E}">
        <p14:creationId xmlns:p14="http://schemas.microsoft.com/office/powerpoint/2010/main" val="1484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Hiding communication latencies</a:t>
            </a:r>
            <a:r>
              <a:rPr lang="en-US" dirty="0"/>
              <a:t>: the case of geographical scalability. The basic idea is simple try to avoid waiting for response to remote service request as much as possible. </a:t>
            </a:r>
          </a:p>
          <a:p>
            <a:r>
              <a:rPr lang="en-US" dirty="0"/>
              <a:t>Example : HTML form validation at client side </a:t>
            </a:r>
          </a:p>
          <a:p>
            <a:r>
              <a:rPr lang="en-US" dirty="0">
                <a:solidFill>
                  <a:srgbClr val="FF0000"/>
                </a:solidFill>
              </a:rPr>
              <a:t>Partitioning and distribution:</a:t>
            </a:r>
            <a:r>
              <a:rPr lang="en-US" dirty="0"/>
              <a:t> taking a component, splitting it into smaller parts, and subsequently spreading those parts across the system.</a:t>
            </a:r>
          </a:p>
          <a:p>
            <a:r>
              <a:rPr lang="en-US" dirty="0"/>
              <a:t>Example DNS</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4/20/2021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31</a:t>
            </a:fld>
            <a:endParaRPr lang="en-US"/>
          </a:p>
        </p:txBody>
      </p:sp>
    </p:spTree>
    <p:extLst>
      <p:ext uri="{BB962C8B-B14F-4D97-AF65-F5344CB8AC3E}">
        <p14:creationId xmlns:p14="http://schemas.microsoft.com/office/powerpoint/2010/main" val="355938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Replication</a:t>
            </a:r>
            <a:r>
              <a:rPr lang="en-US" dirty="0"/>
              <a:t>: scalability problems often appear in the form of performance degradation, it is generally a good idea to actually replicate components across  a DS.</a:t>
            </a:r>
          </a:p>
          <a:p>
            <a:r>
              <a:rPr lang="en-US" dirty="0"/>
              <a:t>Replication not only increase the availability, but also helps to balance the load between components leading to better performance.</a:t>
            </a:r>
          </a:p>
          <a:p>
            <a:r>
              <a:rPr lang="en-US" dirty="0">
                <a:solidFill>
                  <a:srgbClr val="FF0000"/>
                </a:solidFill>
              </a:rPr>
              <a:t>Caching</a:t>
            </a:r>
            <a:r>
              <a:rPr lang="en-US" dirty="0"/>
              <a:t> : special form of replication owned by a client by the recourse.</a:t>
            </a:r>
          </a:p>
          <a:p>
            <a:r>
              <a:rPr lang="en-US" dirty="0"/>
              <a:t>The drawback of replication and caching is </a:t>
            </a:r>
            <a:r>
              <a:rPr lang="en-US" dirty="0">
                <a:solidFill>
                  <a:srgbClr val="FF0000"/>
                </a:solidFill>
              </a:rPr>
              <a:t>consistency problem.</a:t>
            </a:r>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4/20/2021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32</a:t>
            </a:fld>
            <a:endParaRPr lang="en-US"/>
          </a:p>
        </p:txBody>
      </p:sp>
    </p:spTree>
    <p:extLst>
      <p:ext uri="{BB962C8B-B14F-4D97-AF65-F5344CB8AC3E}">
        <p14:creationId xmlns:p14="http://schemas.microsoft.com/office/powerpoint/2010/main" val="9385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distributed systems</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High performance distributed computing</a:t>
            </a:r>
          </a:p>
          <a:p>
            <a:r>
              <a:rPr lang="en-US" dirty="0"/>
              <a:t>Distributed information system</a:t>
            </a:r>
          </a:p>
          <a:p>
            <a:r>
              <a:rPr lang="en-US" dirty="0"/>
              <a:t>Pervasive system(which are naturally distributed)</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4/20/2021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33</a:t>
            </a:fld>
            <a:endParaRPr lang="en-US"/>
          </a:p>
        </p:txBody>
      </p:sp>
    </p:spTree>
    <p:extLst>
      <p:ext uri="{BB962C8B-B14F-4D97-AF65-F5344CB8AC3E}">
        <p14:creationId xmlns:p14="http://schemas.microsoft.com/office/powerpoint/2010/main" val="2925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High performance distributed computing</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An important class of DSs is the one used for high performance computing tasks.</a:t>
            </a:r>
          </a:p>
          <a:p>
            <a:r>
              <a:rPr lang="en-US" dirty="0">
                <a:solidFill>
                  <a:srgbClr val="FF0000"/>
                </a:solidFill>
              </a:rPr>
              <a:t>Cluster computing: </a:t>
            </a:r>
            <a:r>
              <a:rPr lang="en-US" dirty="0"/>
              <a:t>consists of a collection of similar workstation or PCs, closely connected by means of high speed LAN. In addition, each node run the same OS.</a:t>
            </a:r>
          </a:p>
          <a:p>
            <a:r>
              <a:rPr lang="en-US" dirty="0">
                <a:solidFill>
                  <a:srgbClr val="FF0000"/>
                </a:solidFill>
              </a:rPr>
              <a:t>Grid computing: </a:t>
            </a:r>
            <a:r>
              <a:rPr lang="en-US" dirty="0"/>
              <a:t>consists of DSs that are often constructed as a federation of computer systems, where each system may fall under a different administrative domain, and may be very different when it comes to hardware, software, and deployed network technology.</a:t>
            </a:r>
          </a:p>
          <a:p>
            <a:r>
              <a:rPr lang="en-US" dirty="0">
                <a:solidFill>
                  <a:srgbClr val="FF0000"/>
                </a:solidFill>
              </a:rPr>
              <a:t>Cloud computing: </a:t>
            </a:r>
            <a:r>
              <a:rPr lang="en-US" dirty="0"/>
              <a:t>providing facilities to dynamically construct an infrastructure and compose what is needed from available services.</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4/20/2021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34</a:t>
            </a:fld>
            <a:endParaRPr lang="en-US"/>
          </a:p>
        </p:txBody>
      </p:sp>
    </p:spTree>
    <p:extLst>
      <p:ext uri="{BB962C8B-B14F-4D97-AF65-F5344CB8AC3E}">
        <p14:creationId xmlns:p14="http://schemas.microsoft.com/office/powerpoint/2010/main" val="362404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Distributed information systems </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accent2"/>
          </a:solidFill>
          <a:ln>
            <a:solidFill>
              <a:srgbClr val="00B050"/>
            </a:solidFill>
          </a:ln>
        </p:spPr>
        <p:txBody>
          <a:bodyPr/>
          <a:lstStyle/>
          <a:p>
            <a:pPr marL="0" indent="0">
              <a:buNone/>
            </a:pPr>
            <a:endParaRPr lang="en-US" dirty="0"/>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4/20/2021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35</a:t>
            </a:fld>
            <a:endParaRPr lang="en-US"/>
          </a:p>
        </p:txBody>
      </p:sp>
      <p:sp>
        <p:nvSpPr>
          <p:cNvPr id="7" name="Rectangle 6">
            <a:extLst>
              <a:ext uri="{FF2B5EF4-FFF2-40B4-BE49-F238E27FC236}">
                <a16:creationId xmlns:a16="http://schemas.microsoft.com/office/drawing/2014/main" id="{E0BCF553-7329-4F01-99FF-FF01DE86662A}"/>
              </a:ext>
            </a:extLst>
          </p:cNvPr>
          <p:cNvSpPr/>
          <p:nvPr/>
        </p:nvSpPr>
        <p:spPr>
          <a:xfrm>
            <a:off x="989012" y="2514600"/>
            <a:ext cx="266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t>
            </a:r>
          </a:p>
        </p:txBody>
      </p:sp>
      <p:sp>
        <p:nvSpPr>
          <p:cNvPr id="8" name="Cylinder 7">
            <a:extLst>
              <a:ext uri="{FF2B5EF4-FFF2-40B4-BE49-F238E27FC236}">
                <a16:creationId xmlns:a16="http://schemas.microsoft.com/office/drawing/2014/main" id="{48662DCF-765A-470D-AABC-5BAEE6CBCA0E}"/>
              </a:ext>
            </a:extLst>
          </p:cNvPr>
          <p:cNvSpPr/>
          <p:nvPr/>
        </p:nvSpPr>
        <p:spPr>
          <a:xfrm>
            <a:off x="7966629" y="2286000"/>
            <a:ext cx="2667000" cy="20435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p>
        </p:txBody>
      </p:sp>
      <p:cxnSp>
        <p:nvCxnSpPr>
          <p:cNvPr id="10" name="Straight Arrow Connector 9">
            <a:extLst>
              <a:ext uri="{FF2B5EF4-FFF2-40B4-BE49-F238E27FC236}">
                <a16:creationId xmlns:a16="http://schemas.microsoft.com/office/drawing/2014/main" id="{1CFCD159-35F7-4D28-AE6B-EAE16AF30BBF}"/>
              </a:ext>
            </a:extLst>
          </p:cNvPr>
          <p:cNvCxnSpPr>
            <a:stCxn id="7" idx="3"/>
          </p:cNvCxnSpPr>
          <p:nvPr/>
        </p:nvCxnSpPr>
        <p:spPr>
          <a:xfrm>
            <a:off x="3656012" y="2971800"/>
            <a:ext cx="4310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B8D9762-C196-48AA-A5CB-243CCE8D3B0D}"/>
              </a:ext>
            </a:extLst>
          </p:cNvPr>
          <p:cNvSpPr/>
          <p:nvPr/>
        </p:nvSpPr>
        <p:spPr>
          <a:xfrm>
            <a:off x="4189412" y="2209808"/>
            <a:ext cx="2875363" cy="761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Tree>
    <p:extLst>
      <p:ext uri="{BB962C8B-B14F-4D97-AF65-F5344CB8AC3E}">
        <p14:creationId xmlns:p14="http://schemas.microsoft.com/office/powerpoint/2010/main" val="15688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Pervasive system</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fontScale="92500" lnSpcReduction="20000"/>
          </a:bodyPr>
          <a:lstStyle/>
          <a:p>
            <a:pPr marL="0" indent="0">
              <a:buNone/>
            </a:pPr>
            <a:r>
              <a:rPr lang="en-US" dirty="0"/>
              <a:t>There is no dedicated interface instead equipped with many </a:t>
            </a:r>
            <a:r>
              <a:rPr lang="en-US" dirty="0">
                <a:solidFill>
                  <a:srgbClr val="FF0000"/>
                </a:solidFill>
              </a:rPr>
              <a:t>sensors</a:t>
            </a:r>
            <a:r>
              <a:rPr lang="en-US" dirty="0"/>
              <a:t> that pick aspects of user’s behavior. </a:t>
            </a:r>
          </a:p>
          <a:p>
            <a:pPr marL="0" indent="0">
              <a:buNone/>
            </a:pPr>
            <a:r>
              <a:rPr lang="en-US" dirty="0"/>
              <a:t>Likewise, it may have a myriad of </a:t>
            </a:r>
            <a:r>
              <a:rPr lang="en-US" dirty="0">
                <a:solidFill>
                  <a:srgbClr val="FF0000"/>
                </a:solidFill>
              </a:rPr>
              <a:t>actuators</a:t>
            </a:r>
            <a:r>
              <a:rPr lang="en-US" dirty="0"/>
              <a:t> to provide information and feedback, often even purposefully aiming to steer behavior.</a:t>
            </a:r>
          </a:p>
          <a:p>
            <a:pPr marL="0" indent="0">
              <a:buNone/>
            </a:pPr>
            <a:r>
              <a:rPr lang="en-US" dirty="0">
                <a:solidFill>
                  <a:srgbClr val="FF0000"/>
                </a:solidFill>
              </a:rPr>
              <a:t>Ubiquitous computing </a:t>
            </a:r>
          </a:p>
          <a:p>
            <a:pPr marL="0" indent="0">
              <a:buNone/>
            </a:pPr>
            <a:r>
              <a:rPr lang="en-US" dirty="0">
                <a:solidFill>
                  <a:srgbClr val="FF0000"/>
                </a:solidFill>
              </a:rPr>
              <a:t>	</a:t>
            </a:r>
            <a:r>
              <a:rPr lang="en-US" dirty="0"/>
              <a:t>(distributed, interaction, context awareness, autonomy and intelligence)</a:t>
            </a:r>
          </a:p>
          <a:p>
            <a:pPr marL="0" indent="0">
              <a:buNone/>
            </a:pPr>
            <a:r>
              <a:rPr lang="en-US" dirty="0">
                <a:solidFill>
                  <a:srgbClr val="FF0000"/>
                </a:solidFill>
              </a:rPr>
              <a:t>Mobile systems</a:t>
            </a:r>
          </a:p>
          <a:p>
            <a:pPr marL="0" indent="0">
              <a:buNone/>
            </a:pPr>
            <a:r>
              <a:rPr lang="en-US" dirty="0">
                <a:solidFill>
                  <a:srgbClr val="FF0000"/>
                </a:solidFill>
              </a:rPr>
              <a:t>	</a:t>
            </a:r>
            <a:r>
              <a:rPr lang="en-US" dirty="0"/>
              <a:t>remote control, pagers, active badges, car equipment, various GPS enabled devices</a:t>
            </a:r>
          </a:p>
          <a:p>
            <a:pPr marL="0" indent="0">
              <a:buNone/>
            </a:pPr>
            <a:r>
              <a:rPr lang="en-US" dirty="0">
                <a:solidFill>
                  <a:srgbClr val="FF0000"/>
                </a:solidFill>
              </a:rPr>
              <a:t>Sensor network </a:t>
            </a:r>
          </a:p>
          <a:p>
            <a:pPr marL="0" indent="0">
              <a:buNone/>
            </a:pPr>
            <a:r>
              <a:rPr lang="en-US" dirty="0"/>
              <a:t>Hundreds or thousands of relatively small nodes, equipped with one or more sensing devices </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4/20/2021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36</a:t>
            </a:fld>
            <a:endParaRPr lang="en-US"/>
          </a:p>
        </p:txBody>
      </p:sp>
    </p:spTree>
    <p:extLst>
      <p:ext uri="{BB962C8B-B14F-4D97-AF65-F5344CB8AC3E}">
        <p14:creationId xmlns:p14="http://schemas.microsoft.com/office/powerpoint/2010/main" val="368639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endParaRPr lang="en-US" dirty="0">
              <a:solidFill>
                <a:schemeClr val="bg1"/>
              </a:solidFill>
            </a:endParaRP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4/20/2021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37</a:t>
            </a:fld>
            <a:endParaRPr lang="en-US"/>
          </a:p>
        </p:txBody>
      </p:sp>
    </p:spTree>
    <p:extLst>
      <p:ext uri="{BB962C8B-B14F-4D97-AF65-F5344CB8AC3E}">
        <p14:creationId xmlns:p14="http://schemas.microsoft.com/office/powerpoint/2010/main" val="14738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4B49-91E6-4BFC-98E4-A71C601ED59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 </a:t>
            </a:r>
          </a:p>
        </p:txBody>
      </p:sp>
      <p:sp>
        <p:nvSpPr>
          <p:cNvPr id="3" name="Content Placeholder 2">
            <a:extLst>
              <a:ext uri="{FF2B5EF4-FFF2-40B4-BE49-F238E27FC236}">
                <a16:creationId xmlns:a16="http://schemas.microsoft.com/office/drawing/2014/main" id="{C29DBB59-A52B-49ED-8C8C-2F1AC5E5E1DE}"/>
              </a:ext>
            </a:extLst>
          </p:cNvPr>
          <p:cNvSpPr>
            <a:spLocks noGrp="1"/>
          </p:cNvSpPr>
          <p:nvPr>
            <p:ph idx="1"/>
          </p:nvPr>
        </p:nvSpPr>
        <p:spPr>
          <a:ln>
            <a:solidFill>
              <a:srgbClr val="92D050"/>
            </a:solidFill>
          </a:ln>
        </p:spPr>
        <p:txBody>
          <a:bodyPr/>
          <a:lstStyle/>
          <a:p>
            <a:r>
              <a:rPr lang="en-US" dirty="0"/>
              <a:t>What is a DS?</a:t>
            </a:r>
          </a:p>
          <a:p>
            <a:r>
              <a:rPr lang="en-US" dirty="0"/>
              <a:t>Design goal</a:t>
            </a:r>
          </a:p>
          <a:p>
            <a:r>
              <a:rPr lang="en-US" dirty="0"/>
              <a:t>Types of DSs</a:t>
            </a:r>
          </a:p>
          <a:p>
            <a:pPr marL="0" indent="0">
              <a:buNone/>
            </a:pPr>
            <a:endParaRPr lang="en-US" dirty="0"/>
          </a:p>
        </p:txBody>
      </p:sp>
      <p:graphicFrame>
        <p:nvGraphicFramePr>
          <p:cNvPr id="4" name="Diagram 3">
            <a:extLst>
              <a:ext uri="{FF2B5EF4-FFF2-40B4-BE49-F238E27FC236}">
                <a16:creationId xmlns:a16="http://schemas.microsoft.com/office/drawing/2014/main" id="{1BD92A6B-A5D5-4C7B-A27A-25BF3AE9C77A}"/>
              </a:ext>
            </a:extLst>
          </p:cNvPr>
          <p:cNvGraphicFramePr/>
          <p:nvPr>
            <p:extLst>
              <p:ext uri="{D42A27DB-BD31-4B8C-83A1-F6EECF244321}">
                <p14:modId xmlns:p14="http://schemas.microsoft.com/office/powerpoint/2010/main" val="2093847074"/>
              </p:ext>
            </p:extLst>
          </p:nvPr>
        </p:nvGraphicFramePr>
        <p:xfrm>
          <a:off x="4030104" y="1905000"/>
          <a:ext cx="604414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61C28697-5303-4323-AC80-3435ECA537B4}"/>
              </a:ext>
            </a:extLst>
          </p:cNvPr>
          <p:cNvSpPr>
            <a:spLocks noGrp="1"/>
          </p:cNvSpPr>
          <p:nvPr>
            <p:ph type="dt" sz="half" idx="10"/>
          </p:nvPr>
        </p:nvSpPr>
        <p:spPr/>
        <p:txBody>
          <a:bodyPr/>
          <a:lstStyle/>
          <a:p>
            <a:fld id="{FCD4D40E-D457-405C-9C26-315A256EB33D}" type="datetime1">
              <a:rPr lang="en-US" smtClean="0"/>
              <a:t>4/20/2021</a:t>
            </a:fld>
            <a:endParaRPr lang="en-US"/>
          </a:p>
        </p:txBody>
      </p:sp>
      <p:sp>
        <p:nvSpPr>
          <p:cNvPr id="6" name="Footer Placeholder 5">
            <a:extLst>
              <a:ext uri="{FF2B5EF4-FFF2-40B4-BE49-F238E27FC236}">
                <a16:creationId xmlns:a16="http://schemas.microsoft.com/office/drawing/2014/main" id="{06750D18-C129-4DCD-A565-82F5810EFCC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D36507-22F3-4372-821E-6A6678048028}"/>
              </a:ext>
            </a:extLst>
          </p:cNvPr>
          <p:cNvSpPr>
            <a:spLocks noGrp="1"/>
          </p:cNvSpPr>
          <p:nvPr>
            <p:ph type="sldNum" sz="quarter" idx="12"/>
          </p:nvPr>
        </p:nvSpPr>
        <p:spPr/>
        <p:txBody>
          <a:bodyPr/>
          <a:lstStyle/>
          <a:p>
            <a:fld id="{DF28FB93-0A08-4E7D-8E63-9EFA29F1E093}" type="slidenum">
              <a:rPr lang="en-US" smtClean="0"/>
              <a:pPr/>
              <a:t>4</a:t>
            </a:fld>
            <a:endParaRPr lang="en-US"/>
          </a:p>
        </p:txBody>
      </p:sp>
    </p:spTree>
    <p:extLst>
      <p:ext uri="{BB962C8B-B14F-4D97-AF65-F5344CB8AC3E}">
        <p14:creationId xmlns:p14="http://schemas.microsoft.com/office/powerpoint/2010/main" val="182864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15CB-66FC-40EE-9355-9A8DA1E7E4C3}"/>
              </a:ext>
            </a:extLst>
          </p:cNvPr>
          <p:cNvSpPr>
            <a:spLocks noGrp="1"/>
          </p:cNvSpPr>
          <p:nvPr>
            <p:ph type="title"/>
          </p:nvPr>
        </p:nvSpPr>
        <p:spPr>
          <a:xfrm>
            <a:off x="303212" y="3048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a:t>
            </a:r>
          </a:p>
        </p:txBody>
      </p:sp>
      <p:sp>
        <p:nvSpPr>
          <p:cNvPr id="3" name="Content Placeholder 2">
            <a:extLst>
              <a:ext uri="{FF2B5EF4-FFF2-40B4-BE49-F238E27FC236}">
                <a16:creationId xmlns:a16="http://schemas.microsoft.com/office/drawing/2014/main" id="{C4C82789-7B3E-4AC4-8059-1FFE23AEE5D7}"/>
              </a:ext>
            </a:extLst>
          </p:cNvPr>
          <p:cNvSpPr>
            <a:spLocks noGrp="1"/>
          </p:cNvSpPr>
          <p:nvPr>
            <p:ph idx="1"/>
          </p:nvPr>
        </p:nvSpPr>
        <p:spPr>
          <a:xfrm>
            <a:off x="379412" y="1803400"/>
            <a:ext cx="11277600" cy="4267200"/>
          </a:xfrm>
          <a:ln>
            <a:solidFill>
              <a:srgbClr val="92D050"/>
            </a:solidFill>
          </a:ln>
        </p:spPr>
        <p:txBody>
          <a:bodyPr>
            <a:normAutofit/>
          </a:bodyPr>
          <a:lstStyle/>
          <a:p>
            <a:pPr algn="just"/>
            <a:r>
              <a:rPr lang="en-US" dirty="0"/>
              <a:t>A distributed system is a software system in which </a:t>
            </a:r>
            <a:r>
              <a:rPr lang="en-US" b="1" dirty="0">
                <a:solidFill>
                  <a:srgbClr val="FF0000"/>
                </a:solidFill>
              </a:rPr>
              <a:t>components</a:t>
            </a:r>
            <a:r>
              <a:rPr lang="en-US" dirty="0"/>
              <a:t> located on networked computers communicate and coordinate their actions by </a:t>
            </a:r>
            <a:r>
              <a:rPr lang="en-US" dirty="0">
                <a:solidFill>
                  <a:srgbClr val="FF0000"/>
                </a:solidFill>
              </a:rPr>
              <a:t>passing messages</a:t>
            </a:r>
            <a:r>
              <a:rPr lang="en-US" dirty="0"/>
              <a:t>. </a:t>
            </a:r>
          </a:p>
          <a:p>
            <a:pPr algn="just"/>
            <a:r>
              <a:rPr lang="en-US" dirty="0"/>
              <a:t>The components interact with each other in order to achieve a common goal.</a:t>
            </a:r>
          </a:p>
          <a:p>
            <a:pPr algn="just"/>
            <a:r>
              <a:rPr lang="en-US" dirty="0"/>
              <a:t>individual component of a distributed system is called </a:t>
            </a:r>
            <a:r>
              <a:rPr lang="en-US" b="1" dirty="0">
                <a:solidFill>
                  <a:srgbClr val="FF0000"/>
                </a:solidFill>
              </a:rPr>
              <a:t>node.</a:t>
            </a:r>
          </a:p>
          <a:p>
            <a:pPr algn="just"/>
            <a:r>
              <a:rPr lang="en-US" b="1" dirty="0">
                <a:solidFill>
                  <a:srgbClr val="FF0000"/>
                </a:solidFill>
              </a:rPr>
              <a:t>DS Examples:</a:t>
            </a:r>
          </a:p>
          <a:p>
            <a:pPr lvl="1" algn="just"/>
            <a:r>
              <a:rPr lang="en-US" b="1" dirty="0">
                <a:solidFill>
                  <a:srgbClr val="FF0000"/>
                </a:solidFill>
              </a:rPr>
              <a:t>Internet</a:t>
            </a:r>
          </a:p>
          <a:p>
            <a:pPr lvl="1" algn="just"/>
            <a:r>
              <a:rPr lang="en-US" b="1" dirty="0">
                <a:solidFill>
                  <a:srgbClr val="FF0000"/>
                </a:solidFill>
              </a:rPr>
              <a:t>Intranet</a:t>
            </a:r>
          </a:p>
          <a:p>
            <a:pPr lvl="1" algn="just"/>
            <a:r>
              <a:rPr lang="en-US" b="1" dirty="0">
                <a:solidFill>
                  <a:srgbClr val="FF0000"/>
                </a:solidFill>
              </a:rPr>
              <a:t>Mobile and ubiquitous </a:t>
            </a:r>
          </a:p>
          <a:p>
            <a:pPr lvl="1" algn="just"/>
            <a:endParaRPr lang="en-US" dirty="0"/>
          </a:p>
          <a:p>
            <a:pPr algn="just"/>
            <a:endParaRPr lang="en-US" dirty="0"/>
          </a:p>
        </p:txBody>
      </p:sp>
      <p:sp>
        <p:nvSpPr>
          <p:cNvPr id="4" name="Date Placeholder 3">
            <a:extLst>
              <a:ext uri="{FF2B5EF4-FFF2-40B4-BE49-F238E27FC236}">
                <a16:creationId xmlns:a16="http://schemas.microsoft.com/office/drawing/2014/main" id="{790E5D7D-C1FE-4E3D-B730-54894DAE2FCC}"/>
              </a:ext>
            </a:extLst>
          </p:cNvPr>
          <p:cNvSpPr>
            <a:spLocks noGrp="1"/>
          </p:cNvSpPr>
          <p:nvPr>
            <p:ph type="dt" sz="half" idx="10"/>
          </p:nvPr>
        </p:nvSpPr>
        <p:spPr/>
        <p:txBody>
          <a:bodyPr/>
          <a:lstStyle/>
          <a:p>
            <a:fld id="{DC975EC2-4D0D-4917-9E08-0A0B5C6302EA}" type="datetime1">
              <a:rPr lang="en-US" smtClean="0"/>
              <a:t>4/20/2021</a:t>
            </a:fld>
            <a:endParaRPr lang="en-US"/>
          </a:p>
        </p:txBody>
      </p:sp>
      <p:sp>
        <p:nvSpPr>
          <p:cNvPr id="5" name="Footer Placeholder 4">
            <a:extLst>
              <a:ext uri="{FF2B5EF4-FFF2-40B4-BE49-F238E27FC236}">
                <a16:creationId xmlns:a16="http://schemas.microsoft.com/office/drawing/2014/main" id="{6BC015E5-9F2F-4EA2-A05C-2AF88D6ABD0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49157C4-4BF2-41E8-B643-9BC26A260B41}"/>
              </a:ext>
            </a:extLst>
          </p:cNvPr>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17913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521F-0D7D-4042-9602-B4C28C03D8A7}"/>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Why make a system  distributed ?</a:t>
            </a:r>
          </a:p>
        </p:txBody>
      </p:sp>
      <p:sp>
        <p:nvSpPr>
          <p:cNvPr id="3" name="Content Placeholder 2">
            <a:extLst>
              <a:ext uri="{FF2B5EF4-FFF2-40B4-BE49-F238E27FC236}">
                <a16:creationId xmlns:a16="http://schemas.microsoft.com/office/drawing/2014/main" id="{F112D9FE-A7AB-4260-AF19-9E3EE4735463}"/>
              </a:ext>
            </a:extLst>
          </p:cNvPr>
          <p:cNvSpPr>
            <a:spLocks noGrp="1"/>
          </p:cNvSpPr>
          <p:nvPr>
            <p:ph idx="1"/>
          </p:nvPr>
        </p:nvSpPr>
        <p:spPr>
          <a:xfrm>
            <a:off x="379412" y="1803400"/>
            <a:ext cx="11506200" cy="4267200"/>
          </a:xfrm>
          <a:ln>
            <a:solidFill>
              <a:srgbClr val="92D050"/>
            </a:solidFill>
          </a:ln>
        </p:spPr>
        <p:txBody>
          <a:bodyPr>
            <a:normAutofit lnSpcReduction="10000"/>
          </a:bodyPr>
          <a:lstStyle/>
          <a:p>
            <a:r>
              <a:rPr lang="en-US" b="1" dirty="0"/>
              <a:t>It’s inherently distributed:</a:t>
            </a:r>
          </a:p>
          <a:p>
            <a:r>
              <a:rPr lang="en-US" dirty="0" err="1"/>
              <a:t>e.g</a:t>
            </a:r>
            <a:r>
              <a:rPr lang="en-US" dirty="0"/>
              <a:t> sending a message from your mobile phone to your friend’s phone </a:t>
            </a:r>
          </a:p>
          <a:p>
            <a:r>
              <a:rPr lang="en-US" b="1" dirty="0"/>
              <a:t>For better reliability:</a:t>
            </a:r>
          </a:p>
          <a:p>
            <a:r>
              <a:rPr lang="en-US" dirty="0"/>
              <a:t>Even if one node fails , the system as a whole keeps functioning </a:t>
            </a:r>
          </a:p>
          <a:p>
            <a:r>
              <a:rPr lang="en-US" dirty="0"/>
              <a:t> </a:t>
            </a:r>
            <a:r>
              <a:rPr lang="en-US" b="1" dirty="0"/>
              <a:t>For better performance </a:t>
            </a:r>
          </a:p>
          <a:p>
            <a:r>
              <a:rPr lang="en-US" dirty="0"/>
              <a:t>Get data from a near rather than one halfway round the world  </a:t>
            </a:r>
          </a:p>
          <a:p>
            <a:r>
              <a:rPr lang="en-US" b="1" dirty="0"/>
              <a:t>To solve bigger problems </a:t>
            </a:r>
          </a:p>
          <a:p>
            <a:r>
              <a:rPr lang="en-US" dirty="0" err="1"/>
              <a:t>e.g</a:t>
            </a:r>
            <a:r>
              <a:rPr lang="en-US" dirty="0"/>
              <a:t> huge amounts of data, can’t fit on one machine</a:t>
            </a:r>
          </a:p>
        </p:txBody>
      </p:sp>
      <p:sp>
        <p:nvSpPr>
          <p:cNvPr id="4" name="Date Placeholder 3">
            <a:extLst>
              <a:ext uri="{FF2B5EF4-FFF2-40B4-BE49-F238E27FC236}">
                <a16:creationId xmlns:a16="http://schemas.microsoft.com/office/drawing/2014/main" id="{EF243228-A317-4060-862A-7DA0BCC26D9E}"/>
              </a:ext>
            </a:extLst>
          </p:cNvPr>
          <p:cNvSpPr>
            <a:spLocks noGrp="1"/>
          </p:cNvSpPr>
          <p:nvPr>
            <p:ph type="dt" sz="half" idx="10"/>
          </p:nvPr>
        </p:nvSpPr>
        <p:spPr/>
        <p:txBody>
          <a:bodyPr/>
          <a:lstStyle/>
          <a:p>
            <a:fld id="{EB9EC3D2-1C14-405E-A165-55A54A9C7606}" type="datetime1">
              <a:rPr lang="en-US" smtClean="0"/>
              <a:t>4/20/2021</a:t>
            </a:fld>
            <a:endParaRPr lang="en-US"/>
          </a:p>
        </p:txBody>
      </p:sp>
      <p:sp>
        <p:nvSpPr>
          <p:cNvPr id="5" name="Footer Placeholder 4">
            <a:extLst>
              <a:ext uri="{FF2B5EF4-FFF2-40B4-BE49-F238E27FC236}">
                <a16:creationId xmlns:a16="http://schemas.microsoft.com/office/drawing/2014/main" id="{427A207C-68DE-40A4-8B9F-081DD0C20EA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34DE6C70-AE7E-4922-B308-E12F1EA6CFF0}"/>
              </a:ext>
            </a:extLst>
          </p:cNvPr>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404772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9F68-2B97-481A-A2EC-90F4DCB7C18D}"/>
              </a:ext>
            </a:extLst>
          </p:cNvPr>
          <p:cNvSpPr>
            <a:spLocks noGrp="1"/>
          </p:cNvSpPr>
          <p:nvPr>
            <p:ph type="title"/>
          </p:nvPr>
        </p:nvSpPr>
        <p:spPr>
          <a:xfrm>
            <a:off x="303212" y="228600"/>
            <a:ext cx="11658599" cy="13716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5B833C9D-DB17-4113-9C24-BD689F23C446}"/>
              </a:ext>
            </a:extLst>
          </p:cNvPr>
          <p:cNvSpPr>
            <a:spLocks noGrp="1"/>
          </p:cNvSpPr>
          <p:nvPr>
            <p:ph idx="1"/>
          </p:nvPr>
        </p:nvSpPr>
        <p:spPr>
          <a:xfrm>
            <a:off x="455612" y="1600200"/>
            <a:ext cx="11353800" cy="4470400"/>
          </a:xfrm>
          <a:ln>
            <a:solidFill>
              <a:srgbClr val="92D050"/>
            </a:solidFill>
          </a:ln>
        </p:spPr>
        <p:txBody>
          <a:bodyPr/>
          <a:lstStyle/>
          <a:p>
            <a:pPr algn="just"/>
            <a:r>
              <a:rPr lang="en-US" dirty="0"/>
              <a:t>To assist the development of distributed application, distributed systems are often organized to have </a:t>
            </a:r>
            <a:r>
              <a:rPr lang="en-US" b="1" dirty="0">
                <a:solidFill>
                  <a:srgbClr val="FF0000"/>
                </a:solidFill>
              </a:rPr>
              <a:t>a separate layer </a:t>
            </a:r>
            <a:r>
              <a:rPr lang="en-US" dirty="0"/>
              <a:t>of software that is logically placed on top of the respective operating systems of the computers that are part of the system. Shown figure blow</a:t>
            </a:r>
          </a:p>
          <a:p>
            <a:pPr algn="just"/>
            <a:r>
              <a:rPr lang="en-US" dirty="0"/>
              <a:t>This leading to what is known as </a:t>
            </a:r>
            <a:r>
              <a:rPr lang="en-US" b="1" dirty="0">
                <a:solidFill>
                  <a:srgbClr val="FF0000"/>
                </a:solidFill>
              </a:rPr>
              <a:t>middleware</a:t>
            </a:r>
            <a:r>
              <a:rPr lang="en-US" dirty="0"/>
              <a:t> [Bernestein,1996]</a:t>
            </a:r>
          </a:p>
          <a:p>
            <a:pPr algn="just"/>
            <a:endParaRPr lang="en-US" dirty="0"/>
          </a:p>
        </p:txBody>
      </p:sp>
      <p:pic>
        <p:nvPicPr>
          <p:cNvPr id="5" name="Picture 4">
            <a:extLst>
              <a:ext uri="{FF2B5EF4-FFF2-40B4-BE49-F238E27FC236}">
                <a16:creationId xmlns:a16="http://schemas.microsoft.com/office/drawing/2014/main" id="{A1B75EA4-D531-44DF-9531-69652D0F4A55}"/>
              </a:ext>
            </a:extLst>
          </p:cNvPr>
          <p:cNvPicPr>
            <a:picLocks noChangeAspect="1"/>
          </p:cNvPicPr>
          <p:nvPr/>
        </p:nvPicPr>
        <p:blipFill>
          <a:blip r:embed="rId2"/>
          <a:stretch>
            <a:fillRect/>
          </a:stretch>
        </p:blipFill>
        <p:spPr>
          <a:xfrm>
            <a:off x="2598737" y="3581400"/>
            <a:ext cx="6991350" cy="2489200"/>
          </a:xfrm>
          <a:prstGeom prst="rect">
            <a:avLst/>
          </a:prstGeom>
        </p:spPr>
      </p:pic>
      <p:sp>
        <p:nvSpPr>
          <p:cNvPr id="4" name="Date Placeholder 3">
            <a:extLst>
              <a:ext uri="{FF2B5EF4-FFF2-40B4-BE49-F238E27FC236}">
                <a16:creationId xmlns:a16="http://schemas.microsoft.com/office/drawing/2014/main" id="{43971CDC-A437-4611-90EA-52A0103A8DFF}"/>
              </a:ext>
            </a:extLst>
          </p:cNvPr>
          <p:cNvSpPr>
            <a:spLocks noGrp="1"/>
          </p:cNvSpPr>
          <p:nvPr>
            <p:ph type="dt" sz="half" idx="10"/>
          </p:nvPr>
        </p:nvSpPr>
        <p:spPr/>
        <p:txBody>
          <a:bodyPr/>
          <a:lstStyle/>
          <a:p>
            <a:fld id="{6B31730F-ED19-40A1-827F-CE4E0CCEC552}" type="datetime1">
              <a:rPr lang="en-US" smtClean="0"/>
              <a:t>4/20/2021</a:t>
            </a:fld>
            <a:endParaRPr lang="en-US"/>
          </a:p>
        </p:txBody>
      </p:sp>
      <p:sp>
        <p:nvSpPr>
          <p:cNvPr id="6" name="Footer Placeholder 5">
            <a:extLst>
              <a:ext uri="{FF2B5EF4-FFF2-40B4-BE49-F238E27FC236}">
                <a16:creationId xmlns:a16="http://schemas.microsoft.com/office/drawing/2014/main" id="{3AA54046-6559-4175-B88E-3CA003A29935}"/>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59F64056-9BAB-44A7-B4DD-5D8E3213C095}"/>
              </a:ext>
            </a:extLst>
          </p:cNvPr>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8843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4E15-ABB3-48EC-8AE5-F172CAB5DD34}"/>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7634A9A9-4C76-436E-BEAB-39432982057A}"/>
              </a:ext>
            </a:extLst>
          </p:cNvPr>
          <p:cNvSpPr>
            <a:spLocks noGrp="1"/>
          </p:cNvSpPr>
          <p:nvPr>
            <p:ph idx="1"/>
          </p:nvPr>
        </p:nvSpPr>
        <p:spPr>
          <a:xfrm>
            <a:off x="303212" y="1803400"/>
            <a:ext cx="11582400" cy="4267200"/>
          </a:xfrm>
          <a:ln>
            <a:solidFill>
              <a:srgbClr val="92D050"/>
            </a:solidFill>
          </a:ln>
        </p:spPr>
        <p:txBody>
          <a:bodyPr/>
          <a:lstStyle/>
          <a:p>
            <a:pPr algn="just"/>
            <a:r>
              <a:rPr lang="en-US" dirty="0"/>
              <a:t>Distributed system provides the means for components of a single distributed application to communicate with each other, but also to let different applications communicate.</a:t>
            </a:r>
          </a:p>
          <a:p>
            <a:pPr algn="just"/>
            <a:r>
              <a:rPr lang="en-US" dirty="0"/>
              <a:t>At the same time it hides, as best and reasonably possible, the differences in hardware and operation systems from each application.</a:t>
            </a:r>
          </a:p>
          <a:p>
            <a:pPr algn="just"/>
            <a:r>
              <a:rPr lang="en-US" dirty="0"/>
              <a:t>In a sense, middleware is the same to a distributed system as what an operating system is to a computer: a manger of resources offering its applications to efficiently share and deploy those resources across a network.</a:t>
            </a:r>
          </a:p>
        </p:txBody>
      </p:sp>
      <p:sp>
        <p:nvSpPr>
          <p:cNvPr id="4" name="Date Placeholder 3">
            <a:extLst>
              <a:ext uri="{FF2B5EF4-FFF2-40B4-BE49-F238E27FC236}">
                <a16:creationId xmlns:a16="http://schemas.microsoft.com/office/drawing/2014/main" id="{0F8E9168-ADB0-41F4-9654-10726FE2AEF6}"/>
              </a:ext>
            </a:extLst>
          </p:cNvPr>
          <p:cNvSpPr>
            <a:spLocks noGrp="1"/>
          </p:cNvSpPr>
          <p:nvPr>
            <p:ph type="dt" sz="half" idx="10"/>
          </p:nvPr>
        </p:nvSpPr>
        <p:spPr/>
        <p:txBody>
          <a:bodyPr/>
          <a:lstStyle/>
          <a:p>
            <a:fld id="{8C3F6699-EE3F-47A9-A4CF-1DCFD1BC18AA}" type="datetime1">
              <a:rPr lang="en-US" smtClean="0"/>
              <a:t>4/20/2021</a:t>
            </a:fld>
            <a:endParaRPr lang="en-US"/>
          </a:p>
        </p:txBody>
      </p:sp>
      <p:sp>
        <p:nvSpPr>
          <p:cNvPr id="5" name="Footer Placeholder 4">
            <a:extLst>
              <a:ext uri="{FF2B5EF4-FFF2-40B4-BE49-F238E27FC236}">
                <a16:creationId xmlns:a16="http://schemas.microsoft.com/office/drawing/2014/main" id="{B43631A0-CC36-4D27-BE9D-53957CADEF8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827943A-F72B-4D3A-8D26-A3E5959FB770}"/>
              </a:ext>
            </a:extLst>
          </p:cNvPr>
          <p:cNvSpPr>
            <a:spLocks noGrp="1"/>
          </p:cNvSpPr>
          <p:nvPr>
            <p:ph type="sldNum" sz="quarter" idx="12"/>
          </p:nvPr>
        </p:nvSpPr>
        <p:spPr/>
        <p:txBody>
          <a:bodyPr/>
          <a:lstStyle/>
          <a:p>
            <a:fld id="{DF28FB93-0A08-4E7D-8E63-9EFA29F1E093}" type="slidenum">
              <a:rPr lang="en-US" smtClean="0"/>
              <a:pPr/>
              <a:t>8</a:t>
            </a:fld>
            <a:endParaRPr lang="en-US"/>
          </a:p>
        </p:txBody>
      </p:sp>
    </p:spTree>
    <p:extLst>
      <p:ext uri="{BB962C8B-B14F-4D97-AF65-F5344CB8AC3E}">
        <p14:creationId xmlns:p14="http://schemas.microsoft.com/office/powerpoint/2010/main" val="28914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147-C909-499D-8B23-75CCEDB5389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118BF0DF-93FF-429F-8B78-E66558224629}"/>
              </a:ext>
            </a:extLst>
          </p:cNvPr>
          <p:cNvSpPr>
            <a:spLocks noGrp="1"/>
          </p:cNvSpPr>
          <p:nvPr>
            <p:ph idx="1"/>
          </p:nvPr>
        </p:nvSpPr>
        <p:spPr>
          <a:xfrm>
            <a:off x="303212" y="1803400"/>
            <a:ext cx="11582400" cy="4267200"/>
          </a:xfrm>
          <a:ln>
            <a:solidFill>
              <a:srgbClr val="92D050"/>
            </a:solidFill>
          </a:ln>
        </p:spPr>
        <p:txBody>
          <a:bodyPr/>
          <a:lstStyle/>
          <a:p>
            <a:pPr algn="just"/>
            <a:r>
              <a:rPr lang="en-US" dirty="0"/>
              <a:t>Next to resource management, it offers services that can also be found in most operating systems, including:</a:t>
            </a:r>
          </a:p>
          <a:p>
            <a:pPr lvl="1" algn="just"/>
            <a:r>
              <a:rPr lang="en-US" dirty="0"/>
              <a:t>Facility for </a:t>
            </a:r>
            <a:r>
              <a:rPr lang="en-US" dirty="0" err="1"/>
              <a:t>interapplication</a:t>
            </a:r>
            <a:r>
              <a:rPr lang="en-US" dirty="0"/>
              <a:t> communication</a:t>
            </a:r>
          </a:p>
          <a:p>
            <a:pPr lvl="1" algn="just"/>
            <a:r>
              <a:rPr lang="en-US" dirty="0"/>
              <a:t>Security services</a:t>
            </a:r>
          </a:p>
          <a:p>
            <a:pPr lvl="1" algn="just"/>
            <a:r>
              <a:rPr lang="en-US" dirty="0"/>
              <a:t>Accounting services</a:t>
            </a:r>
          </a:p>
          <a:p>
            <a:pPr lvl="1" algn="just"/>
            <a:r>
              <a:rPr lang="en-US" dirty="0"/>
              <a:t>Masking of and recovery from failures </a:t>
            </a:r>
          </a:p>
          <a:p>
            <a:pPr algn="just"/>
            <a:r>
              <a:rPr lang="en-US" dirty="0"/>
              <a:t>The main difference with their operating system equivalents, is that </a:t>
            </a:r>
            <a:r>
              <a:rPr lang="en-US" dirty="0">
                <a:solidFill>
                  <a:srgbClr val="FF0000"/>
                </a:solidFill>
              </a:rPr>
              <a:t>middleware services are offered in a networked environment.</a:t>
            </a:r>
          </a:p>
        </p:txBody>
      </p:sp>
      <p:sp>
        <p:nvSpPr>
          <p:cNvPr id="4" name="Date Placeholder 3">
            <a:extLst>
              <a:ext uri="{FF2B5EF4-FFF2-40B4-BE49-F238E27FC236}">
                <a16:creationId xmlns:a16="http://schemas.microsoft.com/office/drawing/2014/main" id="{83184EB0-A227-4A00-8FC3-E9657CFAF486}"/>
              </a:ext>
            </a:extLst>
          </p:cNvPr>
          <p:cNvSpPr>
            <a:spLocks noGrp="1"/>
          </p:cNvSpPr>
          <p:nvPr>
            <p:ph type="dt" sz="half" idx="10"/>
          </p:nvPr>
        </p:nvSpPr>
        <p:spPr/>
        <p:txBody>
          <a:bodyPr/>
          <a:lstStyle/>
          <a:p>
            <a:fld id="{11F9147A-5E7C-441E-9BC1-3B327A2CEF96}" type="datetime1">
              <a:rPr lang="en-US" smtClean="0"/>
              <a:t>4/20/2021</a:t>
            </a:fld>
            <a:endParaRPr lang="en-US"/>
          </a:p>
        </p:txBody>
      </p:sp>
      <p:sp>
        <p:nvSpPr>
          <p:cNvPr id="5" name="Footer Placeholder 4">
            <a:extLst>
              <a:ext uri="{FF2B5EF4-FFF2-40B4-BE49-F238E27FC236}">
                <a16:creationId xmlns:a16="http://schemas.microsoft.com/office/drawing/2014/main" id="{904385C5-FEA2-4907-827A-EDE130278D5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998AE59-6B0C-46EE-B474-FDE3BEA88327}"/>
              </a:ext>
            </a:extLst>
          </p:cNvPr>
          <p:cNvSpPr>
            <a:spLocks noGrp="1"/>
          </p:cNvSpPr>
          <p:nvPr>
            <p:ph type="sldNum" sz="quarter" idx="12"/>
          </p:nvPr>
        </p:nvSpPr>
        <p:spPr/>
        <p:txBody>
          <a:bodyPr/>
          <a:lstStyle/>
          <a:p>
            <a:fld id="{DF28FB93-0A08-4E7D-8E63-9EFA29F1E093}" type="slidenum">
              <a:rPr lang="en-US" smtClean="0"/>
              <a:pPr/>
              <a:t>9</a:t>
            </a:fld>
            <a:endParaRPr lang="en-US"/>
          </a:p>
        </p:txBody>
      </p:sp>
    </p:spTree>
    <p:extLst>
      <p:ext uri="{BB962C8B-B14F-4D97-AF65-F5344CB8AC3E}">
        <p14:creationId xmlns:p14="http://schemas.microsoft.com/office/powerpoint/2010/main" val="96732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1331</TotalTime>
  <Words>3151</Words>
  <Application>Microsoft Office PowerPoint</Application>
  <PresentationFormat>Custom</PresentationFormat>
  <Paragraphs>361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Constantia</vt:lpstr>
      <vt:lpstr>Wingdings</vt:lpstr>
      <vt:lpstr>Books Classic 16x9</vt:lpstr>
      <vt:lpstr>Distributed System </vt:lpstr>
      <vt:lpstr>Title and Content Layout</vt:lpstr>
      <vt:lpstr>Course delivery time frame </vt:lpstr>
      <vt:lpstr>Introduction to DS </vt:lpstr>
      <vt:lpstr>Introduction to DS</vt:lpstr>
      <vt:lpstr>Why make a system  distributed ?</vt:lpstr>
      <vt:lpstr>Middleware and Distributed System</vt:lpstr>
      <vt:lpstr>Middleware and Distributed System</vt:lpstr>
      <vt:lpstr>Middleware and Distributed System</vt:lpstr>
      <vt:lpstr>Middleware and Distributed System</vt:lpstr>
      <vt:lpstr>Middleware services </vt:lpstr>
      <vt:lpstr>Middleware services </vt:lpstr>
      <vt:lpstr>Middleware services </vt:lpstr>
      <vt:lpstr>Design goals</vt:lpstr>
      <vt:lpstr>Supporting resource sharing </vt:lpstr>
      <vt:lpstr>Supporting resource sharing </vt:lpstr>
      <vt:lpstr>Making distribution transparent </vt:lpstr>
      <vt:lpstr>Types of distribution transparency </vt:lpstr>
      <vt:lpstr>Access transparency  </vt:lpstr>
      <vt:lpstr>Location transparency </vt:lpstr>
      <vt:lpstr>Relocation transparency</vt:lpstr>
      <vt:lpstr>Replication transparency</vt:lpstr>
      <vt:lpstr>Concurrency transparency</vt:lpstr>
      <vt:lpstr>Failure transparency</vt:lpstr>
      <vt:lpstr>Being open</vt:lpstr>
      <vt:lpstr>Being open</vt:lpstr>
      <vt:lpstr>Being open</vt:lpstr>
      <vt:lpstr>Interoperability </vt:lpstr>
      <vt:lpstr>Portability and Extensible</vt:lpstr>
      <vt:lpstr>Being scalable /performance</vt:lpstr>
      <vt:lpstr>Scaling techniques</vt:lpstr>
      <vt:lpstr>Scaling techniques</vt:lpstr>
      <vt:lpstr>Types of distributed systems</vt:lpstr>
      <vt:lpstr>High performance distributed computing</vt:lpstr>
      <vt:lpstr>Distributed information systems </vt:lpstr>
      <vt:lpstr>Pervasive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Girmachew Gulint</dc:creator>
  <cp:lastModifiedBy>Girmachew Gulint</cp:lastModifiedBy>
  <cp:revision>270</cp:revision>
  <dcterms:created xsi:type="dcterms:W3CDTF">2021-04-13T05:22:59Z</dcterms:created>
  <dcterms:modified xsi:type="dcterms:W3CDTF">2021-04-20T08:42:56Z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