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4"/>
  </p:sldMasterIdLst>
  <p:notesMasterIdLst>
    <p:notesMasterId r:id="rId33"/>
  </p:notesMasterIdLst>
  <p:handoutMasterIdLst>
    <p:handoutMasterId r:id="rId34"/>
  </p:handoutMasterIdLst>
  <p:sldIdLst>
    <p:sldId id="267" r:id="rId5"/>
    <p:sldId id="283" r:id="rId6"/>
    <p:sldId id="309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307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8" r:id="rId3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69" d="100"/>
          <a:sy n="69" d="100"/>
        </p:scale>
        <p:origin x="696" y="6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5/24/2021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5/24/2021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FFAC00-1B3B-4B1F-8C0E-5FB39820C52B}" type="datetime1">
              <a:rPr lang="en-US" smtClean="0"/>
              <a:t>5/24/2021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2C17B-19B3-444E-9A97-E1558B32523A}" type="datetime1">
              <a:rPr lang="en-US" smtClean="0"/>
              <a:t>5/24/2021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5BDC-6C0F-4F81-85DB-AD33571EB1CD}" type="datetime1">
              <a:rPr lang="en-US" smtClean="0"/>
              <a:t>5/24/2021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FE30-5124-4663-826E-85ADA1162CA1}" type="datetime1">
              <a:rPr lang="en-US" smtClean="0"/>
              <a:t>5/24/2021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2F54-2B06-465B-BBAD-5E5B4C9F83FE}" type="datetime1">
              <a:rPr lang="en-US" smtClean="0"/>
              <a:t>5/24/2021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2268-E68A-42A4-BE2E-D467C05D54FC}" type="datetime1">
              <a:rPr lang="en-US" smtClean="0"/>
              <a:t>5/24/2021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CBEE-A090-416E-B38E-E40817508446}" type="datetime1">
              <a:rPr lang="en-US" smtClean="0"/>
              <a:t>5/24/2021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D79D-CC1F-4A70-92D7-13DC3CF517E6}" type="datetime1">
              <a:rPr lang="en-US" smtClean="0"/>
              <a:t>5/24/2021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5944-16EE-4389-B5F9-93F6902FF2C7}" type="datetime1">
              <a:rPr lang="en-US" smtClean="0"/>
              <a:t>5/24/2021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7738-1319-4013-92DA-EEF80B7CE618}" type="datetime1">
              <a:rPr lang="en-US" smtClean="0"/>
              <a:t>5/24/2021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0B75-2920-4F07-9564-4FE917A84AFB}" type="datetime1">
              <a:rPr lang="en-US" smtClean="0"/>
              <a:t>5/24/2021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740EAD-EECF-4EF7-A307-1B0E320D9A4A}" type="datetime1">
              <a:rPr lang="en-US" smtClean="0"/>
              <a:t>5/24/2021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systems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coordination</a:t>
            </a: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400" cy="1168400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Christians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03212" y="1473200"/>
            <a:ext cx="6477000" cy="4597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is simple algorithm for setting a time </a:t>
            </a:r>
          </a:p>
          <a:p>
            <a:r>
              <a:rPr lang="en-US" dirty="0"/>
              <a:t>Issue a RPC to </a:t>
            </a:r>
            <a:r>
              <a:rPr lang="en-US" dirty="0">
                <a:solidFill>
                  <a:srgbClr val="FF0000"/>
                </a:solidFill>
              </a:rPr>
              <a:t>time server </a:t>
            </a:r>
            <a:r>
              <a:rPr lang="en-US" dirty="0"/>
              <a:t>and obtain the time</a:t>
            </a:r>
          </a:p>
          <a:p>
            <a:r>
              <a:rPr lang="en-US" dirty="0"/>
              <a:t>A machine send a request to the time server in d/2 seconds</a:t>
            </a:r>
          </a:p>
          <a:p>
            <a:r>
              <a:rPr lang="en-US" dirty="0"/>
              <a:t>Where d is the max differ between a clock and UTC</a:t>
            </a:r>
          </a:p>
          <a:p>
            <a:r>
              <a:rPr lang="en-US" dirty="0"/>
              <a:t>The time server sends a reply with current UTC where receive the request</a:t>
            </a:r>
          </a:p>
          <a:p>
            <a:r>
              <a:rPr lang="en-US" dirty="0"/>
              <a:t>The machine measure the time delay between server sending the message and machine received it the adjust the clock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2CE0B-52B2-444A-B20F-C4E2832A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2" y="6146800"/>
            <a:ext cx="9752569" cy="406400"/>
          </a:xfrm>
          <a:solidFill>
            <a:srgbClr val="FF0000"/>
          </a:solidFill>
        </p:spPr>
        <p:txBody>
          <a:bodyPr/>
          <a:lstStyle/>
          <a:p>
            <a:fld id="{0EC1EE0B-C2C0-41DC-B728-20FD6071FFB6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98DEAD-D33B-4BD2-9361-7B15EB8C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5782" y="6146800"/>
            <a:ext cx="1829830" cy="406400"/>
          </a:xfrm>
          <a:solidFill>
            <a:srgbClr val="FF0000"/>
          </a:solidFill>
        </p:spPr>
        <p:txBody>
          <a:bodyPr/>
          <a:lstStyle/>
          <a:p>
            <a:fld id="{DF28FB93-0A08-4E7D-8E63-9EFA29F1E093}" type="slidenum">
              <a:rPr lang="en-US" smtClean="0">
                <a:solidFill>
                  <a:schemeClr val="bg1"/>
                </a:solidFill>
              </a:rPr>
              <a:pPr/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47A765-9197-432E-A7EE-C8B02158F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782" y="1524000"/>
            <a:ext cx="489383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400" cy="1168400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Berkley algorithm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03212" y="1473200"/>
            <a:ext cx="11582400" cy="4597400"/>
          </a:xfrm>
        </p:spPr>
        <p:txBody>
          <a:bodyPr/>
          <a:lstStyle/>
          <a:p>
            <a:r>
              <a:rPr lang="en-US" dirty="0"/>
              <a:t>The server polls each machine periodically asking it for the time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2CE0B-52B2-444A-B20F-C4E2832A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2" y="6146800"/>
            <a:ext cx="9752569" cy="406400"/>
          </a:xfrm>
          <a:solidFill>
            <a:srgbClr val="FF0000"/>
          </a:solidFill>
        </p:spPr>
        <p:txBody>
          <a:bodyPr/>
          <a:lstStyle/>
          <a:p>
            <a:fld id="{0EC1EE0B-C2C0-41DC-B728-20FD6071FFB6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98DEAD-D33B-4BD2-9361-7B15EB8C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5782" y="6146800"/>
            <a:ext cx="1829830" cy="406400"/>
          </a:xfrm>
          <a:solidFill>
            <a:srgbClr val="FF0000"/>
          </a:solidFill>
        </p:spPr>
        <p:txBody>
          <a:bodyPr/>
          <a:lstStyle/>
          <a:p>
            <a:fld id="{DF28FB93-0A08-4E7D-8E63-9EFA29F1E093}" type="slidenum">
              <a:rPr lang="en-US" smtClean="0">
                <a:solidFill>
                  <a:schemeClr val="bg1"/>
                </a:solidFill>
              </a:rPr>
              <a:pPr/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4A9850-0B5B-4127-98E8-D521464B6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2209800"/>
            <a:ext cx="51435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5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400" cy="1168400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Logical clock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03212" y="1473200"/>
            <a:ext cx="11582400" cy="4597400"/>
          </a:xfrm>
        </p:spPr>
        <p:txBody>
          <a:bodyPr/>
          <a:lstStyle/>
          <a:p>
            <a:r>
              <a:rPr lang="en-US" dirty="0"/>
              <a:t>Mechanism for capturing chronological and causal relationships in a DS(event)</a:t>
            </a:r>
          </a:p>
          <a:p>
            <a:r>
              <a:rPr lang="en-US" dirty="0"/>
              <a:t>Then the nodes are able to maintain consistent ordering of events with some virtual time stamp</a:t>
            </a:r>
          </a:p>
          <a:p>
            <a:r>
              <a:rPr lang="en-US" dirty="0"/>
              <a:t>Ordering is important </a:t>
            </a:r>
          </a:p>
          <a:p>
            <a:r>
              <a:rPr lang="en-US" dirty="0"/>
              <a:t>Exact time is not important </a:t>
            </a:r>
          </a:p>
          <a:p>
            <a:r>
              <a:rPr lang="en-US" dirty="0"/>
              <a:t>Only forward no backward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2CE0B-52B2-444A-B20F-C4E2832A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2" y="6146800"/>
            <a:ext cx="9752569" cy="406400"/>
          </a:xfrm>
          <a:solidFill>
            <a:srgbClr val="FF0000"/>
          </a:solidFill>
        </p:spPr>
        <p:txBody>
          <a:bodyPr/>
          <a:lstStyle/>
          <a:p>
            <a:fld id="{0EC1EE0B-C2C0-41DC-B728-20FD6071FFB6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98DEAD-D33B-4BD2-9361-7B15EB8C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5782" y="6146800"/>
            <a:ext cx="1829830" cy="406400"/>
          </a:xfrm>
          <a:solidFill>
            <a:srgbClr val="FF0000"/>
          </a:solidFill>
        </p:spPr>
        <p:txBody>
          <a:bodyPr/>
          <a:lstStyle/>
          <a:p>
            <a:fld id="{DF28FB93-0A08-4E7D-8E63-9EFA29F1E093}" type="slidenum">
              <a:rPr lang="en-US" smtClean="0">
                <a:solidFill>
                  <a:schemeClr val="bg1"/>
                </a:solidFill>
              </a:rPr>
              <a:pPr/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96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400" cy="1168400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Logical clock algorithm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03212" y="1473200"/>
            <a:ext cx="11582400" cy="4597400"/>
          </a:xfrm>
        </p:spPr>
        <p:txBody>
          <a:bodyPr>
            <a:normAutofit/>
          </a:bodyPr>
          <a:lstStyle/>
          <a:p>
            <a:r>
              <a:rPr lang="en-US" b="1" dirty="0" err="1"/>
              <a:t>Lamport</a:t>
            </a:r>
            <a:r>
              <a:rPr lang="en-US" b="1" dirty="0"/>
              <a:t> timestamps : </a:t>
            </a:r>
            <a:r>
              <a:rPr lang="en-US" dirty="0"/>
              <a:t>which are monotonically increasing software counters.</a:t>
            </a:r>
          </a:p>
          <a:p>
            <a:r>
              <a:rPr lang="en-US" b="1" dirty="0"/>
              <a:t>Vector clocks: </a:t>
            </a:r>
            <a:r>
              <a:rPr lang="en-US" dirty="0"/>
              <a:t>that allow for partial ordering of events in a distributed system.</a:t>
            </a:r>
          </a:p>
          <a:p>
            <a:r>
              <a:rPr lang="en-US" b="1" dirty="0"/>
              <a:t>Version vectors: </a:t>
            </a:r>
            <a:r>
              <a:rPr lang="en-US" dirty="0"/>
              <a:t>order replicas, according to updates, in an optimistic replicated system.</a:t>
            </a:r>
          </a:p>
          <a:p>
            <a:r>
              <a:rPr lang="en-US" b="1" dirty="0"/>
              <a:t>Matrix clocks: </a:t>
            </a:r>
            <a:r>
              <a:rPr lang="en-US" dirty="0"/>
              <a:t>an extension of vector clocks that also contains information about other processes' views of the system.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2CE0B-52B2-444A-B20F-C4E2832A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2" y="6146800"/>
            <a:ext cx="9752569" cy="406400"/>
          </a:xfrm>
          <a:solidFill>
            <a:srgbClr val="FF0000"/>
          </a:solidFill>
        </p:spPr>
        <p:txBody>
          <a:bodyPr/>
          <a:lstStyle/>
          <a:p>
            <a:fld id="{0EC1EE0B-C2C0-41DC-B728-20FD6071FFB6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98DEAD-D33B-4BD2-9361-7B15EB8C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5782" y="6146800"/>
            <a:ext cx="1829830" cy="406400"/>
          </a:xfrm>
          <a:solidFill>
            <a:srgbClr val="FF0000"/>
          </a:solidFill>
        </p:spPr>
        <p:txBody>
          <a:bodyPr/>
          <a:lstStyle/>
          <a:p>
            <a:fld id="{DF28FB93-0A08-4E7D-8E63-9EFA29F1E093}" type="slidenum">
              <a:rPr lang="en-US" smtClean="0">
                <a:solidFill>
                  <a:schemeClr val="bg1"/>
                </a:solidFill>
              </a:rPr>
              <a:pPr/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80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400" cy="1168400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Lamport</a:t>
            </a:r>
            <a:r>
              <a:rPr lang="en-US" dirty="0">
                <a:solidFill>
                  <a:schemeClr val="bg1"/>
                </a:solidFill>
              </a:rPr>
              <a:t> algorithm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03212" y="1473200"/>
            <a:ext cx="11582400" cy="4597400"/>
          </a:xfrm>
        </p:spPr>
        <p:txBody>
          <a:bodyPr>
            <a:normAutofit/>
          </a:bodyPr>
          <a:lstStyle/>
          <a:p>
            <a:r>
              <a:rPr lang="en-US" dirty="0"/>
              <a:t>Process exchange message</a:t>
            </a:r>
          </a:p>
          <a:p>
            <a:r>
              <a:rPr lang="en-US" dirty="0"/>
              <a:t>Message must be sent before received</a:t>
            </a:r>
          </a:p>
          <a:p>
            <a:r>
              <a:rPr lang="en-US" dirty="0"/>
              <a:t>Sender/receiver used to order events and synchronize logical clock</a:t>
            </a:r>
          </a:p>
          <a:p>
            <a:r>
              <a:rPr lang="en-US" dirty="0"/>
              <a:t>Assign sequence number to message</a:t>
            </a:r>
          </a:p>
          <a:p>
            <a:r>
              <a:rPr lang="en-US" dirty="0"/>
              <a:t>No central time source </a:t>
            </a:r>
          </a:p>
          <a:p>
            <a:r>
              <a:rPr lang="en-US" dirty="0"/>
              <a:t>Only ordering</a:t>
            </a:r>
          </a:p>
          <a:p>
            <a:r>
              <a:rPr lang="en-US" dirty="0"/>
              <a:t>Uses happed before notation a </a:t>
            </a:r>
            <a:r>
              <a:rPr lang="en-US" dirty="0">
                <a:sym typeface="Wingdings" panose="05000000000000000000" pitchFamily="2" charset="2"/>
              </a:rPr>
              <a:t> b ( the time a must be greater or equal to time b)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2CE0B-52B2-444A-B20F-C4E2832A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2" y="6146800"/>
            <a:ext cx="9752569" cy="406400"/>
          </a:xfrm>
          <a:solidFill>
            <a:srgbClr val="FF0000"/>
          </a:solidFill>
        </p:spPr>
        <p:txBody>
          <a:bodyPr/>
          <a:lstStyle/>
          <a:p>
            <a:fld id="{0EC1EE0B-C2C0-41DC-B728-20FD6071FFB6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98DEAD-D33B-4BD2-9361-7B15EB8C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5782" y="6146800"/>
            <a:ext cx="1829830" cy="406400"/>
          </a:xfrm>
          <a:solidFill>
            <a:srgbClr val="FF0000"/>
          </a:solidFill>
        </p:spPr>
        <p:txBody>
          <a:bodyPr/>
          <a:lstStyle/>
          <a:p>
            <a:fld id="{DF28FB93-0A08-4E7D-8E63-9EFA29F1E093}" type="slidenum">
              <a:rPr lang="en-US" smtClean="0">
                <a:solidFill>
                  <a:schemeClr val="bg1"/>
                </a:solidFill>
              </a:rPr>
              <a:pPr/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76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400" cy="1168400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Mutual exclusion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03212" y="1473200"/>
            <a:ext cx="11582400" cy="4597400"/>
          </a:xfrm>
        </p:spPr>
        <p:txBody>
          <a:bodyPr>
            <a:normAutofit/>
          </a:bodyPr>
          <a:lstStyle/>
          <a:p>
            <a:r>
              <a:rPr lang="en-US" dirty="0"/>
              <a:t>When a process is accessing a shared variable, the process is said to be a critical section</a:t>
            </a:r>
          </a:p>
          <a:p>
            <a:r>
              <a:rPr lang="en-US" dirty="0"/>
              <a:t>No two processes in the same critical section at the same time this is called mutual exclusion</a:t>
            </a:r>
          </a:p>
          <a:p>
            <a:r>
              <a:rPr lang="en-US" dirty="0"/>
              <a:t>Algorithms </a:t>
            </a:r>
          </a:p>
          <a:p>
            <a:pPr lvl="1"/>
            <a:r>
              <a:rPr lang="en-US" dirty="0"/>
              <a:t>centralized</a:t>
            </a:r>
          </a:p>
          <a:p>
            <a:pPr lvl="1"/>
            <a:r>
              <a:rPr lang="en-US" dirty="0"/>
              <a:t>Token ring</a:t>
            </a:r>
          </a:p>
          <a:p>
            <a:pPr lvl="1"/>
            <a:r>
              <a:rPr lang="en-US" dirty="0"/>
              <a:t>Distributed</a:t>
            </a:r>
          </a:p>
          <a:p>
            <a:pPr lvl="1"/>
            <a:r>
              <a:rPr lang="en-US" dirty="0"/>
              <a:t>decentralized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2CE0B-52B2-444A-B20F-C4E2832A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2" y="6146800"/>
            <a:ext cx="9752569" cy="406400"/>
          </a:xfrm>
          <a:solidFill>
            <a:srgbClr val="FF0000"/>
          </a:solidFill>
        </p:spPr>
        <p:txBody>
          <a:bodyPr/>
          <a:lstStyle/>
          <a:p>
            <a:fld id="{0EC1EE0B-C2C0-41DC-B728-20FD6071FFB6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98DEAD-D33B-4BD2-9361-7B15EB8C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5782" y="6146800"/>
            <a:ext cx="1829830" cy="406400"/>
          </a:xfrm>
          <a:solidFill>
            <a:srgbClr val="FF0000"/>
          </a:solidFill>
        </p:spPr>
        <p:txBody>
          <a:bodyPr/>
          <a:lstStyle/>
          <a:p>
            <a:fld id="{DF28FB93-0A08-4E7D-8E63-9EFA29F1E093}" type="slidenum">
              <a:rPr lang="en-US" smtClean="0">
                <a:solidFill>
                  <a:schemeClr val="bg1"/>
                </a:solidFill>
              </a:rPr>
              <a:pPr/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32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400" cy="1168400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Centralized algorithm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03212" y="1473200"/>
            <a:ext cx="11582400" cy="4597400"/>
          </a:xfrm>
        </p:spPr>
        <p:txBody>
          <a:bodyPr>
            <a:normAutofit/>
          </a:bodyPr>
          <a:lstStyle/>
          <a:p>
            <a:r>
              <a:rPr lang="en-US" dirty="0"/>
              <a:t>Boss </a:t>
            </a:r>
            <a:r>
              <a:rPr lang="en-US" dirty="0">
                <a:sym typeface="Wingdings" panose="05000000000000000000" pitchFamily="2" charset="2"/>
              </a:rPr>
              <a:t> elected leader </a:t>
            </a:r>
          </a:p>
          <a:p>
            <a:r>
              <a:rPr lang="en-US" dirty="0">
                <a:sym typeface="Wingdings" panose="05000000000000000000" pitchFamily="2" charset="2"/>
              </a:rPr>
              <a:t>Other are requesting the boss and get permission</a:t>
            </a:r>
          </a:p>
          <a:p>
            <a:r>
              <a:rPr lang="en-US" dirty="0">
                <a:sym typeface="Wingdings" panose="05000000000000000000" pitchFamily="2" charset="2"/>
              </a:rPr>
              <a:t>Queue is maintained to track the requests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2CE0B-52B2-444A-B20F-C4E2832A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2" y="6146800"/>
            <a:ext cx="9752569" cy="406400"/>
          </a:xfrm>
          <a:solidFill>
            <a:srgbClr val="FF0000"/>
          </a:solidFill>
        </p:spPr>
        <p:txBody>
          <a:bodyPr/>
          <a:lstStyle/>
          <a:p>
            <a:fld id="{0EC1EE0B-C2C0-41DC-B728-20FD6071FFB6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98DEAD-D33B-4BD2-9361-7B15EB8C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5782" y="6146800"/>
            <a:ext cx="1829830" cy="406400"/>
          </a:xfrm>
          <a:solidFill>
            <a:srgbClr val="FF0000"/>
          </a:solidFill>
        </p:spPr>
        <p:txBody>
          <a:bodyPr/>
          <a:lstStyle/>
          <a:p>
            <a:fld id="{DF28FB93-0A08-4E7D-8E63-9EFA29F1E093}" type="slidenum">
              <a:rPr lang="en-US" smtClean="0">
                <a:solidFill>
                  <a:schemeClr val="bg1"/>
                </a:solidFill>
              </a:rPr>
              <a:pPr/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06466F-D218-4DF5-B743-5E14859C8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399" y="3194050"/>
            <a:ext cx="55340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5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400" cy="1168400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Decentralized algorithm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03212" y="1473200"/>
            <a:ext cx="11582400" cy="4597400"/>
          </a:xfrm>
        </p:spPr>
        <p:txBody>
          <a:bodyPr>
            <a:normAutofit/>
          </a:bodyPr>
          <a:lstStyle/>
          <a:p>
            <a:r>
              <a:rPr lang="en-US" dirty="0"/>
              <a:t>Problems in centralized algorithm is that when </a:t>
            </a:r>
            <a:r>
              <a:rPr lang="en-US" dirty="0">
                <a:solidFill>
                  <a:srgbClr val="FF0000"/>
                </a:solidFill>
              </a:rPr>
              <a:t>a boss crashed </a:t>
            </a:r>
            <a:r>
              <a:rPr lang="en-US" dirty="0"/>
              <a:t>the nodes cannot be communicate</a:t>
            </a:r>
          </a:p>
          <a:p>
            <a:r>
              <a:rPr lang="en-US" dirty="0"/>
              <a:t>Every node are equal</a:t>
            </a:r>
          </a:p>
          <a:p>
            <a:r>
              <a:rPr lang="en-US" dirty="0"/>
              <a:t>To access the shared resource process will require the majority to the vote coordinator( any voting process)</a:t>
            </a:r>
          </a:p>
          <a:p>
            <a:r>
              <a:rPr lang="en-US" dirty="0"/>
              <a:t>Based on the maximum vote resource can be allocated</a:t>
            </a:r>
          </a:p>
          <a:p>
            <a:r>
              <a:rPr lang="en-US" dirty="0"/>
              <a:t>If a process wants to access it needs to get  m &gt; n/2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2CE0B-52B2-444A-B20F-C4E2832A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2" y="6146800"/>
            <a:ext cx="9752569" cy="406400"/>
          </a:xfrm>
          <a:solidFill>
            <a:srgbClr val="FF0000"/>
          </a:solidFill>
        </p:spPr>
        <p:txBody>
          <a:bodyPr/>
          <a:lstStyle/>
          <a:p>
            <a:fld id="{0EC1EE0B-C2C0-41DC-B728-20FD6071FFB6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98DEAD-D33B-4BD2-9361-7B15EB8C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5782" y="6146800"/>
            <a:ext cx="1829830" cy="406400"/>
          </a:xfrm>
          <a:solidFill>
            <a:srgbClr val="FF0000"/>
          </a:solidFill>
        </p:spPr>
        <p:txBody>
          <a:bodyPr/>
          <a:lstStyle/>
          <a:p>
            <a:fld id="{DF28FB93-0A08-4E7D-8E63-9EFA29F1E093}" type="slidenum">
              <a:rPr lang="en-US" smtClean="0">
                <a:solidFill>
                  <a:schemeClr val="bg1"/>
                </a:solidFill>
              </a:rPr>
              <a:pPr/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43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400" cy="1168400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Distributed algorithm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03212" y="1473200"/>
            <a:ext cx="11582400" cy="4597400"/>
          </a:xfrm>
        </p:spPr>
        <p:txBody>
          <a:bodyPr>
            <a:normAutofit/>
          </a:bodyPr>
          <a:lstStyle/>
          <a:p>
            <a:r>
              <a:rPr lang="en-US" dirty="0"/>
              <a:t>When a process wants to access a shared resource builds a message containing the name of resource, its process number, current local time</a:t>
            </a:r>
          </a:p>
          <a:p>
            <a:r>
              <a:rPr lang="en-US" dirty="0"/>
              <a:t>It sends the message to all others </a:t>
            </a:r>
          </a:p>
          <a:p>
            <a:r>
              <a:rPr lang="en-US" dirty="0"/>
              <a:t>Based on the process status with reply to the resource</a:t>
            </a:r>
          </a:p>
          <a:p>
            <a:pPr marL="0" indent="0">
              <a:buNone/>
            </a:pPr>
            <a:r>
              <a:rPr lang="en-US" dirty="0"/>
              <a:t>1 if the receiver is not accessing the resource and does not want to access it, it sends back on Ok message to the sender</a:t>
            </a:r>
          </a:p>
          <a:p>
            <a:pPr marL="0" indent="0">
              <a:buNone/>
            </a:pPr>
            <a:r>
              <a:rPr lang="en-US" dirty="0"/>
              <a:t>2 if the receiver already has access to the resource, it simply does not reply and queue instead</a:t>
            </a:r>
          </a:p>
          <a:p>
            <a:pPr marL="0" indent="0">
              <a:buNone/>
            </a:pPr>
            <a:r>
              <a:rPr lang="en-US" dirty="0"/>
              <a:t>3 if the resource also want to access. The time stamps are compared and one will win.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2CE0B-52B2-444A-B20F-C4E2832A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2" y="6146800"/>
            <a:ext cx="9752569" cy="406400"/>
          </a:xfrm>
          <a:solidFill>
            <a:srgbClr val="FF0000"/>
          </a:solidFill>
        </p:spPr>
        <p:txBody>
          <a:bodyPr/>
          <a:lstStyle/>
          <a:p>
            <a:fld id="{0EC1EE0B-C2C0-41DC-B728-20FD6071FFB6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98DEAD-D33B-4BD2-9361-7B15EB8C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5782" y="6146800"/>
            <a:ext cx="1829830" cy="406400"/>
          </a:xfrm>
          <a:solidFill>
            <a:srgbClr val="FF0000"/>
          </a:solidFill>
        </p:spPr>
        <p:txBody>
          <a:bodyPr/>
          <a:lstStyle/>
          <a:p>
            <a:fld id="{DF28FB93-0A08-4E7D-8E63-9EFA29F1E093}" type="slidenum">
              <a:rPr lang="en-US" smtClean="0">
                <a:solidFill>
                  <a:schemeClr val="bg1"/>
                </a:solidFill>
              </a:rPr>
              <a:pPr/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9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400" cy="1168400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Distributed algorithm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E9086D-9220-43C9-906C-5C2227249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5513" y="2657475"/>
            <a:ext cx="5257800" cy="2228850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2CE0B-52B2-444A-B20F-C4E2832A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2" y="6146800"/>
            <a:ext cx="9752569" cy="406400"/>
          </a:xfrm>
          <a:solidFill>
            <a:srgbClr val="FF0000"/>
          </a:solidFill>
        </p:spPr>
        <p:txBody>
          <a:bodyPr/>
          <a:lstStyle/>
          <a:p>
            <a:fld id="{0EC1EE0B-C2C0-41DC-B728-20FD6071FFB6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98DEAD-D33B-4BD2-9361-7B15EB8C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5782" y="6146800"/>
            <a:ext cx="1829830" cy="406400"/>
          </a:xfrm>
          <a:solidFill>
            <a:srgbClr val="FF0000"/>
          </a:solidFill>
        </p:spPr>
        <p:txBody>
          <a:bodyPr/>
          <a:lstStyle/>
          <a:p>
            <a:fld id="{DF28FB93-0A08-4E7D-8E63-9EFA29F1E093}" type="slidenum">
              <a:rPr lang="en-US" smtClean="0">
                <a:solidFill>
                  <a:schemeClr val="bg1"/>
                </a:solidFill>
              </a:rPr>
              <a:pPr/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5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400" cy="1168400"/>
          </a:xfrm>
          <a:solidFill>
            <a:srgbClr val="FF00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79412" y="1473200"/>
            <a:ext cx="11506200" cy="4597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2CE0B-52B2-444A-B20F-C4E2832A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2" y="6146800"/>
            <a:ext cx="9752569" cy="406400"/>
          </a:xfrm>
          <a:solidFill>
            <a:srgbClr val="FF0000"/>
          </a:solidFill>
        </p:spPr>
        <p:txBody>
          <a:bodyPr/>
          <a:lstStyle/>
          <a:p>
            <a:fld id="{0EC1EE0B-C2C0-41DC-B728-20FD6071FFB6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98DEAD-D33B-4BD2-9361-7B15EB8C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5782" y="6146800"/>
            <a:ext cx="1829830" cy="406400"/>
          </a:xfrm>
          <a:solidFill>
            <a:srgbClr val="FF0000"/>
          </a:solidFill>
        </p:spPr>
        <p:txBody>
          <a:bodyPr/>
          <a:lstStyle/>
          <a:p>
            <a:fld id="{DF28FB93-0A08-4E7D-8E63-9EFA29F1E093}" type="slidenum">
              <a:rPr lang="en-US" smtClean="0">
                <a:solidFill>
                  <a:schemeClr val="bg1"/>
                </a:solidFill>
              </a:rPr>
              <a:pPr/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24DEFBC7-2F07-4285-AC11-8C1251CA5572}"/>
              </a:ext>
            </a:extLst>
          </p:cNvPr>
          <p:cNvSpPr/>
          <p:nvPr/>
        </p:nvSpPr>
        <p:spPr>
          <a:xfrm>
            <a:off x="531812" y="1752600"/>
            <a:ext cx="1295400" cy="1219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FA79E482-986F-4220-A850-6952E35B73B5}"/>
              </a:ext>
            </a:extLst>
          </p:cNvPr>
          <p:cNvSpPr/>
          <p:nvPr/>
        </p:nvSpPr>
        <p:spPr>
          <a:xfrm>
            <a:off x="5637212" y="4889500"/>
            <a:ext cx="1295400" cy="1219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432C290D-B54D-418C-BC21-253D58F6EFEF}"/>
              </a:ext>
            </a:extLst>
          </p:cNvPr>
          <p:cNvSpPr/>
          <p:nvPr/>
        </p:nvSpPr>
        <p:spPr>
          <a:xfrm>
            <a:off x="9942513" y="1752600"/>
            <a:ext cx="1295400" cy="1219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6D79B4C5-D5D4-4FDF-B5C2-5E4D4AB896E9}"/>
              </a:ext>
            </a:extLst>
          </p:cNvPr>
          <p:cNvSpPr/>
          <p:nvPr/>
        </p:nvSpPr>
        <p:spPr>
          <a:xfrm>
            <a:off x="3884612" y="1905000"/>
            <a:ext cx="1143000" cy="9906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F01AC3B4-776C-4018-9B9B-ECCC0DBADC5C}"/>
              </a:ext>
            </a:extLst>
          </p:cNvPr>
          <p:cNvSpPr/>
          <p:nvPr/>
        </p:nvSpPr>
        <p:spPr>
          <a:xfrm>
            <a:off x="6837507" y="1856509"/>
            <a:ext cx="1143000" cy="9906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FB2A9BF-54B0-42FE-8AE3-97CBB90E78BD}"/>
              </a:ext>
            </a:extLst>
          </p:cNvPr>
          <p:cNvSpPr/>
          <p:nvPr/>
        </p:nvSpPr>
        <p:spPr>
          <a:xfrm>
            <a:off x="8609012" y="4038600"/>
            <a:ext cx="1143000" cy="9906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B015D97E-4E95-48AF-B3DE-BD8C2ED522A1}"/>
              </a:ext>
            </a:extLst>
          </p:cNvPr>
          <p:cNvSpPr/>
          <p:nvPr/>
        </p:nvSpPr>
        <p:spPr>
          <a:xfrm>
            <a:off x="1293812" y="4394200"/>
            <a:ext cx="1143000" cy="9906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684EAD-16F1-407A-AFB2-A38D1BD81870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1865312" y="2400300"/>
            <a:ext cx="2019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BE136C6-8F3E-41E1-9A4E-323602BA3B9A}"/>
              </a:ext>
            </a:extLst>
          </p:cNvPr>
          <p:cNvCxnSpPr>
            <a:stCxn id="15" idx="3"/>
            <a:endCxn id="8" idx="2"/>
          </p:cNvCxnSpPr>
          <p:nvPr/>
        </p:nvCxnSpPr>
        <p:spPr>
          <a:xfrm>
            <a:off x="2436812" y="4889500"/>
            <a:ext cx="32004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C6CEB8-4D2C-4EFE-9D6E-EDCD5A8F5C23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980507" y="2351809"/>
            <a:ext cx="1962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7027D6-8EF6-45DC-8F38-880ECBEBDCB1}"/>
              </a:ext>
            </a:extLst>
          </p:cNvPr>
          <p:cNvCxnSpPr/>
          <p:nvPr/>
        </p:nvCxnSpPr>
        <p:spPr>
          <a:xfrm flipV="1">
            <a:off x="9599612" y="2895600"/>
            <a:ext cx="533400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id="{A9F31E63-86BC-4EAC-AE83-6721213FD46F}"/>
              </a:ext>
            </a:extLst>
          </p:cNvPr>
          <p:cNvSpPr/>
          <p:nvPr/>
        </p:nvSpPr>
        <p:spPr>
          <a:xfrm>
            <a:off x="5600988" y="3318164"/>
            <a:ext cx="1295400" cy="1219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34386DB-E3A8-4B98-B76F-20A90DD0C3B5}"/>
              </a:ext>
            </a:extLst>
          </p:cNvPr>
          <p:cNvCxnSpPr/>
          <p:nvPr/>
        </p:nvCxnSpPr>
        <p:spPr>
          <a:xfrm>
            <a:off x="1598612" y="2847109"/>
            <a:ext cx="4038600" cy="88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6197DA1-C5D1-47D4-B2AA-7FA7854A21BD}"/>
              </a:ext>
            </a:extLst>
          </p:cNvPr>
          <p:cNvCxnSpPr>
            <a:stCxn id="31" idx="4"/>
          </p:cNvCxnSpPr>
          <p:nvPr/>
        </p:nvCxnSpPr>
        <p:spPr>
          <a:xfrm flipV="1">
            <a:off x="6896388" y="2639291"/>
            <a:ext cx="3159393" cy="128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9632FD-0E9C-4A19-83FC-14DADACD3BF3}"/>
              </a:ext>
            </a:extLst>
          </p:cNvPr>
          <p:cNvCxnSpPr>
            <a:stCxn id="31" idx="3"/>
            <a:endCxn id="8" idx="1"/>
          </p:cNvCxnSpPr>
          <p:nvPr/>
        </p:nvCxnSpPr>
        <p:spPr>
          <a:xfrm>
            <a:off x="6248688" y="4537364"/>
            <a:ext cx="36224" cy="35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11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400" cy="1168400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Token ring algorithm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03212" y="1473200"/>
            <a:ext cx="11582400" cy="4597400"/>
          </a:xfrm>
        </p:spPr>
        <p:txBody>
          <a:bodyPr>
            <a:normAutofit/>
          </a:bodyPr>
          <a:lstStyle/>
          <a:p>
            <a:r>
              <a:rPr lang="en-US" dirty="0"/>
              <a:t>A simple approach in which the token is used as a key</a:t>
            </a:r>
          </a:p>
          <a:p>
            <a:r>
              <a:rPr lang="en-US" dirty="0"/>
              <a:t>Whoever has the token can access the resource if needed and the token is passed one by one in any particular order</a:t>
            </a:r>
          </a:p>
          <a:p>
            <a:r>
              <a:rPr lang="en-US" dirty="0"/>
              <a:t>No starvation</a:t>
            </a:r>
          </a:p>
          <a:p>
            <a:r>
              <a:rPr lang="en-US" dirty="0"/>
              <a:t>Mutual exclusion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2CE0B-52B2-444A-B20F-C4E2832A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2" y="6146800"/>
            <a:ext cx="9752569" cy="406400"/>
          </a:xfrm>
          <a:solidFill>
            <a:srgbClr val="FF0000"/>
          </a:solidFill>
        </p:spPr>
        <p:txBody>
          <a:bodyPr/>
          <a:lstStyle/>
          <a:p>
            <a:fld id="{0EC1EE0B-C2C0-41DC-B728-20FD6071FFB6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98DEAD-D33B-4BD2-9361-7B15EB8C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5782" y="6146800"/>
            <a:ext cx="1829830" cy="406400"/>
          </a:xfrm>
          <a:solidFill>
            <a:srgbClr val="FF0000"/>
          </a:solidFill>
        </p:spPr>
        <p:txBody>
          <a:bodyPr/>
          <a:lstStyle/>
          <a:p>
            <a:fld id="{DF28FB93-0A08-4E7D-8E63-9EFA29F1E093}" type="slidenum">
              <a:rPr lang="en-US" smtClean="0">
                <a:solidFill>
                  <a:schemeClr val="bg1"/>
                </a:solidFill>
              </a:rPr>
              <a:pPr/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10557D-2221-4FAD-986A-F3B85B72C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950" y="2700337"/>
            <a:ext cx="51149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09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400" cy="1168400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Token ring algorithm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D48E848-DB43-41A2-9261-7BF890725A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586089"/>
              </p:ext>
            </p:extLst>
          </p:nvPr>
        </p:nvGraphicFramePr>
        <p:xfrm>
          <a:off x="303212" y="1473200"/>
          <a:ext cx="11430000" cy="467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3003136127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3099839185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606974384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555235260"/>
                    </a:ext>
                  </a:extLst>
                </a:gridCol>
              </a:tblGrid>
              <a:tr h="93472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Message per entry/exit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Delay before 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problem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194453"/>
                  </a:ext>
                </a:extLst>
              </a:tr>
              <a:tr h="934720"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Coordinator </a:t>
                      </a:r>
                      <a:r>
                        <a:rPr lang="en-US" dirty="0" err="1"/>
                        <a:t>crashs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823796"/>
                  </a:ext>
                </a:extLst>
              </a:tr>
              <a:tr h="934720">
                <a:tc>
                  <a:txBody>
                    <a:bodyPr/>
                    <a:lstStyle/>
                    <a:p>
                      <a:r>
                        <a:rPr lang="en-US" dirty="0"/>
                        <a:t>Decentralized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</a:t>
                      </a:r>
                      <a:r>
                        <a:rPr lang="en-US" dirty="0" err="1"/>
                        <a:t>mk</a:t>
                      </a:r>
                      <a:r>
                        <a:rPr lang="en-US" dirty="0"/>
                        <a:t>( k = 1,2,3…)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Starvation,</a:t>
                      </a:r>
                    </a:p>
                    <a:p>
                      <a:r>
                        <a:rPr lang="en-US" dirty="0"/>
                        <a:t>low 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203111"/>
                  </a:ext>
                </a:extLst>
              </a:tr>
              <a:tr h="934720"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(n-1)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2(n-1)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Crash of any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557344"/>
                  </a:ext>
                </a:extLst>
              </a:tr>
              <a:tr h="934720">
                <a:tc>
                  <a:txBody>
                    <a:bodyPr/>
                    <a:lstStyle/>
                    <a:p>
                      <a:r>
                        <a:rPr lang="en-US" dirty="0"/>
                        <a:t>Token 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to 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to 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Loss of token, </a:t>
                      </a:r>
                    </a:p>
                    <a:p>
                      <a:r>
                        <a:rPr lang="en-US" dirty="0"/>
                        <a:t>Process crash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621874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2CE0B-52B2-444A-B20F-C4E2832A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2" y="6146800"/>
            <a:ext cx="9752569" cy="406400"/>
          </a:xfrm>
          <a:solidFill>
            <a:srgbClr val="FF0000"/>
          </a:solidFill>
        </p:spPr>
        <p:txBody>
          <a:bodyPr/>
          <a:lstStyle/>
          <a:p>
            <a:fld id="{0EC1EE0B-C2C0-41DC-B728-20FD6071FFB6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98DEAD-D33B-4BD2-9361-7B15EB8C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5782" y="6146800"/>
            <a:ext cx="1829830" cy="406400"/>
          </a:xfrm>
          <a:solidFill>
            <a:srgbClr val="FF0000"/>
          </a:solidFill>
        </p:spPr>
        <p:txBody>
          <a:bodyPr/>
          <a:lstStyle/>
          <a:p>
            <a:fld id="{DF28FB93-0A08-4E7D-8E63-9EFA29F1E093}" type="slidenum">
              <a:rPr lang="en-US" smtClean="0">
                <a:solidFill>
                  <a:schemeClr val="bg1"/>
                </a:solidFill>
              </a:rPr>
              <a:pPr/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01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400" cy="1168400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Location system (GPS)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03212" y="1473200"/>
            <a:ext cx="11582400" cy="4597400"/>
          </a:xfrm>
        </p:spPr>
        <p:txBody>
          <a:bodyPr>
            <a:normAutofit/>
          </a:bodyPr>
          <a:lstStyle/>
          <a:p>
            <a:r>
              <a:rPr lang="en-US" dirty="0"/>
              <a:t>Global positioning nodes</a:t>
            </a:r>
          </a:p>
          <a:p>
            <a:r>
              <a:rPr lang="en-US" dirty="0"/>
              <a:t>When the number of nodes in DS grows it becomes increasingly difficult for on node to keep track of the others </a:t>
            </a:r>
          </a:p>
          <a:p>
            <a:r>
              <a:rPr lang="en-US" dirty="0"/>
              <a:t>So to keep the tack we position each process in an m dimension space such that the distance between any  two nodes is measurable.</a:t>
            </a:r>
          </a:p>
          <a:p>
            <a:r>
              <a:rPr lang="en-US" dirty="0"/>
              <a:t>Distance can be in terms of time also time taken from one node to another is the distance between them.</a:t>
            </a:r>
          </a:p>
          <a:p>
            <a:r>
              <a:rPr lang="en-US" dirty="0"/>
              <a:t>Example if a server s1 is replicated into multiple servers s1, s2, s3,… </a:t>
            </a:r>
            <a:r>
              <a:rPr lang="en-US" dirty="0" err="1"/>
              <a:t>sk</a:t>
            </a:r>
            <a:r>
              <a:rPr lang="en-US" dirty="0"/>
              <a:t> when a client come and if know the distance the we can directly select the mine of distance between client and any replicated server.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2CE0B-52B2-444A-B20F-C4E2832A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2" y="6146800"/>
            <a:ext cx="9752569" cy="406400"/>
          </a:xfrm>
          <a:solidFill>
            <a:srgbClr val="FF0000"/>
          </a:solidFill>
        </p:spPr>
        <p:txBody>
          <a:bodyPr/>
          <a:lstStyle/>
          <a:p>
            <a:fld id="{0EC1EE0B-C2C0-41DC-B728-20FD6071FFB6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98DEAD-D33B-4BD2-9361-7B15EB8C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5782" y="6146800"/>
            <a:ext cx="1829830" cy="406400"/>
          </a:xfrm>
          <a:solidFill>
            <a:srgbClr val="FF0000"/>
          </a:solidFill>
        </p:spPr>
        <p:txBody>
          <a:bodyPr/>
          <a:lstStyle/>
          <a:p>
            <a:fld id="{DF28FB93-0A08-4E7D-8E63-9EFA29F1E093}" type="slidenum">
              <a:rPr lang="en-US" smtClean="0">
                <a:solidFill>
                  <a:schemeClr val="bg1"/>
                </a:solidFill>
              </a:rPr>
              <a:pPr/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90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400" cy="1168400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Election algorithm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03212" y="1473200"/>
            <a:ext cx="11582400" cy="4597400"/>
          </a:xfrm>
        </p:spPr>
        <p:txBody>
          <a:bodyPr>
            <a:normAutofit/>
          </a:bodyPr>
          <a:lstStyle/>
          <a:p>
            <a:r>
              <a:rPr lang="en-US" dirty="0"/>
              <a:t>Many distributed algorithms need are process to act as coordinator </a:t>
            </a:r>
          </a:p>
          <a:p>
            <a:r>
              <a:rPr lang="en-US" dirty="0"/>
              <a:t>Is the technique to pic a unique coordinator (leader)</a:t>
            </a:r>
          </a:p>
          <a:p>
            <a:pPr lvl="1"/>
            <a:r>
              <a:rPr lang="en-US" dirty="0"/>
              <a:t>Bully algorithm </a:t>
            </a:r>
          </a:p>
          <a:p>
            <a:pPr lvl="1"/>
            <a:r>
              <a:rPr lang="en-US" dirty="0"/>
              <a:t>Ring algorithm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2CE0B-52B2-444A-B20F-C4E2832A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2" y="6146800"/>
            <a:ext cx="9752569" cy="406400"/>
          </a:xfrm>
          <a:solidFill>
            <a:srgbClr val="FF0000"/>
          </a:solidFill>
        </p:spPr>
        <p:txBody>
          <a:bodyPr/>
          <a:lstStyle/>
          <a:p>
            <a:fld id="{0EC1EE0B-C2C0-41DC-B728-20FD6071FFB6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98DEAD-D33B-4BD2-9361-7B15EB8C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5782" y="6146800"/>
            <a:ext cx="1829830" cy="406400"/>
          </a:xfrm>
          <a:solidFill>
            <a:srgbClr val="FF0000"/>
          </a:solidFill>
        </p:spPr>
        <p:txBody>
          <a:bodyPr/>
          <a:lstStyle/>
          <a:p>
            <a:fld id="{DF28FB93-0A08-4E7D-8E63-9EFA29F1E093}" type="slidenum">
              <a:rPr lang="en-US" smtClean="0">
                <a:solidFill>
                  <a:schemeClr val="bg1"/>
                </a:solidFill>
              </a:rPr>
              <a:pPr/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4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400" cy="1168400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Bully algorithm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03212" y="1473200"/>
            <a:ext cx="11582400" cy="4597400"/>
          </a:xfrm>
        </p:spPr>
        <p:txBody>
          <a:bodyPr>
            <a:normAutofit/>
          </a:bodyPr>
          <a:lstStyle/>
          <a:p>
            <a:r>
              <a:rPr lang="en-US" dirty="0"/>
              <a:t>Each process has a unique number </a:t>
            </a:r>
          </a:p>
          <a:p>
            <a:r>
              <a:rPr lang="en-US" dirty="0"/>
              <a:t>Process know the id and address of every other processes</a:t>
            </a:r>
          </a:p>
          <a:p>
            <a:r>
              <a:rPr lang="en-US" dirty="0"/>
              <a:t>Communication is assumed as reliable</a:t>
            </a:r>
          </a:p>
          <a:p>
            <a:r>
              <a:rPr lang="en-US" dirty="0"/>
              <a:t>The key idea is selecting the highest ID (for a leader)</a:t>
            </a:r>
          </a:p>
          <a:p>
            <a:r>
              <a:rPr lang="en-US" dirty="0"/>
              <a:t>Process initiates election if it just recovered from failure or if coordinator failed</a:t>
            </a:r>
          </a:p>
          <a:p>
            <a:r>
              <a:rPr lang="en-US" dirty="0"/>
              <a:t>Several process can be initiated an election simultaneously</a:t>
            </a:r>
          </a:p>
          <a:p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2CE0B-52B2-444A-B20F-C4E2832A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2" y="6146800"/>
            <a:ext cx="9752569" cy="406400"/>
          </a:xfrm>
          <a:solidFill>
            <a:srgbClr val="FF0000"/>
          </a:solidFill>
        </p:spPr>
        <p:txBody>
          <a:bodyPr/>
          <a:lstStyle/>
          <a:p>
            <a:fld id="{0EC1EE0B-C2C0-41DC-B728-20FD6071FFB6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98DEAD-D33B-4BD2-9361-7B15EB8C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5782" y="6146800"/>
            <a:ext cx="1829830" cy="406400"/>
          </a:xfrm>
          <a:solidFill>
            <a:srgbClr val="FF0000"/>
          </a:solidFill>
        </p:spPr>
        <p:txBody>
          <a:bodyPr/>
          <a:lstStyle/>
          <a:p>
            <a:fld id="{DF28FB93-0A08-4E7D-8E63-9EFA29F1E093}" type="slidenum">
              <a:rPr lang="en-US" smtClean="0">
                <a:solidFill>
                  <a:schemeClr val="bg1"/>
                </a:solidFill>
              </a:rPr>
              <a:pPr/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62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400" cy="1168400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Bully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03E161-1FB1-4C90-8EA0-8E218B19A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043" y="1473200"/>
            <a:ext cx="5637769" cy="4597400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2CE0B-52B2-444A-B20F-C4E2832A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2" y="6146800"/>
            <a:ext cx="9752569" cy="406400"/>
          </a:xfrm>
          <a:solidFill>
            <a:srgbClr val="FF0000"/>
          </a:solidFill>
        </p:spPr>
        <p:txBody>
          <a:bodyPr/>
          <a:lstStyle/>
          <a:p>
            <a:fld id="{0EC1EE0B-C2C0-41DC-B728-20FD6071FFB6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98DEAD-D33B-4BD2-9361-7B15EB8C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5782" y="6146800"/>
            <a:ext cx="1829830" cy="406400"/>
          </a:xfrm>
          <a:solidFill>
            <a:srgbClr val="FF0000"/>
          </a:solidFill>
        </p:spPr>
        <p:txBody>
          <a:bodyPr/>
          <a:lstStyle/>
          <a:p>
            <a:fld id="{DF28FB93-0A08-4E7D-8E63-9EFA29F1E093}" type="slidenum">
              <a:rPr lang="en-US" smtClean="0">
                <a:solidFill>
                  <a:schemeClr val="bg1"/>
                </a:solidFill>
              </a:rPr>
              <a:pPr/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91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400" cy="1168400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Ring algorithm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03212" y="1473200"/>
            <a:ext cx="6781800" cy="4597400"/>
          </a:xfrm>
        </p:spPr>
        <p:txBody>
          <a:bodyPr>
            <a:normAutofit/>
          </a:bodyPr>
          <a:lstStyle/>
          <a:p>
            <a:r>
              <a:rPr lang="en-US" dirty="0"/>
              <a:t>This algorithm applies to system organization as a ring(train) or chain (logically or physically)</a:t>
            </a:r>
          </a:p>
          <a:p>
            <a:r>
              <a:rPr lang="en-US" dirty="0"/>
              <a:t>P7 is failed and p6 and p3 are initiate to discover the leader then the highest number is 6 and it will be a leader</a:t>
            </a:r>
          </a:p>
          <a:p>
            <a:r>
              <a:rPr lang="en-US" dirty="0"/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2CE0B-52B2-444A-B20F-C4E2832A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2" y="6146800"/>
            <a:ext cx="9752569" cy="406400"/>
          </a:xfrm>
          <a:solidFill>
            <a:srgbClr val="FF0000"/>
          </a:solidFill>
        </p:spPr>
        <p:txBody>
          <a:bodyPr/>
          <a:lstStyle/>
          <a:p>
            <a:fld id="{0EC1EE0B-C2C0-41DC-B728-20FD6071FFB6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98DEAD-D33B-4BD2-9361-7B15EB8C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5782" y="6146800"/>
            <a:ext cx="1829830" cy="406400"/>
          </a:xfrm>
          <a:solidFill>
            <a:srgbClr val="FF0000"/>
          </a:solidFill>
        </p:spPr>
        <p:txBody>
          <a:bodyPr/>
          <a:lstStyle/>
          <a:p>
            <a:fld id="{DF28FB93-0A08-4E7D-8E63-9EFA29F1E093}" type="slidenum">
              <a:rPr lang="en-US" smtClean="0">
                <a:solidFill>
                  <a:schemeClr val="bg1"/>
                </a:solidFill>
              </a:rPr>
              <a:pPr/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D59684-0555-4F69-8B24-250D31E68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612" y="2057400"/>
            <a:ext cx="47339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5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400" cy="1168400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Ring algorithm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03212" y="1473200"/>
            <a:ext cx="6781800" cy="4597400"/>
          </a:xfrm>
        </p:spPr>
        <p:txBody>
          <a:bodyPr>
            <a:normAutofit/>
          </a:bodyPr>
          <a:lstStyle/>
          <a:p>
            <a:r>
              <a:rPr lang="en-US" dirty="0"/>
              <a:t>This algorithm applies to system organization as a ring(train) or chain (logically or physically)</a:t>
            </a:r>
          </a:p>
          <a:p>
            <a:r>
              <a:rPr lang="en-US" dirty="0"/>
              <a:t>P7 is failed and p6 and p3 are initiate to discover the leader then the highest number is 6 and it will be a leader</a:t>
            </a:r>
          </a:p>
          <a:p>
            <a:r>
              <a:rPr lang="en-US" dirty="0"/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2CE0B-52B2-444A-B20F-C4E2832A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2" y="6146800"/>
            <a:ext cx="9752569" cy="406400"/>
          </a:xfrm>
          <a:solidFill>
            <a:srgbClr val="FF0000"/>
          </a:solidFill>
        </p:spPr>
        <p:txBody>
          <a:bodyPr/>
          <a:lstStyle/>
          <a:p>
            <a:fld id="{0EC1EE0B-C2C0-41DC-B728-20FD6071FFB6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98DEAD-D33B-4BD2-9361-7B15EB8C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5782" y="6146800"/>
            <a:ext cx="1829830" cy="406400"/>
          </a:xfrm>
          <a:solidFill>
            <a:srgbClr val="FF0000"/>
          </a:solidFill>
        </p:spPr>
        <p:txBody>
          <a:bodyPr/>
          <a:lstStyle/>
          <a:p>
            <a:fld id="{DF28FB93-0A08-4E7D-8E63-9EFA29F1E093}" type="slidenum">
              <a:rPr lang="en-US" smtClean="0">
                <a:solidFill>
                  <a:schemeClr val="bg1"/>
                </a:solidFill>
              </a:rPr>
              <a:pPr/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D59684-0555-4F69-8B24-250D31E68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612" y="2057400"/>
            <a:ext cx="47339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9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400" cy="1168400"/>
          </a:xfrm>
          <a:solidFill>
            <a:srgbClr val="FF0000"/>
          </a:solidFill>
        </p:spPr>
        <p:txBody>
          <a:bodyPr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03212" y="1473200"/>
            <a:ext cx="11582400" cy="4597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9600" dirty="0"/>
          </a:p>
          <a:p>
            <a:pPr marL="0" indent="0" algn="ctr">
              <a:buNone/>
            </a:pPr>
            <a:r>
              <a:rPr lang="en-US" sz="9600" dirty="0"/>
              <a:t>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2CE0B-52B2-444A-B20F-C4E2832A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2" y="6146800"/>
            <a:ext cx="9752569" cy="406400"/>
          </a:xfrm>
          <a:solidFill>
            <a:srgbClr val="FF0000"/>
          </a:solidFill>
        </p:spPr>
        <p:txBody>
          <a:bodyPr/>
          <a:lstStyle/>
          <a:p>
            <a:fld id="{0EC1EE0B-C2C0-41DC-B728-20FD6071FFB6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98DEAD-D33B-4BD2-9361-7B15EB8C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5782" y="6146800"/>
            <a:ext cx="1829830" cy="406400"/>
          </a:xfrm>
          <a:solidFill>
            <a:srgbClr val="FF0000"/>
          </a:solidFill>
        </p:spPr>
        <p:txBody>
          <a:bodyPr/>
          <a:lstStyle/>
          <a:p>
            <a:fld id="{DF28FB93-0A08-4E7D-8E63-9EFA29F1E093}" type="slidenum">
              <a:rPr lang="en-US" smtClean="0">
                <a:solidFill>
                  <a:schemeClr val="bg1"/>
                </a:solidFill>
              </a:rPr>
              <a:pPr/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05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400" cy="1168400"/>
          </a:xfrm>
          <a:solidFill>
            <a:srgbClr val="FF00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79412" y="1473200"/>
            <a:ext cx="5410200" cy="4597400"/>
          </a:xfrm>
        </p:spPr>
        <p:txBody>
          <a:bodyPr/>
          <a:lstStyle/>
          <a:p>
            <a:r>
              <a:rPr lang="en-US" dirty="0"/>
              <a:t>Introduction </a:t>
            </a:r>
          </a:p>
          <a:p>
            <a:r>
              <a:rPr lang="en-US" dirty="0"/>
              <a:t>Coordination and synchronization</a:t>
            </a:r>
          </a:p>
          <a:p>
            <a:r>
              <a:rPr lang="en-US" dirty="0"/>
              <a:t>Physical clock</a:t>
            </a:r>
          </a:p>
          <a:p>
            <a:r>
              <a:rPr lang="en-US" dirty="0"/>
              <a:t>Logical clock</a:t>
            </a:r>
          </a:p>
          <a:p>
            <a:r>
              <a:rPr lang="en-US" dirty="0"/>
              <a:t>Mutual exclusion </a:t>
            </a:r>
          </a:p>
          <a:p>
            <a:r>
              <a:rPr lang="en-US" dirty="0"/>
              <a:t>Election algorithm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2CE0B-52B2-444A-B20F-C4E2832A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2" y="6146800"/>
            <a:ext cx="9752569" cy="406400"/>
          </a:xfrm>
          <a:solidFill>
            <a:srgbClr val="FF0000"/>
          </a:solidFill>
        </p:spPr>
        <p:txBody>
          <a:bodyPr/>
          <a:lstStyle/>
          <a:p>
            <a:fld id="{0EC1EE0B-C2C0-41DC-B728-20FD6071FFB6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98DEAD-D33B-4BD2-9361-7B15EB8C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5782" y="6146800"/>
            <a:ext cx="1829830" cy="406400"/>
          </a:xfrm>
          <a:solidFill>
            <a:srgbClr val="FF0000"/>
          </a:solidFill>
        </p:spPr>
        <p:txBody>
          <a:bodyPr/>
          <a:lstStyle/>
          <a:p>
            <a:fld id="{DF28FB93-0A08-4E7D-8E63-9EFA29F1E093}" type="slidenum">
              <a:rPr lang="en-US" smtClean="0">
                <a:solidFill>
                  <a:schemeClr val="bg1"/>
                </a:solidFill>
              </a:rPr>
              <a:pPr/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9377D51B-2186-4F5F-A3AB-8BFB26D0A644}"/>
              </a:ext>
            </a:extLst>
          </p:cNvPr>
          <p:cNvSpPr txBox="1">
            <a:spLocks/>
          </p:cNvSpPr>
          <p:nvPr/>
        </p:nvSpPr>
        <p:spPr>
          <a:xfrm>
            <a:off x="5789612" y="1549400"/>
            <a:ext cx="5410200" cy="459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039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214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53896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55648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Objectives</a:t>
            </a:r>
          </a:p>
          <a:p>
            <a:r>
              <a:rPr lang="en-US" dirty="0"/>
              <a:t>By the end of this lesson you will be able to </a:t>
            </a:r>
          </a:p>
          <a:p>
            <a:pPr lvl="1"/>
            <a:r>
              <a:rPr lang="en-US" dirty="0"/>
              <a:t>Define coordination and synchronization</a:t>
            </a:r>
          </a:p>
          <a:p>
            <a:pPr lvl="1"/>
            <a:r>
              <a:rPr lang="en-US" dirty="0"/>
              <a:t>Differentiate physical clock, logical clock and mutual exclusion </a:t>
            </a:r>
          </a:p>
          <a:p>
            <a:pPr lvl="1"/>
            <a:r>
              <a:rPr lang="en-US" dirty="0"/>
              <a:t>Know physical clock, logical clock, mutual exclusion and election algorithms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7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400" cy="1168400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Synchronization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03212" y="1473200"/>
            <a:ext cx="11582400" cy="4597400"/>
          </a:xfrm>
        </p:spPr>
        <p:txBody>
          <a:bodyPr/>
          <a:lstStyle/>
          <a:p>
            <a:r>
              <a:rPr lang="en-US" dirty="0"/>
              <a:t>Synchronization : flow of a program</a:t>
            </a:r>
          </a:p>
          <a:p>
            <a:r>
              <a:rPr lang="en-US" dirty="0"/>
              <a:t>Task is going on </a:t>
            </a:r>
          </a:p>
          <a:p>
            <a:pPr lvl="1"/>
            <a:r>
              <a:rPr lang="en-US" dirty="0"/>
              <a:t>Example if there are three sensors and exchange date in every 30 second without interrupting each other  </a:t>
            </a:r>
          </a:p>
          <a:p>
            <a:r>
              <a:rPr lang="en-US" dirty="0"/>
              <a:t>Coordination of actions between processes is synchronization (we use clock to achieve this) to send and receive data</a:t>
            </a:r>
          </a:p>
          <a:p>
            <a:r>
              <a:rPr lang="en-US" dirty="0"/>
              <a:t>Clock synchronization </a:t>
            </a:r>
          </a:p>
          <a:p>
            <a:pPr lvl="1"/>
            <a:r>
              <a:rPr lang="en-US" dirty="0"/>
              <a:t>It is a mechanism to synchronize the time of all nodes in the DS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2CE0B-52B2-444A-B20F-C4E2832A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2" y="6146800"/>
            <a:ext cx="9752569" cy="406400"/>
          </a:xfrm>
          <a:solidFill>
            <a:srgbClr val="FF0000"/>
          </a:solidFill>
        </p:spPr>
        <p:txBody>
          <a:bodyPr/>
          <a:lstStyle/>
          <a:p>
            <a:fld id="{0EC1EE0B-C2C0-41DC-B728-20FD6071FFB6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98DEAD-D33B-4BD2-9361-7B15EB8C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5782" y="6146800"/>
            <a:ext cx="1829830" cy="406400"/>
          </a:xfrm>
          <a:solidFill>
            <a:srgbClr val="FF0000"/>
          </a:solidFill>
        </p:spPr>
        <p:txBody>
          <a:bodyPr/>
          <a:lstStyle/>
          <a:p>
            <a:fld id="{DF28FB93-0A08-4E7D-8E63-9EFA29F1E093}" type="slidenum">
              <a:rPr lang="en-US" smtClean="0">
                <a:solidFill>
                  <a:schemeClr val="bg1"/>
                </a:solidFill>
              </a:rPr>
              <a:pPr/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06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400" cy="1168400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Clock synchronization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03212" y="1473200"/>
            <a:ext cx="11582400" cy="4597400"/>
          </a:xfrm>
        </p:spPr>
        <p:txBody>
          <a:bodyPr/>
          <a:lstStyle/>
          <a:p>
            <a:r>
              <a:rPr lang="en-US" dirty="0"/>
              <a:t>Clock synchronization can be achieved by </a:t>
            </a:r>
          </a:p>
          <a:p>
            <a:pPr lvl="1"/>
            <a:r>
              <a:rPr lang="en-US" dirty="0"/>
              <a:t>Internal : your own clock </a:t>
            </a:r>
          </a:p>
          <a:p>
            <a:pPr lvl="2"/>
            <a:r>
              <a:rPr lang="en-US" dirty="0"/>
              <a:t>Is the one which each node share its time with other node and all nodes set and adjust accordingly.</a:t>
            </a:r>
          </a:p>
          <a:p>
            <a:pPr lvl="1"/>
            <a:r>
              <a:rPr lang="en-US" dirty="0"/>
              <a:t>External : external reference clock is present. </a:t>
            </a:r>
          </a:p>
          <a:p>
            <a:pPr lvl="2"/>
            <a:r>
              <a:rPr lang="en-US" dirty="0"/>
              <a:t>It is used as a reference and the node in the system can set and adjust their time accordingly.</a:t>
            </a:r>
          </a:p>
          <a:p>
            <a:endParaRPr lang="en-US" dirty="0"/>
          </a:p>
          <a:p>
            <a:r>
              <a:rPr lang="en-US" dirty="0"/>
              <a:t>Ethiopia (3:00)</a:t>
            </a:r>
            <a:r>
              <a:rPr lang="en-US" dirty="0">
                <a:sym typeface="Wingdings" panose="05000000000000000000" pitchFamily="2" charset="2"/>
              </a:rPr>
              <a:t> USA(3:00) the same time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2CE0B-52B2-444A-B20F-C4E2832A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2" y="6146800"/>
            <a:ext cx="9752569" cy="406400"/>
          </a:xfrm>
          <a:solidFill>
            <a:srgbClr val="FF0000"/>
          </a:solidFill>
        </p:spPr>
        <p:txBody>
          <a:bodyPr/>
          <a:lstStyle/>
          <a:p>
            <a:fld id="{0EC1EE0B-C2C0-41DC-B728-20FD6071FFB6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98DEAD-D33B-4BD2-9361-7B15EB8C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5782" y="6146800"/>
            <a:ext cx="1829830" cy="406400"/>
          </a:xfrm>
          <a:solidFill>
            <a:srgbClr val="FF0000"/>
          </a:solidFill>
        </p:spPr>
        <p:txBody>
          <a:bodyPr/>
          <a:lstStyle/>
          <a:p>
            <a:fld id="{DF28FB93-0A08-4E7D-8E63-9EFA29F1E093}" type="slidenum">
              <a:rPr lang="en-US" smtClean="0">
                <a:solidFill>
                  <a:schemeClr val="bg1"/>
                </a:solidFill>
              </a:rPr>
              <a:pPr/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15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400" cy="1168400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Clock synchronization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03212" y="1473200"/>
            <a:ext cx="11582400" cy="4597400"/>
          </a:xfrm>
        </p:spPr>
        <p:txBody>
          <a:bodyPr/>
          <a:lstStyle/>
          <a:p>
            <a:r>
              <a:rPr lang="en-US" dirty="0"/>
              <a:t>Algorisms</a:t>
            </a:r>
          </a:p>
          <a:p>
            <a:pPr lvl="1"/>
            <a:r>
              <a:rPr lang="en-US" dirty="0"/>
              <a:t>Centralized : a single time server used as a reference </a:t>
            </a:r>
          </a:p>
          <a:p>
            <a:pPr lvl="2"/>
            <a:r>
              <a:rPr lang="en-US" dirty="0"/>
              <a:t>The time server propagate its time to the node and all the nodes adjust their time accordingly.</a:t>
            </a:r>
          </a:p>
          <a:p>
            <a:pPr lvl="2"/>
            <a:r>
              <a:rPr lang="en-US" dirty="0"/>
              <a:t>If the time server filed the whole synchronization failed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Decentralized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No centralized time server here instead node their by sharing their and making average</a:t>
            </a:r>
          </a:p>
          <a:p>
            <a:pPr marL="603504" lvl="2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2CE0B-52B2-444A-B20F-C4E2832A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2" y="6146800"/>
            <a:ext cx="9752569" cy="406400"/>
          </a:xfrm>
          <a:solidFill>
            <a:srgbClr val="FF0000"/>
          </a:solidFill>
        </p:spPr>
        <p:txBody>
          <a:bodyPr/>
          <a:lstStyle/>
          <a:p>
            <a:fld id="{0EC1EE0B-C2C0-41DC-B728-20FD6071FFB6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98DEAD-D33B-4BD2-9361-7B15EB8C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5782" y="6146800"/>
            <a:ext cx="1829830" cy="406400"/>
          </a:xfrm>
          <a:solidFill>
            <a:srgbClr val="FF0000"/>
          </a:solidFill>
        </p:spPr>
        <p:txBody>
          <a:bodyPr/>
          <a:lstStyle/>
          <a:p>
            <a:fld id="{DF28FB93-0A08-4E7D-8E63-9EFA29F1E093}" type="slidenum">
              <a:rPr lang="en-US" smtClean="0">
                <a:solidFill>
                  <a:schemeClr val="bg1"/>
                </a:solidFill>
              </a:rPr>
              <a:pPr/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74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400" cy="1168400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Physical Clock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03212" y="1473200"/>
            <a:ext cx="11582400" cy="4597400"/>
          </a:xfrm>
        </p:spPr>
        <p:txBody>
          <a:bodyPr>
            <a:normAutofit/>
          </a:bodyPr>
          <a:lstStyle/>
          <a:p>
            <a:r>
              <a:rPr lang="en-US" dirty="0"/>
              <a:t>Physical clock/local clock</a:t>
            </a:r>
          </a:p>
          <a:p>
            <a:r>
              <a:rPr lang="en-US" dirty="0"/>
              <a:t>It is a physical process and also a method of measuring that process to record the passage of time. For example, the rotation of the Earth measured in solar days. </a:t>
            </a:r>
          </a:p>
          <a:p>
            <a:r>
              <a:rPr lang="en-US"/>
              <a:t>Most of the physical clocks are based on cyclic processes such as a celestial rotation.</a:t>
            </a:r>
          </a:p>
          <a:p>
            <a:r>
              <a:rPr lang="en-US"/>
              <a:t>Count </a:t>
            </a:r>
            <a:r>
              <a:rPr lang="en-US" dirty="0"/>
              <a:t>Crystal Oscillator at particular frequency</a:t>
            </a:r>
          </a:p>
          <a:p>
            <a:r>
              <a:rPr lang="en-US" dirty="0"/>
              <a:t> each node share local system clock</a:t>
            </a:r>
          </a:p>
          <a:p>
            <a:r>
              <a:rPr lang="en-US" dirty="0"/>
              <a:t>T1 working at 3:00 T2 says working at 3:15 (who will work?)</a:t>
            </a:r>
          </a:p>
          <a:p>
            <a:r>
              <a:rPr lang="en-US" dirty="0"/>
              <a:t>The time difference between the two computers know as </a:t>
            </a:r>
            <a:r>
              <a:rPr lang="en-US" dirty="0">
                <a:solidFill>
                  <a:srgbClr val="FF0000"/>
                </a:solidFill>
              </a:rPr>
              <a:t>drift</a:t>
            </a:r>
            <a:r>
              <a:rPr lang="en-US" dirty="0"/>
              <a:t>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2CE0B-52B2-444A-B20F-C4E2832A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2" y="6146800"/>
            <a:ext cx="9752569" cy="406400"/>
          </a:xfrm>
          <a:solidFill>
            <a:srgbClr val="FF0000"/>
          </a:solidFill>
        </p:spPr>
        <p:txBody>
          <a:bodyPr/>
          <a:lstStyle/>
          <a:p>
            <a:fld id="{0EC1EE0B-C2C0-41DC-B728-20FD6071FFB6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98DEAD-D33B-4BD2-9361-7B15EB8C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5782" y="6146800"/>
            <a:ext cx="1829830" cy="406400"/>
          </a:xfrm>
          <a:solidFill>
            <a:srgbClr val="FF0000"/>
          </a:solidFill>
        </p:spPr>
        <p:txBody>
          <a:bodyPr/>
          <a:lstStyle/>
          <a:p>
            <a:fld id="{DF28FB93-0A08-4E7D-8E63-9EFA29F1E093}" type="slidenum">
              <a:rPr lang="en-US" smtClean="0">
                <a:solidFill>
                  <a:schemeClr val="bg1"/>
                </a:solidFill>
              </a:rPr>
              <a:pPr/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81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400" cy="1168400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Physical clock synchronization algorithms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03212" y="1473200"/>
            <a:ext cx="11582400" cy="4597400"/>
          </a:xfrm>
        </p:spPr>
        <p:txBody>
          <a:bodyPr/>
          <a:lstStyle/>
          <a:p>
            <a:r>
              <a:rPr lang="en-US" dirty="0"/>
              <a:t>Coordinate Universal Time (UTC)</a:t>
            </a:r>
          </a:p>
          <a:p>
            <a:r>
              <a:rPr lang="en-US" dirty="0"/>
              <a:t>Christian algorithm</a:t>
            </a:r>
          </a:p>
          <a:p>
            <a:r>
              <a:rPr lang="en-US" dirty="0"/>
              <a:t>Berkley algorithm </a:t>
            </a:r>
            <a:r>
              <a:rPr lang="en-US" dirty="0">
                <a:sym typeface="Wingdings" panose="05000000000000000000" pitchFamily="2" charset="2"/>
              </a:rPr>
              <a:t> most important </a:t>
            </a:r>
            <a:endParaRPr lang="en-US" dirty="0"/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2CE0B-52B2-444A-B20F-C4E2832A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2" y="6146800"/>
            <a:ext cx="9752569" cy="406400"/>
          </a:xfrm>
          <a:solidFill>
            <a:srgbClr val="FF0000"/>
          </a:solidFill>
        </p:spPr>
        <p:txBody>
          <a:bodyPr/>
          <a:lstStyle/>
          <a:p>
            <a:fld id="{0EC1EE0B-C2C0-41DC-B728-20FD6071FFB6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98DEAD-D33B-4BD2-9361-7B15EB8C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5782" y="6146800"/>
            <a:ext cx="1829830" cy="406400"/>
          </a:xfrm>
          <a:solidFill>
            <a:srgbClr val="FF0000"/>
          </a:solidFill>
        </p:spPr>
        <p:txBody>
          <a:bodyPr/>
          <a:lstStyle/>
          <a:p>
            <a:fld id="{DF28FB93-0A08-4E7D-8E63-9EFA29F1E093}" type="slidenum">
              <a:rPr lang="en-US" smtClean="0">
                <a:solidFill>
                  <a:schemeClr val="bg1"/>
                </a:solidFill>
              </a:rPr>
              <a:pPr/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91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400" cy="1168400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UTC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303212" y="1473200"/>
                <a:ext cx="11582400" cy="4597400"/>
              </a:xfrm>
            </p:spPr>
            <p:txBody>
              <a:bodyPr/>
              <a:lstStyle/>
              <a:p>
                <a:r>
                  <a:rPr lang="en-US" dirty="0"/>
                  <a:t>All nodes are generally synchronized to a standard time called coordinated Universal Time(UTC)</a:t>
                </a:r>
              </a:p>
              <a:p>
                <a:r>
                  <a:rPr lang="en-US" dirty="0"/>
                  <a:t>UTC is available from radio signal, telephone line, satellite</a:t>
                </a:r>
              </a:p>
              <a:p>
                <a:r>
                  <a:rPr lang="en-US" dirty="0"/>
                  <a:t>It is time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dirty="0"/>
                  <a:t>0.5 m sec</a:t>
                </a:r>
              </a:p>
              <a:p>
                <a:pPr lvl="1"/>
                <a:r>
                  <a:rPr lang="en-US" dirty="0"/>
                  <a:t>Difference in clocks(dc)</a:t>
                </a:r>
              </a:p>
              <a:p>
                <a:pPr lvl="1"/>
                <a:r>
                  <a:rPr lang="en-US" dirty="0"/>
                  <a:t>Difference in time(dt)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3212" y="1473200"/>
                <a:ext cx="11582400" cy="4597400"/>
              </a:xfrm>
              <a:blipFill>
                <a:blip r:embed="rId2"/>
                <a:stretch>
                  <a:fillRect l="-737" t="-1857" r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2CE0B-52B2-444A-B20F-C4E2832A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3212" y="6146800"/>
            <a:ext cx="9752569" cy="406400"/>
          </a:xfrm>
          <a:solidFill>
            <a:srgbClr val="FF0000"/>
          </a:solidFill>
        </p:spPr>
        <p:txBody>
          <a:bodyPr/>
          <a:lstStyle/>
          <a:p>
            <a:fld id="{0EC1EE0B-C2C0-41DC-B728-20FD6071FFB6}" type="datetime1">
              <a:rPr lang="en-US" smtClean="0">
                <a:solidFill>
                  <a:schemeClr val="bg1"/>
                </a:solidFill>
              </a:rPr>
              <a:t>5/24/2021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98DEAD-D33B-4BD2-9361-7B15EB8C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5782" y="6146800"/>
            <a:ext cx="1829830" cy="406400"/>
          </a:xfrm>
          <a:solidFill>
            <a:srgbClr val="FF0000"/>
          </a:solidFill>
        </p:spPr>
        <p:txBody>
          <a:bodyPr/>
          <a:lstStyle/>
          <a:p>
            <a:fld id="{DF28FB93-0A08-4E7D-8E63-9EFA29F1E093}" type="slidenum">
              <a:rPr lang="en-US" smtClean="0">
                <a:solidFill>
                  <a:schemeClr val="bg1"/>
                </a:solidFill>
              </a:rPr>
              <a:pPr/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E01744-945D-4F56-9BE4-6363AEB95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412" y="3415145"/>
            <a:ext cx="49339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2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059.potx" id="{C5FD5170-17AC-4815-968A-FDC1AAB6E99D}" vid="{74C691A5-1550-4555-B870-169F3443F41D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book education presentation (widescreen)</Template>
  <TotalTime>305</TotalTime>
  <Words>1358</Words>
  <Application>Microsoft Office PowerPoint</Application>
  <PresentationFormat>Custom</PresentationFormat>
  <Paragraphs>226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Cambria Math</vt:lpstr>
      <vt:lpstr>Constantia</vt:lpstr>
      <vt:lpstr>Books Classic 16x9</vt:lpstr>
      <vt:lpstr>Distributed systems </vt:lpstr>
      <vt:lpstr>Title and Content Layout with List</vt:lpstr>
      <vt:lpstr>Title and Content Layout with List</vt:lpstr>
      <vt:lpstr>Synchronization </vt:lpstr>
      <vt:lpstr>Clock synchronization </vt:lpstr>
      <vt:lpstr>Clock synchronization </vt:lpstr>
      <vt:lpstr>Physical Clock</vt:lpstr>
      <vt:lpstr>Physical clock synchronization algorithms </vt:lpstr>
      <vt:lpstr>UTC</vt:lpstr>
      <vt:lpstr>Christians </vt:lpstr>
      <vt:lpstr>Berkley algorithm </vt:lpstr>
      <vt:lpstr>Logical clock</vt:lpstr>
      <vt:lpstr>Logical clock algorithm</vt:lpstr>
      <vt:lpstr>Lamport algorithm</vt:lpstr>
      <vt:lpstr>Mutual exclusion</vt:lpstr>
      <vt:lpstr>Centralized algorithm </vt:lpstr>
      <vt:lpstr>Decentralized algorithm </vt:lpstr>
      <vt:lpstr>Distributed algorithm </vt:lpstr>
      <vt:lpstr>Distributed algorithm </vt:lpstr>
      <vt:lpstr>Token ring algorithm </vt:lpstr>
      <vt:lpstr>Token ring algorithm </vt:lpstr>
      <vt:lpstr>Location system (GPS)</vt:lpstr>
      <vt:lpstr>Election algorithm</vt:lpstr>
      <vt:lpstr>Bully algorithm</vt:lpstr>
      <vt:lpstr>Bully algorithm</vt:lpstr>
      <vt:lpstr>Ring algorithm</vt:lpstr>
      <vt:lpstr>Ring algorithm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Girmachew Gulint</dc:creator>
  <cp:lastModifiedBy>Girmachew Gulint</cp:lastModifiedBy>
  <cp:revision>123</cp:revision>
  <dcterms:created xsi:type="dcterms:W3CDTF">2021-05-23T12:35:22Z</dcterms:created>
  <dcterms:modified xsi:type="dcterms:W3CDTF">2021-05-24T08:37:10Z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