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D0F8A-9FF7-4EB3-B118-86F0343E9566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089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939C-1774-4023-84CA-A30DD8A77FF3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7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887-A66A-4935-81E9-D3E439BAF584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3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609-60BC-4F4C-9D35-7F6D27AF6672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1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E19A-C53C-4DB8-A1EC-7731ABD05050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085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85E-C068-43C3-BC73-AF3CB6A94DA0}" type="datetime1">
              <a:rPr lang="en-US" smtClean="0"/>
              <a:t>4/26/2021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4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33AE-27D8-4108-B4B3-12FE53C9F27F}" type="datetime1">
              <a:rPr lang="en-US" smtClean="0"/>
              <a:t>4/26/2021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1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6595-6869-4BE1-8274-EE05E144C14E}" type="datetime1">
              <a:rPr lang="en-US" smtClean="0"/>
              <a:t>4/26/2021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0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8F3E-0458-4626-81EF-16902A3D3845}" type="datetime1">
              <a:rPr lang="en-US" smtClean="0"/>
              <a:t>4/26/2021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7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C5C0-F963-4F95-A706-3B553B0B9A71}" type="datetime1">
              <a:rPr lang="en-US" smtClean="0"/>
              <a:t>4/26/2021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2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C41-B7D3-41CB-8EF8-76D2459F4956}" type="datetime1">
              <a:rPr lang="en-US" smtClean="0"/>
              <a:t>4/26/2021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Indroduction to distributed systems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E19342-8F11-4753-9C2C-FEE4F0AC99FD}" type="datetime1">
              <a:rPr lang="en-US" smtClean="0"/>
              <a:t>4/26/2021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6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380" y="2016752"/>
            <a:ext cx="9435241" cy="1625599"/>
          </a:xfrm>
        </p:spPr>
        <p:txBody>
          <a:bodyPr/>
          <a:lstStyle/>
          <a:p>
            <a:r>
              <a:rPr lang="en-US" dirty="0"/>
              <a:t>Distributed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Maarten van Steen</a:t>
            </a:r>
          </a:p>
          <a:p>
            <a:r>
              <a:rPr lang="en-US" cap="none" dirty="0"/>
              <a:t>Andrew S. Tanenbaum</a:t>
            </a:r>
          </a:p>
          <a:p>
            <a:r>
              <a:rPr lang="en-US" cap="none" dirty="0"/>
              <a:t>Third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4290-F7AE-43CC-8E1C-1AE8C0382820}"/>
              </a:ext>
            </a:extLst>
          </p:cNvPr>
          <p:cNvSpPr txBox="1"/>
          <p:nvPr/>
        </p:nvSpPr>
        <p:spPr>
          <a:xfrm>
            <a:off x="9982201" y="2743200"/>
            <a:ext cx="2045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onstantia"/>
              </a:rPr>
              <a:t>MapReduce</a:t>
            </a:r>
          </a:p>
          <a:p>
            <a:r>
              <a:rPr lang="en-US" dirty="0">
                <a:solidFill>
                  <a:prstClr val="white"/>
                </a:solidFill>
                <a:latin typeface="Constantia"/>
              </a:rPr>
              <a:t>Raft</a:t>
            </a:r>
          </a:p>
          <a:p>
            <a:r>
              <a:rPr lang="en-US" dirty="0">
                <a:solidFill>
                  <a:prstClr val="white"/>
                </a:solidFill>
                <a:latin typeface="Constantia"/>
              </a:rPr>
              <a:t>k/v server</a:t>
            </a:r>
          </a:p>
          <a:p>
            <a:r>
              <a:rPr lang="en-US" dirty="0">
                <a:solidFill>
                  <a:prstClr val="white"/>
                </a:solidFill>
                <a:latin typeface="Constantia"/>
              </a:rPr>
              <a:t>Shared k/v </a:t>
            </a:r>
          </a:p>
          <a:p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Resource based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DS as a huge collection of resources that are individually managed by components.</a:t>
            </a:r>
          </a:p>
          <a:p>
            <a:r>
              <a:rPr lang="en-US" dirty="0"/>
              <a:t>Resources may be added or removed by remote applications, likewise retrieved or modified.</a:t>
            </a:r>
          </a:p>
          <a:p>
            <a:pPr marL="0" indent="0">
              <a:buNone/>
            </a:pPr>
            <a:r>
              <a:rPr lang="en-US" dirty="0"/>
              <a:t>This approach has now been widely adopted for the web and known as </a:t>
            </a:r>
            <a:r>
              <a:rPr lang="en-US" dirty="0">
                <a:solidFill>
                  <a:srgbClr val="FF0000"/>
                </a:solidFill>
              </a:rPr>
              <a:t>REST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10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690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Event Based Architecture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entire communication in this kind of a system happens through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. </a:t>
            </a:r>
          </a:p>
          <a:p>
            <a:r>
              <a:rPr lang="en-US" dirty="0"/>
              <a:t>When an event is generated, it will be sent to the </a:t>
            </a:r>
            <a:r>
              <a:rPr lang="en-US" dirty="0">
                <a:solidFill>
                  <a:srgbClr val="FF0000"/>
                </a:solidFill>
              </a:rPr>
              <a:t>bus system</a:t>
            </a:r>
            <a:r>
              <a:rPr lang="en-US" dirty="0"/>
              <a:t>. </a:t>
            </a:r>
          </a:p>
          <a:p>
            <a:r>
              <a:rPr lang="en-US" dirty="0"/>
              <a:t>With this, everyone else will be notified telling that such an event has occurred. </a:t>
            </a:r>
          </a:p>
          <a:p>
            <a:r>
              <a:rPr lang="en-US" dirty="0"/>
              <a:t>So, if anyone is interested, that node </a:t>
            </a:r>
            <a:r>
              <a:rPr lang="en-US" dirty="0">
                <a:solidFill>
                  <a:srgbClr val="FF0000"/>
                </a:solidFill>
              </a:rPr>
              <a:t>can pull the event </a:t>
            </a:r>
            <a:r>
              <a:rPr lang="en-US" dirty="0"/>
              <a:t>from the bus and use it. </a:t>
            </a:r>
          </a:p>
          <a:p>
            <a:r>
              <a:rPr lang="en-US" dirty="0"/>
              <a:t>Sometimes these events could be data, or even URLs to resources. </a:t>
            </a:r>
          </a:p>
          <a:p>
            <a:r>
              <a:rPr lang="en-US" dirty="0"/>
              <a:t>So the receiver can access whatever the information is given in the event and process accordingly. </a:t>
            </a:r>
          </a:p>
          <a:p>
            <a:r>
              <a:rPr lang="en-US" dirty="0"/>
              <a:t>processes communicate through the propagation of events. </a:t>
            </a:r>
          </a:p>
          <a:p>
            <a:r>
              <a:rPr lang="en-US" dirty="0"/>
              <a:t>Communication styles</a:t>
            </a:r>
          </a:p>
          <a:p>
            <a:pPr lvl="1"/>
            <a:r>
              <a:rPr lang="en-US" dirty="0"/>
              <a:t>Publisher-subscriber  </a:t>
            </a:r>
          </a:p>
          <a:p>
            <a:pPr lvl="1"/>
            <a:r>
              <a:rPr lang="en-US" dirty="0"/>
              <a:t>Broadcast  </a:t>
            </a:r>
          </a:p>
          <a:p>
            <a:pPr lvl="1"/>
            <a:r>
              <a:rPr lang="en-US" dirty="0"/>
              <a:t>Point-to-Point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433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level architecture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758952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Centralized 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Decentralized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Hybrid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12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150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Centralized organizations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Simple client-server architecture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Connection-oriented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Connectionless</a:t>
            </a:r>
          </a:p>
          <a:p>
            <a:r>
              <a:rPr lang="en-US" dirty="0"/>
              <a:t>Multitiered architecture </a:t>
            </a:r>
          </a:p>
          <a:p>
            <a:pPr lvl="1"/>
            <a:r>
              <a:rPr lang="en-US" dirty="0"/>
              <a:t>A client machine containing only the programs implementing (part of) the user interface level</a:t>
            </a:r>
          </a:p>
          <a:p>
            <a:pPr lvl="1"/>
            <a:r>
              <a:rPr lang="en-US" dirty="0"/>
              <a:t>A server machine containing the rest, that is, the programs implementing the processing and data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13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193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Decentralized organizations: peer to peer systems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All systems are equal</a:t>
            </a:r>
          </a:p>
          <a:p>
            <a:r>
              <a:rPr lang="en-US" dirty="0"/>
              <a:t>Structured peer-to peer</a:t>
            </a:r>
          </a:p>
          <a:p>
            <a:pPr lvl="1"/>
            <a:r>
              <a:rPr lang="en-US" dirty="0"/>
              <a:t>Topology and route is predefined</a:t>
            </a:r>
          </a:p>
          <a:p>
            <a:r>
              <a:rPr lang="en-US" dirty="0"/>
              <a:t>Unstructured peer-to-peer</a:t>
            </a:r>
          </a:p>
          <a:p>
            <a:pPr lvl="1"/>
            <a:r>
              <a:rPr lang="en-US" dirty="0"/>
              <a:t>Overlay resemble random graph and apply searching for data(flooding and random walk)</a:t>
            </a:r>
          </a:p>
          <a:p>
            <a:r>
              <a:rPr lang="en-US" dirty="0"/>
              <a:t>Hierarchically organized peer-to-peer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14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580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Hybrid architecture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Edge-server systems</a:t>
            </a:r>
          </a:p>
          <a:p>
            <a:pPr lvl="1"/>
            <a:r>
              <a:rPr lang="en-US" dirty="0"/>
              <a:t>Deployed on the Internet where servers are placed “at the edge” of the network.</a:t>
            </a:r>
          </a:p>
          <a:p>
            <a:pPr lvl="1"/>
            <a:r>
              <a:rPr lang="en-US" dirty="0"/>
              <a:t>This edge is formed by the boundary between enterprise networks and the actual Internet</a:t>
            </a:r>
          </a:p>
          <a:p>
            <a:r>
              <a:rPr lang="en-US" dirty="0"/>
              <a:t>Collaborative distributed systems</a:t>
            </a:r>
          </a:p>
          <a:p>
            <a:pPr lvl="1"/>
            <a:r>
              <a:rPr lang="en-US" dirty="0"/>
              <a:t>BitTorrent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15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3862-28F0-4738-AD28-A0C97358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64" y="2770910"/>
            <a:ext cx="5902037" cy="2877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4E921-AC65-4BB3-96C3-50DC4B3D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6" y="3657601"/>
            <a:ext cx="4707948" cy="22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Examples of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network file system (NFS)</a:t>
            </a:r>
          </a:p>
          <a:p>
            <a:r>
              <a:rPr lang="en-US" dirty="0"/>
              <a:t>One of the most widely deployed ones for Unix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16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8C784-19CE-45F7-98F1-9E9AA3B66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t="4377" r="1996"/>
          <a:stretch/>
        </p:blipFill>
        <p:spPr>
          <a:xfrm>
            <a:off x="2687782" y="2576945"/>
            <a:ext cx="6622473" cy="34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Examples of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The Web</a:t>
            </a:r>
          </a:p>
          <a:p>
            <a:pPr marL="0" indent="0">
              <a:buNone/>
            </a:pPr>
            <a:r>
              <a:rPr lang="en-US" dirty="0"/>
              <a:t>a. Simple client-server web architecture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17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818FC-FBE8-4B1A-9550-71C5FA17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93" y="2616344"/>
            <a:ext cx="58864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Examples of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The Web</a:t>
            </a:r>
          </a:p>
          <a:p>
            <a:pPr marL="0" indent="0">
              <a:buNone/>
            </a:pPr>
            <a:r>
              <a:rPr lang="en-US" dirty="0"/>
              <a:t>b. Multitiered architecture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18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E9877-9742-4C2A-9D5D-A6D920B6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64" y="3060988"/>
            <a:ext cx="6486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6000" dirty="0"/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19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518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Title and 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20472" y="1803400"/>
            <a:ext cx="4113529" cy="42672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Architectural styles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Middleware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47749720-AB5F-4FA3-807B-9298D5FD0D94}"/>
              </a:ext>
            </a:extLst>
          </p:cNvPr>
          <p:cNvSpPr txBox="1">
            <a:spLocks/>
          </p:cNvSpPr>
          <p:nvPr/>
        </p:nvSpPr>
        <p:spPr>
          <a:xfrm>
            <a:off x="5562600" y="1803400"/>
            <a:ext cx="6096000" cy="426720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Objectives</a:t>
            </a:r>
          </a:p>
          <a:p>
            <a:pPr lvl="1"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At the end of this course you will be able to:</a:t>
            </a:r>
          </a:p>
          <a:p>
            <a:pPr lvl="2"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Define what an architecture style mean in DSs </a:t>
            </a:r>
          </a:p>
          <a:p>
            <a:pPr lvl="2"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List different architectures of DSs</a:t>
            </a:r>
          </a:p>
          <a:p>
            <a:pPr lvl="2"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Compare and contrast architectural styles of DSs</a:t>
            </a:r>
          </a:p>
          <a:p>
            <a:pPr lvl="2">
              <a:buClr>
                <a:srgbClr val="6A3A20"/>
              </a:buClr>
            </a:pPr>
            <a:r>
              <a:rPr lang="en-US" dirty="0">
                <a:solidFill>
                  <a:srgbClr val="6A3A20"/>
                </a:solidFill>
                <a:latin typeface="Constantia"/>
              </a:rPr>
              <a:t>List examples of architectural styles DSs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2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Quiz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and network file systems are example of distributed system architecture. Identify the architecture style of Web and Network file system and draw its architectures.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20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4371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Individual assignment 1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Write what you understand from architectures of DSs.</a:t>
            </a:r>
          </a:p>
          <a:p>
            <a:pPr marL="0" indent="0">
              <a:buNone/>
            </a:pPr>
            <a:r>
              <a:rPr lang="en-US" dirty="0"/>
              <a:t>	a. Why do you need to learn about distributed systems architecture?</a:t>
            </a:r>
          </a:p>
          <a:p>
            <a:pPr marL="0" indent="0">
              <a:buNone/>
            </a:pPr>
            <a:r>
              <a:rPr lang="en-US"/>
              <a:t>2. Differentiate </a:t>
            </a:r>
            <a:r>
              <a:rPr lang="en-US" dirty="0"/>
              <a:t>appropriate application area of different distributed system architectural styles.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1835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909" y="1803400"/>
            <a:ext cx="11291455" cy="42672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DSs are often complex pieces of software of which the components are by definition dispersed across multiple machines.</a:t>
            </a:r>
          </a:p>
          <a:p>
            <a:r>
              <a:rPr lang="en-US" dirty="0"/>
              <a:t>To master their complexity, it is crucial that  these systems are properly organized.</a:t>
            </a:r>
          </a:p>
          <a:p>
            <a:pPr lvl="1"/>
            <a:r>
              <a:rPr lang="en-US" dirty="0"/>
              <a:t>Logical organization </a:t>
            </a:r>
            <a:r>
              <a:rPr lang="en-US" dirty="0">
                <a:sym typeface="Wingdings" panose="05000000000000000000" pitchFamily="2" charset="2"/>
              </a:rPr>
              <a:t>software architecture </a:t>
            </a:r>
            <a:endParaRPr lang="en-US" dirty="0"/>
          </a:p>
          <a:p>
            <a:pPr lvl="1"/>
            <a:r>
              <a:rPr lang="en-US" dirty="0"/>
              <a:t>Physical organization </a:t>
            </a:r>
            <a:r>
              <a:rPr lang="en-US" dirty="0">
                <a:sym typeface="Wingdings" panose="05000000000000000000" pitchFamily="2" charset="2"/>
              </a:rPr>
              <a:t>system architecture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Software architectures </a:t>
            </a:r>
            <a:r>
              <a:rPr lang="en-US" dirty="0"/>
              <a:t>: how various software components are to be organized and how they should organized.</a:t>
            </a:r>
          </a:p>
          <a:p>
            <a:r>
              <a:rPr lang="en-US" dirty="0"/>
              <a:t>An important goal of DSs is to separate applications from underlying platforms by providing a middleware layer.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3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566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9491" y="1803400"/>
            <a:ext cx="11346873" cy="4267200"/>
          </a:xfrm>
          <a:ln>
            <a:solidFill>
              <a:srgbClr val="92D050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Middleware layer is an important architectural decision, and its main purpose is to provide distribution transparency.</a:t>
            </a:r>
          </a:p>
          <a:p>
            <a:r>
              <a:rPr lang="en-US" dirty="0"/>
              <a:t>However, trade-offs need to be made to achieve transparency, which has led to various </a:t>
            </a:r>
            <a:r>
              <a:rPr lang="en-US" dirty="0">
                <a:solidFill>
                  <a:srgbClr val="FF0000"/>
                </a:solidFill>
              </a:rPr>
              <a:t>techniques</a:t>
            </a:r>
            <a:r>
              <a:rPr lang="en-US" dirty="0"/>
              <a:t> to adjust the middleware to the needs of the applications that make use of it.</a:t>
            </a:r>
          </a:p>
          <a:p>
            <a:r>
              <a:rPr lang="en-US" dirty="0"/>
              <a:t>Realization of a DS requires that we instantiate and place software component on real machines.</a:t>
            </a:r>
          </a:p>
          <a:p>
            <a:r>
              <a:rPr lang="en-US" dirty="0"/>
              <a:t>The final destination  of a software architecture is referred to as a </a:t>
            </a:r>
            <a:r>
              <a:rPr lang="en-US" dirty="0">
                <a:solidFill>
                  <a:srgbClr val="FF0000"/>
                </a:solidFill>
              </a:rPr>
              <a:t>system architecture.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Centralized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traditional and single system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Decentralized  peer to peer 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Hybrid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4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650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Architectural styles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03400"/>
            <a:ext cx="11319164" cy="4267200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Software architecture is crucial for the successful development of large software.</a:t>
            </a:r>
          </a:p>
          <a:p>
            <a:r>
              <a:rPr lang="en-US" dirty="0"/>
              <a:t>Style is formulated in terms of:</a:t>
            </a:r>
          </a:p>
          <a:p>
            <a:pPr lvl="2"/>
            <a:r>
              <a:rPr lang="en-US" sz="2200" dirty="0"/>
              <a:t>components</a:t>
            </a:r>
          </a:p>
          <a:p>
            <a:pPr lvl="2"/>
            <a:r>
              <a:rPr lang="en-US" sz="2200" dirty="0"/>
              <a:t>the way components connected to each other </a:t>
            </a:r>
          </a:p>
          <a:p>
            <a:pPr lvl="2"/>
            <a:r>
              <a:rPr lang="en-US" sz="2200" dirty="0"/>
              <a:t>the data exchange between components </a:t>
            </a:r>
          </a:p>
          <a:p>
            <a:pPr lvl="2"/>
            <a:r>
              <a:rPr lang="en-US" sz="2200" dirty="0"/>
              <a:t>how these elements are jointly configured into a system</a:t>
            </a:r>
          </a:p>
          <a:p>
            <a:pPr marL="301752" lvl="1" indent="0">
              <a:buNone/>
            </a:pPr>
            <a:endParaRPr lang="en-US" sz="2400" dirty="0"/>
          </a:p>
          <a:p>
            <a:pPr marL="758952" lvl="1" indent="-457200">
              <a:buFont typeface="+mj-lt"/>
              <a:buAutoNum type="arabicPeriod"/>
            </a:pPr>
            <a:r>
              <a:rPr lang="en-US" sz="2400" dirty="0"/>
              <a:t>Layered architectures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2400" dirty="0"/>
              <a:t>Object based architectures 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2400" dirty="0"/>
              <a:t>Resource centered architectures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sz="2400" dirty="0"/>
              <a:t>Event based architectures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5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DD77136-04EC-47F7-A29F-3EF768ACDCDA}"/>
              </a:ext>
            </a:extLst>
          </p:cNvPr>
          <p:cNvSpPr/>
          <p:nvPr/>
        </p:nvSpPr>
        <p:spPr>
          <a:xfrm>
            <a:off x="5680364" y="4336473"/>
            <a:ext cx="1233054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E399-ED39-48E0-8943-69853989F34F}"/>
              </a:ext>
            </a:extLst>
          </p:cNvPr>
          <p:cNvSpPr txBox="1"/>
          <p:nvPr/>
        </p:nvSpPr>
        <p:spPr>
          <a:xfrm>
            <a:off x="7271029" y="4913807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DSs architectural styles</a:t>
            </a:r>
          </a:p>
        </p:txBody>
      </p:sp>
    </p:spTree>
    <p:extLst>
      <p:ext uri="{BB962C8B-B14F-4D97-AF65-F5344CB8AC3E}">
        <p14:creationId xmlns:p14="http://schemas.microsoft.com/office/powerpoint/2010/main" val="28260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799" y="304800"/>
            <a:ext cx="11610109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Layered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Components are organized in a layered fashion where a component at layer 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baseline="-25000" dirty="0"/>
              <a:t>  </a:t>
            </a:r>
            <a:r>
              <a:rPr lang="en-US" dirty="0"/>
              <a:t>can make a </a:t>
            </a:r>
            <a:r>
              <a:rPr lang="en-US" dirty="0" err="1">
                <a:solidFill>
                  <a:srgbClr val="FF0000"/>
                </a:solidFill>
              </a:rPr>
              <a:t>downcall</a:t>
            </a:r>
            <a:r>
              <a:rPr lang="en-US" dirty="0"/>
              <a:t> to a component at a lower-level layer L</a:t>
            </a:r>
            <a:r>
              <a:rPr lang="en-US" baseline="-25000" dirty="0"/>
              <a:t>i </a:t>
            </a:r>
            <a:r>
              <a:rPr lang="en-US" dirty="0"/>
              <a:t>(with </a:t>
            </a:r>
            <a:r>
              <a:rPr lang="en-US" dirty="0" err="1"/>
              <a:t>i</a:t>
            </a:r>
            <a:r>
              <a:rPr lang="en-US" dirty="0"/>
              <a:t> &lt; j) and generally expect a response.</a:t>
            </a:r>
          </a:p>
          <a:p>
            <a:r>
              <a:rPr lang="en-US" dirty="0"/>
              <a:t>Only an </a:t>
            </a:r>
            <a:r>
              <a:rPr lang="en-US" dirty="0">
                <a:highlight>
                  <a:srgbClr val="FFFF00"/>
                </a:highlight>
              </a:rPr>
              <a:t>exceptional</a:t>
            </a:r>
            <a:r>
              <a:rPr lang="en-US" dirty="0"/>
              <a:t> cases will an </a:t>
            </a:r>
            <a:r>
              <a:rPr lang="en-US" dirty="0">
                <a:solidFill>
                  <a:srgbClr val="FF0000"/>
                </a:solidFill>
              </a:rPr>
              <a:t>upcall</a:t>
            </a:r>
            <a:r>
              <a:rPr lang="en-US" dirty="0"/>
              <a:t> be made to a higher level component.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6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7AFD9-8D14-4EF1-A2A4-C78138D5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3255818"/>
            <a:ext cx="6353175" cy="2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Layered Architectures communication protocol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Connection oriented (TCP)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7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F2462-7FEA-404B-8CBE-6BDF7043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64" y="2632364"/>
            <a:ext cx="674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 layering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application-interface layering</a:t>
            </a:r>
          </a:p>
          <a:p>
            <a:r>
              <a:rPr lang="en-US" dirty="0"/>
              <a:t>The processing layering</a:t>
            </a:r>
          </a:p>
          <a:p>
            <a:r>
              <a:rPr lang="en-US" dirty="0"/>
              <a:t>The data level</a:t>
            </a:r>
          </a:p>
          <a:p>
            <a:pPr lvl="1"/>
            <a:r>
              <a:rPr lang="en-US" dirty="0"/>
              <a:t>Example search engine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8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DE565-4967-4F11-A377-FE53CB6A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10" y="1600200"/>
            <a:ext cx="5929746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12954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Object-based and service-oriented architectures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11319164" cy="4470400"/>
          </a:xfrm>
          <a:ln>
            <a:solidFill>
              <a:srgbClr val="92D050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In DSs components are connected through a procedural call mechanism.</a:t>
            </a:r>
          </a:p>
          <a:p>
            <a:r>
              <a:rPr lang="en-US" dirty="0"/>
              <a:t>This object or a component not need to be on a machine instead it may be on a network.</a:t>
            </a:r>
          </a:p>
          <a:p>
            <a:r>
              <a:rPr lang="en-US" dirty="0"/>
              <a:t>Different components can interact directly with other components through a </a:t>
            </a:r>
            <a:r>
              <a:rPr lang="en-US" dirty="0">
                <a:solidFill>
                  <a:srgbClr val="FF0000"/>
                </a:solidFill>
              </a:rPr>
              <a:t>direct method call (RMI or RPC).</a:t>
            </a:r>
          </a:p>
          <a:p>
            <a:r>
              <a:rPr lang="en-US" dirty="0"/>
              <a:t>This style is attractive due to its data encapsulating nature</a:t>
            </a:r>
          </a:p>
          <a:p>
            <a:r>
              <a:rPr lang="en-US" dirty="0"/>
              <a:t>Object-based architecture form the foundation of </a:t>
            </a:r>
          </a:p>
          <a:p>
            <a:pPr marL="0" indent="0">
              <a:buNone/>
            </a:pPr>
            <a:r>
              <a:rPr lang="en-US" dirty="0"/>
              <a:t>encapsulating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into independent units</a:t>
            </a:r>
          </a:p>
          <a:p>
            <a:pPr marL="0" indent="0">
              <a:buNone/>
            </a:pPr>
            <a:r>
              <a:rPr lang="en-US" dirty="0"/>
              <a:t>This led to SOA</a:t>
            </a:r>
          </a:p>
          <a:p>
            <a:pPr marL="0" indent="0">
              <a:buNone/>
            </a:pPr>
            <a:r>
              <a:rPr lang="en-US" dirty="0"/>
              <a:t>	 Example : online shopping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4D3-86C9-4B29-A2A2-9A23CC288BA9}" type="datetime1">
              <a:rPr lang="en-US">
                <a:solidFill>
                  <a:srgbClr val="6A3A20"/>
                </a:solidFill>
                <a:latin typeface="Constantia"/>
              </a:rPr>
              <a:pPr/>
              <a:t>4/26/2021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BB6-8DAE-4A5C-BE5C-C271AF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A3A20"/>
                </a:solidFill>
                <a:latin typeface="Constantia"/>
              </a:rPr>
              <a:t>Indroduction to distributed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/>
              <a:t>9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3104A-C838-41C0-97F4-F7EE61272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" r="12539"/>
          <a:stretch/>
        </p:blipFill>
        <p:spPr>
          <a:xfrm>
            <a:off x="7610765" y="3429000"/>
            <a:ext cx="4031672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1003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Constantia</vt:lpstr>
      <vt:lpstr>Books Classic 16x9</vt:lpstr>
      <vt:lpstr>Distributed System </vt:lpstr>
      <vt:lpstr>Title and Content Layout</vt:lpstr>
      <vt:lpstr>Introduction</vt:lpstr>
      <vt:lpstr>Introduction</vt:lpstr>
      <vt:lpstr>Architectural styles </vt:lpstr>
      <vt:lpstr>1. Layered Architectures</vt:lpstr>
      <vt:lpstr>Layered Architectures communication protocol</vt:lpstr>
      <vt:lpstr>Application layering </vt:lpstr>
      <vt:lpstr>2. Object-based and service-oriented architectures</vt:lpstr>
      <vt:lpstr>3. Resource based architectures</vt:lpstr>
      <vt:lpstr>4. Event Based Architecture</vt:lpstr>
      <vt:lpstr>System level architecture </vt:lpstr>
      <vt:lpstr>1. Centralized organizations</vt:lpstr>
      <vt:lpstr>2. Decentralized organizations: peer to peer systems</vt:lpstr>
      <vt:lpstr>3. Hybrid architecture </vt:lpstr>
      <vt:lpstr>Examples of architectures</vt:lpstr>
      <vt:lpstr>Examples of architectures</vt:lpstr>
      <vt:lpstr>Examples of architectures</vt:lpstr>
      <vt:lpstr>PowerPoint Presentation</vt:lpstr>
      <vt:lpstr>Quiz </vt:lpstr>
      <vt:lpstr>Individual assignment 1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 </dc:title>
  <dc:creator>Girmachew Gulint</dc:creator>
  <cp:lastModifiedBy>Girmachew Gulint</cp:lastModifiedBy>
  <cp:revision>127</cp:revision>
  <dcterms:created xsi:type="dcterms:W3CDTF">2021-04-23T18:19:33Z</dcterms:created>
  <dcterms:modified xsi:type="dcterms:W3CDTF">2021-04-26T07:20:23Z</dcterms:modified>
</cp:coreProperties>
</file>