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Nuni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Nunito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Nunito-italic.fntdata"/><Relationship Id="rId23" Type="http://schemas.openxmlformats.org/officeDocument/2006/relationships/slide" Target="slides/slide18.xml"/><Relationship Id="rId45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Nuni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517891d2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517891d2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517891d2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517891d2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517891d2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517891d2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517891d2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517891d2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517891d2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517891d2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517891d2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517891d2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517891d2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517891d2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517891d2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f517891d2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517891d2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517891d2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517891d2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f517891d2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17891d2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517891d2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517891d2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f517891d2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580fadd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f580fadd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f517891d2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f517891d2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57c91c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f57c91c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57c91c6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f57c91c6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f57c91c6c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f57c91c6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f57c91c6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f57c91c6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57c91c6c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f57c91c6c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674efad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674efad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f72f0f7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f72f0f7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517891d2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517891d2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72f0f72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f72f0f72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f72f0f72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f72f0f72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f72f0f72b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f72f0f72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72f0f72b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f72f0f72b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f72f0f72b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f72f0f72b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72f0f72b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f72f0f72b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f72f0f72b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f72f0f72b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f72f0f72b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f72f0f72b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f72f0f72b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f72f0f72b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517891d2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517891d2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517891d2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517891d2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517891d2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517891d2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517891d2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517891d2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517891d2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517891d2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517891d2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517891d2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0210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Programming II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Database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2041350" y="24007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25" y="1061600"/>
            <a:ext cx="6859674" cy="339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/>
          <p:nvPr/>
        </p:nvSpPr>
        <p:spPr>
          <a:xfrm>
            <a:off x="4825825" y="3055850"/>
            <a:ext cx="2632200" cy="1331400"/>
          </a:xfrm>
          <a:prstGeom prst="wedgeRoundRectCallout">
            <a:avLst>
              <a:gd fmla="val -83909" name="adj1"/>
              <a:gd fmla="val -8181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Table name is comment and it has 2 columns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45" y="1104352"/>
            <a:ext cx="7592467" cy="36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134600"/>
            <a:ext cx="75057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In number 1 and 2 the column name must written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In number 3 select data type of column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Then other columns value could be set as the </a:t>
            </a:r>
            <a:r>
              <a:rPr lang="en" sz="1800"/>
              <a:t>requirement. Form example for this table will set id as primary key and auto increment. Comment as text data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550" y="892400"/>
            <a:ext cx="7594225" cy="37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SQL preview </a:t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42055" l="31566" r="31448" t="29107"/>
          <a:stretch/>
        </p:blipFill>
        <p:spPr>
          <a:xfrm>
            <a:off x="1164850" y="1119475"/>
            <a:ext cx="6323474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819150" y="195075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table structure</a:t>
            </a: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00" y="892400"/>
            <a:ext cx="8076199" cy="379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819150" y="1134600"/>
            <a:ext cx="75057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PHP 5 and later can work with a MySQL database using: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MySQLi extension (the "i" stands for improved)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PDO (PHP Data Objects)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I use MySQLi or PDO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819150" y="1134600"/>
            <a:ext cx="75057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PDO will work on 12 different database systems, whereas MySQLi will only work with MySQL databases.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So, if you have to switch your project to use another database, PDO makes the process easy. You only have to change the connection string and a few queries. With MySQLi, you will need to rewrite the entire code - queries included.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Both are object-oriented, but MySQLi also offers a procedural API.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Both support Prepared Statements.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Prepared Statements protect from SQL injection, and are very important for web application security.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the connection with MySql OOP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819150" y="1134600"/>
            <a:ext cx="75057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&lt;?php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$servername = "localhost";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$username = "username";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$password = "password";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$dbname = "myDB";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// Create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$conn = new mysqli($servername, $username, $password, $dbname);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// Check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if ($conn-&gt;connect_error) {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  die("Connection failed: " . $conn-&gt;connect_error);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echo "Connected successfully";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?&gt;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the </a:t>
            </a:r>
            <a:r>
              <a:rPr lang="en"/>
              <a:t>connection with MySql OOP</a:t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819150" y="1134600"/>
            <a:ext cx="75057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The connection will be closed automatically when the script ends.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To close the connection before, use the following: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MySQLi Object-Oriented: $conn-&gt;close();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MySQLi </a:t>
            </a:r>
            <a:r>
              <a:rPr lang="en" sz="2000"/>
              <a:t>Procedural</a:t>
            </a:r>
            <a:r>
              <a:rPr lang="en" sz="2000"/>
              <a:t>: mysqli_close($conn);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PDO : $conn = null;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331250"/>
            <a:ext cx="75057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043750"/>
            <a:ext cx="75057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the end of this chapter students will be able to: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Connecting PHP application and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CRUD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Write secured code to prevent SQL injection, cross site scripting attack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Database and Table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819150" y="1134600"/>
            <a:ext cx="75057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140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After connection is opened different SQL commands will be run like create, drop, insert, select, update.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So, it is possible to create database and tables with PHP script.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Example 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81818"/>
              <a:buChar char="➢"/>
            </a:pPr>
            <a:r>
              <a:rPr lang="en" sz="11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Create database</a:t>
            </a:r>
            <a:endParaRPr sz="11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81818"/>
              <a:buChar char="➢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$sql = </a:t>
            </a:r>
            <a:r>
              <a:rPr lang="en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"CREATE DATABASE myDB"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81818"/>
              <a:buChar char="➢"/>
            </a:pPr>
            <a:r>
              <a:rPr lang="en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($conn-&gt;query($sql) === TRUE) 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81818"/>
              <a:buChar char="➢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"Database created successfully"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81818"/>
              <a:buChar char="➢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81818"/>
              <a:buChar char="➢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"Error creating database: "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$conn-&gt;error;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81818"/>
              <a:buChar char="➢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754125" y="2311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</a:t>
            </a:r>
            <a:r>
              <a:rPr lang="en"/>
              <a:t>with</a:t>
            </a:r>
            <a:r>
              <a:rPr lang="en"/>
              <a:t> OOP 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819150" y="796000"/>
            <a:ext cx="7505700" cy="3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&lt;?php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$servername = "localhost";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$username = "root";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$password = "";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$dbname = "ip22";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// Create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$conn = new mysqli($servername, $username, $password, $dbname);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// Check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if ($conn-&gt;connect_error) {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  die("Connection failed: " . $conn-&gt;connect_error);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}else{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   echo "Connected successfully";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r>
              <a:rPr lang="en"/>
              <a:t> data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819150" y="1134600"/>
            <a:ext cx="75057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$sql = </a:t>
            </a:r>
            <a:r>
              <a:rPr lang="en" sz="19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"INSERT INTO comment (comment)</a:t>
            </a:r>
            <a:endParaRPr sz="1900">
              <a:solidFill>
                <a:srgbClr val="A52A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VALUES ('Do not let')"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($conn-&gt;query($sql) === TRUE) {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9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9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"Comment saved successfully"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" sz="19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9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9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"Error: "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$sql . </a:t>
            </a:r>
            <a:r>
              <a:rPr lang="en" sz="19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$conn-&gt;error;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single </a:t>
            </a:r>
            <a:r>
              <a:rPr lang="en"/>
              <a:t>data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819150" y="1134600"/>
            <a:ext cx="75057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$sql = "SELECT * FROM comment WHERE id = 1";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$result = $mysqli-&gt;query($sql);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($result-&gt;num_rows &gt; 0) {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$row = $result-&gt;fetch_assoc();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"ID : " . $row["id"] . " - Comment: " . $row["comment"]; } else {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"No results found";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Multiple data</a:t>
            </a:r>
            <a:endParaRPr/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819150" y="1134600"/>
            <a:ext cx="80664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$sql = "SELECT * FROM comment ";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$result = $mysqli-&gt;query($sql);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($result-&gt;num_rows &gt; 0) {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($row = $result-&gt;fetch_assoc()){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"ID : " . $row["id"] . " - Comment: " .$row["comment"].”&lt;br&gt;”;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}else {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"No results found";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r>
              <a:rPr lang="en"/>
              <a:t> data</a:t>
            </a:r>
            <a:endParaRPr/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819150" y="1134600"/>
            <a:ext cx="80664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$data  ="Comment Three";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$sql = "UPDATE `comment` SET `comment`='$data' WHERE id = 3 ";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($conn-&gt;query($sql)) {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echo "Record updated successfully";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else {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echo "Error updating record: " . mysqli_error($conn);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</a:t>
            </a:r>
            <a:r>
              <a:rPr lang="en"/>
              <a:t>data</a:t>
            </a:r>
            <a:endParaRPr/>
          </a:p>
        </p:txBody>
      </p:sp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819150" y="1134600"/>
            <a:ext cx="80664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$sql = "DELETE FROM `comment` WHERE id BETWEEN 4 and 8";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($conn-&gt;query($sql)) {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echo "Record deleted successfully";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else {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echo "Error deleting record: " . mysqli_error($conn);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757975" y="263075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lternatives  to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/>
              <a:t>fetch_assoc</a:t>
            </a:r>
            <a:endParaRPr/>
          </a:p>
        </p:txBody>
      </p:sp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819150" y="823550"/>
            <a:ext cx="80664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fetch_row(): </a:t>
            </a:r>
            <a:r>
              <a:rPr lang="en"/>
              <a:t>Returns a numerical array where each column is indexed by its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($result-&gt;num_rows &gt; 0)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($row = $result-&gt;fetch_row()) {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 "Column1: " . $row[0] . " - Column2: " . $row[1];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fetch_array(): </a:t>
            </a:r>
            <a:r>
              <a:rPr lang="en"/>
              <a:t>Returns an array where each column is indexed by both its name and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$result = $mysqli-&gt;query($sql);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($result-&gt;num_rows &gt; 0) { </a:t>
            </a:r>
            <a:endParaRPr sz="165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($row = $result-&gt;fetch_array()) {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 "Column1: " . $row['column1'] . " - Column2: " . $row[1];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fetch_object():</a:t>
            </a:r>
            <a:r>
              <a:rPr lang="en"/>
              <a:t> Returns an object with properties corresponding to the column names.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$result = $mysqli-&gt;query($sql); if ($result-&gt;num_rows &gt; 0)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($row = $result-&gt;fetch_object()) {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 "Column1: " . $row-&gt;column1 . " - Column2: " . $row-&gt;column2;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757975" y="263075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CLAUSE OF SQL STATMENTS</a:t>
            </a:r>
            <a:endParaRPr/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645775" y="764100"/>
            <a:ext cx="80664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The WHERE clause is used to filter records.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It is used to extract only those records that fulfill a specified condition.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The WHERE clause is not only used in SELECT statements, it is also used in UPDATE, DELETE, etc.!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Operators</a:t>
            </a:r>
            <a:r>
              <a:rPr lang="en" sz="1800"/>
              <a:t> used in where clause : =,&gt;,&lt;,&lt;=,&gt;=,!=, like, between, etc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757975" y="263075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SELECT</a:t>
            </a:r>
            <a:endParaRPr/>
          </a:p>
        </p:txBody>
      </p:sp>
      <p:sp>
        <p:nvSpPr>
          <p:cNvPr id="301" name="Google Shape;301;p41"/>
          <p:cNvSpPr txBox="1"/>
          <p:nvPr>
            <p:ph idx="1" type="body"/>
          </p:nvPr>
        </p:nvSpPr>
        <p:spPr>
          <a:xfrm>
            <a:off x="645775" y="764100"/>
            <a:ext cx="80664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Inner join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Left join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Right join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134600"/>
            <a:ext cx="75057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PHP offers various drivers for connecting to different types of databases, each tailored to specific database systems.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The choice of driver depends on the database being used and the specific requirements of the application, such as the need for prepared statements, object-oriented interfaces, or specific database feature.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It can connect to: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MySQL/MariaDB</a:t>
            </a:r>
            <a:endParaRPr sz="1800"/>
          </a:p>
          <a:p>
            <a:pPr indent="-33432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PostgreSQL</a:t>
            </a:r>
            <a:endParaRPr sz="1800"/>
          </a:p>
          <a:p>
            <a:pPr indent="-33432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SQLite</a:t>
            </a:r>
            <a:endParaRPr sz="1800"/>
          </a:p>
          <a:p>
            <a:pPr indent="-33432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SQL Server (MSSQL)</a:t>
            </a:r>
            <a:endParaRPr sz="1800"/>
          </a:p>
          <a:p>
            <a:pPr indent="-33432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Oracle</a:t>
            </a:r>
            <a:endParaRPr sz="1800"/>
          </a:p>
          <a:p>
            <a:pPr indent="-33432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MongoDB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757975" y="263075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</a:t>
            </a:r>
            <a:r>
              <a:rPr lang="en"/>
              <a:t>aggregate</a:t>
            </a:r>
            <a:r>
              <a:rPr lang="en"/>
              <a:t> function</a:t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645775" y="764100"/>
            <a:ext cx="80664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count()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avg()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min()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max()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757975" y="263075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Form</a:t>
            </a:r>
            <a:endParaRPr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645775" y="764100"/>
            <a:ext cx="80664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The PHP superglobals $_GET and $_POST are used to collect form-data.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GET may be used for sending non-sensitive data.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GET also has limits on the amount of information to send. The limitation is about 2000 characters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Information sent from a form with the POST method is invisible to others 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Post method has no limits on the amount of information to send.</a:t>
            </a:r>
            <a:endParaRPr sz="1900"/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POST supports advanced functionality such as support for multi-part binary input while uploading files to server.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757975" y="263075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form.php</a:t>
            </a:r>
            <a:endParaRPr/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645775" y="764100"/>
            <a:ext cx="80664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&lt;form action="insert.php" method="post" enctype="multipart/form-data"&gt;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	&lt;textarea name="comment" id=""&gt;&lt;/textarea&gt;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	&lt;br&gt;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	&lt;input type='file'&gt;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	&lt;br&gt;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	&lt;button type="submit"&gt;Save&lt;/button&gt;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	&lt;/form&gt;</a:t>
            </a:r>
            <a:endParaRPr sz="1900"/>
          </a:p>
        </p:txBody>
      </p:sp>
      <p:sp>
        <p:nvSpPr>
          <p:cNvPr id="320" name="Google Shape;320;p44"/>
          <p:cNvSpPr/>
          <p:nvPr/>
        </p:nvSpPr>
        <p:spPr>
          <a:xfrm>
            <a:off x="5678075" y="3395275"/>
            <a:ext cx="1386900" cy="924600"/>
          </a:xfrm>
          <a:prstGeom prst="wedgeEllipseCallout">
            <a:avLst>
              <a:gd fmla="val -258350" name="adj1"/>
              <a:gd fmla="val -28595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PHP page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7419750" y="3302050"/>
            <a:ext cx="1386900" cy="924600"/>
          </a:xfrm>
          <a:prstGeom prst="wedgeEllipseCallout">
            <a:avLst>
              <a:gd fmla="val -258350" name="adj1"/>
              <a:gd fmla="val -28595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method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4"/>
          <p:cNvSpPr/>
          <p:nvPr/>
        </p:nvSpPr>
        <p:spPr>
          <a:xfrm>
            <a:off x="7419750" y="2109450"/>
            <a:ext cx="1386900" cy="924600"/>
          </a:xfrm>
          <a:prstGeom prst="wedgeEllipseCallout">
            <a:avLst>
              <a:gd fmla="val -316216" name="adj1"/>
              <a:gd fmla="val -10782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Name of controller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4"/>
          <p:cNvSpPr/>
          <p:nvPr/>
        </p:nvSpPr>
        <p:spPr>
          <a:xfrm>
            <a:off x="4205775" y="3836675"/>
            <a:ext cx="1386900" cy="924600"/>
          </a:xfrm>
          <a:prstGeom prst="wedgeEllipseCallout">
            <a:avLst>
              <a:gd fmla="val -120941" name="adj1"/>
              <a:gd fmla="val -8211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Button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757975" y="263075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r>
              <a:rPr lang="en"/>
              <a:t>.php (connection)</a:t>
            </a:r>
            <a:endParaRPr/>
          </a:p>
        </p:txBody>
      </p:sp>
      <p:sp>
        <p:nvSpPr>
          <p:cNvPr id="329" name="Google Shape;329;p45"/>
          <p:cNvSpPr txBox="1"/>
          <p:nvPr>
            <p:ph idx="1" type="body"/>
          </p:nvPr>
        </p:nvSpPr>
        <p:spPr>
          <a:xfrm>
            <a:off x="645775" y="764100"/>
            <a:ext cx="80664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$servername = "localhost";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$username = "root";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$password = "";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$dbname = "ip2";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$conn = new mysqli($servername, $username, $password, $dbname);</a:t>
            </a:r>
            <a:endParaRPr sz="1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757975" y="263075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Insert.php (insert)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645775" y="764100"/>
            <a:ext cx="80664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if(($_SERVER['REQUEST_METHOD']) === 'POST'){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	$data = htmlspecialchars($_POST['comment']);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	// $data = "Comment of today";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	$sql  = "INSERT INTO `comment`(`comment`) VALUES ('$data')";//string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	//echo "$sql";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	// To excute $sql string it need a method that called query($sql)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	if ($conn-&gt;query($sql) === TRUE) {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	             	header('location: crud.php');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 	} else {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   	echo "Error creating database: " . $conn-&gt;error;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 	}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	}</a:t>
            </a:r>
            <a:endParaRPr sz="1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757975" y="263075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r>
              <a:rPr lang="en"/>
              <a:t>.php </a:t>
            </a:r>
            <a:endParaRPr/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645775" y="764100"/>
            <a:ext cx="80664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$sql = 'SELECT * FROM `comment`';//string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$data = $conn-&gt;query($sql);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if ($data-&gt;num_rows &gt; 0) {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	// output data of each row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	while($row = $data-&gt;fetch_assoc()) {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	echo "id: " . $row["id"]. " - Comment: " . $row["comment"]. "&lt;br&gt;";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	}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} else {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	echo "0 results";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	}</a:t>
            </a:r>
            <a:endParaRPr sz="1900"/>
          </a:p>
        </p:txBody>
      </p:sp>
      <p:sp>
        <p:nvSpPr>
          <p:cNvPr id="342" name="Google Shape;342;p47"/>
          <p:cNvSpPr/>
          <p:nvPr/>
        </p:nvSpPr>
        <p:spPr>
          <a:xfrm>
            <a:off x="6992850" y="1271425"/>
            <a:ext cx="1675800" cy="924600"/>
          </a:xfrm>
          <a:prstGeom prst="wedgeEllipseCallout">
            <a:avLst>
              <a:gd fmla="val -342271" name="adj1"/>
              <a:gd fmla="val -390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7"/>
          <p:cNvSpPr/>
          <p:nvPr/>
        </p:nvSpPr>
        <p:spPr>
          <a:xfrm>
            <a:off x="6769575" y="2733975"/>
            <a:ext cx="1675800" cy="924600"/>
          </a:xfrm>
          <a:prstGeom prst="wedgeEllipseCallout">
            <a:avLst>
              <a:gd fmla="val -108236" name="adj1"/>
              <a:gd fmla="val -5035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can be any 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757975" y="263075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r>
              <a:rPr lang="en"/>
              <a:t>.php </a:t>
            </a:r>
            <a:endParaRPr/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645775" y="764100"/>
            <a:ext cx="80664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&lt;form action ="update.php" method ="POST"&gt;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&lt;input type="hidden" value="&lt;?php echo $row["id"]?&gt;" name="id" &gt;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&lt;textarea name="comment"&gt;&lt;?php echo $row["comment"]   ?&gt;&lt;/textarea&gt;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           	&lt;br&gt;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&lt;input type  ="submit" value="Update" name="update"&gt;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&lt;/form&gt;</a:t>
            </a:r>
            <a:endParaRPr sz="1900"/>
          </a:p>
        </p:txBody>
      </p:sp>
      <p:sp>
        <p:nvSpPr>
          <p:cNvPr id="350" name="Google Shape;350;p48"/>
          <p:cNvSpPr/>
          <p:nvPr/>
        </p:nvSpPr>
        <p:spPr>
          <a:xfrm>
            <a:off x="6906150" y="263075"/>
            <a:ext cx="1675800" cy="924600"/>
          </a:xfrm>
          <a:prstGeom prst="wedgeEllipseCallout">
            <a:avLst>
              <a:gd fmla="val -130180" name="adj1"/>
              <a:gd fmla="val 6374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Old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757975" y="263075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together</a:t>
            </a:r>
            <a:endParaRPr/>
          </a:p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645775" y="764100"/>
            <a:ext cx="80664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while($row = $data-&gt;fetch_assoc()) {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       	$id = $row["id"];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        	echo "&lt;tr&gt;";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        	echo "&lt;td&gt; " . $no. " &lt;/td&gt;";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        	echo "&lt;td&gt;". $row["comment"]. "&lt;/td&gt;";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        	echo "&lt;td&gt; &lt;a href='updateForm.php?id=$id'&gt; Update &lt;/a&gt;". "  &lt;a href='delete.php?id=$id'&gt; Delete &lt;/a&gt;"."&lt;/td&gt;";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        	echo "&lt;/tr&gt;";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             	$no++;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           	}</a:t>
            </a:r>
            <a:endParaRPr sz="1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https://github.com/girmachew82/ip2</a:t>
            </a:r>
            <a:endParaRPr/>
          </a:p>
        </p:txBody>
      </p:sp>
      <p:sp>
        <p:nvSpPr>
          <p:cNvPr id="362" name="Google Shape;362;p5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800"/>
              <a:t>Thanks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134600"/>
            <a:ext cx="75057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/>
              <a:t>For development, you can use bundled software like XAMPP, LAMP, or MAMP, which includes MySQL/MariaDB.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/>
              <a:t>For deployment, consider using cloud platforms or installing the database separately.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/>
              <a:t>Now will use XAMPP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/>
              <a:t>In XAMPP there is MariaDB and will use it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/>
              <a:t>phpMyadmin is interface use to access MariaDB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743525" y="1934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XAMPP Control Panel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25" y="801775"/>
            <a:ext cx="8335499" cy="37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743525" y="1934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phpMyAdmin interface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6200"/>
            <a:ext cx="8349802" cy="417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r>
              <a:rPr lang="en"/>
              <a:t>operations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134600"/>
            <a:ext cx="75057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In phpMyAdmin, you can use both the GUI and SQL commands to easily perform various operations like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creating, renaming, and dropping databases;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creating tables; inserting, updating, and deleting data;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as well as searching, sorting, and more.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Database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725" y="1058975"/>
            <a:ext cx="7666574" cy="34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743525" y="42200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Database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00" y="1198125"/>
            <a:ext cx="7609474" cy="33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/>
          <p:nvPr/>
        </p:nvSpPr>
        <p:spPr>
          <a:xfrm>
            <a:off x="6414250" y="3116375"/>
            <a:ext cx="1770000" cy="1386000"/>
          </a:xfrm>
          <a:prstGeom prst="wedgeRoundRectCallout">
            <a:avLst>
              <a:gd fmla="val -191665" name="adj1"/>
              <a:gd fmla="val -7031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automatically open create table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wizard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2889425" y="3449175"/>
            <a:ext cx="2375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Now can write table name and specify number of column. Then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create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