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2" name="Google Shape;25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8f65d882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4" name="Google Shape;344;g58f65d882f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6" name="Google Shape;266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8f65d882f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8f65d882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8f65d882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4" name="Google Shape;284;g58f65d882f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8f65d882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3" name="Google Shape;293;g58f65d882f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13fed2d2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5" name="Google Shape;305;g513fed2d22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8f65d882f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8f65d882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8f65d882f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8f65d882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8f65d882f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8f65d882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4" name="Google Shape;24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2"/>
          <p:cNvSpPr txBox="1"/>
          <p:nvPr>
            <p:ph idx="10" type="dt"/>
          </p:nvPr>
        </p:nvSpPr>
        <p:spPr>
          <a:xfrm rot="5400000">
            <a:off x="10089390" y="1792223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Google Shape;34;p2"/>
          <p:cNvSpPr txBox="1"/>
          <p:nvPr>
            <p:ph idx="11" type="ftr"/>
          </p:nvPr>
        </p:nvSpPr>
        <p:spPr>
          <a:xfrm rot="5400000">
            <a:off x="8959592" y="3226820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10351008" y="292608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7" name="Google Shape;127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5" name="Google Shape;135;p1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6" name="Google Shape;136;p11"/>
          <p:cNvSpPr txBox="1"/>
          <p:nvPr>
            <p:ph type="title"/>
          </p:nvPr>
        </p:nvSpPr>
        <p:spPr>
          <a:xfrm>
            <a:off x="1154956" y="4966674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7" name="Google Shape;137;p11"/>
          <p:cNvSpPr/>
          <p:nvPr>
            <p:ph idx="2" type="pic"/>
          </p:nvPr>
        </p:nvSpPr>
        <p:spPr>
          <a:xfrm>
            <a:off x="1154955" y="685800"/>
            <a:ext cx="8825658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Google Shape;138;p11"/>
          <p:cNvSpPr txBox="1"/>
          <p:nvPr>
            <p:ph idx="1" type="body"/>
          </p:nvPr>
        </p:nvSpPr>
        <p:spPr>
          <a:xfrm>
            <a:off x="1154956" y="553666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9" name="Google Shape;139;p11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0" name="Google Shape;140;p11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Google Shape;141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 showMasterSp="0">
  <p:cSld name="Title and Ca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45" name="Google Shape;145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2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2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984"/>
                  </a:lnTo>
                  <a:lnTo>
                    <a:pt x="120000" y="120000"/>
                  </a:lnTo>
                  <a:lnTo>
                    <a:pt x="120000" y="60"/>
                  </a:lnTo>
                  <a:lnTo>
                    <a:pt x="120000" y="60"/>
                  </a:lnTo>
                  <a:lnTo>
                    <a:pt x="117276" y="1374"/>
                  </a:lnTo>
                  <a:lnTo>
                    <a:pt x="114564" y="2642"/>
                  </a:lnTo>
                  <a:lnTo>
                    <a:pt x="111840" y="3866"/>
                  </a:lnTo>
                  <a:lnTo>
                    <a:pt x="109104" y="4923"/>
                  </a:lnTo>
                  <a:lnTo>
                    <a:pt x="106380" y="5980"/>
                  </a:lnTo>
                  <a:lnTo>
                    <a:pt x="103644" y="6977"/>
                  </a:lnTo>
                  <a:lnTo>
                    <a:pt x="100944" y="7822"/>
                  </a:lnTo>
                  <a:lnTo>
                    <a:pt x="98208" y="8623"/>
                  </a:lnTo>
                  <a:lnTo>
                    <a:pt x="95484" y="9363"/>
                  </a:lnTo>
                  <a:lnTo>
                    <a:pt x="92808" y="9997"/>
                  </a:lnTo>
                  <a:lnTo>
                    <a:pt x="90096" y="10631"/>
                  </a:lnTo>
                  <a:lnTo>
                    <a:pt x="87420" y="11160"/>
                  </a:lnTo>
                  <a:lnTo>
                    <a:pt x="84744" y="11583"/>
                  </a:lnTo>
                  <a:lnTo>
                    <a:pt x="82080" y="12006"/>
                  </a:lnTo>
                  <a:lnTo>
                    <a:pt x="79440" y="12368"/>
                  </a:lnTo>
                  <a:lnTo>
                    <a:pt x="76824" y="12640"/>
                  </a:lnTo>
                  <a:lnTo>
                    <a:pt x="74208" y="12851"/>
                  </a:lnTo>
                  <a:lnTo>
                    <a:pt x="71616" y="13063"/>
                  </a:lnTo>
                  <a:lnTo>
                    <a:pt x="69060" y="13168"/>
                  </a:lnTo>
                  <a:lnTo>
                    <a:pt x="66504" y="13274"/>
                  </a:lnTo>
                  <a:lnTo>
                    <a:pt x="63984" y="13319"/>
                  </a:lnTo>
                  <a:lnTo>
                    <a:pt x="61488" y="13274"/>
                  </a:lnTo>
                  <a:lnTo>
                    <a:pt x="59016" y="13274"/>
                  </a:lnTo>
                  <a:lnTo>
                    <a:pt x="56568" y="13168"/>
                  </a:lnTo>
                  <a:lnTo>
                    <a:pt x="54168" y="13002"/>
                  </a:lnTo>
                  <a:lnTo>
                    <a:pt x="51792" y="12851"/>
                  </a:lnTo>
                  <a:lnTo>
                    <a:pt x="49464" y="12685"/>
                  </a:lnTo>
                  <a:lnTo>
                    <a:pt x="47148" y="12428"/>
                  </a:lnTo>
                  <a:lnTo>
                    <a:pt x="44868" y="12157"/>
                  </a:lnTo>
                  <a:lnTo>
                    <a:pt x="42636" y="11900"/>
                  </a:lnTo>
                  <a:lnTo>
                    <a:pt x="38280" y="11205"/>
                  </a:lnTo>
                  <a:lnTo>
                    <a:pt x="34104" y="10465"/>
                  </a:lnTo>
                  <a:lnTo>
                    <a:pt x="30096" y="9680"/>
                  </a:lnTo>
                  <a:lnTo>
                    <a:pt x="26304" y="8834"/>
                  </a:lnTo>
                  <a:lnTo>
                    <a:pt x="22680" y="7928"/>
                  </a:lnTo>
                  <a:lnTo>
                    <a:pt x="19320" y="6977"/>
                  </a:lnTo>
                  <a:lnTo>
                    <a:pt x="16164" y="6025"/>
                  </a:lnTo>
                  <a:lnTo>
                    <a:pt x="13260" y="5074"/>
                  </a:lnTo>
                  <a:lnTo>
                    <a:pt x="10596" y="4183"/>
                  </a:lnTo>
                  <a:lnTo>
                    <a:pt x="8232" y="3337"/>
                  </a:lnTo>
                  <a:lnTo>
                    <a:pt x="6096" y="2537"/>
                  </a:lnTo>
                  <a:lnTo>
                    <a:pt x="4296" y="1857"/>
                  </a:lnTo>
                  <a:lnTo>
                    <a:pt x="2784" y="1223"/>
                  </a:lnTo>
                  <a:lnTo>
                    <a:pt x="708" y="3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3" name="Google Shape;153;p1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54" name="Google Shape;154;p12"/>
          <p:cNvSpPr txBox="1"/>
          <p:nvPr>
            <p:ph type="title"/>
          </p:nvPr>
        </p:nvSpPr>
        <p:spPr>
          <a:xfrm>
            <a:off x="1154954" y="1063416"/>
            <a:ext cx="8825659" cy="1379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5" name="Google Shape;155;p12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6" name="Google Shape;156;p12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7" name="Google Shape;157;p12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8" name="Google Shape;158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 showMasterSp="0">
  <p:cSld name="Quote with Captio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62" name="Google Shape;162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70" name="Google Shape;170;p1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1" name="Google Shape;171;p13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3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3"/>
          <p:cNvSpPr txBox="1"/>
          <p:nvPr>
            <p:ph type="title"/>
          </p:nvPr>
        </p:nvSpPr>
        <p:spPr>
          <a:xfrm>
            <a:off x="1581878" y="980517"/>
            <a:ext cx="8453906" cy="2698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1945945" y="3678766"/>
            <a:ext cx="7725772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small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5" name="Google Shape;175;p13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6" name="Google Shape;176;p13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7" name="Google Shape;177;p13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8" name="Google Shape;178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 showMasterSp="0">
  <p:cSld name="Name Card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4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82" name="Google Shape;182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0" name="Google Shape;190;p1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91" name="Google Shape;191;p14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2" name="Google Shape;192;p14"/>
          <p:cNvSpPr txBox="1"/>
          <p:nvPr>
            <p:ph idx="1" type="body"/>
          </p:nvPr>
        </p:nvSpPr>
        <p:spPr>
          <a:xfrm>
            <a:off x="1154954" y="5033068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3" name="Google Shape;193;p14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4" name="Google Shape;194;p14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5" name="Google Shape;195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1" type="body"/>
          </p:nvPr>
        </p:nvSpPr>
        <p:spPr>
          <a:xfrm>
            <a:off x="1154954" y="2617299"/>
            <a:ext cx="312916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2" type="body"/>
          </p:nvPr>
        </p:nvSpPr>
        <p:spPr>
          <a:xfrm>
            <a:off x="1154954" y="3193561"/>
            <a:ext cx="3129168" cy="28334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3" type="body"/>
          </p:nvPr>
        </p:nvSpPr>
        <p:spPr>
          <a:xfrm>
            <a:off x="4512721" y="2603502"/>
            <a:ext cx="31453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4" type="body"/>
          </p:nvPr>
        </p:nvSpPr>
        <p:spPr>
          <a:xfrm>
            <a:off x="4512721" y="3193561"/>
            <a:ext cx="3145380" cy="28334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5" type="body"/>
          </p:nvPr>
        </p:nvSpPr>
        <p:spPr>
          <a:xfrm>
            <a:off x="7886700" y="2617299"/>
            <a:ext cx="3161029" cy="5762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6" type="body"/>
          </p:nvPr>
        </p:nvSpPr>
        <p:spPr>
          <a:xfrm>
            <a:off x="7886700" y="3193561"/>
            <a:ext cx="3164719" cy="28334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205" name="Google Shape;205;p15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392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15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392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Google Shape;207;p15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8" name="Google Shape;208;p15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9" name="Google Shape;209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1" type="body"/>
          </p:nvPr>
        </p:nvSpPr>
        <p:spPr>
          <a:xfrm>
            <a:off x="1154952" y="4532845"/>
            <a:ext cx="30504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3" name="Google Shape;213;p16"/>
          <p:cNvSpPr/>
          <p:nvPr>
            <p:ph idx="2" type="pic"/>
          </p:nvPr>
        </p:nvSpPr>
        <p:spPr>
          <a:xfrm>
            <a:off x="1334552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3" type="body"/>
          </p:nvPr>
        </p:nvSpPr>
        <p:spPr>
          <a:xfrm>
            <a:off x="1154953" y="5109107"/>
            <a:ext cx="3050437" cy="917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5" name="Google Shape;215;p16"/>
          <p:cNvSpPr txBox="1"/>
          <p:nvPr>
            <p:ph idx="4" type="body"/>
          </p:nvPr>
        </p:nvSpPr>
        <p:spPr>
          <a:xfrm>
            <a:off x="4572537" y="4532846"/>
            <a:ext cx="3046766" cy="6511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6" name="Google Shape;216;p16"/>
          <p:cNvSpPr/>
          <p:nvPr>
            <p:ph idx="5" type="pic"/>
          </p:nvPr>
        </p:nvSpPr>
        <p:spPr>
          <a:xfrm>
            <a:off x="4748463" y="2603500"/>
            <a:ext cx="2691241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7" name="Google Shape;217;p16"/>
          <p:cNvSpPr txBox="1"/>
          <p:nvPr>
            <p:ph idx="6" type="body"/>
          </p:nvPr>
        </p:nvSpPr>
        <p:spPr>
          <a:xfrm>
            <a:off x="4568865" y="5184002"/>
            <a:ext cx="3050438" cy="843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8" name="Google Shape;218;p16"/>
          <p:cNvSpPr txBox="1"/>
          <p:nvPr>
            <p:ph idx="7" type="body"/>
          </p:nvPr>
        </p:nvSpPr>
        <p:spPr>
          <a:xfrm>
            <a:off x="7983434" y="4532847"/>
            <a:ext cx="3050438" cy="6511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9" name="Google Shape;219;p16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0" name="Google Shape;220;p16"/>
          <p:cNvSpPr txBox="1"/>
          <p:nvPr>
            <p:ph idx="9" type="body"/>
          </p:nvPr>
        </p:nvSpPr>
        <p:spPr>
          <a:xfrm>
            <a:off x="7983434" y="5184001"/>
            <a:ext cx="3050437" cy="843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221" name="Google Shape;221;p16"/>
          <p:cNvCxnSpPr/>
          <p:nvPr/>
        </p:nvCxnSpPr>
        <p:spPr>
          <a:xfrm>
            <a:off x="4388153" y="2603500"/>
            <a:ext cx="0" cy="3517594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16"/>
          <p:cNvCxnSpPr/>
          <p:nvPr/>
        </p:nvCxnSpPr>
        <p:spPr>
          <a:xfrm>
            <a:off x="7801905" y="2603500"/>
            <a:ext cx="0" cy="34925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p16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4" name="Google Shape;224;p16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5" name="Google Shape;225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/>
          <p:nvPr>
            <p:ph type="title"/>
          </p:nvPr>
        </p:nvSpPr>
        <p:spPr>
          <a:xfrm>
            <a:off x="1154953" y="973668"/>
            <a:ext cx="8825660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8" name="Google Shape;228;p17"/>
          <p:cNvSpPr txBox="1"/>
          <p:nvPr>
            <p:ph idx="1" type="body"/>
          </p:nvPr>
        </p:nvSpPr>
        <p:spPr>
          <a:xfrm rot="5400000">
            <a:off x="3827511" y="-69056"/>
            <a:ext cx="3416300" cy="8761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9" name="Google Shape;229;p17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0" name="Google Shape;230;p17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1" name="Google Shape;231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34" name="Google Shape;234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43" name="Google Shape;243;p1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44" name="Google Shape;244;p18"/>
          <p:cNvSpPr txBox="1"/>
          <p:nvPr>
            <p:ph type="title"/>
          </p:nvPr>
        </p:nvSpPr>
        <p:spPr>
          <a:xfrm rot="5400000">
            <a:off x="6909428" y="2945796"/>
            <a:ext cx="4748589" cy="141393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5" name="Google Shape;245;p18"/>
          <p:cNvSpPr txBox="1"/>
          <p:nvPr>
            <p:ph idx="1" type="body"/>
          </p:nvPr>
        </p:nvSpPr>
        <p:spPr>
          <a:xfrm rot="5400000">
            <a:off x="1904432" y="528990"/>
            <a:ext cx="4748590" cy="62475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6" name="Google Shape;246;p18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7" name="Google Shape;247;p18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8" name="Google Shape;248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3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3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50" name="Google Shape;50;p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9" name="Google Shape;59;p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60" name="Google Shape;60;p5"/>
          <p:cNvSpPr txBox="1"/>
          <p:nvPr>
            <p:ph type="title"/>
          </p:nvPr>
        </p:nvSpPr>
        <p:spPr>
          <a:xfrm>
            <a:off x="1154956" y="2677645"/>
            <a:ext cx="4351023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6895558" y="2677644"/>
            <a:ext cx="3755379" cy="2283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Google Shape;62;p5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Google Shape;64;p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6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6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Google Shape;71;p6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Google Shape;72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Google Shape;76;p7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7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7"/>
          <p:cNvSpPr txBox="1"/>
          <p:nvPr>
            <p:ph idx="4" type="body"/>
          </p:nvPr>
        </p:nvSpPr>
        <p:spPr>
          <a:xfrm>
            <a:off x="6208710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Google Shape;79;p7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Google Shape;80;p7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Google Shape;84;p8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Google Shape;85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9" name="Google Shape;89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8" name="Google Shape;98;p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9" name="Google Shape;99;p9"/>
          <p:cNvSpPr txBox="1"/>
          <p:nvPr>
            <p:ph type="title"/>
          </p:nvPr>
        </p:nvSpPr>
        <p:spPr>
          <a:xfrm>
            <a:off x="1154954" y="1295400"/>
            <a:ext cx="279315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9"/>
          <p:cNvSpPr txBox="1"/>
          <p:nvPr>
            <p:ph idx="1" type="body"/>
          </p:nvPr>
        </p:nvSpPr>
        <p:spPr>
          <a:xfrm>
            <a:off x="5781146" y="1447800"/>
            <a:ext cx="519006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2004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1154955" y="2895600"/>
            <a:ext cx="2793158" cy="3129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Google Shape;102;p9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9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Google Shape;104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0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8" name="Google Shape;108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6" name="Google Shape;116;p1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8" name="Google Shape;118;p10"/>
          <p:cNvSpPr txBox="1"/>
          <p:nvPr>
            <p:ph type="title"/>
          </p:nvPr>
        </p:nvSpPr>
        <p:spPr>
          <a:xfrm>
            <a:off x="1153907" y="1693332"/>
            <a:ext cx="3860260" cy="17356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Google Shape;119;p10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Google Shape;120;p10"/>
          <p:cNvSpPr txBox="1"/>
          <p:nvPr>
            <p:ph idx="1" type="body"/>
          </p:nvPr>
        </p:nvSpPr>
        <p:spPr>
          <a:xfrm>
            <a:off x="1154955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Google Shape;121;p10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10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Google Shape;123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1154953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Gothic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19"/>
          <p:cNvGrpSpPr/>
          <p:nvPr/>
        </p:nvGrpSpPr>
        <p:grpSpPr>
          <a:xfrm>
            <a:off x="351420" y="480332"/>
            <a:ext cx="8038974" cy="6071404"/>
            <a:chOff x="423332" y="384432"/>
            <a:chExt cx="8038974" cy="6071404"/>
          </a:xfrm>
        </p:grpSpPr>
        <p:sp>
          <p:nvSpPr>
            <p:cNvPr id="255" name="Google Shape;255;p19"/>
            <p:cNvSpPr/>
            <p:nvPr/>
          </p:nvSpPr>
          <p:spPr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9"/>
            <p:cNvSpPr/>
            <p:nvPr/>
          </p:nvSpPr>
          <p:spPr>
            <a:xfrm flipH="1" rot="5400000">
              <a:off x="4616676" y="2801722"/>
              <a:ext cx="6053670" cy="125455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57" name="Google Shape;257;p19"/>
            <p:cNvSpPr/>
            <p:nvPr/>
          </p:nvSpPr>
          <p:spPr>
            <a:xfrm flipH="1" rot="5677511">
              <a:off x="6459831" y="1826079"/>
              <a:ext cx="3299407" cy="440924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8" name="Google Shape;2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500" y="1112650"/>
            <a:ext cx="5119625" cy="47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9"/>
          <p:cNvSpPr txBox="1"/>
          <p:nvPr>
            <p:ph idx="1" type="subTitle"/>
          </p:nvPr>
        </p:nvSpPr>
        <p:spPr>
          <a:xfrm>
            <a:off x="7965100" y="2122672"/>
            <a:ext cx="3272400" cy="28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/>
              <a:t>Urvesh Patel</a:t>
            </a:r>
            <a:endParaRPr/>
          </a:p>
          <a:p>
            <a:pPr indent="0" lvl="0" marL="0" marR="0" rtl="0" algn="r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Rozzel LeGrande</a:t>
            </a:r>
            <a:endParaRPr/>
          </a:p>
          <a:p>
            <a:pPr indent="0" lvl="0" marL="0" marR="0" rtl="0" algn="r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Nebiyu GIrma</a:t>
            </a:r>
            <a:endParaRPr/>
          </a:p>
          <a:p>
            <a:pPr indent="0" lvl="0" marL="0" marR="0" rtl="0" algn="r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Erin Escobar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260" name="Google Shape;26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175" y="6122446"/>
            <a:ext cx="1756418" cy="582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2075" y="6261050"/>
            <a:ext cx="1601872" cy="7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9"/>
          <p:cNvSpPr txBox="1"/>
          <p:nvPr>
            <p:ph idx="1" type="subTitle"/>
          </p:nvPr>
        </p:nvSpPr>
        <p:spPr>
          <a:xfrm>
            <a:off x="8314200" y="5163750"/>
            <a:ext cx="32724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FFFF"/>
                </a:solidFill>
              </a:rPr>
              <a:t>Professor</a:t>
            </a:r>
            <a:r>
              <a:rPr b="1" lang="en-US">
                <a:solidFill>
                  <a:srgbClr val="FFFFFF"/>
                </a:solidFill>
              </a:rPr>
              <a:t>:</a:t>
            </a:r>
            <a:r>
              <a:rPr lang="en-US">
                <a:solidFill>
                  <a:srgbClr val="FFFFFF"/>
                </a:solidFill>
              </a:rPr>
              <a:t> Joseph T Cipolla </a:t>
            </a:r>
            <a:r>
              <a:rPr b="1" lang="en-US">
                <a:solidFill>
                  <a:srgbClr val="FFFFFF"/>
                </a:solidFill>
              </a:rPr>
              <a:t>Department: </a:t>
            </a:r>
            <a:r>
              <a:rPr lang="en-US">
                <a:solidFill>
                  <a:srgbClr val="FFFFFF"/>
                </a:solidFill>
              </a:rPr>
              <a:t>Info Systems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3" name="Google Shape;263;p19"/>
          <p:cNvSpPr txBox="1"/>
          <p:nvPr>
            <p:ph idx="1" type="subTitle"/>
          </p:nvPr>
        </p:nvSpPr>
        <p:spPr>
          <a:xfrm>
            <a:off x="8815800" y="1496375"/>
            <a:ext cx="29232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1" lang="en-US" sz="2400" u="sng"/>
              <a:t>TEAM MEMBERS</a:t>
            </a:r>
            <a:endParaRPr b="1" sz="2400"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"/>
          <p:cNvSpPr txBox="1"/>
          <p:nvPr>
            <p:ph type="title"/>
          </p:nvPr>
        </p:nvSpPr>
        <p:spPr>
          <a:xfrm>
            <a:off x="1154953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/>
              <a:t>Our Recommendations</a:t>
            </a:r>
            <a:endParaRPr/>
          </a:p>
        </p:txBody>
      </p:sp>
      <p:sp>
        <p:nvSpPr>
          <p:cNvPr id="347" name="Google Shape;347;p28"/>
          <p:cNvSpPr txBox="1"/>
          <p:nvPr>
            <p:ph idx="1" type="body"/>
          </p:nvPr>
        </p:nvSpPr>
        <p:spPr>
          <a:xfrm>
            <a:off x="335350" y="2710975"/>
            <a:ext cx="11108400" cy="3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▶"/>
            </a:pPr>
            <a:r>
              <a:rPr b="1"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Continue focus on the Twitter outreach since that’s the social media platform with the most donations.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▶"/>
            </a:pPr>
            <a:r>
              <a:rPr b="1"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Evaluate why LinkedIn has an uneven ratio of outreach to donations because that is one market that could be huge for them. 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▶"/>
            </a:pPr>
            <a:r>
              <a:rPr b="1"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out why other social media platforms perform poorly than others, and have a strategy in place to try and solve those issues. 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u="none" cap="none" strike="noStrike">
              <a:solidFill>
                <a:schemeClr val="dk2"/>
              </a:solidFill>
            </a:endParaRPr>
          </a:p>
        </p:txBody>
      </p:sp>
      <p:pic>
        <p:nvPicPr>
          <p:cNvPr id="348" name="Google Shape;3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6250" y="6122446"/>
            <a:ext cx="1756418" cy="582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"/>
          <p:cNvSpPr txBox="1"/>
          <p:nvPr>
            <p:ph type="title"/>
          </p:nvPr>
        </p:nvSpPr>
        <p:spPr>
          <a:xfrm>
            <a:off x="1154953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/>
              <a:t>Our Problem</a:t>
            </a:r>
            <a:endParaRPr/>
          </a:p>
        </p:txBody>
      </p:sp>
      <p:sp>
        <p:nvSpPr>
          <p:cNvPr id="269" name="Google Shape;269;p20"/>
          <p:cNvSpPr txBox="1"/>
          <p:nvPr>
            <p:ph idx="1" type="body"/>
          </p:nvPr>
        </p:nvSpPr>
        <p:spPr>
          <a:xfrm>
            <a:off x="313400" y="2943225"/>
            <a:ext cx="11108400" cy="11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▶"/>
            </a:pPr>
            <a:r>
              <a:rPr b="1" lang="en-US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 find the effect of social media on the amount of donations received over the years.</a:t>
            </a:r>
            <a:endParaRPr b="1" sz="3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</a:endParaRPr>
          </a:p>
        </p:txBody>
      </p:sp>
      <p:sp>
        <p:nvSpPr>
          <p:cNvPr id="270" name="Google Shape;270;p20"/>
          <p:cNvSpPr txBox="1"/>
          <p:nvPr>
            <p:ph idx="1" type="body"/>
          </p:nvPr>
        </p:nvSpPr>
        <p:spPr>
          <a:xfrm>
            <a:off x="697750" y="4381900"/>
            <a:ext cx="10746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▶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there been an increase in fundraising over the years because of the brand awareness created on social media as well as hosting the website?</a:t>
            </a:r>
            <a:b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▶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we visualize the correlation among them?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1" name="Google Shape;2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6250" y="6122446"/>
            <a:ext cx="1756418" cy="582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/>
          <p:nvPr/>
        </p:nvSpPr>
        <p:spPr>
          <a:xfrm>
            <a:off x="-328525" y="-213250"/>
            <a:ext cx="13729800" cy="712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1"/>
          <p:cNvSpPr txBox="1"/>
          <p:nvPr>
            <p:ph idx="1" type="body"/>
          </p:nvPr>
        </p:nvSpPr>
        <p:spPr>
          <a:xfrm>
            <a:off x="1154955" y="2603500"/>
            <a:ext cx="876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262" y="-10"/>
            <a:ext cx="10901476" cy="620103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1"/>
          <p:cNvSpPr txBox="1"/>
          <p:nvPr>
            <p:ph type="title"/>
          </p:nvPr>
        </p:nvSpPr>
        <p:spPr>
          <a:xfrm>
            <a:off x="3806452" y="6201025"/>
            <a:ext cx="4402500" cy="7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Predictive Analytic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0" name="Google Shape;280;p21"/>
          <p:cNvSpPr txBox="1"/>
          <p:nvPr/>
        </p:nvSpPr>
        <p:spPr>
          <a:xfrm>
            <a:off x="8465375" y="6497425"/>
            <a:ext cx="44025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Source:</a:t>
            </a:r>
            <a:r>
              <a:rPr lang="en-US" sz="12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Luke, Marketing &amp; Fundraising Analytics.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p21"/>
          <p:cNvSpPr txBox="1"/>
          <p:nvPr/>
        </p:nvSpPr>
        <p:spPr>
          <a:xfrm>
            <a:off x="10540600" y="2812375"/>
            <a:ext cx="14100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Appendix #1</a:t>
            </a:r>
            <a:endParaRPr b="1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 txBox="1"/>
          <p:nvPr>
            <p:ph type="title"/>
          </p:nvPr>
        </p:nvSpPr>
        <p:spPr>
          <a:xfrm>
            <a:off x="1154953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/>
              <a:t>Our </a:t>
            </a:r>
            <a:r>
              <a:rPr lang="en-US"/>
              <a:t>Approach</a:t>
            </a:r>
            <a:r>
              <a:rPr lang="en-US"/>
              <a:t> </a:t>
            </a:r>
            <a:endParaRPr/>
          </a:p>
        </p:txBody>
      </p:sp>
      <p:sp>
        <p:nvSpPr>
          <p:cNvPr id="287" name="Google Shape;287;p22"/>
          <p:cNvSpPr txBox="1"/>
          <p:nvPr>
            <p:ph idx="1" type="body"/>
          </p:nvPr>
        </p:nvSpPr>
        <p:spPr>
          <a:xfrm>
            <a:off x="335350" y="2710975"/>
            <a:ext cx="11108400" cy="3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▶"/>
            </a:pPr>
            <a:r>
              <a:rPr b="1"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Cleaning the Data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880" lvl="1" marL="13716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Arial"/>
              <a:buChar char="▶"/>
            </a:pPr>
            <a:r>
              <a:rPr b="1"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Deleting unwanted rows and columns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880" lvl="1" marL="13716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Arial"/>
              <a:buChar char="▶"/>
            </a:pPr>
            <a:r>
              <a:rPr b="1"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Deleting null rows</a:t>
            </a:r>
            <a:r>
              <a:rPr b="1"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880" lvl="1" marL="13716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Arial"/>
              <a:buChar char="▶"/>
            </a:pPr>
            <a:r>
              <a:rPr b="1"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Normalizing the data 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880" lvl="1" marL="13716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Arial"/>
              <a:buChar char="▶"/>
            </a:pPr>
            <a:r>
              <a:rPr b="1"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Renaming columns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u="none" cap="none" strike="noStrike">
              <a:solidFill>
                <a:schemeClr val="dk2"/>
              </a:solidFill>
            </a:endParaRPr>
          </a:p>
        </p:txBody>
      </p:sp>
      <p:pic>
        <p:nvPicPr>
          <p:cNvPr id="288" name="Google Shape;2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6250" y="6122446"/>
            <a:ext cx="1756418" cy="582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5855" y="3167789"/>
            <a:ext cx="5000625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2"/>
          <p:cNvSpPr txBox="1"/>
          <p:nvPr/>
        </p:nvSpPr>
        <p:spPr>
          <a:xfrm>
            <a:off x="8003725" y="2712175"/>
            <a:ext cx="3860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Cleaned Data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/>
          <p:cNvSpPr txBox="1"/>
          <p:nvPr>
            <p:ph type="title"/>
          </p:nvPr>
        </p:nvSpPr>
        <p:spPr>
          <a:xfrm>
            <a:off x="1154953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/>
              <a:t>Our Solution</a:t>
            </a:r>
            <a:endParaRPr/>
          </a:p>
        </p:txBody>
      </p:sp>
      <p:sp>
        <p:nvSpPr>
          <p:cNvPr id="296" name="Google Shape;296;p23"/>
          <p:cNvSpPr txBox="1"/>
          <p:nvPr>
            <p:ph idx="1" type="body"/>
          </p:nvPr>
        </p:nvSpPr>
        <p:spPr>
          <a:xfrm>
            <a:off x="335350" y="2710975"/>
            <a:ext cx="111084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▶"/>
            </a:pPr>
            <a:r>
              <a:rPr b="1"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Show a trend between the amount donated and the various social media statistics. 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▶"/>
            </a:pPr>
            <a:r>
              <a:rPr b="1"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also use the statistics provided to show the impact created by the hosted website on the amount donated. 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u="none" cap="none" strike="noStrike">
              <a:solidFill>
                <a:schemeClr val="dk2"/>
              </a:solidFill>
            </a:endParaRPr>
          </a:p>
        </p:txBody>
      </p:sp>
      <p:sp>
        <p:nvSpPr>
          <p:cNvPr id="297" name="Google Shape;297;p23"/>
          <p:cNvSpPr txBox="1"/>
          <p:nvPr>
            <p:ph idx="1" type="body"/>
          </p:nvPr>
        </p:nvSpPr>
        <p:spPr>
          <a:xfrm>
            <a:off x="1154950" y="4923925"/>
            <a:ext cx="111084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Our Ideation: </a:t>
            </a: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of outside datasets provided by Teradata &amp; Hire Heroes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Software Used: </a:t>
            </a: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Tableau, </a:t>
            </a: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Tableau Prep, </a:t>
            </a: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Microsoft Excel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u="none" cap="none" strike="noStrike">
              <a:solidFill>
                <a:schemeClr val="dk2"/>
              </a:solidFill>
            </a:endParaRPr>
          </a:p>
        </p:txBody>
      </p:sp>
      <p:cxnSp>
        <p:nvCxnSpPr>
          <p:cNvPr id="298" name="Google Shape;298;p23"/>
          <p:cNvCxnSpPr/>
          <p:nvPr/>
        </p:nvCxnSpPr>
        <p:spPr>
          <a:xfrm>
            <a:off x="658800" y="4555000"/>
            <a:ext cx="1087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9" name="Google Shape;2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0375" y="6022825"/>
            <a:ext cx="107966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2625" y="6022830"/>
            <a:ext cx="25812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66250" y="6122446"/>
            <a:ext cx="1756418" cy="582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3"/>
          <p:cNvPicPr preferRelativeResize="0"/>
          <p:nvPr/>
        </p:nvPicPr>
        <p:blipFill rotWithShape="1">
          <a:blip r:embed="rId6">
            <a:alphaModFix/>
          </a:blip>
          <a:srcRect b="53740" l="16858" r="36851" t="28814"/>
          <a:stretch/>
        </p:blipFill>
        <p:spPr>
          <a:xfrm>
            <a:off x="4153575" y="6003025"/>
            <a:ext cx="243173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"/>
          <p:cNvSpPr txBox="1"/>
          <p:nvPr>
            <p:ph type="title"/>
          </p:nvPr>
        </p:nvSpPr>
        <p:spPr>
          <a:xfrm>
            <a:off x="1154953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/>
              <a:t>Outside Datasets</a:t>
            </a:r>
            <a:endParaRPr/>
          </a:p>
        </p:txBody>
      </p:sp>
      <p:sp>
        <p:nvSpPr>
          <p:cNvPr id="308" name="Google Shape;308;p24"/>
          <p:cNvSpPr txBox="1"/>
          <p:nvPr>
            <p:ph idx="1" type="body"/>
          </p:nvPr>
        </p:nvSpPr>
        <p:spPr>
          <a:xfrm>
            <a:off x="349025" y="2231875"/>
            <a:ext cx="111084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▶"/>
            </a:pPr>
            <a:r>
              <a:rPr b="1"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Sample text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u="none" cap="none" strike="noStrike">
              <a:solidFill>
                <a:schemeClr val="dk2"/>
              </a:solidFill>
            </a:endParaRPr>
          </a:p>
        </p:txBody>
      </p:sp>
      <p:pic>
        <p:nvPicPr>
          <p:cNvPr id="309" name="Google Shape;3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6250" y="6122446"/>
            <a:ext cx="1756418" cy="582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238" y="3151950"/>
            <a:ext cx="11181774" cy="27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4"/>
          <p:cNvSpPr txBox="1"/>
          <p:nvPr/>
        </p:nvSpPr>
        <p:spPr>
          <a:xfrm>
            <a:off x="634250" y="5947400"/>
            <a:ext cx="14100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Appendix #2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"/>
          <p:cNvSpPr txBox="1"/>
          <p:nvPr>
            <p:ph idx="1" type="body"/>
          </p:nvPr>
        </p:nvSpPr>
        <p:spPr>
          <a:xfrm>
            <a:off x="5781146" y="1447800"/>
            <a:ext cx="5190000" cy="45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5"/>
          <p:cNvSpPr txBox="1"/>
          <p:nvPr>
            <p:ph type="title"/>
          </p:nvPr>
        </p:nvSpPr>
        <p:spPr>
          <a:xfrm>
            <a:off x="729777" y="740700"/>
            <a:ext cx="35634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b="1" lang="en-US" sz="3000"/>
              <a:t>Type of Donations</a:t>
            </a:r>
            <a:endParaRPr b="1" sz="3000"/>
          </a:p>
        </p:txBody>
      </p:sp>
      <p:sp>
        <p:nvSpPr>
          <p:cNvPr id="318" name="Google Shape;318;p25"/>
          <p:cNvSpPr txBox="1"/>
          <p:nvPr/>
        </p:nvSpPr>
        <p:spPr>
          <a:xfrm>
            <a:off x="781800" y="1692850"/>
            <a:ext cx="3511500" cy="40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 of the amount is coming as “Grants” in the form of funds by the government. </a:t>
            </a:r>
            <a:r>
              <a:rPr b="1" lang="en-US" sz="18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(This was not social media related data, so we ignored those grants)</a:t>
            </a:r>
            <a:endParaRPr b="1" sz="18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9" name="Google Shape;3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825" y="-1825"/>
            <a:ext cx="5679574" cy="67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6250" y="6122446"/>
            <a:ext cx="1756418" cy="58287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5"/>
          <p:cNvSpPr txBox="1"/>
          <p:nvPr/>
        </p:nvSpPr>
        <p:spPr>
          <a:xfrm>
            <a:off x="10266250" y="439500"/>
            <a:ext cx="14100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Appendix #3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6"/>
          <p:cNvSpPr txBox="1"/>
          <p:nvPr>
            <p:ph type="title"/>
          </p:nvPr>
        </p:nvSpPr>
        <p:spPr>
          <a:xfrm>
            <a:off x="1154954" y="1295400"/>
            <a:ext cx="2793300" cy="16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"/>
          <p:cNvSpPr txBox="1"/>
          <p:nvPr>
            <p:ph idx="1" type="body"/>
          </p:nvPr>
        </p:nvSpPr>
        <p:spPr>
          <a:xfrm>
            <a:off x="9089275" y="1295400"/>
            <a:ext cx="3102600" cy="45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/>
            </a:pPr>
            <a:r>
              <a:rPr lang="en-US"/>
              <a:t>Twitter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/>
            </a:pPr>
            <a:r>
              <a:rPr lang="en-US"/>
              <a:t>HubSpot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/>
            </a:pPr>
            <a:r>
              <a:rPr lang="en-US"/>
              <a:t>LinkedIn</a:t>
            </a:r>
            <a:endParaRPr/>
          </a:p>
        </p:txBody>
      </p:sp>
      <p:sp>
        <p:nvSpPr>
          <p:cNvPr id="328" name="Google Shape;328;p26"/>
          <p:cNvSpPr txBox="1"/>
          <p:nvPr>
            <p:ph idx="2" type="body"/>
          </p:nvPr>
        </p:nvSpPr>
        <p:spPr>
          <a:xfrm>
            <a:off x="1154955" y="2895600"/>
            <a:ext cx="2793300" cy="31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6250" y="6122446"/>
            <a:ext cx="1756418" cy="58287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6"/>
          <p:cNvSpPr txBox="1"/>
          <p:nvPr/>
        </p:nvSpPr>
        <p:spPr>
          <a:xfrm>
            <a:off x="8856250" y="362450"/>
            <a:ext cx="14100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Appendix #4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1" name="Google Shape;33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506" y="245200"/>
            <a:ext cx="8523102" cy="652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"/>
          <p:cNvSpPr txBox="1"/>
          <p:nvPr>
            <p:ph type="title"/>
          </p:nvPr>
        </p:nvSpPr>
        <p:spPr>
          <a:xfrm>
            <a:off x="697900" y="162325"/>
            <a:ext cx="3846600" cy="15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Donation Trend &amp; Forecast</a:t>
            </a:r>
            <a:endParaRPr sz="3000"/>
          </a:p>
        </p:txBody>
      </p:sp>
      <p:pic>
        <p:nvPicPr>
          <p:cNvPr id="337" name="Google Shape;3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6250" y="6122446"/>
            <a:ext cx="1756418" cy="582879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7"/>
          <p:cNvSpPr txBox="1"/>
          <p:nvPr/>
        </p:nvSpPr>
        <p:spPr>
          <a:xfrm>
            <a:off x="5066625" y="1068825"/>
            <a:ext cx="89112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3"/>
                </a:solidFill>
              </a:rPr>
              <a:t>From the available data, donation prediction for year 2019 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accent3"/>
                </a:solidFill>
              </a:rPr>
              <a:t>would be  around 1000K excluding grants.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9" name="Google Shape;339;p27"/>
          <p:cNvPicPr preferRelativeResize="0"/>
          <p:nvPr/>
        </p:nvPicPr>
        <p:blipFill rotWithShape="1">
          <a:blip r:embed="rId4">
            <a:alphaModFix/>
          </a:blip>
          <a:srcRect b="0" l="0" r="0" t="19691"/>
          <a:stretch/>
        </p:blipFill>
        <p:spPr>
          <a:xfrm>
            <a:off x="615775" y="1804425"/>
            <a:ext cx="10476775" cy="431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7"/>
          <p:cNvSpPr txBox="1"/>
          <p:nvPr>
            <p:ph idx="1" type="body"/>
          </p:nvPr>
        </p:nvSpPr>
        <p:spPr>
          <a:xfrm>
            <a:off x="9214250" y="2601200"/>
            <a:ext cx="35592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accent3"/>
                </a:solidFill>
              </a:rPr>
              <a:t>Our Prediction for 2019</a:t>
            </a:r>
            <a:endParaRPr b="1" sz="1700">
              <a:solidFill>
                <a:schemeClr val="accent3"/>
              </a:solidFill>
            </a:endParaRPr>
          </a:p>
        </p:txBody>
      </p:sp>
      <p:sp>
        <p:nvSpPr>
          <p:cNvPr id="341" name="Google Shape;341;p27"/>
          <p:cNvSpPr txBox="1"/>
          <p:nvPr/>
        </p:nvSpPr>
        <p:spPr>
          <a:xfrm>
            <a:off x="5149163" y="6167750"/>
            <a:ext cx="14100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Appendix #5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