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5"/>
  </p:notes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2" r:id="rId9"/>
    <p:sldId id="263" r:id="rId10"/>
    <p:sldId id="261" r:id="rId11"/>
    <p:sldId id="266" r:id="rId12"/>
    <p:sldId id="271" r:id="rId13"/>
    <p:sldId id="267" r:id="rId14"/>
    <p:sldId id="270" r:id="rId15"/>
    <p:sldId id="268" r:id="rId16"/>
    <p:sldId id="269" r:id="rId17"/>
    <p:sldId id="272" r:id="rId18"/>
    <p:sldId id="273" r:id="rId19"/>
    <p:sldId id="274" r:id="rId20"/>
    <p:sldId id="278" r:id="rId21"/>
    <p:sldId id="275" r:id="rId22"/>
    <p:sldId id="304" r:id="rId23"/>
    <p:sldId id="305" r:id="rId24"/>
    <p:sldId id="306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307" r:id="rId33"/>
    <p:sldId id="308" r:id="rId34"/>
    <p:sldId id="309" r:id="rId35"/>
    <p:sldId id="316" r:id="rId36"/>
    <p:sldId id="310" r:id="rId37"/>
    <p:sldId id="317" r:id="rId38"/>
    <p:sldId id="320" r:id="rId39"/>
    <p:sldId id="322" r:id="rId40"/>
    <p:sldId id="313" r:id="rId41"/>
    <p:sldId id="321" r:id="rId42"/>
    <p:sldId id="314" r:id="rId43"/>
    <p:sldId id="315" r:id="rId44"/>
    <p:sldId id="299" r:id="rId45"/>
    <p:sldId id="300" r:id="rId46"/>
    <p:sldId id="301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52" r:id="rId64"/>
    <p:sldId id="353" r:id="rId65"/>
    <p:sldId id="354" r:id="rId66"/>
    <p:sldId id="355" r:id="rId67"/>
    <p:sldId id="356" r:id="rId68"/>
    <p:sldId id="357" r:id="rId69"/>
    <p:sldId id="347" r:id="rId70"/>
    <p:sldId id="348" r:id="rId71"/>
    <p:sldId id="349" r:id="rId72"/>
    <p:sldId id="350" r:id="rId73"/>
    <p:sldId id="35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7C5C8-1A51-4E92-AD4F-32FE21DE766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A57C-BEE7-4D65-82B9-266767E2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basic statements to output text with PHP: </a:t>
            </a:r>
            <a:r>
              <a:rPr lang="en-US" b="1" dirty="0" smtClean="0"/>
              <a:t>echo</a:t>
            </a:r>
            <a:r>
              <a:rPr lang="en-US" dirty="0" smtClean="0"/>
              <a:t> and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2A57C-BEE7-4D65-82B9-266767E289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2A57C-BEE7-4D65-82B9-266767E289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&lt;html&gt;</a:t>
            </a:r>
          </a:p>
          <a:p>
            <a:pPr marL="0" indent="0">
              <a:buNone/>
            </a:pPr>
            <a:r>
              <a:rPr lang="en-US" sz="1200" dirty="0" smtClean="0"/>
              <a:t>&lt;body&gt;</a:t>
            </a:r>
          </a:p>
          <a:p>
            <a:pPr marL="0" indent="0">
              <a:buNone/>
            </a:pPr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 smtClean="0"/>
              <a:t>createTable</a:t>
            </a:r>
            <a:r>
              <a:rPr lang="en-US" sz="1200" dirty="0" smtClean="0"/>
              <a:t>($data)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echo "&lt;table border=\"1\"&gt;";</a:t>
            </a:r>
          </a:p>
          <a:p>
            <a:pPr marL="0" indent="0">
              <a:buNone/>
            </a:pPr>
            <a:r>
              <a:rPr lang="en-US" sz="1200" dirty="0" smtClean="0"/>
              <a:t>reset($data);</a:t>
            </a:r>
          </a:p>
          <a:p>
            <a:pPr marL="0" indent="0">
              <a:buNone/>
            </a:pPr>
            <a:r>
              <a:rPr lang="en-US" sz="1200" dirty="0" smtClean="0"/>
              <a:t>$value=current($data);</a:t>
            </a:r>
          </a:p>
          <a:p>
            <a:pPr marL="0" indent="0">
              <a:buNone/>
            </a:pPr>
            <a:r>
              <a:rPr lang="en-US" sz="1200" dirty="0" smtClean="0"/>
              <a:t>while($value){</a:t>
            </a:r>
          </a:p>
          <a:p>
            <a:pPr marL="0" indent="0">
              <a:buNone/>
            </a:pPr>
            <a:r>
              <a:rPr lang="en-US" sz="1200" dirty="0" smtClean="0"/>
              <a:t>echo "&lt;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&gt;&lt;td&gt;".$value."&lt;/td&gt;&lt;/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&gt;\n";</a:t>
            </a:r>
          </a:p>
          <a:p>
            <a:pPr marL="0" indent="0">
              <a:buNone/>
            </a:pPr>
            <a:r>
              <a:rPr lang="en-US" sz="1200" dirty="0" smtClean="0"/>
              <a:t>	$value=next($data); 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echo "&lt;/</a:t>
            </a:r>
            <a:r>
              <a:rPr lang="en-US" sz="1200" dirty="0" err="1" smtClean="0"/>
              <a:t>tabel</a:t>
            </a:r>
            <a:r>
              <a:rPr lang="en-US" sz="1200" dirty="0" smtClean="0"/>
              <a:t>&gt;";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?&gt;</a:t>
            </a:r>
          </a:p>
          <a:p>
            <a:pPr marL="0" indent="0">
              <a:buNone/>
            </a:pPr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$</a:t>
            </a:r>
            <a:r>
              <a:rPr lang="en-US" sz="1200" dirty="0" err="1" smtClean="0"/>
              <a:t>sampleArray</a:t>
            </a:r>
            <a:r>
              <a:rPr lang="en-US" sz="1200" dirty="0" smtClean="0"/>
              <a:t> = array("mango", "banana", "orange");</a:t>
            </a:r>
          </a:p>
          <a:p>
            <a:pPr marL="0" indent="0">
              <a:buNone/>
            </a:pPr>
            <a:r>
              <a:rPr lang="en-US" sz="1200" dirty="0" err="1" smtClean="0"/>
              <a:t>createTable</a:t>
            </a:r>
            <a:r>
              <a:rPr lang="en-US" sz="1200" dirty="0" smtClean="0"/>
              <a:t>($</a:t>
            </a:r>
            <a:r>
              <a:rPr lang="en-US" sz="1200" dirty="0" err="1" smtClean="0"/>
              <a:t>sampleArray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?&gt;</a:t>
            </a:r>
          </a:p>
          <a:p>
            <a:pPr marL="0" indent="0">
              <a:buNone/>
            </a:pPr>
            <a:r>
              <a:rPr lang="en-US" sz="1200" dirty="0" smtClean="0"/>
              <a:t>&lt;/body&gt;</a:t>
            </a:r>
          </a:p>
          <a:p>
            <a:pPr marL="0" indent="0">
              <a:buNone/>
            </a:pPr>
            <a:r>
              <a:rPr lang="en-US" sz="1200" smtClean="0"/>
              <a:t>&lt;/html&gt;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311D-53E6-4FE0-8C71-3E100D53134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6259FAB-4F14-445F-A3F6-C66EFA8C33CC}" type="datetime1">
              <a:rPr lang="en-US" smtClean="0"/>
              <a:t>12/5/2015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76BA-C52B-40CE-B8F8-500141FF5E95}" type="datetime1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0AAC-1E79-4F07-A660-2E90ED1D6F35}" type="datetime1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57E-E741-4EC4-9494-09EA7AB65BFF}" type="datetime1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00267D8-E717-4EFB-9A56-582E294110CC}" type="datetime1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F451-559B-44DF-8B56-783A391D25B3}" type="datetime1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F430-DB07-4EDA-82AB-5EE44E86C00B}" type="datetime1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9AC1-AE5E-408B-9781-AA3E70C9B829}" type="datetime1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D5E2-D04F-46D7-84E1-6DEED48887E9}" type="datetime1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264C-DEF8-4C27-930B-816D8C4069B7}" type="datetime1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EF1B-07E5-4D90-8D87-F356395DC9F9}" type="datetime1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788D11-E443-4B39-8E2D-AF6A58F713C5}" type="datetime1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0C14-242C-4E23-8D97-D7E663EFE32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Books\php_manual_en.html#function.un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D:\Reading%20material\php_manual_chm\php_manual_en.chm::/function.retur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getnetcs@yahoo.co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>           Basics </a:t>
            </a:r>
            <a:r>
              <a:rPr lang="en-US" sz="4400" b="1" dirty="0"/>
              <a:t>of PHP</a:t>
            </a:r>
            <a:br>
              <a:rPr lang="en-US" sz="4400" b="1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PHP Environment Setup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Nyala" pitchFamily="2" charset="0"/>
              </a:rPr>
              <a:t>In </a:t>
            </a:r>
            <a:r>
              <a:rPr lang="en-US" sz="2800" dirty="0">
                <a:latin typeface="Nyala" pitchFamily="2" charset="0"/>
              </a:rPr>
              <a:t>order to develop and run PHP Web pages three vital components need to be installed on your computer system. </a:t>
            </a:r>
          </a:p>
          <a:p>
            <a:pPr lvl="1" algn="just"/>
            <a:r>
              <a:rPr lang="en-US" sz="2500" b="1" dirty="0">
                <a:latin typeface="Nyala" pitchFamily="2" charset="0"/>
              </a:rPr>
              <a:t>Web Server </a:t>
            </a:r>
            <a:r>
              <a:rPr lang="en-US" sz="2500" dirty="0">
                <a:latin typeface="Nyala" pitchFamily="2" charset="0"/>
              </a:rPr>
              <a:t>- PHP will work with virtually all Web Server software, including Microsoft's Internet Information Server (IIS) but then most often used is freely available Apache Server.</a:t>
            </a:r>
          </a:p>
          <a:p>
            <a:pPr lvl="1" algn="just"/>
            <a:r>
              <a:rPr lang="en-US" sz="2500" b="1" dirty="0">
                <a:latin typeface="Nyala" pitchFamily="2" charset="0"/>
              </a:rPr>
              <a:t>Database</a:t>
            </a:r>
            <a:r>
              <a:rPr lang="en-US" sz="2500" dirty="0">
                <a:latin typeface="Nyala" pitchFamily="2" charset="0"/>
              </a:rPr>
              <a:t> - PHP will work with virtually all database software, including Oracle and Sybase but most commonly used is freely available MySQL database. </a:t>
            </a:r>
          </a:p>
          <a:p>
            <a:pPr lvl="1" algn="just"/>
            <a:r>
              <a:rPr lang="en-US" sz="2500" b="1" dirty="0">
                <a:latin typeface="Nyala" pitchFamily="2" charset="0"/>
              </a:rPr>
              <a:t>PHP Parser</a:t>
            </a:r>
            <a:r>
              <a:rPr lang="en-US" sz="2500" dirty="0">
                <a:latin typeface="Nyala" pitchFamily="2" charset="0"/>
              </a:rPr>
              <a:t> - In order to process PHP script instructions a parser must be installed to generate HTML output that can be sent to the Web Browser</a:t>
            </a:r>
            <a:r>
              <a:rPr lang="en-US" sz="2500" dirty="0" smtClean="0">
                <a:latin typeface="Nyala" pitchFamily="2" charset="0"/>
              </a:rPr>
              <a:t>.</a:t>
            </a:r>
            <a:endParaRPr lang="en-US" sz="25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to Start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get access to a web server with PHP support, you can:</a:t>
            </a:r>
          </a:p>
          <a:p>
            <a:r>
              <a:rPr lang="en-US" dirty="0"/>
              <a:t>Install Apache (or IIS) on your own server, install PHP, and MySQL</a:t>
            </a:r>
          </a:p>
          <a:p>
            <a:r>
              <a:rPr lang="en-US" dirty="0"/>
              <a:t>Or find a web hosting plan with PHP and MySQL support</a:t>
            </a:r>
          </a:p>
          <a:p>
            <a:pPr marL="0" lvl="0" indent="0">
              <a:buNone/>
            </a:pPr>
            <a:r>
              <a:rPr lang="en-US" sz="2800" dirty="0" smtClean="0">
                <a:latin typeface="Nyala" pitchFamily="2" charset="0"/>
              </a:rPr>
              <a:t>____________________________________________________________________________</a:t>
            </a:r>
          </a:p>
          <a:p>
            <a:pPr lvl="0"/>
            <a:r>
              <a:rPr lang="en-US" sz="2800" dirty="0" smtClean="0">
                <a:latin typeface="Nyala" pitchFamily="2" charset="0"/>
              </a:rPr>
              <a:t>Install </a:t>
            </a:r>
            <a:r>
              <a:rPr lang="en-US" sz="2800" dirty="0">
                <a:latin typeface="Nyala" pitchFamily="2" charset="0"/>
              </a:rPr>
              <a:t>an Apache server </a:t>
            </a:r>
          </a:p>
          <a:p>
            <a:pPr lvl="0"/>
            <a:r>
              <a:rPr lang="en-US" sz="2800" dirty="0">
                <a:latin typeface="Nyala" pitchFamily="2" charset="0"/>
              </a:rPr>
              <a:t>Install PHP</a:t>
            </a:r>
          </a:p>
          <a:p>
            <a:pPr lvl="0"/>
            <a:r>
              <a:rPr lang="en-US" sz="2800" dirty="0">
                <a:latin typeface="Nyala" pitchFamily="2" charset="0"/>
              </a:rPr>
              <a:t>Install </a:t>
            </a:r>
            <a:r>
              <a:rPr lang="en-US" sz="2800" dirty="0" smtClean="0">
                <a:latin typeface="Nyala" pitchFamily="2" charset="0"/>
              </a:rPr>
              <a:t>MySQL</a:t>
            </a:r>
          </a:p>
          <a:p>
            <a:pPr marL="0" lvl="0" indent="0">
              <a:buNone/>
            </a:pPr>
            <a:r>
              <a:rPr lang="en-US" dirty="0" smtClean="0">
                <a:latin typeface="Nyala" pitchFamily="2" charset="0"/>
              </a:rPr>
              <a:t>___________________________________________________________________________________</a:t>
            </a:r>
            <a:endParaRPr lang="en-US" sz="2800" dirty="0">
              <a:latin typeface="Nyala" pitchFamily="2" charset="0"/>
            </a:endParaRPr>
          </a:p>
          <a:p>
            <a:pPr lvl="1"/>
            <a:r>
              <a:rPr lang="en-US" dirty="0" err="1"/>
              <a:t>WampServer</a:t>
            </a:r>
            <a:endParaRPr lang="en-US" dirty="0"/>
          </a:p>
          <a:p>
            <a:pPr lvl="1"/>
            <a:r>
              <a:rPr lang="en-US" dirty="0" err="1"/>
              <a:t>EasyPhp</a:t>
            </a:r>
            <a:endParaRPr lang="en-US" dirty="0"/>
          </a:p>
          <a:p>
            <a:pPr lvl="1"/>
            <a:r>
              <a:rPr lang="en-US" dirty="0"/>
              <a:t>XAMPP</a:t>
            </a:r>
          </a:p>
          <a:p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 webpage request response procedure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86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 response …. </a:t>
            </a:r>
            <a:r>
              <a:rPr lang="en-US" dirty="0" err="1" smtClean="0"/>
              <a:t>Con’t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029200"/>
          </a:xfrm>
        </p:spPr>
        <p:txBody>
          <a:bodyPr>
            <a:noAutofit/>
          </a:bodyPr>
          <a:lstStyle/>
          <a:p>
            <a:pPr marL="280988" indent="-280988">
              <a:buNone/>
            </a:pPr>
            <a:r>
              <a:rPr lang="en-US" sz="2800" dirty="0" smtClean="0">
                <a:latin typeface="Nyala" pitchFamily="2" charset="0"/>
              </a:rPr>
              <a:t>1</a:t>
            </a:r>
            <a:r>
              <a:rPr lang="en-US" sz="2800" dirty="0">
                <a:latin typeface="Nyala" pitchFamily="2" charset="0"/>
              </a:rPr>
              <a:t>. You enter </a:t>
            </a:r>
            <a:r>
              <a:rPr lang="en-US" sz="2800" i="1" dirty="0">
                <a:latin typeface="Nyala" pitchFamily="2" charset="0"/>
              </a:rPr>
              <a:t>http://server.com </a:t>
            </a:r>
            <a:r>
              <a:rPr lang="en-US" sz="2800" dirty="0">
                <a:latin typeface="Nyala" pitchFamily="2" charset="0"/>
              </a:rPr>
              <a:t>into your browser’s address bar.</a:t>
            </a:r>
          </a:p>
          <a:p>
            <a:pPr marL="280988" indent="-280988">
              <a:buNone/>
            </a:pPr>
            <a:r>
              <a:rPr lang="en-US" sz="2800" dirty="0">
                <a:latin typeface="Nyala" pitchFamily="2" charset="0"/>
              </a:rPr>
              <a:t>2. Your browser looks up the IP address for </a:t>
            </a:r>
            <a:r>
              <a:rPr lang="en-US" sz="2800" i="1" dirty="0">
                <a:latin typeface="Nyala" pitchFamily="2" charset="0"/>
              </a:rPr>
              <a:t>server.com</a:t>
            </a:r>
            <a:r>
              <a:rPr lang="en-US" sz="2800" dirty="0">
                <a:latin typeface="Nyala" pitchFamily="2" charset="0"/>
              </a:rPr>
              <a:t>.</a:t>
            </a:r>
          </a:p>
          <a:p>
            <a:pPr marL="280988" indent="-280988">
              <a:buNone/>
            </a:pPr>
            <a:r>
              <a:rPr lang="en-US" sz="2800" dirty="0">
                <a:latin typeface="Nyala" pitchFamily="2" charset="0"/>
              </a:rPr>
              <a:t>3. Your browser issues a request to that address for the web server’s home page.</a:t>
            </a:r>
          </a:p>
          <a:p>
            <a:pPr marL="280988" indent="-280988">
              <a:buNone/>
            </a:pPr>
            <a:r>
              <a:rPr lang="en-US" sz="2800" dirty="0">
                <a:latin typeface="Nyala" pitchFamily="2" charset="0"/>
              </a:rPr>
              <a:t>4. The request crosses the Internet and arrives at the </a:t>
            </a:r>
            <a:r>
              <a:rPr lang="en-US" sz="2800" i="1" dirty="0">
                <a:latin typeface="Nyala" pitchFamily="2" charset="0"/>
              </a:rPr>
              <a:t>server.com </a:t>
            </a:r>
            <a:r>
              <a:rPr lang="en-US" sz="2800" dirty="0">
                <a:latin typeface="Nyala" pitchFamily="2" charset="0"/>
              </a:rPr>
              <a:t>web server.</a:t>
            </a:r>
          </a:p>
          <a:p>
            <a:pPr marL="280988" indent="-280988">
              <a:buNone/>
            </a:pPr>
            <a:r>
              <a:rPr lang="en-US" sz="2800" dirty="0">
                <a:latin typeface="Nyala" pitchFamily="2" charset="0"/>
              </a:rPr>
              <a:t>5. The web server, having received the request, fetches the home page from its hard disk</a:t>
            </a:r>
            <a:r>
              <a:rPr lang="en-US" sz="2800" dirty="0" smtClean="0">
                <a:latin typeface="Nyala" pitchFamily="2" charset="0"/>
              </a:rPr>
              <a:t>.</a:t>
            </a:r>
          </a:p>
          <a:p>
            <a:pPr marL="280988" indent="-280988">
              <a:buNone/>
            </a:pPr>
            <a:r>
              <a:rPr lang="en-US" sz="2800" dirty="0">
                <a:latin typeface="Nyala" pitchFamily="2" charset="0"/>
              </a:rPr>
              <a:t>6. With the home page now in memory, the web server notices that it is a file incorporating PHP scripting and passes the page to the PHP interpreter.</a:t>
            </a:r>
          </a:p>
          <a:p>
            <a:pPr marL="280988" indent="-280988">
              <a:buNone/>
            </a:pPr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 response …. </a:t>
            </a:r>
            <a:r>
              <a:rPr lang="en-US" dirty="0" err="1"/>
              <a:t>Con’t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91600" cy="5181600"/>
          </a:xfrm>
        </p:spPr>
        <p:txBody>
          <a:bodyPr>
            <a:normAutofit/>
          </a:bodyPr>
          <a:lstStyle/>
          <a:p>
            <a:pPr marL="339725" indent="-339725">
              <a:buNone/>
            </a:pPr>
            <a:r>
              <a:rPr lang="en-US" sz="2800" dirty="0" smtClean="0">
                <a:latin typeface="Nyala" pitchFamily="2" charset="0"/>
              </a:rPr>
              <a:t>7</a:t>
            </a:r>
            <a:r>
              <a:rPr lang="en-US" sz="2800" dirty="0">
                <a:latin typeface="Nyala" pitchFamily="2" charset="0"/>
              </a:rPr>
              <a:t>. The PHP interpreter executes the PHP code.</a:t>
            </a:r>
          </a:p>
          <a:p>
            <a:pPr marL="339725" indent="-339725">
              <a:buNone/>
            </a:pPr>
            <a:r>
              <a:rPr lang="en-US" sz="2800" dirty="0">
                <a:latin typeface="Nyala" pitchFamily="2" charset="0"/>
              </a:rPr>
              <a:t>8. Some of the PHP contains MySQL statements, which the PHP interpreter now passes to the MySQL database engine.</a:t>
            </a:r>
          </a:p>
          <a:p>
            <a:pPr marL="339725" indent="-339725">
              <a:buNone/>
            </a:pPr>
            <a:r>
              <a:rPr lang="en-US" sz="2800" dirty="0">
                <a:latin typeface="Nyala" pitchFamily="2" charset="0"/>
              </a:rPr>
              <a:t>9. The MySQL database returns the results of the statements back to the PHP interpreter.</a:t>
            </a:r>
          </a:p>
          <a:p>
            <a:pPr marL="339725" indent="-339725">
              <a:buNone/>
            </a:pPr>
            <a:r>
              <a:rPr lang="en-US" sz="2800" dirty="0">
                <a:latin typeface="Nyala" pitchFamily="2" charset="0"/>
              </a:rPr>
              <a:t>10. The PHP interpreter returns the results of the executed PHP code, along with the results from the MySQL database, to the web server. </a:t>
            </a:r>
          </a:p>
          <a:p>
            <a:pPr marL="339725" indent="-339725">
              <a:buNone/>
            </a:pPr>
            <a:r>
              <a:rPr lang="en-US" sz="2800" dirty="0">
                <a:latin typeface="Nyala" pitchFamily="2" charset="0"/>
              </a:rPr>
              <a:t>11. The web server returns the page to the requesting client, which displays it. </a:t>
            </a:r>
          </a:p>
          <a:p>
            <a:pPr marL="339725" indent="-339725"/>
            <a:endParaRPr lang="en-US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Language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105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Nyala" pitchFamily="2" charset="0"/>
              </a:rPr>
              <a:t>A PHP script always </a:t>
            </a:r>
            <a:endParaRPr lang="en-US" sz="3200" dirty="0" smtClean="0">
              <a:latin typeface="Nyala" pitchFamily="2" charset="0"/>
            </a:endParaRPr>
          </a:p>
          <a:p>
            <a:pPr lvl="1"/>
            <a:r>
              <a:rPr lang="en-US" sz="2900" dirty="0" smtClean="0">
                <a:latin typeface="Nyala" pitchFamily="2" charset="0"/>
              </a:rPr>
              <a:t>starts </a:t>
            </a:r>
            <a:r>
              <a:rPr lang="en-US" sz="2900" dirty="0">
                <a:latin typeface="Nyala" pitchFamily="2" charset="0"/>
              </a:rPr>
              <a:t>with </a:t>
            </a:r>
            <a:r>
              <a:rPr lang="en-US" sz="2900" b="1" dirty="0">
                <a:solidFill>
                  <a:srgbClr val="FF0000"/>
                </a:solidFill>
                <a:latin typeface="Nyala" pitchFamily="2" charset="0"/>
              </a:rPr>
              <a:t>&lt;?</a:t>
            </a:r>
            <a:r>
              <a:rPr lang="en-US" sz="2900" b="1" dirty="0" err="1">
                <a:solidFill>
                  <a:srgbClr val="FF0000"/>
                </a:solidFill>
                <a:latin typeface="Nyala" pitchFamily="2" charset="0"/>
              </a:rPr>
              <a:t>php</a:t>
            </a:r>
            <a:r>
              <a:rPr lang="en-US" sz="2900" b="1" dirty="0">
                <a:latin typeface="Nyala" pitchFamily="2" charset="0"/>
              </a:rPr>
              <a:t> </a:t>
            </a:r>
            <a:r>
              <a:rPr lang="en-US" sz="2900" dirty="0">
                <a:latin typeface="Nyala" pitchFamily="2" charset="0"/>
              </a:rPr>
              <a:t>and </a:t>
            </a:r>
            <a:endParaRPr lang="en-US" sz="2900" dirty="0" smtClean="0">
              <a:latin typeface="Nyala" pitchFamily="2" charset="0"/>
            </a:endParaRPr>
          </a:p>
          <a:p>
            <a:pPr lvl="1"/>
            <a:r>
              <a:rPr lang="en-US" sz="2900" dirty="0" smtClean="0">
                <a:latin typeface="Nyala" pitchFamily="2" charset="0"/>
              </a:rPr>
              <a:t>ends </a:t>
            </a:r>
            <a:r>
              <a:rPr lang="en-US" sz="2900" dirty="0">
                <a:latin typeface="Nyala" pitchFamily="2" charset="0"/>
              </a:rPr>
              <a:t>with</a:t>
            </a:r>
            <a:r>
              <a:rPr lang="en-US" sz="2900" dirty="0">
                <a:solidFill>
                  <a:srgbClr val="FF0000"/>
                </a:solidFill>
                <a:latin typeface="Nyala" pitchFamily="2" charset="0"/>
              </a:rPr>
              <a:t> </a:t>
            </a:r>
            <a:r>
              <a:rPr lang="en-US" sz="2900" b="1" dirty="0" smtClean="0">
                <a:solidFill>
                  <a:srgbClr val="FF0000"/>
                </a:solidFill>
                <a:latin typeface="Nyala" pitchFamily="2" charset="0"/>
              </a:rPr>
              <a:t>?&gt;</a:t>
            </a:r>
            <a:r>
              <a:rPr lang="en-US" sz="2900" dirty="0" smtClean="0">
                <a:latin typeface="Nyala" pitchFamily="2" charset="0"/>
              </a:rPr>
              <a:t> </a:t>
            </a:r>
          </a:p>
          <a:p>
            <a:r>
              <a:rPr lang="en-US" sz="3200" dirty="0" smtClean="0">
                <a:latin typeface="Nyala" pitchFamily="2" charset="0"/>
              </a:rPr>
              <a:t>A </a:t>
            </a:r>
            <a:r>
              <a:rPr lang="en-US" sz="3200" dirty="0">
                <a:latin typeface="Nyala" pitchFamily="2" charset="0"/>
              </a:rPr>
              <a:t>PHP script can be placed anywhere in the document.</a:t>
            </a:r>
          </a:p>
          <a:p>
            <a:r>
              <a:rPr lang="en-US" sz="3200" dirty="0">
                <a:latin typeface="Nyala" pitchFamily="2" charset="0"/>
              </a:rPr>
              <a:t>Syntax</a:t>
            </a:r>
          </a:p>
          <a:p>
            <a:pPr lvl="1"/>
            <a:r>
              <a:rPr lang="en-US" sz="2800" dirty="0">
                <a:latin typeface="Nyala" pitchFamily="2" charset="0"/>
              </a:rPr>
              <a:t>PHP code should enclosed within:</a:t>
            </a:r>
          </a:p>
          <a:p>
            <a:pPr lvl="2"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&lt;?</a:t>
            </a:r>
            <a:r>
              <a:rPr lang="en-US" sz="2800" dirty="0" err="1">
                <a:latin typeface="Nyala" pitchFamily="2" charset="0"/>
              </a:rPr>
              <a:t>php</a:t>
            </a:r>
            <a:r>
              <a:rPr lang="en-US" sz="2800" dirty="0">
                <a:latin typeface="Nyala" pitchFamily="2" charset="0"/>
              </a:rPr>
              <a:t>   and  </a:t>
            </a:r>
            <a:r>
              <a:rPr lang="en-US" sz="2800" dirty="0" smtClean="0">
                <a:latin typeface="Nyala" pitchFamily="2" charset="0"/>
              </a:rPr>
              <a:t>?&gt; So </a:t>
            </a:r>
            <a:r>
              <a:rPr lang="en-US" sz="2800" dirty="0">
                <a:latin typeface="Nyala" pitchFamily="2" charset="0"/>
              </a:rPr>
              <a:t>that it is distinguished from HTML.</a:t>
            </a:r>
          </a:p>
          <a:p>
            <a:pPr lvl="1"/>
            <a:r>
              <a:rPr lang="en-US" sz="2800" dirty="0">
                <a:latin typeface="Nyala" pitchFamily="2" charset="0"/>
              </a:rPr>
              <a:t>Hence, the PHP parser only parses code which is in between &lt;?</a:t>
            </a:r>
            <a:r>
              <a:rPr lang="en-US" sz="2800" dirty="0" err="1">
                <a:latin typeface="Nyala" pitchFamily="2" charset="0"/>
              </a:rPr>
              <a:t>php</a:t>
            </a:r>
            <a:r>
              <a:rPr lang="en-US" sz="2800" dirty="0">
                <a:latin typeface="Nyala" pitchFamily="2" charset="0"/>
              </a:rPr>
              <a:t>   and  ?&gt;</a:t>
            </a:r>
          </a:p>
          <a:p>
            <a:r>
              <a:rPr lang="en-US" sz="2800" dirty="0">
                <a:latin typeface="Nyala" pitchFamily="2" charset="0"/>
              </a:rPr>
              <a:t>PHP code can be embedded in HTML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Nyala" pitchFamily="2" charset="0"/>
              </a:rPr>
              <a:t>	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Nyala" pitchFamily="2" charset="0"/>
              </a:rPr>
              <a:t>		</a:t>
            </a:r>
          </a:p>
          <a:p>
            <a:endParaRPr lang="en-US" sz="32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(cont’d</a:t>
            </a:r>
            <a:r>
              <a:rPr lang="en-US" dirty="0" smtClean="0"/>
              <a:t>)…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Nyala" pitchFamily="2" charset="0"/>
              </a:rPr>
              <a:t>A PHP file normally contains HTML tags, and some PHP scripting code.</a:t>
            </a:r>
          </a:p>
          <a:p>
            <a:r>
              <a:rPr lang="en-US" dirty="0">
                <a:latin typeface="Nyala" pitchFamily="2" charset="0"/>
              </a:rPr>
              <a:t>Below, we have an example of a simple PHP script that sends the text "Hello World" back to the browser:</a:t>
            </a:r>
          </a:p>
          <a:p>
            <a:endParaRPr lang="en-US" dirty="0" smtClean="0">
              <a:latin typeface="Nyala" pitchFamily="2" charset="0"/>
            </a:endParaRPr>
          </a:p>
          <a:p>
            <a:endParaRPr lang="en-US" dirty="0">
              <a:latin typeface="Nyala" pitchFamily="2" charset="0"/>
            </a:endParaRPr>
          </a:p>
          <a:p>
            <a:endParaRPr lang="en-US" dirty="0" smtClean="0">
              <a:latin typeface="Nyala" pitchFamily="2" charset="0"/>
            </a:endParaRPr>
          </a:p>
          <a:p>
            <a:endParaRPr lang="en-US" dirty="0" smtClean="0">
              <a:latin typeface="Nyala" pitchFamily="2" charset="0"/>
            </a:endParaRPr>
          </a:p>
          <a:p>
            <a:endParaRPr lang="en-US" dirty="0" smtClean="0">
              <a:latin typeface="Nyala" pitchFamily="2" charset="0"/>
            </a:endParaRPr>
          </a:p>
          <a:p>
            <a:r>
              <a:rPr lang="en-US" dirty="0" smtClean="0">
                <a:latin typeface="Nyala" pitchFamily="2" charset="0"/>
              </a:rPr>
              <a:t>Each </a:t>
            </a:r>
            <a:r>
              <a:rPr lang="en-US" dirty="0">
                <a:latin typeface="Nyala" pitchFamily="2" charset="0"/>
              </a:rPr>
              <a:t>code line in PHP must end with a semicolon. </a:t>
            </a:r>
          </a:p>
          <a:p>
            <a:r>
              <a:rPr lang="en-US" dirty="0">
                <a:latin typeface="Nyala" pitchFamily="2" charset="0"/>
              </a:rPr>
              <a:t>The semicolon is a separator and is used to distinguish one set of instructions from another.</a:t>
            </a:r>
          </a:p>
          <a:p>
            <a:endParaRPr lang="en-US" dirty="0">
              <a:latin typeface="Nyal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767786"/>
            <a:ext cx="4343400" cy="2185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r>
              <a:rPr lang="en-US" sz="2400" dirty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     </a:t>
            </a:r>
            <a:r>
              <a:rPr lang="en-US" sz="2400" dirty="0"/>
              <a:t>echo "Hello World</a:t>
            </a:r>
            <a:r>
              <a:rPr lang="en-US" sz="2400" dirty="0" smtClean="0"/>
              <a:t>";</a:t>
            </a:r>
            <a:r>
              <a:rPr lang="en-US" sz="1600" dirty="0" smtClean="0">
                <a:latin typeface="Lucida Console" pitchFamily="49" charset="0"/>
              </a:rPr>
              <a:t>   </a:t>
            </a:r>
            <a:r>
              <a:rPr lang="en-US" sz="1600" dirty="0">
                <a:latin typeface="Lucida Console" pitchFamily="49" charset="0"/>
              </a:rPr>
              <a:t>?&gt;</a:t>
            </a:r>
          </a:p>
          <a:p>
            <a:pPr>
              <a:buFont typeface="Wingdings 3" pitchFamily="18" charset="2"/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69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(cont’d</a:t>
            </a:r>
            <a:r>
              <a:rPr lang="en-US" dirty="0" smtClean="0"/>
              <a:t>)…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382000" cy="4191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>
                <a:latin typeface="Nyala" pitchFamily="2" charset="0"/>
              </a:rPr>
              <a:t>&lt;?</a:t>
            </a:r>
            <a:r>
              <a:rPr lang="en-US" sz="2800" dirty="0" err="1">
                <a:latin typeface="Nyala" pitchFamily="2" charset="0"/>
              </a:rPr>
              <a:t>php</a:t>
            </a:r>
            <a:r>
              <a:rPr lang="en-US" sz="2800" dirty="0">
                <a:latin typeface="Nyala" pitchFamily="2" charset="0"/>
              </a:rPr>
              <a:t> if ($expression) { ?&gt;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	&lt;strong&gt;This is true.&lt;/strong&gt;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</a:t>
            </a:r>
            <a:r>
              <a:rPr lang="en-US" sz="2800" dirty="0" smtClean="0">
                <a:latin typeface="Nyala" pitchFamily="2" charset="0"/>
              </a:rPr>
              <a:t>&lt;?</a:t>
            </a:r>
            <a:r>
              <a:rPr lang="en-US" sz="2800" dirty="0" err="1">
                <a:latin typeface="Nyala" pitchFamily="2" charset="0"/>
              </a:rPr>
              <a:t>php</a:t>
            </a:r>
            <a:r>
              <a:rPr lang="en-US" sz="2800" dirty="0">
                <a:latin typeface="Nyala" pitchFamily="2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</a:t>
            </a:r>
            <a:r>
              <a:rPr lang="en-US" sz="2800" dirty="0" smtClean="0">
                <a:latin typeface="Nyala" pitchFamily="2" charset="0"/>
              </a:rPr>
              <a:t>} </a:t>
            </a:r>
            <a:r>
              <a:rPr lang="en-US" sz="2800" dirty="0">
                <a:latin typeface="Nyala" pitchFamily="2" charset="0"/>
              </a:rPr>
              <a:t>else { </a:t>
            </a:r>
          </a:p>
          <a:p>
            <a:pPr>
              <a:buFont typeface="Wingdings 3" pitchFamily="18" charset="2"/>
              <a:buNone/>
            </a:pPr>
            <a:r>
              <a:rPr lang="en-US" sz="2800" dirty="0" smtClean="0">
                <a:latin typeface="Nyala" pitchFamily="2" charset="0"/>
              </a:rPr>
              <a:t>   ?&gt; </a:t>
            </a:r>
            <a:endParaRPr lang="en-US" sz="2800" dirty="0">
              <a:latin typeface="Nyala" pitchFamily="2" charset="0"/>
            </a:endParaRP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	&lt;strong&gt;This is false.&lt;/strong&gt;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&lt;?</a:t>
            </a:r>
            <a:r>
              <a:rPr lang="en-US" sz="2800" dirty="0" err="1">
                <a:latin typeface="Nyala" pitchFamily="2" charset="0"/>
              </a:rPr>
              <a:t>php</a:t>
            </a:r>
            <a:r>
              <a:rPr lang="en-US" sz="2800" dirty="0">
                <a:latin typeface="Nyala" pitchFamily="2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}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</a:t>
            </a:r>
            <a:r>
              <a:rPr lang="en-US" sz="2800" dirty="0" smtClean="0">
                <a:latin typeface="Nyala" pitchFamily="2" charset="0"/>
              </a:rPr>
              <a:t>?&gt;</a:t>
            </a:r>
            <a:endParaRPr lang="en-US" dirty="0">
              <a:latin typeface="Nyal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652" y="1141840"/>
            <a:ext cx="3611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yala" pitchFamily="2" charset="0"/>
              </a:rPr>
              <a:t>A more complex example:</a:t>
            </a:r>
          </a:p>
          <a:p>
            <a:endParaRPr lang="en-US" sz="2800" b="1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(cont’d</a:t>
            </a:r>
            <a:r>
              <a:rPr lang="en-US" dirty="0" smtClean="0"/>
              <a:t>)…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Nyala" pitchFamily="2" charset="0"/>
              </a:rPr>
              <a:t>Comments </a:t>
            </a:r>
            <a:r>
              <a:rPr lang="en-US" b="1" dirty="0">
                <a:latin typeface="Nyala" pitchFamily="2" charset="0"/>
              </a:rPr>
              <a:t>in PHP</a:t>
            </a:r>
          </a:p>
          <a:p>
            <a:r>
              <a:rPr lang="en-US" sz="2800" dirty="0">
                <a:latin typeface="Nyala" pitchFamily="2" charset="0"/>
              </a:rPr>
              <a:t>In PHP, we use </a:t>
            </a:r>
            <a:r>
              <a:rPr lang="en-US" sz="2800" b="1" dirty="0">
                <a:latin typeface="Nyala" pitchFamily="2" charset="0"/>
              </a:rPr>
              <a:t>//</a:t>
            </a:r>
            <a:r>
              <a:rPr lang="en-US" sz="2800" dirty="0">
                <a:latin typeface="Nyala" pitchFamily="2" charset="0"/>
              </a:rPr>
              <a:t> to make a one-line comment or </a:t>
            </a:r>
            <a:r>
              <a:rPr lang="en-US" sz="2800" b="1" dirty="0">
                <a:latin typeface="Nyala" pitchFamily="2" charset="0"/>
              </a:rPr>
              <a:t>/*</a:t>
            </a:r>
            <a:r>
              <a:rPr lang="en-US" sz="2800" dirty="0">
                <a:latin typeface="Nyala" pitchFamily="2" charset="0"/>
              </a:rPr>
              <a:t> and </a:t>
            </a:r>
            <a:r>
              <a:rPr lang="en-US" sz="2800" b="1" dirty="0">
                <a:latin typeface="Nyala" pitchFamily="2" charset="0"/>
              </a:rPr>
              <a:t>*/</a:t>
            </a:r>
            <a:r>
              <a:rPr lang="en-US" sz="2800" dirty="0">
                <a:latin typeface="Nyala" pitchFamily="2" charset="0"/>
              </a:rPr>
              <a:t> to make a comment block:</a:t>
            </a:r>
          </a:p>
          <a:p>
            <a:endParaRPr lang="en-US" dirty="0">
              <a:latin typeface="Nyal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631281"/>
            <a:ext cx="35052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//This is a comment</a:t>
            </a:r>
            <a:br>
              <a:rPr lang="en-US" sz="2000" dirty="0"/>
            </a:br>
            <a:r>
              <a:rPr lang="en-US" sz="2000" dirty="0"/>
              <a:t>/*</a:t>
            </a:r>
            <a:br>
              <a:rPr lang="en-US" sz="2000" dirty="0"/>
            </a:br>
            <a:r>
              <a:rPr lang="en-US" sz="2000" dirty="0"/>
              <a:t>This is</a:t>
            </a:r>
            <a:br>
              <a:rPr lang="en-US" sz="2000" dirty="0"/>
            </a:br>
            <a:r>
              <a:rPr lang="en-US" sz="2000" dirty="0"/>
              <a:t>a comment</a:t>
            </a:r>
            <a:br>
              <a:rPr lang="en-US" sz="2000" dirty="0"/>
            </a:br>
            <a:r>
              <a:rPr lang="en-US" sz="2000" dirty="0"/>
              <a:t>block</a:t>
            </a:r>
            <a:br>
              <a:rPr lang="en-US" sz="2000" dirty="0"/>
            </a:br>
            <a:r>
              <a:rPr lang="en-US" sz="2000" dirty="0"/>
              <a:t>*/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000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smtClean="0"/>
              <a:t>Variables in 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 lvl="0"/>
            <a:r>
              <a:rPr lang="en-US" dirty="0" smtClean="0"/>
              <a:t>Variables </a:t>
            </a:r>
            <a:r>
              <a:rPr lang="en-US" dirty="0"/>
              <a:t>are used for storing values, such as numbers, strings or function results, so that they can be used many times in a script.</a:t>
            </a:r>
          </a:p>
          <a:p>
            <a:pPr lvl="1"/>
            <a:r>
              <a:rPr lang="en-US" dirty="0"/>
              <a:t>Variables are used for storing a values, like text strings, numbers or arrays.</a:t>
            </a:r>
          </a:p>
          <a:p>
            <a:pPr lvl="1"/>
            <a:r>
              <a:rPr lang="en-US" dirty="0"/>
              <a:t>When a variable is set it can be used over and over again in your script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variables in PHP start with a $ sign symbol.</a:t>
            </a:r>
          </a:p>
          <a:p>
            <a:r>
              <a:rPr 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75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chapter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PHP? </a:t>
            </a:r>
          </a:p>
          <a:p>
            <a:r>
              <a:rPr lang="en-US" dirty="0"/>
              <a:t>Features of PHP </a:t>
            </a:r>
          </a:p>
          <a:p>
            <a:r>
              <a:rPr lang="en-US" dirty="0">
                <a:solidFill>
                  <a:srgbClr val="FF0000"/>
                </a:solidFill>
              </a:rPr>
              <a:t>Setting up PHP with apache </a:t>
            </a:r>
          </a:p>
          <a:p>
            <a:r>
              <a:rPr lang="en-US" dirty="0"/>
              <a:t>Basic PHP syntax </a:t>
            </a:r>
          </a:p>
          <a:p>
            <a:r>
              <a:rPr lang="en-US" dirty="0"/>
              <a:t>PHP comments </a:t>
            </a:r>
          </a:p>
          <a:p>
            <a:r>
              <a:rPr lang="en-US" dirty="0"/>
              <a:t>Predefined and user variables</a:t>
            </a:r>
          </a:p>
          <a:p>
            <a:r>
              <a:rPr lang="en-US" dirty="0"/>
              <a:t>Variable types in PHP </a:t>
            </a:r>
          </a:p>
          <a:p>
            <a:r>
              <a:rPr lang="en-US" dirty="0"/>
              <a:t>Retrieve data from html forms </a:t>
            </a:r>
          </a:p>
          <a:p>
            <a:r>
              <a:rPr lang="en-US" dirty="0"/>
              <a:t>Displaying errors </a:t>
            </a:r>
          </a:p>
          <a:p>
            <a:r>
              <a:rPr lang="en-US" dirty="0"/>
              <a:t>Using numbers and strings in PHP </a:t>
            </a:r>
          </a:p>
          <a:p>
            <a:r>
              <a:rPr lang="en-US" dirty="0"/>
              <a:t>Control structures </a:t>
            </a:r>
          </a:p>
          <a:p>
            <a:r>
              <a:rPr lang="en-US" dirty="0"/>
              <a:t>Conditional and loop statements </a:t>
            </a:r>
          </a:p>
          <a:p>
            <a:r>
              <a:rPr lang="en-US" dirty="0"/>
              <a:t>Introducing References </a:t>
            </a:r>
          </a:p>
          <a:p>
            <a:r>
              <a:rPr lang="en-US" dirty="0"/>
              <a:t>References and arrays 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Function reuse </a:t>
            </a:r>
            <a:endParaRPr lang="en-US" dirty="0"/>
          </a:p>
          <a:p>
            <a:r>
              <a:rPr lang="en-US" dirty="0"/>
              <a:t>passing arguments by Reference </a:t>
            </a:r>
          </a:p>
          <a:p>
            <a:r>
              <a:rPr lang="en-US" dirty="0"/>
              <a:t>Functions : returning by Reference </a:t>
            </a:r>
          </a:p>
        </p:txBody>
      </p:sp>
    </p:spTree>
    <p:extLst>
      <p:ext uri="{BB962C8B-B14F-4D97-AF65-F5344CB8AC3E}">
        <p14:creationId xmlns:p14="http://schemas.microsoft.com/office/powerpoint/2010/main" val="37681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Nyala" pitchFamily="2" charset="0"/>
              </a:rPr>
              <a:t>Declaring </a:t>
            </a:r>
            <a:r>
              <a:rPr lang="en-US" sz="3200" dirty="0" smtClean="0">
                <a:latin typeface="Nyala" pitchFamily="2" charset="0"/>
              </a:rPr>
              <a:t>PHP variable (loosely typed)</a:t>
            </a:r>
          </a:p>
          <a:p>
            <a:r>
              <a:rPr lang="en-US" sz="3200" dirty="0" smtClean="0">
                <a:latin typeface="Nyala" pitchFamily="2" charset="0"/>
              </a:rPr>
              <a:t>Syntax </a:t>
            </a:r>
          </a:p>
          <a:p>
            <a:endParaRPr lang="en-US" sz="3200" dirty="0" smtClean="0">
              <a:latin typeface="Nyala" pitchFamily="2" charset="0"/>
            </a:endParaRPr>
          </a:p>
          <a:p>
            <a:endParaRPr lang="en-US" sz="3200" dirty="0" smtClean="0">
              <a:latin typeface="Nyala" pitchFamily="2" charset="0"/>
            </a:endParaRPr>
          </a:p>
          <a:p>
            <a:r>
              <a:rPr lang="en-US" sz="3200" dirty="0" smtClean="0">
                <a:latin typeface="Nyala" pitchFamily="2" charset="0"/>
              </a:rPr>
              <a:t>Example</a:t>
            </a:r>
          </a:p>
          <a:p>
            <a:endParaRPr lang="en-US" sz="3200" dirty="0" smtClean="0">
              <a:latin typeface="Nyal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448580"/>
            <a:ext cx="304442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$</a:t>
            </a:r>
            <a:r>
              <a:rPr lang="en-US" sz="2800" dirty="0" err="1"/>
              <a:t>var_name</a:t>
            </a:r>
            <a:r>
              <a:rPr lang="en-US" sz="2800" dirty="0"/>
              <a:t> = value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1926" y="4079319"/>
            <a:ext cx="3015569" cy="20928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Nyala" pitchFamily="2" charset="0"/>
              </a:rPr>
              <a:t>&lt;?</a:t>
            </a:r>
            <a:r>
              <a:rPr lang="en-US" sz="2800" dirty="0" err="1">
                <a:latin typeface="Nyala" pitchFamily="2" charset="0"/>
              </a:rPr>
              <a:t>php</a:t>
            </a:r>
            <a:endParaRPr lang="en-US" sz="2800" dirty="0">
              <a:latin typeface="Nyala" pitchFamily="2" charset="0"/>
            </a:endParaRPr>
          </a:p>
          <a:p>
            <a:r>
              <a:rPr lang="en-US" sz="2800" dirty="0">
                <a:latin typeface="Nyala" pitchFamily="2" charset="0"/>
              </a:rPr>
              <a:t>$txt = "Hello World!";</a:t>
            </a:r>
          </a:p>
          <a:p>
            <a:r>
              <a:rPr lang="en-US" sz="2800" dirty="0">
                <a:latin typeface="Nyala" pitchFamily="2" charset="0"/>
              </a:rPr>
              <a:t>$number = 16;</a:t>
            </a:r>
          </a:p>
          <a:p>
            <a:r>
              <a:rPr lang="en-US" sz="2800" dirty="0">
                <a:latin typeface="Nyala" pitchFamily="2" charset="0"/>
              </a:rPr>
              <a:t>?&gt;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839200" cy="51054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Nyala" pitchFamily="2" charset="0"/>
              </a:rPr>
              <a:t>Variable Naming Rules</a:t>
            </a:r>
            <a:endParaRPr lang="en-US" sz="4400" b="1" dirty="0">
              <a:latin typeface="Nyala" pitchFamily="2" charset="0"/>
            </a:endParaRPr>
          </a:p>
          <a:p>
            <a:pPr lvl="1" algn="just"/>
            <a:r>
              <a:rPr lang="en-US" sz="2800" dirty="0">
                <a:latin typeface="Nyala" pitchFamily="2" charset="0"/>
              </a:rPr>
              <a:t>A variable name must start with a letter or an underscore "_" </a:t>
            </a:r>
          </a:p>
          <a:p>
            <a:pPr lvl="1" algn="just"/>
            <a:r>
              <a:rPr lang="en-US" sz="2800" dirty="0">
                <a:latin typeface="Nyala" pitchFamily="2" charset="0"/>
              </a:rPr>
              <a:t>A variable name can only contain alpha-numeric characters and underscores (a-Z, 0-9, and _ ) </a:t>
            </a:r>
          </a:p>
          <a:p>
            <a:pPr lvl="1" algn="just"/>
            <a:r>
              <a:rPr lang="en-US" sz="2800" dirty="0">
                <a:latin typeface="Nyala" pitchFamily="2" charset="0"/>
              </a:rPr>
              <a:t>A variable name should not contain spaces. </a:t>
            </a:r>
            <a:endParaRPr lang="en-US" sz="2800" dirty="0" smtClean="0">
              <a:latin typeface="Nyala" pitchFamily="2" charset="0"/>
            </a:endParaRPr>
          </a:p>
          <a:p>
            <a:pPr lvl="1" algn="just"/>
            <a:r>
              <a:rPr lang="en-US" sz="2800" dirty="0" smtClean="0">
                <a:latin typeface="Nyala" pitchFamily="2" charset="0"/>
              </a:rPr>
              <a:t>If </a:t>
            </a:r>
            <a:r>
              <a:rPr lang="en-US" sz="2800" dirty="0">
                <a:latin typeface="Nyala" pitchFamily="2" charset="0"/>
              </a:rPr>
              <a:t>a variable name is more than one word, </a:t>
            </a:r>
            <a:endParaRPr lang="en-US" sz="2800" dirty="0" smtClean="0">
              <a:latin typeface="Nyala" pitchFamily="2" charset="0"/>
            </a:endParaRPr>
          </a:p>
          <a:p>
            <a:pPr lvl="2" algn="just"/>
            <a:r>
              <a:rPr lang="en-US" sz="2800" dirty="0" smtClean="0">
                <a:latin typeface="Nyala" pitchFamily="2" charset="0"/>
              </a:rPr>
              <a:t>separated </a:t>
            </a:r>
            <a:r>
              <a:rPr lang="en-US" sz="2800" dirty="0">
                <a:latin typeface="Nyala" pitchFamily="2" charset="0"/>
              </a:rPr>
              <a:t>with underscore ($</a:t>
            </a:r>
            <a:r>
              <a:rPr lang="en-US" sz="2800" dirty="0" err="1">
                <a:latin typeface="Nyala" pitchFamily="2" charset="0"/>
              </a:rPr>
              <a:t>my_string</a:t>
            </a:r>
            <a:r>
              <a:rPr lang="en-US" sz="2800" dirty="0">
                <a:latin typeface="Nyala" pitchFamily="2" charset="0"/>
              </a:rPr>
              <a:t>), or </a:t>
            </a:r>
            <a:endParaRPr lang="en-US" sz="2800" dirty="0" smtClean="0">
              <a:latin typeface="Nyala" pitchFamily="2" charset="0"/>
            </a:endParaRPr>
          </a:p>
          <a:p>
            <a:pPr lvl="2" algn="just"/>
            <a:r>
              <a:rPr lang="en-US" sz="2800" dirty="0" smtClean="0">
                <a:latin typeface="Nyala" pitchFamily="2" charset="0"/>
              </a:rPr>
              <a:t>capitalization </a:t>
            </a:r>
            <a:r>
              <a:rPr lang="en-US" sz="2800" dirty="0">
                <a:latin typeface="Nyala" pitchFamily="2" charset="0"/>
              </a:rPr>
              <a:t>($</a:t>
            </a:r>
            <a:r>
              <a:rPr lang="en-US" sz="2800" dirty="0" err="1">
                <a:latin typeface="Nyala" pitchFamily="2" charset="0"/>
              </a:rPr>
              <a:t>myString</a:t>
            </a:r>
            <a:r>
              <a:rPr lang="en-US" sz="2800" dirty="0">
                <a:latin typeface="Nyala" pitchFamily="2" charset="0"/>
              </a:rPr>
              <a:t>) </a:t>
            </a:r>
          </a:p>
          <a:p>
            <a:pPr algn="just"/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Nyala" pitchFamily="2" charset="0"/>
              </a:rPr>
              <a:t>Boolean (</a:t>
            </a:r>
            <a:r>
              <a:rPr lang="en-US" dirty="0" err="1" smtClean="0">
                <a:latin typeface="Nyala" pitchFamily="2" charset="0"/>
              </a:rPr>
              <a:t>bool</a:t>
            </a:r>
            <a:r>
              <a:rPr lang="en-US" dirty="0" smtClean="0">
                <a:latin typeface="Nyala" pitchFamily="2" charset="0"/>
              </a:rPr>
              <a:t> or </a:t>
            </a:r>
            <a:r>
              <a:rPr lang="en-US" dirty="0" err="1" smtClean="0">
                <a:latin typeface="Nyala" pitchFamily="2" charset="0"/>
              </a:rPr>
              <a:t>boolean</a:t>
            </a:r>
            <a:r>
              <a:rPr lang="en-US" dirty="0" smtClean="0">
                <a:latin typeface="Nyala" pitchFamily="2" charset="0"/>
              </a:rPr>
              <a:t>)</a:t>
            </a:r>
          </a:p>
          <a:p>
            <a:pPr lvl="1"/>
            <a:r>
              <a:rPr lang="en-US" dirty="0" smtClean="0">
                <a:latin typeface="Nyala" pitchFamily="2" charset="0"/>
              </a:rPr>
              <a:t>Simplest of all</a:t>
            </a:r>
          </a:p>
          <a:p>
            <a:pPr lvl="1"/>
            <a:r>
              <a:rPr lang="en-US" dirty="0" smtClean="0">
                <a:latin typeface="Nyala" pitchFamily="2" charset="0"/>
              </a:rPr>
              <a:t>Can be either TRUE or FALSE</a:t>
            </a:r>
          </a:p>
          <a:p>
            <a:r>
              <a:rPr lang="en-US" dirty="0" smtClean="0">
                <a:latin typeface="Nyala" pitchFamily="2" charset="0"/>
              </a:rPr>
              <a:t>Integer (</a:t>
            </a:r>
            <a:r>
              <a:rPr lang="en-US" dirty="0" err="1" smtClean="0">
                <a:latin typeface="Nyala" pitchFamily="2" charset="0"/>
              </a:rPr>
              <a:t>int</a:t>
            </a:r>
            <a:r>
              <a:rPr lang="en-US" dirty="0" smtClean="0">
                <a:latin typeface="Nyala" pitchFamily="2" charset="0"/>
              </a:rPr>
              <a:t> or integer)</a:t>
            </a:r>
          </a:p>
          <a:p>
            <a:pPr lvl="1"/>
            <a:r>
              <a:rPr lang="en-US" dirty="0" smtClean="0">
                <a:latin typeface="Nyala" pitchFamily="2" charset="0"/>
              </a:rPr>
              <a:t>Hold integer values (signed or unsigned)</a:t>
            </a:r>
          </a:p>
          <a:p>
            <a:r>
              <a:rPr lang="en-US" dirty="0" smtClean="0">
                <a:latin typeface="Nyala" pitchFamily="2" charset="0"/>
              </a:rPr>
              <a:t>Floating point (float or double or real)</a:t>
            </a:r>
          </a:p>
          <a:p>
            <a:pPr lvl="1"/>
            <a:r>
              <a:rPr lang="en-US" dirty="0" smtClean="0">
                <a:latin typeface="Nyala" pitchFamily="2" charset="0"/>
              </a:rPr>
              <a:t>Hold floating point values</a:t>
            </a:r>
          </a:p>
          <a:p>
            <a:r>
              <a:rPr lang="en-US" dirty="0" smtClean="0">
                <a:latin typeface="Nyala" pitchFamily="2" charset="0"/>
              </a:rPr>
              <a:t>String (string)</a:t>
            </a:r>
          </a:p>
          <a:p>
            <a:pPr lvl="1"/>
            <a:r>
              <a:rPr lang="en-US" dirty="0" smtClean="0">
                <a:latin typeface="Nyala" pitchFamily="2" charset="0"/>
              </a:rPr>
              <a:t>Hold strings of characters within either ‘ or ‘’</a:t>
            </a:r>
          </a:p>
          <a:p>
            <a:pPr lvl="1"/>
            <a:r>
              <a:rPr lang="en-US" dirty="0" smtClean="0">
                <a:latin typeface="Nyala" pitchFamily="2" charset="0"/>
              </a:rPr>
              <a:t>Escaping of special characters can be done using \</a:t>
            </a:r>
          </a:p>
          <a:p>
            <a:pPr lvl="1"/>
            <a:r>
              <a:rPr lang="en-US" dirty="0" smtClean="0">
                <a:latin typeface="Nyala" pitchFamily="2" charset="0"/>
              </a:rPr>
              <a:t>Ex.  “this is a string”,  ‘this is another string’,  “yet \”another\” one”</a:t>
            </a:r>
          </a:p>
          <a:p>
            <a:pPr lvl="1"/>
            <a:endParaRPr lang="en-US" dirty="0" smtClean="0">
              <a:latin typeface="Nyala" pitchFamily="2" charset="0"/>
            </a:endParaRPr>
          </a:p>
          <a:p>
            <a:endParaRPr lang="en-US" dirty="0" smtClean="0">
              <a:latin typeface="Nyal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D00FC-29E2-445C-A8F0-0944F48CB96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(cont’d)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410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Nyala" pitchFamily="2" charset="0"/>
              </a:rPr>
              <a:t>Array</a:t>
            </a:r>
          </a:p>
          <a:p>
            <a:pPr lvl="1"/>
            <a:r>
              <a:rPr lang="en-US" sz="2400" dirty="0" smtClean="0">
                <a:latin typeface="Nyala" pitchFamily="2" charset="0"/>
              </a:rPr>
              <a:t>Collection of values of the same data type</a:t>
            </a:r>
          </a:p>
          <a:p>
            <a:r>
              <a:rPr lang="en-US" sz="2800" dirty="0" smtClean="0">
                <a:latin typeface="Nyala" pitchFamily="2" charset="0"/>
              </a:rPr>
              <a:t>Object</a:t>
            </a:r>
          </a:p>
          <a:p>
            <a:pPr lvl="1"/>
            <a:r>
              <a:rPr lang="en-US" sz="2400" dirty="0" smtClean="0">
                <a:latin typeface="Nyala" pitchFamily="2" charset="0"/>
              </a:rPr>
              <a:t>Instance of a class</a:t>
            </a:r>
          </a:p>
          <a:p>
            <a:r>
              <a:rPr lang="en-US" sz="2800" dirty="0" smtClean="0">
                <a:latin typeface="Nyala" pitchFamily="2" charset="0"/>
              </a:rPr>
              <a:t>Resource</a:t>
            </a:r>
          </a:p>
          <a:p>
            <a:pPr lvl="1"/>
            <a:r>
              <a:rPr lang="en-US" sz="2400" dirty="0" smtClean="0">
                <a:latin typeface="Nyala" pitchFamily="2" charset="0"/>
              </a:rPr>
              <a:t>Hold a reference to an external resource created by some functions</a:t>
            </a:r>
          </a:p>
          <a:p>
            <a:r>
              <a:rPr lang="en-US" sz="2800" dirty="0" smtClean="0">
                <a:latin typeface="Nyala" pitchFamily="2" charset="0"/>
              </a:rPr>
              <a:t>NULL</a:t>
            </a:r>
          </a:p>
          <a:p>
            <a:pPr lvl="1"/>
            <a:r>
              <a:rPr lang="en-US" sz="2400" dirty="0" smtClean="0">
                <a:latin typeface="Nyala" pitchFamily="2" charset="0"/>
              </a:rPr>
              <a:t>Represents that a variable has no value</a:t>
            </a:r>
          </a:p>
          <a:p>
            <a:pPr lvl="1"/>
            <a:r>
              <a:rPr lang="en-US" sz="2400" dirty="0" smtClean="0">
                <a:latin typeface="Nyala" pitchFamily="2" charset="0"/>
              </a:rPr>
              <a:t>A variable is considered to be </a:t>
            </a:r>
            <a:r>
              <a:rPr lang="en-US" sz="2400" b="1" dirty="0" smtClean="0">
                <a:latin typeface="Nyala" pitchFamily="2" charset="0"/>
              </a:rPr>
              <a:t>NULL</a:t>
            </a:r>
            <a:r>
              <a:rPr lang="en-US" sz="2400" dirty="0" smtClean="0">
                <a:latin typeface="Nyala" pitchFamily="2" charset="0"/>
              </a:rPr>
              <a:t> if </a:t>
            </a:r>
          </a:p>
          <a:p>
            <a:pPr lvl="2"/>
            <a:r>
              <a:rPr lang="en-US" sz="2400" dirty="0" smtClean="0">
                <a:latin typeface="Nyala" pitchFamily="2" charset="0"/>
              </a:rPr>
              <a:t>it has been assigned the constant </a:t>
            </a:r>
            <a:r>
              <a:rPr lang="en-US" sz="2400" b="1" dirty="0" smtClean="0">
                <a:latin typeface="Nyala" pitchFamily="2" charset="0"/>
              </a:rPr>
              <a:t>NULL</a:t>
            </a:r>
            <a:r>
              <a:rPr lang="en-US" sz="2400" dirty="0" smtClean="0">
                <a:latin typeface="Nyala" pitchFamily="2" charset="0"/>
              </a:rPr>
              <a:t>. </a:t>
            </a:r>
          </a:p>
          <a:p>
            <a:pPr lvl="2"/>
            <a:r>
              <a:rPr lang="en-US" sz="2400" dirty="0" smtClean="0">
                <a:latin typeface="Nyala" pitchFamily="2" charset="0"/>
              </a:rPr>
              <a:t>it has not been set to any value yet. </a:t>
            </a:r>
          </a:p>
          <a:p>
            <a:pPr lvl="2"/>
            <a:r>
              <a:rPr lang="en-US" sz="2400" dirty="0" smtClean="0">
                <a:latin typeface="Nyala" pitchFamily="2" charset="0"/>
              </a:rPr>
              <a:t>it has been </a:t>
            </a:r>
            <a:r>
              <a:rPr lang="en-US" sz="2400" b="1" dirty="0" smtClean="0">
                <a:latin typeface="Nyala" pitchFamily="2" charset="0"/>
                <a:hlinkClick r:id="rId2" action="ppaction://hlinkfile"/>
              </a:rPr>
              <a:t>unset()</a:t>
            </a:r>
            <a:endParaRPr lang="en-US" sz="2400" b="1" dirty="0" smtClean="0">
              <a:latin typeface="Nyala" pitchFamily="2" charset="0"/>
            </a:endParaRPr>
          </a:p>
          <a:p>
            <a:pPr lvl="2"/>
            <a:endParaRPr lang="en-US" sz="2400" dirty="0" smtClean="0">
              <a:latin typeface="Nyal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B414F-2DA3-4E46-9652-AAEC48D368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Casting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3200" dirty="0" smtClean="0">
                <a:latin typeface="Nyala" pitchFamily="2" charset="0"/>
              </a:rPr>
              <a:t>The casts allowed are:</a:t>
            </a:r>
          </a:p>
          <a:p>
            <a:pPr lvl="1"/>
            <a:r>
              <a:rPr lang="en-US" sz="2800" dirty="0" smtClean="0">
                <a:latin typeface="Nyala" pitchFamily="2" charset="0"/>
              </a:rPr>
              <a:t>(</a:t>
            </a:r>
            <a:r>
              <a:rPr lang="en-US" sz="2800" dirty="0" err="1" smtClean="0">
                <a:latin typeface="Nyala" pitchFamily="2" charset="0"/>
              </a:rPr>
              <a:t>int</a:t>
            </a:r>
            <a:r>
              <a:rPr lang="en-US" sz="2800" dirty="0" smtClean="0">
                <a:latin typeface="Nyala" pitchFamily="2" charset="0"/>
              </a:rPr>
              <a:t>), (integer) - cast to integer</a:t>
            </a:r>
          </a:p>
          <a:p>
            <a:pPr lvl="1"/>
            <a:r>
              <a:rPr lang="en-US" sz="2800" dirty="0" smtClean="0">
                <a:latin typeface="Nyala" pitchFamily="2" charset="0"/>
              </a:rPr>
              <a:t>(</a:t>
            </a:r>
            <a:r>
              <a:rPr lang="en-US" sz="2800" dirty="0" err="1" smtClean="0">
                <a:latin typeface="Nyala" pitchFamily="2" charset="0"/>
              </a:rPr>
              <a:t>bool</a:t>
            </a:r>
            <a:r>
              <a:rPr lang="en-US" sz="2800" dirty="0" smtClean="0">
                <a:latin typeface="Nyala" pitchFamily="2" charset="0"/>
              </a:rPr>
              <a:t>), (</a:t>
            </a:r>
            <a:r>
              <a:rPr lang="en-US" sz="2800" dirty="0" err="1" smtClean="0">
                <a:latin typeface="Nyala" pitchFamily="2" charset="0"/>
              </a:rPr>
              <a:t>boolean</a:t>
            </a:r>
            <a:r>
              <a:rPr lang="en-US" sz="2800" dirty="0" smtClean="0">
                <a:latin typeface="Nyala" pitchFamily="2" charset="0"/>
              </a:rPr>
              <a:t>) - cast to </a:t>
            </a:r>
            <a:r>
              <a:rPr lang="en-US" sz="2800" dirty="0" err="1" smtClean="0">
                <a:latin typeface="Nyala" pitchFamily="2" charset="0"/>
              </a:rPr>
              <a:t>boolean</a:t>
            </a:r>
            <a:endParaRPr lang="en-US" sz="2800" dirty="0" smtClean="0">
              <a:latin typeface="Nyala" pitchFamily="2" charset="0"/>
            </a:endParaRPr>
          </a:p>
          <a:p>
            <a:pPr lvl="1"/>
            <a:r>
              <a:rPr lang="en-US" sz="2800" dirty="0" smtClean="0">
                <a:latin typeface="Nyala" pitchFamily="2" charset="0"/>
              </a:rPr>
              <a:t>(float), (double), (real) - cast to float</a:t>
            </a:r>
          </a:p>
          <a:p>
            <a:pPr lvl="1"/>
            <a:r>
              <a:rPr lang="en-US" sz="2800" dirty="0" smtClean="0">
                <a:latin typeface="Nyala" pitchFamily="2" charset="0"/>
              </a:rPr>
              <a:t>(string) - cast to string</a:t>
            </a:r>
          </a:p>
          <a:p>
            <a:pPr lvl="1"/>
            <a:r>
              <a:rPr lang="en-US" sz="2800" dirty="0" smtClean="0">
                <a:latin typeface="Nyala" pitchFamily="2" charset="0"/>
              </a:rPr>
              <a:t>(array) - cast to array</a:t>
            </a:r>
          </a:p>
          <a:p>
            <a:pPr lvl="1"/>
            <a:r>
              <a:rPr lang="en-US" sz="2800" dirty="0" smtClean="0">
                <a:latin typeface="Nyala" pitchFamily="2" charset="0"/>
              </a:rPr>
              <a:t>(object) - cast to object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16566-0CF1-4406-A343-C4578EC398B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PHP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latin typeface="Nyala" pitchFamily="2" charset="0"/>
              </a:rPr>
              <a:t>variable is used to store and manipulate text.</a:t>
            </a:r>
            <a:endParaRPr lang="en-US" sz="3600" kern="100" dirty="0" smtClean="0">
              <a:latin typeface="Nyala" pitchFamily="2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600" b="1" dirty="0" smtClean="0">
              <a:latin typeface="Nyala" pitchFamily="2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600" b="1" dirty="0">
              <a:latin typeface="Nyala" pitchFamily="2" charset="0"/>
            </a:endParaRPr>
          </a:p>
          <a:p>
            <a:endParaRPr lang="en-US" dirty="0">
              <a:latin typeface="Nyal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210" y="2667000"/>
            <a:ext cx="3087705" cy="2357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3200" kern="100" dirty="0">
                <a:latin typeface="Nyala" pitchFamily="2" charset="0"/>
              </a:rPr>
              <a:t>&lt;?</a:t>
            </a:r>
            <a:r>
              <a:rPr lang="en-US" sz="3200" kern="100" dirty="0" err="1">
                <a:latin typeface="Nyala" pitchFamily="2" charset="0"/>
              </a:rPr>
              <a:t>php</a:t>
            </a:r>
            <a:endParaRPr lang="en-US" sz="2000" kern="100" dirty="0">
              <a:latin typeface="Nyala" pitchFamily="2" charset="0"/>
            </a:endParaRPr>
          </a:p>
          <a:p>
            <a:pPr algn="just">
              <a:lnSpc>
                <a:spcPct val="115000"/>
              </a:lnSpc>
            </a:pPr>
            <a:r>
              <a:rPr lang="en-US" sz="3200" kern="100" dirty="0">
                <a:latin typeface="Nyala" pitchFamily="2" charset="0"/>
              </a:rPr>
              <a:t>$txt="Hello World";</a:t>
            </a:r>
            <a:endParaRPr lang="en-US" sz="2000" kern="100" dirty="0">
              <a:latin typeface="Nyala" pitchFamily="2" charset="0"/>
            </a:endParaRPr>
          </a:p>
          <a:p>
            <a:pPr algn="just">
              <a:lnSpc>
                <a:spcPct val="115000"/>
              </a:lnSpc>
            </a:pPr>
            <a:r>
              <a:rPr lang="en-US" sz="3200" kern="100" dirty="0">
                <a:latin typeface="Nyala" pitchFamily="2" charset="0"/>
              </a:rPr>
              <a:t>echo $txt;</a:t>
            </a:r>
            <a:endParaRPr lang="en-US" sz="2000" kern="100" dirty="0">
              <a:latin typeface="Nyala" pitchFamily="2" charset="0"/>
            </a:endParaRPr>
          </a:p>
          <a:p>
            <a:pPr algn="just">
              <a:lnSpc>
                <a:spcPct val="115000"/>
              </a:lnSpc>
              <a:spcAft>
                <a:spcPts val="1415"/>
              </a:spcAft>
            </a:pPr>
            <a:r>
              <a:rPr lang="en-US" sz="3200" kern="100" dirty="0" smtClean="0">
                <a:latin typeface="Nyala" pitchFamily="2" charset="0"/>
              </a:rPr>
              <a:t>?&gt;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49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Nyala" pitchFamily="2" charset="0"/>
              </a:rPr>
              <a:t>The concatenation operator (.)  is used to put two string </a:t>
            </a:r>
            <a:r>
              <a:rPr lang="en-US" sz="2800" dirty="0" smtClean="0">
                <a:latin typeface="Nyala" pitchFamily="2" charset="0"/>
              </a:rPr>
              <a:t>values together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strlen</a:t>
            </a:r>
            <a:r>
              <a:rPr lang="en-US" sz="2800" dirty="0"/>
              <a:t>() function is used to find the length of a string.</a:t>
            </a:r>
          </a:p>
          <a:p>
            <a:endParaRPr lang="en-US" sz="2800" dirty="0">
              <a:latin typeface="Nyal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4211" y="2209800"/>
            <a:ext cx="2688557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en-US" sz="2400" dirty="0">
                <a:latin typeface="Nyala" pitchFamily="2" charset="0"/>
              </a:rPr>
              <a:t>&lt;?</a:t>
            </a:r>
            <a:r>
              <a:rPr lang="en-US" sz="2400" dirty="0" err="1">
                <a:latin typeface="Nyala" pitchFamily="2" charset="0"/>
              </a:rPr>
              <a:t>php</a:t>
            </a:r>
            <a:endParaRPr lang="en-US" sz="2400" dirty="0">
              <a:latin typeface="Nyala" pitchFamily="2" charset="0"/>
            </a:endParaRPr>
          </a:p>
          <a:p>
            <a:pPr algn="just"/>
            <a:r>
              <a:rPr lang="en-US" sz="2400" dirty="0">
                <a:latin typeface="Nyala" pitchFamily="2" charset="0"/>
              </a:rPr>
              <a:t>$txt1="Hello World";</a:t>
            </a:r>
          </a:p>
          <a:p>
            <a:pPr algn="just"/>
            <a:r>
              <a:rPr lang="en-US" sz="2400" dirty="0">
                <a:latin typeface="Nyala" pitchFamily="2" charset="0"/>
              </a:rPr>
              <a:t>$txt2="1234";</a:t>
            </a:r>
          </a:p>
          <a:p>
            <a:pPr algn="just"/>
            <a:r>
              <a:rPr lang="en-US" sz="2400" dirty="0">
                <a:latin typeface="Nyala" pitchFamily="2" charset="0"/>
              </a:rPr>
              <a:t>echo $txt1 . " " . $txt2;</a:t>
            </a:r>
          </a:p>
          <a:p>
            <a:pPr algn="just"/>
            <a:r>
              <a:rPr lang="en-US" sz="2400" dirty="0" smtClean="0">
                <a:latin typeface="Nyala" pitchFamily="2" charset="0"/>
              </a:rPr>
              <a:t>?&gt;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4211" y="4800600"/>
            <a:ext cx="365061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r>
              <a:rPr lang="en-US" sz="2400" dirty="0"/>
              <a:t>echo </a:t>
            </a:r>
            <a:r>
              <a:rPr lang="en-US" sz="2400" dirty="0" err="1"/>
              <a:t>strlen</a:t>
            </a:r>
            <a:r>
              <a:rPr lang="en-US" sz="2400" dirty="0"/>
              <a:t>("Hello world!");</a:t>
            </a:r>
          </a:p>
          <a:p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370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Nyala" pitchFamily="2" charset="0"/>
              </a:rPr>
              <a:t>The </a:t>
            </a:r>
            <a:r>
              <a:rPr lang="en-US" dirty="0" err="1">
                <a:latin typeface="Nyala" pitchFamily="2" charset="0"/>
              </a:rPr>
              <a:t>strpos</a:t>
            </a:r>
            <a:r>
              <a:rPr lang="en-US" dirty="0">
                <a:latin typeface="Nyala" pitchFamily="2" charset="0"/>
              </a:rPr>
              <a:t>() function is used to search for a string or </a:t>
            </a:r>
            <a:r>
              <a:rPr lang="en-US" dirty="0" smtClean="0">
                <a:latin typeface="Nyala" pitchFamily="2" charset="0"/>
              </a:rPr>
              <a:t>character </a:t>
            </a:r>
            <a:r>
              <a:rPr lang="en-US" dirty="0">
                <a:latin typeface="Nyala" pitchFamily="2" charset="0"/>
              </a:rPr>
              <a:t>within a </a:t>
            </a:r>
            <a:r>
              <a:rPr lang="en-US" dirty="0" smtClean="0">
                <a:latin typeface="Nyala" pitchFamily="2" charset="0"/>
              </a:rPr>
              <a:t>string</a:t>
            </a:r>
          </a:p>
          <a:p>
            <a:endParaRPr lang="en-US" dirty="0">
              <a:latin typeface="Nyal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567464"/>
            <a:ext cx="79248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echo </a:t>
            </a:r>
            <a:r>
              <a:rPr lang="en-US" sz="2800" dirty="0" err="1"/>
              <a:t>strpos</a:t>
            </a:r>
            <a:r>
              <a:rPr lang="en-US" sz="2800" dirty="0"/>
              <a:t>("Hello </a:t>
            </a:r>
            <a:r>
              <a:rPr lang="en-US" sz="2800" dirty="0" err="1"/>
              <a:t>world!","world</a:t>
            </a:r>
            <a:r>
              <a:rPr lang="en-US" sz="2800" dirty="0"/>
              <a:t>");</a:t>
            </a:r>
          </a:p>
          <a:p>
            <a:r>
              <a:rPr lang="en-US" sz="2800" dirty="0"/>
              <a:t>?&gt;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3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948256"/>
              </p:ext>
            </p:extLst>
          </p:nvPr>
        </p:nvGraphicFramePr>
        <p:xfrm>
          <a:off x="152400" y="1066800"/>
          <a:ext cx="8991600" cy="589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53"/>
                <a:gridCol w="3226521"/>
                <a:gridCol w="2618786"/>
                <a:gridCol w="1798140"/>
              </a:tblGrid>
              <a:tr h="350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Operator</a:t>
                      </a:r>
                      <a:endParaRPr lang="en-US" sz="20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Description</a:t>
                      </a:r>
                      <a:endParaRPr lang="en-US" sz="20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Example</a:t>
                      </a:r>
                      <a:endParaRPr lang="en-US" sz="2000" b="1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Result</a:t>
                      </a:r>
                      <a:endParaRPr lang="en-US" sz="2000" b="1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Addition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x=2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x+2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Subtraction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x=2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5-x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*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Multiplication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x=4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x*5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Division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15/5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5/2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2.5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983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%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Modulus (division remainder)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5%2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10%8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10%2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2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++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Increment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x=5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x++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x=6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66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--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Decrement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x=5</a:t>
                      </a:r>
                      <a:br>
                        <a:rPr lang="en-US" sz="2000" kern="100">
                          <a:effectLst/>
                        </a:rPr>
                      </a:br>
                      <a:r>
                        <a:rPr lang="en-US" sz="2000" kern="100">
                          <a:effectLst/>
                        </a:rPr>
                        <a:t>x--</a:t>
                      </a:r>
                      <a:endParaRPr lang="en-US" sz="20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x=4</a:t>
                      </a:r>
                      <a:endParaRPr lang="en-US" sz="20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1521123"/>
              </p:ext>
            </p:extLst>
          </p:nvPr>
        </p:nvGraphicFramePr>
        <p:xfrm>
          <a:off x="76201" y="1112600"/>
          <a:ext cx="8915398" cy="5905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728"/>
                <a:gridCol w="3566696"/>
                <a:gridCol w="4011974"/>
              </a:tblGrid>
              <a:tr h="803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Operator</a:t>
                      </a:r>
                      <a:endParaRPr lang="en-US" sz="28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Example</a:t>
                      </a:r>
                      <a:endParaRPr lang="en-US" sz="28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Is The Same As</a:t>
                      </a:r>
                      <a:endParaRPr lang="en-US" sz="2800" b="1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=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+=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x+=y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</a:t>
                      </a:r>
                      <a:r>
                        <a:rPr lang="en-US" sz="2800" kern="100" dirty="0" err="1">
                          <a:effectLst/>
                        </a:rPr>
                        <a:t>x+y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-=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x-=y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x=x-y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*=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x*=y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x=x*y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/=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x/=y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x=x/y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.=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x.=y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</a:t>
                      </a:r>
                      <a:r>
                        <a:rPr lang="en-US" sz="2800" kern="100" dirty="0" err="1">
                          <a:effectLst/>
                        </a:rPr>
                        <a:t>x.y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698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%=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x%=y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x=</a:t>
                      </a:r>
                      <a:r>
                        <a:rPr lang="en-US" sz="2800" kern="100" dirty="0" err="1">
                          <a:effectLst/>
                        </a:rPr>
                        <a:t>x%y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Prerequisites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understanding of computer programming,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Internet</a:t>
            </a:r>
            <a:r>
              <a:rPr lang="en-US" dirty="0"/>
              <a:t>,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b="1" dirty="0" smtClean="0"/>
              <a:t>Tools </a:t>
            </a:r>
          </a:p>
          <a:p>
            <a:r>
              <a:rPr lang="en-US" dirty="0" smtClean="0"/>
              <a:t>WAMP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Apache </a:t>
            </a:r>
            <a:endParaRPr lang="en-US" dirty="0"/>
          </a:p>
          <a:p>
            <a:r>
              <a:rPr lang="en-US" dirty="0" smtClean="0"/>
              <a:t>Macromedia Dreamweaver</a:t>
            </a:r>
          </a:p>
          <a:p>
            <a:r>
              <a:rPr lang="en-US" dirty="0" smtClean="0"/>
              <a:t>Browser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" y="24581"/>
            <a:ext cx="8229600" cy="1143000"/>
          </a:xfrm>
        </p:spPr>
        <p:txBody>
          <a:bodyPr/>
          <a:lstStyle/>
          <a:p>
            <a:r>
              <a:rPr lang="en-US" dirty="0" smtClean="0"/>
              <a:t>Comparison operator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9052939"/>
              </p:ext>
            </p:extLst>
          </p:nvPr>
        </p:nvGraphicFramePr>
        <p:xfrm>
          <a:off x="0" y="1371598"/>
          <a:ext cx="9144000" cy="5410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833"/>
                <a:gridCol w="3760967"/>
                <a:gridCol w="3886200"/>
              </a:tblGrid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Operator</a:t>
                      </a:r>
                      <a:endParaRPr lang="en-US" sz="24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Description</a:t>
                      </a:r>
                      <a:endParaRPr lang="en-US" sz="24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Example</a:t>
                      </a:r>
                      <a:endParaRPr lang="en-US" sz="2400" b="1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==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is equal to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5==8 returns false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!=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is not equal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5!=8 returns true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 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is greater than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5&gt;8 returns false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 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is less than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5&lt;8 returns true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&gt;=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is greater than or equal to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5&gt;=8 returns false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772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&lt;=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is less than or equal to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5&lt;=8 returns true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Logical operators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598496"/>
              </p:ext>
            </p:extLst>
          </p:nvPr>
        </p:nvGraphicFramePr>
        <p:xfrm>
          <a:off x="76200" y="914401"/>
          <a:ext cx="8915398" cy="5825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728"/>
                <a:gridCol w="1499878"/>
                <a:gridCol w="6078792"/>
              </a:tblGrid>
              <a:tr h="10818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Operator</a:t>
                      </a:r>
                      <a:endParaRPr lang="en-US" sz="28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Description</a:t>
                      </a:r>
                      <a:endParaRPr lang="en-US" sz="2800" b="1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Example</a:t>
                      </a:r>
                      <a:endParaRPr lang="en-US" sz="2400" b="1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15089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&amp;&amp;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and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 dirty="0">
                          <a:effectLst/>
                        </a:rPr>
                        <a:t>x=6</a:t>
                      </a:r>
                      <a:br>
                        <a:rPr lang="en-US" sz="2400" kern="100" dirty="0">
                          <a:effectLst/>
                        </a:rPr>
                      </a:br>
                      <a:r>
                        <a:rPr lang="en-US" sz="2400" kern="100" dirty="0">
                          <a:effectLst/>
                        </a:rPr>
                        <a:t>y=3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 dirty="0">
                          <a:effectLst/>
                        </a:rPr>
                        <a:t>(x &lt; 10 &amp;&amp; y &gt; 1) returns true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1447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||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or</a:t>
                      </a:r>
                      <a:endParaRPr lang="en-US" sz="28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>
                          <a:effectLst/>
                        </a:rPr>
                        <a:t>x=6</a:t>
                      </a:r>
                      <a:br>
                        <a:rPr lang="en-US" sz="2400" kern="100">
                          <a:effectLst/>
                        </a:rPr>
                      </a:br>
                      <a:r>
                        <a:rPr lang="en-US" sz="2400" kern="100">
                          <a:effectLst/>
                        </a:rPr>
                        <a:t>y=3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>
                          <a:effectLst/>
                        </a:rPr>
                        <a:t>(x==5 || y==5) returns false</a:t>
                      </a:r>
                      <a:endParaRPr lang="en-US" sz="2400" kern="10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  <a:tr h="17598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!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not</a:t>
                      </a:r>
                      <a:endParaRPr lang="en-US" sz="28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 dirty="0">
                          <a:effectLst/>
                        </a:rPr>
                        <a:t>x=6</a:t>
                      </a:r>
                      <a:br>
                        <a:rPr lang="en-US" sz="2400" kern="100" dirty="0">
                          <a:effectLst/>
                        </a:rPr>
                      </a:br>
                      <a:r>
                        <a:rPr lang="en-US" sz="2400" kern="100" dirty="0">
                          <a:effectLst/>
                        </a:rPr>
                        <a:t>y=3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15"/>
                        </a:spcAft>
                      </a:pPr>
                      <a:r>
                        <a:rPr lang="en-US" sz="2400" kern="100" dirty="0">
                          <a:effectLst/>
                        </a:rPr>
                        <a:t>!(x==y) returns true</a:t>
                      </a:r>
                      <a:endParaRPr lang="en-US" sz="2400" kern="100" dirty="0">
                        <a:effectLst/>
                        <a:latin typeface="Times New Roman"/>
                        <a:ea typeface="Lucida Sans Unicode"/>
                        <a:cs typeface="Times New Roman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Conditional constructs</a:t>
            </a:r>
          </a:p>
          <a:p>
            <a:pPr lvl="1"/>
            <a:r>
              <a:rPr lang="en-US" b="1" dirty="0" smtClean="0"/>
              <a:t>If … else</a:t>
            </a:r>
          </a:p>
          <a:p>
            <a:pPr lvl="1"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9A18E-A08F-4395-A45F-EB2D7B97F1C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1697186"/>
            <a:ext cx="3200400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buFont typeface="Wingdings 3" pitchFamily="18" charset="2"/>
              <a:buNone/>
            </a:pPr>
            <a:r>
              <a:rPr lang="en-US" sz="2400" dirty="0"/>
              <a:t>if ( condition1 </a:t>
            </a:r>
            <a:r>
              <a:rPr lang="en-US" sz="2400" dirty="0" smtClean="0"/>
              <a:t>)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{</a:t>
            </a:r>
            <a:endParaRPr lang="en-US" sz="2400" dirty="0"/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statements</a:t>
            </a:r>
            <a:endParaRPr lang="en-US" sz="2400" dirty="0"/>
          </a:p>
          <a:p>
            <a:pPr marL="0" lvl="2">
              <a:buFont typeface="Wingdings 3" pitchFamily="18" charset="2"/>
              <a:buNone/>
            </a:pPr>
            <a:r>
              <a:rPr lang="en-US" sz="2400" dirty="0"/>
              <a:t>}</a:t>
            </a:r>
            <a:r>
              <a:rPr lang="en-US" sz="2400" dirty="0" err="1"/>
              <a:t>elseif</a:t>
            </a:r>
            <a:r>
              <a:rPr lang="en-US" sz="2400" dirty="0"/>
              <a:t> ( coditon2 </a:t>
            </a:r>
            <a:r>
              <a:rPr lang="en-US" sz="2400" dirty="0" smtClean="0"/>
              <a:t>)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{</a:t>
            </a:r>
            <a:endParaRPr lang="en-US" sz="2400" dirty="0"/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statements</a:t>
            </a:r>
            <a:endParaRPr lang="en-US" sz="2400" dirty="0"/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}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 err="1" smtClean="0"/>
              <a:t>elseif</a:t>
            </a:r>
            <a:r>
              <a:rPr lang="en-US" sz="2400" dirty="0"/>
              <a:t>( condition3 </a:t>
            </a:r>
            <a:r>
              <a:rPr lang="en-US" sz="2400" dirty="0" smtClean="0"/>
              <a:t>)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{</a:t>
            </a:r>
            <a:endParaRPr lang="en-US" sz="2400" dirty="0"/>
          </a:p>
          <a:p>
            <a:pPr marL="0" lvl="2">
              <a:buFont typeface="Wingdings 3" pitchFamily="18" charset="2"/>
              <a:buNone/>
            </a:pPr>
            <a:r>
              <a:rPr lang="en-US" sz="2400" dirty="0"/>
              <a:t>…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/>
              <a:t>}else{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/>
              <a:t>	statements</a:t>
            </a:r>
          </a:p>
          <a:p>
            <a:pPr marL="0" lvl="2">
              <a:buFont typeface="Wingdings 3" pitchFamily="18" charset="2"/>
              <a:buNone/>
            </a:pPr>
            <a:r>
              <a:rPr lang="en-US" sz="24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 (cont’d)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r>
              <a:rPr lang="en-US" b="1" dirty="0" smtClean="0"/>
              <a:t>Conditional statement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( condition ) ? </a:t>
            </a:r>
            <a:r>
              <a:rPr lang="en-US" dirty="0" err="1" smtClean="0"/>
              <a:t>True_value</a:t>
            </a:r>
            <a:r>
              <a:rPr lang="en-US" dirty="0" smtClean="0"/>
              <a:t> : </a:t>
            </a:r>
            <a:r>
              <a:rPr lang="en-US" dirty="0" err="1" smtClean="0"/>
              <a:t>False_value</a:t>
            </a:r>
            <a:endParaRPr lang="en-US" dirty="0" smtClean="0"/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Example: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…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$year = (</a:t>
            </a:r>
            <a:r>
              <a:rPr lang="en-US" dirty="0" err="1" smtClean="0"/>
              <a:t>int</a:t>
            </a:r>
            <a:r>
              <a:rPr lang="en-US" dirty="0" smtClean="0"/>
              <a:t>)date( “Y”);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echo ( $year % 4 == 0 ) ? “Leap Year” : “Not Leap Year”;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?&gt;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1ED9B-E17F-413B-9C43-313B9445F11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 (cont’d)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smtClean="0"/>
              <a:t>Switch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switch ( expression ){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case value 1: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	statements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	break;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…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case value n: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	statements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	break;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default: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	statements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50046-3DCD-4D93-B44C-1E61EFF0CE8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Switch…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44880"/>
            <a:ext cx="8229600" cy="54559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&lt;?</a:t>
            </a:r>
            <a:r>
              <a:rPr lang="en-US" sz="1800" b="1" dirty="0" err="1" smtClean="0"/>
              <a:t>php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$x=2;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switch ($x)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case 1:</a:t>
            </a:r>
          </a:p>
          <a:p>
            <a:pPr marL="0" indent="0">
              <a:buNone/>
            </a:pPr>
            <a:r>
              <a:rPr lang="en-US" sz="1800" b="1" dirty="0"/>
              <a:t>  echo "Number 1";</a:t>
            </a:r>
          </a:p>
          <a:p>
            <a:pPr marL="0" indent="0">
              <a:buNone/>
            </a:pPr>
            <a:r>
              <a:rPr lang="en-US" sz="1800" b="1" dirty="0"/>
              <a:t>  break;</a:t>
            </a:r>
          </a:p>
          <a:p>
            <a:pPr marL="0" indent="0">
              <a:buNone/>
            </a:pPr>
            <a:r>
              <a:rPr lang="en-US" sz="1800" b="1" dirty="0"/>
              <a:t>case 2:</a:t>
            </a:r>
          </a:p>
          <a:p>
            <a:pPr marL="0" indent="0">
              <a:buNone/>
            </a:pPr>
            <a:r>
              <a:rPr lang="en-US" sz="1800" b="1" dirty="0"/>
              <a:t>  echo "Number 2";</a:t>
            </a:r>
          </a:p>
          <a:p>
            <a:pPr marL="0" indent="0">
              <a:buNone/>
            </a:pPr>
            <a:r>
              <a:rPr lang="en-US" sz="1800" b="1" dirty="0"/>
              <a:t>  break;</a:t>
            </a:r>
          </a:p>
          <a:p>
            <a:pPr marL="0" indent="0">
              <a:buNone/>
            </a:pPr>
            <a:r>
              <a:rPr lang="en-US" sz="1800" b="1" dirty="0"/>
              <a:t>case 3:</a:t>
            </a:r>
          </a:p>
          <a:p>
            <a:pPr marL="0" indent="0">
              <a:buNone/>
            </a:pPr>
            <a:r>
              <a:rPr lang="en-US" sz="1800" b="1" dirty="0"/>
              <a:t>  echo "Number 3";</a:t>
            </a:r>
          </a:p>
          <a:p>
            <a:pPr marL="0" indent="0">
              <a:buNone/>
            </a:pPr>
            <a:r>
              <a:rPr lang="en-US" sz="1800" b="1" dirty="0"/>
              <a:t>  break;</a:t>
            </a:r>
          </a:p>
          <a:p>
            <a:pPr marL="0" indent="0">
              <a:buNone/>
            </a:pPr>
            <a:r>
              <a:rPr lang="en-US" sz="1800" b="1" dirty="0"/>
              <a:t>default:</a:t>
            </a:r>
          </a:p>
          <a:p>
            <a:pPr marL="0" indent="0">
              <a:buNone/>
            </a:pPr>
            <a:r>
              <a:rPr lang="en-US" sz="1800" b="1" dirty="0"/>
              <a:t>  echo "No number between 1 and 3";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1800" b="1" dirty="0" smtClean="0"/>
              <a:t>?&gt;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(cont’d)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Nyala" pitchFamily="2" charset="0"/>
              </a:rPr>
              <a:t>Looping constructs</a:t>
            </a:r>
          </a:p>
          <a:p>
            <a:pPr lvl="0"/>
            <a:r>
              <a:rPr lang="en-US" sz="2800" b="1" dirty="0">
                <a:latin typeface="Nyala" pitchFamily="2" charset="0"/>
              </a:rPr>
              <a:t>while </a:t>
            </a:r>
            <a:r>
              <a:rPr lang="en-US" sz="2800" dirty="0">
                <a:latin typeface="Nyala" pitchFamily="2" charset="0"/>
              </a:rPr>
              <a:t>- loops through a block of code if and as long as a specified condition is true </a:t>
            </a:r>
          </a:p>
          <a:p>
            <a:pPr lvl="0"/>
            <a:r>
              <a:rPr lang="en-US" sz="2800" b="1" dirty="0">
                <a:latin typeface="Nyala" pitchFamily="2" charset="0"/>
              </a:rPr>
              <a:t>do...while</a:t>
            </a:r>
            <a:r>
              <a:rPr lang="en-US" sz="2800" dirty="0">
                <a:latin typeface="Nyala" pitchFamily="2" charset="0"/>
              </a:rPr>
              <a:t> - loops through a block of code once, and then repeats the loop as long as a special condition is true </a:t>
            </a:r>
          </a:p>
          <a:p>
            <a:pPr lvl="0"/>
            <a:r>
              <a:rPr lang="en-US" sz="2800" b="1" dirty="0">
                <a:latin typeface="Nyala" pitchFamily="2" charset="0"/>
              </a:rPr>
              <a:t>for </a:t>
            </a:r>
            <a:r>
              <a:rPr lang="en-US" sz="2800" dirty="0">
                <a:latin typeface="Nyala" pitchFamily="2" charset="0"/>
              </a:rPr>
              <a:t>- loops through a block of code a specified number of times </a:t>
            </a:r>
          </a:p>
          <a:p>
            <a:pPr lvl="0"/>
            <a:r>
              <a:rPr lang="en-US" sz="2800" b="1" dirty="0" err="1">
                <a:latin typeface="Nyala" pitchFamily="2" charset="0"/>
              </a:rPr>
              <a:t>foreach</a:t>
            </a:r>
            <a:r>
              <a:rPr lang="en-US" sz="2800" b="1" dirty="0">
                <a:latin typeface="Nyala" pitchFamily="2" charset="0"/>
              </a:rPr>
              <a:t> </a:t>
            </a:r>
            <a:r>
              <a:rPr lang="en-US" sz="2800" dirty="0">
                <a:latin typeface="Nyala" pitchFamily="2" charset="0"/>
              </a:rPr>
              <a:t>- loops through a block of code for each element in an array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305B9-1D28-48CF-A857-9FF0096E19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(cont’d</a:t>
            </a:r>
            <a:r>
              <a:rPr lang="en-US" dirty="0" smtClean="0"/>
              <a:t>)…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/>
          <a:lstStyle/>
          <a:p>
            <a:pPr marL="274320" lvl="1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loop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for( initialization; condition; increment ){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	loop body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}</a:t>
            </a:r>
          </a:p>
          <a:p>
            <a:pPr lvl="1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9800" y="2286000"/>
            <a:ext cx="5867400" cy="449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400" dirty="0" smtClean="0"/>
              <a:t>&lt;html&gt;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&lt;body&gt;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 marL="0" indent="0">
              <a:buFont typeface="Wingdings 3"/>
              <a:buNone/>
            </a:pPr>
            <a:r>
              <a:rPr lang="en-US" sz="2400" dirty="0" smtClean="0"/>
              <a:t>for ($i=1; $i&lt;=5; $i++)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{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  echo "Hello World!&lt;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/&gt;";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?&gt;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&lt;/body&gt;</a:t>
            </a:r>
          </a:p>
          <a:p>
            <a:pPr marL="0" indent="0">
              <a:buFont typeface="Wingdings 3"/>
              <a:buNone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6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(cont’d)…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534400" cy="4937760"/>
          </a:xfrm>
        </p:spPr>
        <p:txBody>
          <a:bodyPr/>
          <a:lstStyle/>
          <a:p>
            <a:pPr marL="241300" lvl="1" indent="-241300">
              <a:buNone/>
            </a:pPr>
            <a:r>
              <a:rPr lang="en-US" sz="2800" b="1" dirty="0" err="1" smtClean="0">
                <a:latin typeface="Nyala" pitchFamily="2" charset="0"/>
              </a:rPr>
              <a:t>foreach</a:t>
            </a:r>
            <a:r>
              <a:rPr lang="en-US" sz="2800" b="1" dirty="0" smtClean="0">
                <a:latin typeface="Nyala" pitchFamily="2" charset="0"/>
              </a:rPr>
              <a:t> </a:t>
            </a:r>
            <a:r>
              <a:rPr lang="en-US" sz="2800" b="1" dirty="0">
                <a:latin typeface="Nyala" pitchFamily="2" charset="0"/>
              </a:rPr>
              <a:t>loop</a:t>
            </a:r>
          </a:p>
          <a:p>
            <a:pPr marL="241300" lvl="1" indent="-241300">
              <a:buFont typeface="Wingdings 3" pitchFamily="18" charset="2"/>
              <a:buNone/>
            </a:pPr>
            <a:r>
              <a:rPr lang="en-US" sz="2800" dirty="0" err="1">
                <a:latin typeface="Nyala" pitchFamily="2" charset="0"/>
              </a:rPr>
              <a:t>foreach</a:t>
            </a:r>
            <a:r>
              <a:rPr lang="en-US" sz="2800" dirty="0">
                <a:latin typeface="Nyala" pitchFamily="2" charset="0"/>
              </a:rPr>
              <a:t>( array as [key=&gt;]value ){</a:t>
            </a:r>
          </a:p>
          <a:p>
            <a:pPr marL="241300" lvl="1" indent="-241300"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	loop body</a:t>
            </a:r>
          </a:p>
          <a:p>
            <a:pPr marL="241300" lvl="1" indent="-241300">
              <a:buFont typeface="Wingdings 3" pitchFamily="18" charset="2"/>
              <a:buNone/>
            </a:pPr>
            <a:r>
              <a:rPr lang="en-US" sz="2800" dirty="0">
                <a:latin typeface="Nyala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219200"/>
            <a:ext cx="4267200" cy="502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&lt;html&gt;</a:t>
            </a:r>
            <a:br>
              <a:rPr lang="en-US" sz="2400" dirty="0" smtClean="0"/>
            </a:b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$x=array("</a:t>
            </a:r>
            <a:r>
              <a:rPr lang="en-US" sz="2400" dirty="0" err="1" smtClean="0"/>
              <a:t>one","two","three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foreach</a:t>
            </a:r>
            <a:r>
              <a:rPr lang="en-US" sz="2400" dirty="0" smtClean="0"/>
              <a:t> ($x as $value)</a:t>
            </a:r>
            <a:br>
              <a:rPr lang="en-US" sz="2400" dirty="0" smtClean="0"/>
            </a:br>
            <a:r>
              <a:rPr lang="en-US" sz="2400" dirty="0" smtClean="0"/>
              <a:t>  {</a:t>
            </a:r>
            <a:br>
              <a:rPr lang="en-US" sz="2400" dirty="0" smtClean="0"/>
            </a:br>
            <a:r>
              <a:rPr lang="en-US" sz="2400" dirty="0" smtClean="0"/>
              <a:t>  echo $value .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&gt;";</a:t>
            </a:r>
            <a:br>
              <a:rPr lang="en-US" sz="2400" dirty="0" smtClean="0"/>
            </a:br>
            <a:r>
              <a:rPr lang="en-US" sz="2400" dirty="0" smtClean="0"/>
              <a:t>  }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  <a:br>
              <a:rPr lang="en-US" sz="2400" dirty="0" smtClean="0"/>
            </a:br>
            <a:r>
              <a:rPr lang="en-US" sz="2400" dirty="0" smtClean="0"/>
              <a:t>&lt;/body&gt;</a:t>
            </a:r>
            <a:br>
              <a:rPr lang="en-US" sz="2400" dirty="0" smtClean="0"/>
            </a:br>
            <a:r>
              <a:rPr lang="en-US" sz="2400" dirty="0" smtClean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9401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dirty="0" smtClean="0"/>
              <a:t>Example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…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 = array(“name”=&gt;”</a:t>
            </a:r>
            <a:r>
              <a:rPr lang="en-US" dirty="0" err="1" smtClean="0"/>
              <a:t>Abebe</a:t>
            </a:r>
            <a:r>
              <a:rPr lang="en-US" dirty="0" smtClean="0"/>
              <a:t>”, “</a:t>
            </a:r>
            <a:r>
              <a:rPr lang="en-US" dirty="0" err="1" smtClean="0"/>
              <a:t>dept</a:t>
            </a:r>
            <a:r>
              <a:rPr lang="en-US" dirty="0" smtClean="0"/>
              <a:t>”=&gt;”CS”, “year”=&gt;3, “</a:t>
            </a:r>
            <a:r>
              <a:rPr lang="en-US" dirty="0" err="1" smtClean="0"/>
              <a:t>cgpa</a:t>
            </a:r>
            <a:r>
              <a:rPr lang="en-US" dirty="0" smtClean="0"/>
              <a:t>”=&gt;3.5);</a:t>
            </a:r>
          </a:p>
          <a:p>
            <a:pPr lvl="1">
              <a:buFont typeface="Wingdings 3" pitchFamily="18" charset="2"/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 $</a:t>
            </a:r>
            <a:r>
              <a:rPr lang="en-US" dirty="0" err="1" smtClean="0"/>
              <a:t>arr</a:t>
            </a:r>
            <a:r>
              <a:rPr lang="en-US" dirty="0" smtClean="0"/>
              <a:t> as $key=&gt;$value ){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	echo $key . “ = “ . $value . “&lt;</a:t>
            </a:r>
            <a:r>
              <a:rPr lang="en-US" dirty="0" err="1" smtClean="0"/>
              <a:t>br</a:t>
            </a:r>
            <a:r>
              <a:rPr lang="en-US" dirty="0" smtClean="0"/>
              <a:t>&gt;”;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}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//output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name = </a:t>
            </a:r>
            <a:r>
              <a:rPr lang="en-US" dirty="0" err="1" smtClean="0"/>
              <a:t>Abebe</a:t>
            </a:r>
            <a:endParaRPr lang="en-US" dirty="0" smtClean="0"/>
          </a:p>
          <a:p>
            <a:pPr lvl="1">
              <a:buFont typeface="Wingdings 3" pitchFamily="18" charset="2"/>
              <a:buNone/>
            </a:pPr>
            <a:r>
              <a:rPr lang="en-US" dirty="0" err="1" smtClean="0"/>
              <a:t>dept</a:t>
            </a:r>
            <a:r>
              <a:rPr lang="en-US" dirty="0" smtClean="0"/>
              <a:t> = CS</a:t>
            </a:r>
          </a:p>
          <a:p>
            <a:pPr lvl="1">
              <a:buFont typeface="Wingdings 3" pitchFamily="18" charset="2"/>
              <a:buNone/>
            </a:pPr>
            <a:r>
              <a:rPr lang="en-US" dirty="0" smtClean="0"/>
              <a:t>year = 3</a:t>
            </a:r>
          </a:p>
          <a:p>
            <a:pPr lvl="1">
              <a:buFont typeface="Wingdings 3" pitchFamily="18" charset="2"/>
              <a:buNone/>
            </a:pPr>
            <a:r>
              <a:rPr lang="en-US" dirty="0" err="1" smtClean="0"/>
              <a:t>cgpa</a:t>
            </a:r>
            <a:r>
              <a:rPr lang="en-US" dirty="0" smtClean="0"/>
              <a:t> = 3.5</a:t>
            </a:r>
          </a:p>
        </p:txBody>
      </p:sp>
    </p:spTree>
    <p:extLst>
      <p:ext uri="{BB962C8B-B14F-4D97-AF65-F5344CB8AC3E}">
        <p14:creationId xmlns:p14="http://schemas.microsoft.com/office/powerpoint/2010/main" val="20277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What is PHP?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8991600" cy="52430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PHP is a popular high-level scripting language used by a range of organizations </a:t>
            </a:r>
            <a:r>
              <a:rPr lang="en-US" dirty="0" smtClean="0"/>
              <a:t>and developers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Originally </a:t>
            </a:r>
            <a:r>
              <a:rPr lang="en-US" dirty="0"/>
              <a:t>developed as a small Perl project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r>
              <a:rPr lang="en-US" dirty="0"/>
              <a:t> in </a:t>
            </a:r>
            <a:r>
              <a:rPr lang="en-US" dirty="0" smtClean="0"/>
              <a:t>late 1995</a:t>
            </a:r>
            <a:r>
              <a:rPr lang="en-US" dirty="0"/>
              <a:t>, PHP was intended as a means to assist in developing his home page, and </a:t>
            </a:r>
            <a:r>
              <a:rPr lang="en-US" dirty="0" smtClean="0"/>
              <a:t>as such </a:t>
            </a:r>
            <a:r>
              <a:rPr lang="en-US" dirty="0"/>
              <a:t>he named it Personal Home Page (PHP) Tools</a:t>
            </a:r>
            <a:r>
              <a:rPr lang="en-US" dirty="0" smtClean="0"/>
              <a:t>.</a:t>
            </a:r>
          </a:p>
          <a:p>
            <a:r>
              <a:rPr lang="en-US" dirty="0"/>
              <a:t>When </a:t>
            </a:r>
            <a:r>
              <a:rPr lang="en-US" dirty="0" err="1"/>
              <a:t>Lerdorf</a:t>
            </a:r>
            <a:r>
              <a:rPr lang="en-US" dirty="0"/>
              <a:t> was contracted to work for the University of Toronto to build </a:t>
            </a:r>
            <a:r>
              <a:rPr lang="en-US" dirty="0" smtClean="0"/>
              <a:t>a dial-up </a:t>
            </a:r>
            <a:r>
              <a:rPr lang="en-US" dirty="0"/>
              <a:t>system for students </a:t>
            </a:r>
            <a:r>
              <a:rPr lang="en-US" dirty="0" smtClean="0"/>
              <a:t>to access </a:t>
            </a:r>
            <a:r>
              <a:rPr lang="en-US" dirty="0"/>
              <a:t>the Internet, he had no means of </a:t>
            </a:r>
            <a:r>
              <a:rPr lang="en-US" dirty="0" smtClean="0"/>
              <a:t>connecting Web </a:t>
            </a:r>
            <a:r>
              <a:rPr lang="en-US" dirty="0"/>
              <a:t>sites to databases. To solve this problem, the enterprising </a:t>
            </a:r>
            <a:r>
              <a:rPr lang="en-US" dirty="0" err="1"/>
              <a:t>Lerdorf</a:t>
            </a:r>
            <a:r>
              <a:rPr lang="en-US" dirty="0"/>
              <a:t> replaced </a:t>
            </a:r>
            <a:r>
              <a:rPr lang="en-US" dirty="0" smtClean="0"/>
              <a:t>his </a:t>
            </a:r>
            <a:r>
              <a:rPr lang="en-US" dirty="0"/>
              <a:t>Perl code with a C wrapper that added the capability to connect his Web pages to </a:t>
            </a:r>
            <a:r>
              <a:rPr lang="en-US" dirty="0" smtClean="0"/>
              <a:t>a MySQL </a:t>
            </a:r>
            <a:r>
              <a:rPr lang="en-US" dirty="0"/>
              <a:t>database.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his small project grew, he gave away his changes on the </a:t>
            </a:r>
            <a:r>
              <a:rPr lang="en-US" dirty="0" smtClean="0"/>
              <a:t>Internet as </a:t>
            </a:r>
            <a:r>
              <a:rPr lang="en-US" dirty="0"/>
              <a:t>an Open Source project and cordially received improvements from </a:t>
            </a:r>
            <a:r>
              <a:rPr lang="en-US" dirty="0" smtClean="0"/>
              <a:t>other programmers </a:t>
            </a:r>
            <a:r>
              <a:rPr lang="en-US" dirty="0"/>
              <a:t>with an interest in PHP.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 was later renamed to the </a:t>
            </a:r>
            <a:r>
              <a:rPr lang="en-US" dirty="0" smtClean="0"/>
              <a:t>current recursive </a:t>
            </a:r>
            <a:r>
              <a:rPr lang="en-US" dirty="0"/>
              <a:t>acronym PHP: Hypertext Preprocessor by </a:t>
            </a:r>
            <a:r>
              <a:rPr lang="en-US" dirty="0" err="1"/>
              <a:t>Zeev</a:t>
            </a:r>
            <a:r>
              <a:rPr lang="en-US" dirty="0"/>
              <a:t> </a:t>
            </a:r>
            <a:r>
              <a:rPr lang="en-US" dirty="0" err="1"/>
              <a:t>Suraski</a:t>
            </a:r>
            <a:r>
              <a:rPr lang="en-US" dirty="0"/>
              <a:t> and 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Gutmans</a:t>
            </a:r>
            <a:r>
              <a:rPr lang="en-US" dirty="0" smtClean="0"/>
              <a:t> </a:t>
            </a:r>
            <a:r>
              <a:rPr lang="en-US" dirty="0"/>
              <a:t>after they rewrote the parser in 1997.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software continued to </a:t>
            </a:r>
            <a:r>
              <a:rPr lang="en-US" dirty="0" smtClean="0"/>
              <a:t>develop and </a:t>
            </a:r>
            <a:r>
              <a:rPr lang="en-US" dirty="0"/>
              <a:t>now forms the comprehensive PHP platform we know today.</a:t>
            </a:r>
          </a:p>
        </p:txBody>
      </p:sp>
    </p:spTree>
    <p:extLst>
      <p:ext uri="{BB962C8B-B14F-4D97-AF65-F5344CB8AC3E}">
        <p14:creationId xmlns:p14="http://schemas.microsoft.com/office/powerpoint/2010/main" val="19204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 (cont’d)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b="1" dirty="0" smtClean="0">
                <a:latin typeface="Nyala" pitchFamily="2" charset="0"/>
              </a:rPr>
              <a:t>While loop</a:t>
            </a:r>
          </a:p>
          <a:p>
            <a:pPr lvl="1">
              <a:buFont typeface="Wingdings 3" pitchFamily="18" charset="2"/>
              <a:buNone/>
            </a:pPr>
            <a:r>
              <a:rPr lang="en-US" sz="2800" dirty="0" smtClean="0">
                <a:latin typeface="Nyala" pitchFamily="2" charset="0"/>
              </a:rPr>
              <a:t>while( condition ){</a:t>
            </a:r>
          </a:p>
          <a:p>
            <a:pPr lvl="1">
              <a:buFont typeface="Wingdings 3" pitchFamily="18" charset="2"/>
              <a:buNone/>
            </a:pPr>
            <a:r>
              <a:rPr lang="en-US" sz="2800" dirty="0" smtClean="0">
                <a:latin typeface="Nyala" pitchFamily="2" charset="0"/>
              </a:rPr>
              <a:t>	loop body</a:t>
            </a:r>
          </a:p>
          <a:p>
            <a:pPr lvl="1">
              <a:buFont typeface="Wingdings 3" pitchFamily="18" charset="2"/>
              <a:buNone/>
            </a:pPr>
            <a:r>
              <a:rPr lang="en-US" sz="2800" dirty="0" smtClean="0">
                <a:latin typeface="Nyala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10949-E481-4E6C-AEA3-A55DE3B19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200" y="1219200"/>
            <a:ext cx="5181600" cy="4937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mtClean="0"/>
              <a:t>&lt;html&gt;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&lt;body&gt;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&lt;?php 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$i=1;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while($i&lt;=5)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  {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  echo "The number is " . $i . "&lt;br /&gt;";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  $i++;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  }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?&gt;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&lt;/body&gt;</a:t>
            </a:r>
          </a:p>
          <a:p>
            <a:pPr marL="0" indent="0">
              <a:buFont typeface="Wingdings 3"/>
              <a:buNone/>
            </a:pPr>
            <a:r>
              <a:rPr lang="en-US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do….while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 smtClean="0"/>
              <a:t>Do-while </a:t>
            </a:r>
            <a:r>
              <a:rPr lang="en-US" b="1" dirty="0"/>
              <a:t>loop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do{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	loop body</a:t>
            </a:r>
          </a:p>
          <a:p>
            <a:pPr lvl="1">
              <a:buFont typeface="Wingdings 3" pitchFamily="18" charset="2"/>
              <a:buNone/>
            </a:pPr>
            <a:r>
              <a:rPr lang="en-US" dirty="0"/>
              <a:t>}while( condition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219200"/>
            <a:ext cx="4898649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> </a:t>
            </a:r>
          </a:p>
          <a:p>
            <a:r>
              <a:rPr lang="en-US" sz="2400" dirty="0"/>
              <a:t>$i=0;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$i++;</a:t>
            </a:r>
          </a:p>
          <a:p>
            <a:r>
              <a:rPr lang="en-US" sz="2400" dirty="0"/>
              <a:t>  echo "The number is " . $i . "&lt;</a:t>
            </a:r>
            <a:r>
              <a:rPr lang="en-US" sz="2400" dirty="0" err="1"/>
              <a:t>br</a:t>
            </a:r>
            <a:r>
              <a:rPr lang="en-US" sz="2400" dirty="0"/>
              <a:t> /&gt;";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while ($i&lt;5);</a:t>
            </a:r>
          </a:p>
          <a:p>
            <a:r>
              <a:rPr lang="en-US" sz="2400" dirty="0"/>
              <a:t>?&gt;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5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 (cont’d)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Nyala" pitchFamily="2" charset="0"/>
              </a:rPr>
              <a:t>break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ends execution of the current for, </a:t>
            </a:r>
            <a:r>
              <a:rPr lang="en-US" sz="2800" dirty="0" err="1" smtClean="0">
                <a:latin typeface="Nyala" pitchFamily="2" charset="0"/>
              </a:rPr>
              <a:t>foreach</a:t>
            </a:r>
            <a:r>
              <a:rPr lang="en-US" sz="2800" dirty="0" smtClean="0">
                <a:latin typeface="Nyala" pitchFamily="2" charset="0"/>
              </a:rPr>
              <a:t>, while, do-while or switch structure. 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accepts an optional numeric argument which tells it how many nested enclosing structures are to be broken out of. </a:t>
            </a:r>
          </a:p>
          <a:p>
            <a:pPr algn="just"/>
            <a:r>
              <a:rPr lang="en-US" sz="3200" dirty="0" smtClean="0">
                <a:latin typeface="Nyala" pitchFamily="2" charset="0"/>
              </a:rPr>
              <a:t>continue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used within looping structures to skip the rest of the current loop iteration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execution continues at the condition evaluation and then the beginning of the next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A43E-9B8F-4170-B10C-EBB8486190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structures (cont’d)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Nyala" pitchFamily="2" charset="0"/>
              </a:rPr>
              <a:t>return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If called from within a function, the </a:t>
            </a:r>
            <a:r>
              <a:rPr lang="en-US" sz="2800" b="1" dirty="0" smtClean="0">
                <a:latin typeface="Nyala" pitchFamily="2" charset="0"/>
                <a:hlinkClick r:id="rId2" action="ppaction://hlinkfile"/>
              </a:rPr>
              <a:t>return</a:t>
            </a:r>
            <a:r>
              <a:rPr lang="en-US" sz="2800" dirty="0" smtClean="0">
                <a:latin typeface="Nyala" pitchFamily="2" charset="0"/>
              </a:rPr>
              <a:t> statement immediately ends execution of the current function, and returns its argument as the value of the function call</a:t>
            </a:r>
          </a:p>
          <a:p>
            <a:pPr lvl="1" algn="just"/>
            <a:r>
              <a:rPr lang="en-US" sz="2800" dirty="0" smtClean="0">
                <a:latin typeface="Nyala" pitchFamily="2" charset="0"/>
              </a:rPr>
              <a:t>If </a:t>
            </a:r>
            <a:r>
              <a:rPr lang="en-US" sz="2800" b="1" dirty="0" smtClean="0">
                <a:latin typeface="Nyala" pitchFamily="2" charset="0"/>
                <a:hlinkClick r:id="rId2" action="ppaction://hlinkfile"/>
              </a:rPr>
              <a:t>return</a:t>
            </a:r>
            <a:r>
              <a:rPr lang="en-US" sz="2800" dirty="0" smtClean="0">
                <a:latin typeface="Nyala" pitchFamily="2" charset="0"/>
              </a:rPr>
              <a:t> is called from within the main script file, then script execution ends.</a:t>
            </a:r>
          </a:p>
          <a:p>
            <a:pPr algn="just"/>
            <a:endParaRPr lang="en-US" sz="3200" dirty="0" smtClean="0">
              <a:latin typeface="Nyal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FB9D0-AEBC-4716-AB6A-BF5EA9558D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Nyala" pitchFamily="2" charset="0"/>
              </a:rPr>
              <a:t>PHP Forms and User Input</a:t>
            </a:r>
          </a:p>
          <a:p>
            <a:r>
              <a:rPr lang="en-US" sz="2800" dirty="0">
                <a:latin typeface="Nyala" pitchFamily="2" charset="0"/>
              </a:rPr>
              <a:t>The PHP $_GET and $_POST variables are used to retrieve information from forms, like user input.</a:t>
            </a:r>
          </a:p>
          <a:p>
            <a:r>
              <a:rPr lang="en-US" sz="2800" b="1" dirty="0">
                <a:latin typeface="Nyala" pitchFamily="2" charset="0"/>
              </a:rPr>
              <a:t>PHP Form Handling</a:t>
            </a:r>
          </a:p>
          <a:p>
            <a:r>
              <a:rPr lang="en-US" sz="2800" dirty="0">
                <a:latin typeface="Nyala" pitchFamily="2" charset="0"/>
              </a:rPr>
              <a:t>The most important thing to notice when dealing with HTML forms and PHP is that any form element in an HTML page will </a:t>
            </a:r>
            <a:r>
              <a:rPr lang="en-US" sz="2800" b="1" dirty="0">
                <a:latin typeface="Nyala" pitchFamily="2" charset="0"/>
              </a:rPr>
              <a:t>automatically</a:t>
            </a:r>
            <a:r>
              <a:rPr lang="en-US" sz="2800" dirty="0">
                <a:latin typeface="Nyala" pitchFamily="2" charset="0"/>
              </a:rPr>
              <a:t> be available to your PHP scripts.</a:t>
            </a:r>
          </a:p>
          <a:p>
            <a:endParaRPr lang="en-US" sz="2800" b="1" dirty="0">
              <a:latin typeface="Nyala" pitchFamily="2" charset="0"/>
            </a:endParaRPr>
          </a:p>
          <a:p>
            <a:endParaRPr lang="en-US" sz="2800" dirty="0" smtClean="0">
              <a:latin typeface="Nyal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5486400" cy="415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&lt;form action=“</a:t>
            </a:r>
            <a:r>
              <a:rPr lang="en-US" sz="2400" dirty="0" err="1" smtClean="0"/>
              <a:t>register.php</a:t>
            </a:r>
            <a:r>
              <a:rPr lang="en-US" sz="2400" dirty="0" smtClean="0"/>
              <a:t>" method="post"&gt;</a:t>
            </a:r>
          </a:p>
          <a:p>
            <a:r>
              <a:rPr lang="en-US" sz="2400" dirty="0" smtClean="0"/>
              <a:t>Name: &lt;input type="text" name="name" /&gt;</a:t>
            </a:r>
          </a:p>
          <a:p>
            <a:r>
              <a:rPr lang="en-US" sz="2400" dirty="0" smtClean="0"/>
              <a:t>Age: &lt;input type="text" name="age" /&gt;</a:t>
            </a:r>
          </a:p>
          <a:p>
            <a:r>
              <a:rPr lang="en-US" sz="2400" dirty="0" smtClean="0"/>
              <a:t>&lt;input type="submit" /&gt;</a:t>
            </a:r>
          </a:p>
          <a:p>
            <a:r>
              <a:rPr lang="en-US" sz="2400" dirty="0" smtClean="0"/>
              <a:t>&lt;/form&gt;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473476"/>
            <a:ext cx="635071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Welcome &lt;?</a:t>
            </a:r>
            <a:r>
              <a:rPr lang="en-US" sz="2400" dirty="0" err="1"/>
              <a:t>php</a:t>
            </a:r>
            <a:r>
              <a:rPr lang="en-US" sz="2400" dirty="0"/>
              <a:t> echo $_POST[‘name’]; ?&gt;.&lt;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r>
              <a:rPr lang="en-US" sz="2400" dirty="0"/>
              <a:t>You are &lt;?</a:t>
            </a:r>
            <a:r>
              <a:rPr lang="en-US" sz="2400" dirty="0" err="1"/>
              <a:t>php</a:t>
            </a:r>
            <a:r>
              <a:rPr lang="en-US" sz="2400" dirty="0"/>
              <a:t> echo $_POST[‘age’]; ?&gt; years old.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439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Form …. 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553200" cy="2667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&lt;form action</a:t>
            </a:r>
            <a:r>
              <a:rPr lang="en-US" sz="2800" dirty="0" smtClean="0"/>
              <a:t>=“</a:t>
            </a:r>
            <a:r>
              <a:rPr lang="en-US" sz="2800" dirty="0" err="1" smtClean="0"/>
              <a:t>register.php</a:t>
            </a:r>
            <a:r>
              <a:rPr lang="en-US" sz="2800" dirty="0"/>
              <a:t>" method="get"&gt;</a:t>
            </a:r>
          </a:p>
          <a:p>
            <a:pPr marL="0" indent="0">
              <a:buNone/>
            </a:pPr>
            <a:r>
              <a:rPr lang="en-US" sz="2800" dirty="0" smtClean="0"/>
              <a:t>salary: </a:t>
            </a:r>
            <a:r>
              <a:rPr lang="en-US" sz="2800" dirty="0"/>
              <a:t>&lt;input type="text" name</a:t>
            </a:r>
            <a:r>
              <a:rPr lang="en-US" sz="2800" dirty="0" smtClean="0"/>
              <a:t>=“salary" </a:t>
            </a:r>
            <a:r>
              <a:rPr lang="en-US" sz="2800" dirty="0"/>
              <a:t>/&gt;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input type="submit" /&gt;</a:t>
            </a:r>
          </a:p>
          <a:p>
            <a:pPr marL="0" indent="0">
              <a:buNone/>
            </a:pPr>
            <a:r>
              <a:rPr lang="en-US" sz="2800" dirty="0"/>
              <a:t>&lt;/</a:t>
            </a:r>
            <a:r>
              <a:rPr lang="en-US" sz="2800" dirty="0" smtClean="0"/>
              <a:t>form&gt;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4648200"/>
            <a:ext cx="618079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Welcome &lt;?</a:t>
            </a:r>
            <a:r>
              <a:rPr lang="en-US" sz="2400" dirty="0" err="1"/>
              <a:t>php</a:t>
            </a:r>
            <a:r>
              <a:rPr lang="en-US" sz="2400" dirty="0"/>
              <a:t> echo $_GET[‘name’]; ?&gt;.&lt;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r>
              <a:rPr lang="en-US" sz="2400" dirty="0"/>
              <a:t>You are &lt;?</a:t>
            </a:r>
            <a:r>
              <a:rPr lang="en-US" sz="2400" dirty="0" err="1"/>
              <a:t>php</a:t>
            </a:r>
            <a:r>
              <a:rPr lang="en-US" sz="2400" dirty="0"/>
              <a:t> echo $_GET[‘age’]; ?&gt; years old!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>
                <a:solidFill>
                  <a:srgbClr val="FF0000"/>
                </a:solidFill>
              </a:rPr>
              <a:t>String Manipulation And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67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Trimming Strings: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C00000"/>
                </a:solidFill>
              </a:rPr>
              <a:t>trim() </a:t>
            </a:r>
            <a:r>
              <a:rPr lang="en-US" sz="2800" dirty="0"/>
              <a:t>- </a:t>
            </a:r>
            <a:r>
              <a:rPr lang="en-US" sz="2400" dirty="0"/>
              <a:t>strips whitespace from the start and end of a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C00000"/>
                </a:solidFill>
              </a:rPr>
              <a:t>trim(</a:t>
            </a:r>
            <a:r>
              <a:rPr lang="en-US" sz="2800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, ‘</a:t>
            </a:r>
            <a:r>
              <a:rPr lang="en-US" sz="2800" dirty="0" err="1">
                <a:solidFill>
                  <a:srgbClr val="C00000"/>
                </a:solidFill>
              </a:rPr>
              <a:t>listChars</a:t>
            </a:r>
            <a:r>
              <a:rPr lang="en-US" sz="2800" dirty="0">
                <a:solidFill>
                  <a:srgbClr val="C00000"/>
                </a:solidFill>
              </a:rPr>
              <a:t>’) </a:t>
            </a:r>
            <a:r>
              <a:rPr lang="en-US" sz="2800" dirty="0"/>
              <a:t>– strips </a:t>
            </a:r>
            <a:r>
              <a:rPr lang="en-US" sz="2800" i="1" dirty="0" err="1"/>
              <a:t>listChars</a:t>
            </a:r>
            <a:r>
              <a:rPr lang="en-US" sz="2800" dirty="0"/>
              <a:t> from end/end </a:t>
            </a:r>
            <a:r>
              <a:rPr lang="en-US" sz="2800" i="1" dirty="0" err="1"/>
              <a:t>str</a:t>
            </a:r>
            <a:r>
              <a:rPr lang="en-US" sz="2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Only the end will be cut if both start and end matches </a:t>
            </a:r>
            <a:r>
              <a:rPr lang="en-US" sz="1800" i="1" dirty="0" err="1"/>
              <a:t>listchars</a:t>
            </a:r>
            <a:endParaRPr lang="en-US" sz="1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rtrim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strips whitespace from end of a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ltrim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strips whitespace from start of a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Formatting Strings for printing: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C00000"/>
                </a:solidFill>
              </a:rPr>
              <a:t>nl2br() </a:t>
            </a:r>
            <a:r>
              <a:rPr lang="en-US" sz="2800" dirty="0"/>
              <a:t>– converts newlines (\n) to &lt;</a:t>
            </a:r>
            <a:r>
              <a:rPr lang="en-US" sz="2800" dirty="0" err="1"/>
              <a:t>br</a:t>
            </a:r>
            <a:r>
              <a:rPr lang="en-US" sz="2800" dirty="0"/>
              <a:t>&gt; html tag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C00000"/>
                </a:solidFill>
              </a:rPr>
              <a:t>print() </a:t>
            </a:r>
            <a:r>
              <a:rPr lang="en-US" sz="2800" dirty="0"/>
              <a:t>– same as echo, but it can format a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$total = 12.4;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(“Total = %.2f”, $total); //prints 12.40</a:t>
            </a:r>
          </a:p>
        </p:txBody>
      </p:sp>
    </p:spTree>
    <p:extLst>
      <p:ext uri="{BB962C8B-B14F-4D97-AF65-F5344CB8AC3E}">
        <p14:creationId xmlns:p14="http://schemas.microsoft.com/office/powerpoint/2010/main" val="170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/>
              <a:t>Change cases: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strtoupper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/>
              <a:t>– returns upper case of </a:t>
            </a:r>
            <a:r>
              <a:rPr lang="en-US" sz="2800" i="1" dirty="0" err="1"/>
              <a:t>str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strtolower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/>
              <a:t>– returns lower case of </a:t>
            </a:r>
            <a:r>
              <a:rPr lang="en-US" sz="2800" i="1" dirty="0" err="1"/>
              <a:t>str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ucfirst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/>
              <a:t>– returns </a:t>
            </a:r>
            <a:r>
              <a:rPr lang="en-US" sz="2800" i="1" dirty="0" err="1"/>
              <a:t>str</a:t>
            </a:r>
            <a:r>
              <a:rPr lang="en-US" sz="2800" dirty="0"/>
              <a:t> with first letter in 			upper case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ucwords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returns </a:t>
            </a:r>
            <a:r>
              <a:rPr lang="en-US" sz="2800" i="1" dirty="0" err="1"/>
              <a:t>str</a:t>
            </a:r>
            <a:r>
              <a:rPr lang="en-US" sz="2800" dirty="0"/>
              <a:t> with first letter in each word in upper case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Formatting Strings for Storage – store in DB: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addslashes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adds escape character (\)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stripslashes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removes escape character</a:t>
            </a:r>
          </a:p>
          <a:p>
            <a:pPr lvl="2">
              <a:lnSpc>
                <a:spcPct val="80000"/>
              </a:lnSpc>
            </a:pPr>
            <a:r>
              <a:rPr lang="en-US" sz="2000" dirty="0" err="1"/>
              <a:t>magic_quotes_gpc</a:t>
            </a:r>
            <a:r>
              <a:rPr lang="en-US" sz="2000" dirty="0"/>
              <a:t> -  is configured to add/remove slashes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994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0678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Nyala" pitchFamily="2" charset="0"/>
              </a:rPr>
              <a:t>PHP</a:t>
            </a:r>
            <a:r>
              <a:rPr lang="en-US" dirty="0">
                <a:latin typeface="Nyala" pitchFamily="2" charset="0"/>
              </a:rPr>
              <a:t> is an acronym for "PHP: Hypertext Preprocessor</a:t>
            </a:r>
            <a:r>
              <a:rPr lang="en-US" dirty="0" smtClean="0">
                <a:latin typeface="Nyala" pitchFamily="2" charset="0"/>
              </a:rPr>
              <a:t>“</a:t>
            </a:r>
          </a:p>
          <a:p>
            <a:pPr algn="just"/>
            <a:r>
              <a:rPr lang="en-US" b="1" dirty="0" smtClean="0">
                <a:latin typeface="Nyala" pitchFamily="2" charset="0"/>
              </a:rPr>
              <a:t>PHP </a:t>
            </a:r>
            <a:r>
              <a:rPr lang="en-US" dirty="0" smtClean="0">
                <a:latin typeface="Nyala" pitchFamily="2" charset="0"/>
              </a:rPr>
              <a:t>is </a:t>
            </a:r>
            <a:r>
              <a:rPr lang="en-US" dirty="0">
                <a:latin typeface="Nyala" pitchFamily="2" charset="0"/>
              </a:rPr>
              <a:t>a robust, server-side, open source scripting </a:t>
            </a:r>
            <a:r>
              <a:rPr lang="en-US" dirty="0" smtClean="0">
                <a:latin typeface="Nyala" pitchFamily="2" charset="0"/>
              </a:rPr>
              <a:t>language</a:t>
            </a:r>
          </a:p>
          <a:p>
            <a:pPr algn="just"/>
            <a:r>
              <a:rPr lang="en-US" dirty="0" smtClean="0">
                <a:latin typeface="Nyala" pitchFamily="2" charset="0"/>
              </a:rPr>
              <a:t>PHP is cross platform</a:t>
            </a:r>
          </a:p>
          <a:p>
            <a:pPr algn="just"/>
            <a:r>
              <a:rPr lang="en-US" dirty="0" smtClean="0">
                <a:latin typeface="Nyala" pitchFamily="2" charset="0"/>
              </a:rPr>
              <a:t>PHP </a:t>
            </a:r>
            <a:r>
              <a:rPr lang="en-US" dirty="0">
                <a:latin typeface="Nyala" pitchFamily="2" charset="0"/>
              </a:rPr>
              <a:t>is a server side scripting language that is embedded in </a:t>
            </a:r>
            <a:r>
              <a:rPr lang="en-US" dirty="0" smtClean="0">
                <a:latin typeface="Nyala" pitchFamily="2" charset="0"/>
              </a:rPr>
              <a:t>HTML</a:t>
            </a:r>
            <a:endParaRPr lang="en-US" dirty="0">
              <a:latin typeface="Nyala" pitchFamily="2" charset="0"/>
            </a:endParaRPr>
          </a:p>
          <a:p>
            <a:pPr algn="just"/>
            <a:r>
              <a:rPr lang="en-US" dirty="0" smtClean="0">
                <a:latin typeface="Nyala" pitchFamily="2" charset="0"/>
              </a:rPr>
              <a:t>It </a:t>
            </a:r>
            <a:r>
              <a:rPr lang="en-US" dirty="0">
                <a:latin typeface="Nyala" pitchFamily="2" charset="0"/>
              </a:rPr>
              <a:t>is used to manage dynamic content, databases, session tracking, even build entire e-commerce </a:t>
            </a:r>
            <a:r>
              <a:rPr lang="en-US" dirty="0" smtClean="0">
                <a:latin typeface="Nyala" pitchFamily="2" charset="0"/>
              </a:rPr>
              <a:t>sites </a:t>
            </a:r>
          </a:p>
          <a:p>
            <a:pPr algn="just"/>
            <a:r>
              <a:rPr lang="en-US" dirty="0" smtClean="0">
                <a:latin typeface="Nyala" pitchFamily="2" charset="0"/>
              </a:rPr>
              <a:t>PHP </a:t>
            </a:r>
            <a:r>
              <a:rPr lang="en-US" dirty="0">
                <a:latin typeface="Nyala" pitchFamily="2" charset="0"/>
              </a:rPr>
              <a:t>provides a solid and well-defined programming language that </a:t>
            </a:r>
            <a:r>
              <a:rPr lang="en-US" dirty="0" smtClean="0">
                <a:latin typeface="Nyala" pitchFamily="2" charset="0"/>
              </a:rPr>
              <a:t>includes support </a:t>
            </a:r>
            <a:r>
              <a:rPr lang="en-US" dirty="0">
                <a:latin typeface="Nyala" pitchFamily="2" charset="0"/>
              </a:rPr>
              <a:t>for </a:t>
            </a:r>
            <a:endParaRPr lang="en-US" dirty="0" smtClean="0">
              <a:latin typeface="Nyala" pitchFamily="2" charset="0"/>
            </a:endParaRPr>
          </a:p>
          <a:p>
            <a:pPr lvl="1" algn="just"/>
            <a:r>
              <a:rPr lang="en-US" dirty="0" smtClean="0">
                <a:latin typeface="Nyala" pitchFamily="2" charset="0"/>
              </a:rPr>
              <a:t>object-orientated </a:t>
            </a:r>
            <a:r>
              <a:rPr lang="en-US" dirty="0">
                <a:latin typeface="Nyala" pitchFamily="2" charset="0"/>
              </a:rPr>
              <a:t>programming, </a:t>
            </a:r>
            <a:endParaRPr lang="en-US" dirty="0" smtClean="0">
              <a:latin typeface="Nyala" pitchFamily="2" charset="0"/>
            </a:endParaRPr>
          </a:p>
          <a:p>
            <a:pPr lvl="1" algn="just"/>
            <a:r>
              <a:rPr lang="en-US" dirty="0" smtClean="0">
                <a:latin typeface="Nyala" pitchFamily="2" charset="0"/>
              </a:rPr>
              <a:t>conditions</a:t>
            </a:r>
            <a:r>
              <a:rPr lang="en-US" dirty="0">
                <a:latin typeface="Nyala" pitchFamily="2" charset="0"/>
              </a:rPr>
              <a:t>, </a:t>
            </a:r>
            <a:endParaRPr lang="en-US" dirty="0" smtClean="0">
              <a:latin typeface="Nyala" pitchFamily="2" charset="0"/>
            </a:endParaRPr>
          </a:p>
          <a:p>
            <a:pPr lvl="1" algn="just"/>
            <a:r>
              <a:rPr lang="en-US" dirty="0" smtClean="0">
                <a:latin typeface="Nyala" pitchFamily="2" charset="0"/>
              </a:rPr>
              <a:t>file </a:t>
            </a:r>
            <a:r>
              <a:rPr lang="en-US" dirty="0">
                <a:latin typeface="Nyala" pitchFamily="2" charset="0"/>
              </a:rPr>
              <a:t>handling, </a:t>
            </a:r>
            <a:endParaRPr lang="en-US" dirty="0" smtClean="0">
              <a:latin typeface="Nyala" pitchFamily="2" charset="0"/>
            </a:endParaRPr>
          </a:p>
          <a:p>
            <a:pPr lvl="1" algn="just"/>
            <a:r>
              <a:rPr lang="en-US" dirty="0" smtClean="0">
                <a:latin typeface="Nyala" pitchFamily="2" charset="0"/>
              </a:rPr>
              <a:t>arithmetic, and more</a:t>
            </a:r>
            <a:endParaRPr lang="en-US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Joining and Splitting Strings: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explode</a:t>
            </a:r>
            <a:r>
              <a:rPr lang="en-US" sz="2400" i="1" dirty="0">
                <a:solidFill>
                  <a:srgbClr val="FF0000"/>
                </a:solidFill>
              </a:rPr>
              <a:t>(separator, </a:t>
            </a:r>
            <a:r>
              <a:rPr lang="en-US" sz="2400" i="1" dirty="0" err="1">
                <a:solidFill>
                  <a:srgbClr val="FF0000"/>
                </a:solidFill>
              </a:rPr>
              <a:t>str</a:t>
            </a:r>
            <a:r>
              <a:rPr lang="en-US" sz="2400" i="1" dirty="0">
                <a:solidFill>
                  <a:srgbClr val="FF0000"/>
                </a:solidFill>
              </a:rPr>
              <a:t>) </a:t>
            </a:r>
            <a:r>
              <a:rPr lang="en-US" sz="2400" i="1" dirty="0"/>
              <a:t>– </a:t>
            </a:r>
            <a:r>
              <a:rPr lang="en-US" sz="2400" dirty="0"/>
              <a:t>returns an array of strings by breaking </a:t>
            </a:r>
            <a:r>
              <a:rPr lang="en-US" sz="2400" i="1" dirty="0" err="1"/>
              <a:t>str</a:t>
            </a:r>
            <a:r>
              <a:rPr lang="en-US" sz="2400" dirty="0"/>
              <a:t> using separator</a:t>
            </a:r>
          </a:p>
          <a:p>
            <a:pPr lvl="2">
              <a:lnSpc>
                <a:spcPct val="80000"/>
              </a:lnSpc>
            </a:pPr>
            <a:r>
              <a:rPr lang="en-US" sz="1800" i="1" dirty="0"/>
              <a:t> $address=explode(‘@’, </a:t>
            </a:r>
            <a:r>
              <a:rPr lang="en-US" sz="1800" i="1" dirty="0" smtClean="0">
                <a:solidFill>
                  <a:srgbClr val="0070C0"/>
                </a:solidFill>
              </a:rPr>
              <a:t>info</a:t>
            </a:r>
            <a:r>
              <a:rPr lang="en-US" sz="1800" i="1" dirty="0" smtClean="0">
                <a:solidFill>
                  <a:srgbClr val="0070C0"/>
                </a:solidFill>
                <a:hlinkClick r:id="rId2"/>
              </a:rPr>
              <a:t>@haramaya.edu.e</a:t>
            </a:r>
            <a:r>
              <a:rPr lang="en-US" sz="1800" i="1" dirty="0" smtClean="0">
                <a:hlinkClick r:id="rId2"/>
              </a:rPr>
              <a:t>t</a:t>
            </a:r>
            <a:r>
              <a:rPr lang="en-US" sz="1800" i="1" dirty="0" smtClean="0"/>
              <a:t>) </a:t>
            </a:r>
            <a:endParaRPr lang="en-US" sz="1800" i="1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i="1" dirty="0"/>
              <a:t>returns an array containing </a:t>
            </a:r>
            <a:r>
              <a:rPr lang="en-US" sz="1800" i="1" dirty="0" smtClean="0"/>
              <a:t>“info” </a:t>
            </a:r>
            <a:r>
              <a:rPr lang="en-US" sz="1800" i="1" dirty="0"/>
              <a:t>and </a:t>
            </a:r>
            <a:r>
              <a:rPr lang="en-US" sz="1800" i="1" dirty="0" smtClean="0"/>
              <a:t>“haramaya.edu.et”</a:t>
            </a:r>
            <a:endParaRPr lang="en-US" sz="18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implode() </a:t>
            </a:r>
            <a:r>
              <a:rPr lang="en-US" sz="2400" dirty="0"/>
              <a:t>– does the opposite of explode(), joins elements of an array using a string glue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Implode(“@”, $address) returns </a:t>
            </a:r>
            <a:r>
              <a:rPr lang="en-US" sz="1800" i="1" dirty="0" smtClean="0">
                <a:solidFill>
                  <a:srgbClr val="0070C0"/>
                </a:solidFill>
              </a:rPr>
              <a:t>info</a:t>
            </a:r>
            <a:r>
              <a:rPr lang="en-US" sz="1800" i="1" dirty="0" smtClean="0">
                <a:solidFill>
                  <a:srgbClr val="0070C0"/>
                </a:solidFill>
                <a:hlinkClick r:id="rId2"/>
              </a:rPr>
              <a:t>@haramaya.edu.e</a:t>
            </a:r>
            <a:r>
              <a:rPr lang="en-US" sz="1800" i="1" dirty="0" smtClean="0">
                <a:hlinkClick r:id="rId2"/>
              </a:rPr>
              <a:t>t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join() </a:t>
            </a:r>
            <a:r>
              <a:rPr lang="en-US" sz="2400" dirty="0"/>
              <a:t>– same as implode()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stroke() </a:t>
            </a:r>
            <a:r>
              <a:rPr lang="en-US" sz="2400" dirty="0"/>
              <a:t>– returns a single fragment of the string using the separator.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Can take multiple separators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2060"/>
                </a:solidFill>
              </a:rPr>
              <a:t>$token = stroke($</a:t>
            </a:r>
            <a:r>
              <a:rPr lang="en-US" sz="2000" dirty="0" err="1">
                <a:solidFill>
                  <a:srgbClr val="002060"/>
                </a:solidFill>
              </a:rPr>
              <a:t>str</a:t>
            </a:r>
            <a:r>
              <a:rPr lang="en-US" sz="2000" dirty="0">
                <a:solidFill>
                  <a:srgbClr val="002060"/>
                </a:solidFill>
              </a:rPr>
              <a:t>, “ .,;”);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while</a:t>
            </a:r>
            <a:r>
              <a:rPr lang="en-US" sz="2000" dirty="0">
                <a:solidFill>
                  <a:srgbClr val="002060"/>
                </a:solidFill>
              </a:rPr>
              <a:t>($token!=“ “){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</a:t>
            </a:r>
            <a:r>
              <a:rPr lang="en-US" sz="2000" dirty="0" err="1">
                <a:solidFill>
                  <a:srgbClr val="002060"/>
                </a:solidFill>
              </a:rPr>
              <a:t>echo$token</a:t>
            </a:r>
            <a:r>
              <a:rPr lang="en-US" sz="2000" dirty="0">
                <a:solidFill>
                  <a:srgbClr val="002060"/>
                </a:solidFill>
              </a:rPr>
              <a:t>;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	$</a:t>
            </a:r>
            <a:r>
              <a:rPr lang="en-US" sz="2000" dirty="0">
                <a:solidFill>
                  <a:srgbClr val="002060"/>
                </a:solidFill>
              </a:rPr>
              <a:t>token = stroke($</a:t>
            </a:r>
            <a:r>
              <a:rPr lang="en-US" sz="2000" dirty="0" err="1">
                <a:solidFill>
                  <a:srgbClr val="002060"/>
                </a:solidFill>
              </a:rPr>
              <a:t>str</a:t>
            </a:r>
            <a:r>
              <a:rPr lang="en-US" sz="2000" dirty="0">
                <a:solidFill>
                  <a:srgbClr val="002060"/>
                </a:solidFill>
              </a:rPr>
              <a:t>, “ .,;”); 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}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Joining and Splitting Strings: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string </a:t>
            </a:r>
            <a:r>
              <a:rPr lang="en-US" sz="2800" dirty="0" err="1">
                <a:solidFill>
                  <a:srgbClr val="FF0000"/>
                </a:solidFill>
              </a:rPr>
              <a:t>substr</a:t>
            </a:r>
            <a:r>
              <a:rPr lang="en-US" sz="2800" dirty="0">
                <a:solidFill>
                  <a:srgbClr val="FF0000"/>
                </a:solidFill>
              </a:rPr>
              <a:t>(string </a:t>
            </a:r>
            <a:r>
              <a:rPr lang="en-US" sz="2800" i="1" dirty="0" err="1">
                <a:solidFill>
                  <a:srgbClr val="FF0000"/>
                </a:solidFill>
              </a:rPr>
              <a:t>str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start 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length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– returns a substring starting from </a:t>
            </a:r>
            <a:r>
              <a:rPr lang="en-US" sz="2800" i="1" dirty="0"/>
              <a:t>start</a:t>
            </a:r>
            <a:r>
              <a:rPr lang="en-US" sz="2800" dirty="0"/>
              <a:t> index to the last or the given </a:t>
            </a:r>
            <a:r>
              <a:rPr lang="en-US" sz="2800" i="1" dirty="0"/>
              <a:t>length.</a:t>
            </a:r>
          </a:p>
          <a:p>
            <a:pPr>
              <a:buFontTx/>
              <a:buNone/>
            </a:pPr>
            <a:r>
              <a:rPr lang="en-US" sz="2800" b="1" dirty="0"/>
              <a:t>Comparing Strings: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strcmp</a:t>
            </a:r>
            <a:r>
              <a:rPr lang="en-US" sz="2800" dirty="0">
                <a:solidFill>
                  <a:srgbClr val="FF0000"/>
                </a:solidFill>
              </a:rPr>
              <a:t>(string </a:t>
            </a:r>
            <a:r>
              <a:rPr lang="en-US" sz="2800" i="1" dirty="0">
                <a:solidFill>
                  <a:srgbClr val="FF0000"/>
                </a:solidFill>
              </a:rPr>
              <a:t>str1</a:t>
            </a:r>
            <a:r>
              <a:rPr lang="en-US" sz="2800" dirty="0">
                <a:solidFill>
                  <a:srgbClr val="FF0000"/>
                </a:solidFill>
              </a:rPr>
              <a:t>, string </a:t>
            </a:r>
            <a:r>
              <a:rPr lang="en-US" sz="2800" i="1" dirty="0">
                <a:solidFill>
                  <a:srgbClr val="FF0000"/>
                </a:solidFill>
              </a:rPr>
              <a:t>str2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– returns: 0 if they are equal, 1 if str1 is greater than str2, less than 0 if str1 less than str2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</a:rPr>
              <a:t>It is case sensitive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0000"/>
                </a:solidFill>
              </a:rPr>
              <a:t>strcasecmp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– identical to </a:t>
            </a:r>
            <a:r>
              <a:rPr lang="en-US" sz="2800" dirty="0" err="1"/>
              <a:t>strcmp</a:t>
            </a:r>
            <a:r>
              <a:rPr lang="en-US" sz="2800" dirty="0"/>
              <a:t>() but it is 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6226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Testing String Length: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strlen</a:t>
            </a:r>
            <a:r>
              <a:rPr lang="en-US" sz="2800" dirty="0">
                <a:solidFill>
                  <a:srgbClr val="FF0000"/>
                </a:solidFill>
              </a:rPr>
              <a:t>(string 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– takes a string and returns the number of characters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Finding Strings in Strings: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string </a:t>
            </a:r>
            <a:r>
              <a:rPr lang="en-US" sz="2800" dirty="0" err="1">
                <a:solidFill>
                  <a:srgbClr val="FF0000"/>
                </a:solidFill>
              </a:rPr>
              <a:t>strstr</a:t>
            </a:r>
            <a:r>
              <a:rPr lang="en-US" sz="2800" dirty="0">
                <a:solidFill>
                  <a:srgbClr val="FF0000"/>
                </a:solidFill>
              </a:rPr>
              <a:t>(string </a:t>
            </a:r>
            <a:r>
              <a:rPr lang="en-US" sz="2800" i="1" dirty="0">
                <a:solidFill>
                  <a:srgbClr val="FF0000"/>
                </a:solidFill>
              </a:rPr>
              <a:t>haystack</a:t>
            </a:r>
            <a:r>
              <a:rPr lang="en-US" sz="2800" dirty="0">
                <a:solidFill>
                  <a:srgbClr val="FF0000"/>
                </a:solidFill>
              </a:rPr>
              <a:t>, string </a:t>
            </a:r>
            <a:r>
              <a:rPr lang="en-US" sz="2800" i="1" dirty="0">
                <a:solidFill>
                  <a:srgbClr val="FF0000"/>
                </a:solidFill>
              </a:rPr>
              <a:t>needle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- If an exact match of the </a:t>
            </a:r>
            <a:r>
              <a:rPr lang="en-US" sz="2800" i="1" dirty="0"/>
              <a:t>needle </a:t>
            </a:r>
            <a:r>
              <a:rPr lang="en-US" sz="2800" dirty="0"/>
              <a:t>is found, the function returns the </a:t>
            </a:r>
            <a:r>
              <a:rPr lang="en-US" sz="2800" i="1" dirty="0"/>
              <a:t>haystack </a:t>
            </a:r>
            <a:r>
              <a:rPr lang="en-US" sz="2800" dirty="0"/>
              <a:t>from the </a:t>
            </a:r>
            <a:r>
              <a:rPr lang="en-US" sz="2800" i="1" dirty="0"/>
              <a:t>needle </a:t>
            </a:r>
            <a:r>
              <a:rPr lang="en-US" sz="2800" dirty="0"/>
              <a:t>onward; otherwise, it returns false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2060"/>
                </a:solidFill>
              </a:rPr>
              <a:t>If the </a:t>
            </a:r>
            <a:r>
              <a:rPr lang="en-US" sz="2000" i="1" dirty="0">
                <a:solidFill>
                  <a:srgbClr val="002060"/>
                </a:solidFill>
              </a:rPr>
              <a:t>needle </a:t>
            </a:r>
            <a:r>
              <a:rPr lang="en-US" sz="2000" dirty="0">
                <a:solidFill>
                  <a:srgbClr val="002060"/>
                </a:solidFill>
              </a:rPr>
              <a:t>occurs more than once, the returned string will start from the first occurrence of </a:t>
            </a:r>
            <a:r>
              <a:rPr lang="en-US" sz="2000" i="1" dirty="0">
                <a:solidFill>
                  <a:srgbClr val="002060"/>
                </a:solidFill>
              </a:rPr>
              <a:t>needle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stristr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- identical but is not case sensitive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>
                <a:solidFill>
                  <a:srgbClr val="C00000"/>
                </a:solidFill>
              </a:rPr>
              <a:t>strrchr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– which is again nearly identical, but returns the </a:t>
            </a:r>
            <a:r>
              <a:rPr lang="en-US" sz="2800" i="1" dirty="0"/>
              <a:t>haystack </a:t>
            </a:r>
            <a:r>
              <a:rPr lang="en-US" sz="2800" dirty="0"/>
              <a:t>from the last occurrence of the </a:t>
            </a:r>
            <a:r>
              <a:rPr lang="en-US" sz="2800" i="1" dirty="0"/>
              <a:t>needle </a:t>
            </a:r>
            <a:r>
              <a:rPr lang="en-US" sz="2800" dirty="0"/>
              <a:t>onward.</a:t>
            </a:r>
          </a:p>
        </p:txBody>
      </p:sp>
    </p:spTree>
    <p:extLst>
      <p:ext uri="{BB962C8B-B14F-4D97-AF65-F5344CB8AC3E}">
        <p14:creationId xmlns:p14="http://schemas.microsoft.com/office/powerpoint/2010/main" val="11268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/>
              <a:t>Finding the Position of a Substring:</a:t>
            </a:r>
          </a:p>
          <a:p>
            <a:pPr>
              <a:buFontTx/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strpos</a:t>
            </a:r>
            <a:r>
              <a:rPr lang="en-US" dirty="0">
                <a:solidFill>
                  <a:srgbClr val="C00000"/>
                </a:solidFill>
              </a:rPr>
              <a:t>(string </a:t>
            </a:r>
            <a:r>
              <a:rPr lang="en-US" i="1" dirty="0">
                <a:solidFill>
                  <a:srgbClr val="C00000"/>
                </a:solidFill>
              </a:rPr>
              <a:t>haystack</a:t>
            </a:r>
            <a:r>
              <a:rPr lang="en-US" dirty="0">
                <a:solidFill>
                  <a:srgbClr val="C00000"/>
                </a:solidFill>
              </a:rPr>
              <a:t>, string </a:t>
            </a:r>
            <a:r>
              <a:rPr lang="en-US" i="1" dirty="0">
                <a:solidFill>
                  <a:srgbClr val="C00000"/>
                </a:solidFill>
              </a:rPr>
              <a:t>needle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[</a:t>
            </a:r>
            <a:r>
              <a:rPr lang="en-US" i="1" dirty="0">
                <a:solidFill>
                  <a:srgbClr val="C00000"/>
                </a:solidFill>
              </a:rPr>
              <a:t>offset</a:t>
            </a:r>
            <a:r>
              <a:rPr lang="en-US" dirty="0">
                <a:solidFill>
                  <a:srgbClr val="C00000"/>
                </a:solidFill>
              </a:rPr>
              <a:t>] ) </a:t>
            </a:r>
            <a:r>
              <a:rPr lang="en-US" dirty="0"/>
              <a:t>– returns the position of the </a:t>
            </a:r>
            <a:r>
              <a:rPr lang="en-US" i="1" dirty="0"/>
              <a:t>first </a:t>
            </a:r>
            <a:r>
              <a:rPr lang="en-US" dirty="0"/>
              <a:t>occurrence of the </a:t>
            </a:r>
            <a:r>
              <a:rPr lang="en-US" i="1" dirty="0"/>
              <a:t>needle </a:t>
            </a:r>
            <a:r>
              <a:rPr lang="en-US" dirty="0"/>
              <a:t>within </a:t>
            </a:r>
            <a:r>
              <a:rPr lang="en-US" i="1" dirty="0"/>
              <a:t>haystack </a:t>
            </a:r>
          </a:p>
          <a:p>
            <a:pPr lvl="2"/>
            <a:r>
              <a:rPr lang="en-US" dirty="0"/>
              <a:t>Starts searching at </a:t>
            </a:r>
            <a:r>
              <a:rPr lang="en-US" i="1" dirty="0"/>
              <a:t>offset</a:t>
            </a:r>
          </a:p>
          <a:p>
            <a:pPr lvl="3"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$test = ‘Hello world’;</a:t>
            </a:r>
          </a:p>
          <a:p>
            <a:pPr lvl="3">
              <a:buFontTx/>
              <a:buNone/>
            </a:pPr>
            <a:r>
              <a:rPr lang="en-US" dirty="0" err="1">
                <a:solidFill>
                  <a:srgbClr val="C00000"/>
                </a:solidFill>
              </a:rPr>
              <a:t>strpos</a:t>
            </a:r>
            <a:r>
              <a:rPr lang="en-US" dirty="0">
                <a:solidFill>
                  <a:srgbClr val="C00000"/>
                </a:solidFill>
              </a:rPr>
              <a:t>($test, ‘o’); - returns 4</a:t>
            </a:r>
          </a:p>
          <a:p>
            <a:pPr lvl="3">
              <a:buFontTx/>
              <a:buNone/>
            </a:pPr>
            <a:r>
              <a:rPr lang="en-US" dirty="0" err="1">
                <a:solidFill>
                  <a:srgbClr val="C00000"/>
                </a:solidFill>
              </a:rPr>
              <a:t>strpos</a:t>
            </a:r>
            <a:r>
              <a:rPr lang="en-US" dirty="0">
                <a:solidFill>
                  <a:srgbClr val="C00000"/>
                </a:solidFill>
              </a:rPr>
              <a:t>($test, ‘o’, 5); - returns 7</a:t>
            </a:r>
          </a:p>
          <a:p>
            <a:pPr>
              <a:buFontTx/>
              <a:buNone/>
            </a:pPr>
            <a:r>
              <a:rPr lang="en-US" dirty="0" err="1">
                <a:solidFill>
                  <a:srgbClr val="C00000"/>
                </a:solidFill>
              </a:rPr>
              <a:t>strrpos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identical but returns the last occurrence</a:t>
            </a:r>
          </a:p>
          <a:p>
            <a:pPr lvl="2"/>
            <a:r>
              <a:rPr lang="en-US" dirty="0"/>
              <a:t>In both case, if the string is not available they return </a:t>
            </a:r>
            <a:r>
              <a:rPr lang="en-US" i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Formatting Strings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Replacing Substrings: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mixed </a:t>
            </a:r>
            <a:r>
              <a:rPr lang="en-US" sz="2800" dirty="0" err="1">
                <a:solidFill>
                  <a:srgbClr val="C00000"/>
                </a:solidFill>
              </a:rPr>
              <a:t>str_replace</a:t>
            </a:r>
            <a:r>
              <a:rPr lang="en-US" sz="2800" dirty="0">
                <a:solidFill>
                  <a:srgbClr val="C00000"/>
                </a:solidFill>
              </a:rPr>
              <a:t>(mixed </a:t>
            </a:r>
            <a:r>
              <a:rPr lang="en-US" sz="2800" i="1" dirty="0">
                <a:solidFill>
                  <a:srgbClr val="C00000"/>
                </a:solidFill>
              </a:rPr>
              <a:t>needle</a:t>
            </a:r>
            <a:r>
              <a:rPr lang="en-US" sz="2800" dirty="0">
                <a:solidFill>
                  <a:srgbClr val="C00000"/>
                </a:solidFill>
              </a:rPr>
              <a:t>, mixed </a:t>
            </a:r>
            <a:r>
              <a:rPr lang="en-US" sz="2800" i="1" dirty="0" err="1">
                <a:solidFill>
                  <a:srgbClr val="C00000"/>
                </a:solidFill>
              </a:rPr>
              <a:t>new_needle</a:t>
            </a:r>
            <a:r>
              <a:rPr lang="en-US" sz="2800" dirty="0">
                <a:solidFill>
                  <a:srgbClr val="C00000"/>
                </a:solidFill>
              </a:rPr>
              <a:t>, mixed </a:t>
            </a:r>
            <a:r>
              <a:rPr lang="en-US" sz="2800" i="1" dirty="0">
                <a:solidFill>
                  <a:srgbClr val="C00000"/>
                </a:solidFill>
              </a:rPr>
              <a:t>haystack </a:t>
            </a:r>
            <a:r>
              <a:rPr lang="en-US" sz="2800" dirty="0">
                <a:solidFill>
                  <a:srgbClr val="C00000"/>
                </a:solidFill>
              </a:rPr>
              <a:t>[,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count</a:t>
            </a:r>
            <a:r>
              <a:rPr lang="en-US" sz="2800" dirty="0">
                <a:solidFill>
                  <a:srgbClr val="C00000"/>
                </a:solidFill>
              </a:rPr>
              <a:t>]))</a:t>
            </a:r>
            <a:r>
              <a:rPr lang="en-US" sz="2800" dirty="0"/>
              <a:t> - </a:t>
            </a:r>
            <a:r>
              <a:rPr lang="en-US" sz="2400" dirty="0"/>
              <a:t>replaces all the instances of </a:t>
            </a:r>
            <a:r>
              <a:rPr lang="en-US" sz="2400" i="1" dirty="0"/>
              <a:t>needle </a:t>
            </a:r>
            <a:r>
              <a:rPr lang="en-US" sz="2400" dirty="0"/>
              <a:t>in </a:t>
            </a:r>
            <a:r>
              <a:rPr lang="en-US" sz="2400" i="1" dirty="0"/>
              <a:t>haystack </a:t>
            </a:r>
            <a:r>
              <a:rPr lang="en-US" sz="2400" dirty="0"/>
              <a:t>with </a:t>
            </a:r>
            <a:r>
              <a:rPr lang="en-US" sz="2400" i="1" dirty="0" err="1"/>
              <a:t>new_needle</a:t>
            </a:r>
            <a:r>
              <a:rPr lang="en-US" sz="2400" i="1" dirty="0"/>
              <a:t> </a:t>
            </a:r>
            <a:r>
              <a:rPr lang="en-US" sz="2400" dirty="0"/>
              <a:t>and returns the new version of the </a:t>
            </a:r>
            <a:r>
              <a:rPr lang="en-US" sz="2400" i="1" dirty="0"/>
              <a:t>haystack</a:t>
            </a:r>
          </a:p>
          <a:p>
            <a:pPr lvl="2"/>
            <a:r>
              <a:rPr lang="en-US" sz="2000" dirty="0"/>
              <a:t>The optional fourth parameter, </a:t>
            </a:r>
            <a:r>
              <a:rPr lang="en-US" sz="2000" i="1" dirty="0"/>
              <a:t>count</a:t>
            </a:r>
            <a:r>
              <a:rPr lang="en-US" sz="2000" dirty="0"/>
              <a:t>, contains the number of replacements made</a:t>
            </a:r>
          </a:p>
          <a:p>
            <a:pPr>
              <a:buFontTx/>
              <a:buNone/>
            </a:pPr>
            <a:r>
              <a:rPr lang="en-US" sz="2800" dirty="0"/>
              <a:t>string </a:t>
            </a:r>
            <a:r>
              <a:rPr lang="en-US" sz="2800" dirty="0" err="1">
                <a:solidFill>
                  <a:srgbClr val="C00000"/>
                </a:solidFill>
              </a:rPr>
              <a:t>substr_replace</a:t>
            </a:r>
            <a:r>
              <a:rPr lang="en-US" sz="2800" dirty="0">
                <a:solidFill>
                  <a:srgbClr val="C00000"/>
                </a:solidFill>
              </a:rPr>
              <a:t>(string </a:t>
            </a:r>
            <a:r>
              <a:rPr lang="en-US" sz="2800" i="1" dirty="0" err="1">
                <a:solidFill>
                  <a:srgbClr val="C00000"/>
                </a:solidFill>
              </a:rPr>
              <a:t>string</a:t>
            </a:r>
            <a:r>
              <a:rPr lang="en-US" sz="2800" dirty="0">
                <a:solidFill>
                  <a:srgbClr val="C00000"/>
                </a:solidFill>
              </a:rPr>
              <a:t>, string </a:t>
            </a:r>
            <a:r>
              <a:rPr lang="en-US" sz="2800" i="1" dirty="0" err="1">
                <a:solidFill>
                  <a:srgbClr val="C00000"/>
                </a:solidFill>
              </a:rPr>
              <a:t>replacement</a:t>
            </a:r>
            <a:r>
              <a:rPr lang="en-US" sz="2800" dirty="0" err="1">
                <a:solidFill>
                  <a:srgbClr val="C00000"/>
                </a:solidFill>
              </a:rPr>
              <a:t>,int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start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[length] 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/>
              <a:t>- </a:t>
            </a:r>
            <a:r>
              <a:rPr lang="en-US" sz="2400" dirty="0"/>
              <a:t>replaces part of the string </a:t>
            </a:r>
            <a:r>
              <a:rPr lang="en-US" sz="2400" i="1" dirty="0" err="1"/>
              <a:t>string</a:t>
            </a:r>
            <a:r>
              <a:rPr lang="en-US" sz="2400" i="1" dirty="0"/>
              <a:t> </a:t>
            </a:r>
            <a:r>
              <a:rPr lang="en-US" sz="2400" dirty="0"/>
              <a:t>with the string </a:t>
            </a:r>
            <a:r>
              <a:rPr lang="en-US" sz="2400" i="1" dirty="0"/>
              <a:t>replacement</a:t>
            </a:r>
            <a:r>
              <a:rPr lang="en-US" sz="2400" dirty="0" smtClean="0"/>
              <a:t>. Which </a:t>
            </a:r>
            <a:r>
              <a:rPr lang="en-US" sz="2400" dirty="0"/>
              <a:t>part is replaced depends on the values of the </a:t>
            </a:r>
            <a:r>
              <a:rPr lang="en-US" sz="2400" i="1" dirty="0"/>
              <a:t>start </a:t>
            </a:r>
            <a:r>
              <a:rPr lang="en-US" sz="2400" dirty="0"/>
              <a:t>and optional </a:t>
            </a:r>
            <a:r>
              <a:rPr lang="en-US" sz="2400" i="1" dirty="0"/>
              <a:t>length </a:t>
            </a:r>
            <a:r>
              <a:rPr lang="en-US" sz="2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0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4- </a:t>
            </a:r>
            <a:r>
              <a:rPr lang="en-US" dirty="0" smtClean="0"/>
              <a:t>basics of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is a special </a:t>
            </a:r>
            <a:r>
              <a:rPr lang="en-US" dirty="0" smtClean="0"/>
              <a:t>variable, that can </a:t>
            </a:r>
            <a:r>
              <a:rPr lang="en-US" dirty="0"/>
              <a:t>store </a:t>
            </a:r>
            <a:r>
              <a:rPr lang="en-US" dirty="0" smtClean="0"/>
              <a:t>a set or sequential value </a:t>
            </a:r>
          </a:p>
          <a:p>
            <a:endParaRPr lang="en-US" dirty="0" smtClean="0"/>
          </a:p>
          <a:p>
            <a:r>
              <a:rPr lang="en-US" dirty="0"/>
              <a:t>In PHP, there are three kind of arrays:</a:t>
            </a:r>
          </a:p>
          <a:p>
            <a:pPr lvl="1"/>
            <a:r>
              <a:rPr lang="en-US" b="1" dirty="0" smtClean="0"/>
              <a:t>Numeric </a:t>
            </a:r>
            <a:r>
              <a:rPr lang="en-US" b="1" dirty="0"/>
              <a:t>array</a:t>
            </a:r>
            <a:r>
              <a:rPr lang="en-US" dirty="0"/>
              <a:t> - An array with a numeric index </a:t>
            </a:r>
          </a:p>
          <a:p>
            <a:pPr lvl="1"/>
            <a:r>
              <a:rPr lang="en-US" b="1" dirty="0"/>
              <a:t>Associative array</a:t>
            </a:r>
            <a:r>
              <a:rPr lang="en-US" dirty="0"/>
              <a:t> - An array where each ID key is associated with a value </a:t>
            </a:r>
          </a:p>
          <a:p>
            <a:pPr lvl="1"/>
            <a:r>
              <a:rPr lang="en-US" b="1" dirty="0"/>
              <a:t>Multidimensional array</a:t>
            </a:r>
            <a:r>
              <a:rPr lang="en-US" dirty="0"/>
              <a:t> - An array containing one or more arrays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Numerically indexed </a:t>
            </a:r>
            <a:r>
              <a:rPr lang="en-US" b="1" dirty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/>
              <a:t>each array element with a numeric index.</a:t>
            </a:r>
          </a:p>
          <a:p>
            <a:r>
              <a:rPr lang="en-US" b="1" dirty="0" smtClean="0"/>
              <a:t>Initializing</a:t>
            </a:r>
          </a:p>
          <a:p>
            <a:pPr marL="0" indent="0">
              <a:buNone/>
            </a:pPr>
            <a:r>
              <a:rPr lang="en-US" dirty="0" smtClean="0"/>
              <a:t>	$product =array(“tires”, ”oil”, ”mirror”);</a:t>
            </a:r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$product[0]=</a:t>
            </a:r>
            <a:r>
              <a:rPr lang="en-US" dirty="0"/>
              <a:t>“tires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	$product[1]= </a:t>
            </a:r>
            <a:r>
              <a:rPr lang="en-US" dirty="0"/>
              <a:t>”oil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	$product[2]=”</a:t>
            </a:r>
            <a:r>
              <a:rPr lang="en-US" dirty="0"/>
              <a:t>mirror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Loop access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Nyala" pitchFamily="2" charset="0"/>
              </a:rPr>
              <a:t>for($i=0; i&lt;3; i++)</a:t>
            </a:r>
          </a:p>
          <a:p>
            <a:pPr marL="0" indent="0">
              <a:buNone/>
            </a:pPr>
            <a:r>
              <a:rPr lang="en-US" dirty="0">
                <a:latin typeface="Nyala" pitchFamily="2" charset="0"/>
              </a:rPr>
              <a:t>	</a:t>
            </a:r>
            <a:r>
              <a:rPr lang="en-US" dirty="0" smtClean="0">
                <a:latin typeface="Nyala" pitchFamily="2" charset="0"/>
              </a:rPr>
              <a:t>echo </a:t>
            </a:r>
            <a:r>
              <a:rPr lang="en-US" dirty="0">
                <a:latin typeface="Nyala" pitchFamily="2" charset="0"/>
              </a:rPr>
              <a:t>$</a:t>
            </a:r>
            <a:r>
              <a:rPr lang="en-US" dirty="0" smtClean="0">
                <a:latin typeface="Nyala" pitchFamily="2" charset="0"/>
              </a:rPr>
              <a:t>product[i];  </a:t>
            </a:r>
            <a:endParaRPr lang="en-US" dirty="0">
              <a:latin typeface="Nyal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Associative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534400" cy="5257800"/>
          </a:xfrm>
        </p:spPr>
        <p:txBody>
          <a:bodyPr/>
          <a:lstStyle/>
          <a:p>
            <a:r>
              <a:rPr lang="en-US" dirty="0"/>
              <a:t>each ID </a:t>
            </a:r>
            <a:r>
              <a:rPr lang="en-US" dirty="0" smtClean="0"/>
              <a:t>key or index </a:t>
            </a:r>
            <a:r>
              <a:rPr lang="en-US" dirty="0"/>
              <a:t>is associated with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values </a:t>
            </a:r>
            <a:r>
              <a:rPr lang="en-US" dirty="0"/>
              <a:t>as keys and assign values to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b="1" dirty="0"/>
              <a:t>Initializing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smtClean="0"/>
              <a:t>price </a:t>
            </a:r>
            <a:r>
              <a:rPr lang="en-US" dirty="0"/>
              <a:t>=array(“tires</a:t>
            </a:r>
            <a:r>
              <a:rPr lang="en-US" dirty="0" smtClean="0"/>
              <a:t>”=&gt;100, </a:t>
            </a:r>
            <a:r>
              <a:rPr lang="en-US" dirty="0"/>
              <a:t>”oil</a:t>
            </a:r>
            <a:r>
              <a:rPr lang="en-US" dirty="0" smtClean="0"/>
              <a:t>”=&gt;10, </a:t>
            </a:r>
            <a:r>
              <a:rPr lang="en-US" dirty="0"/>
              <a:t>”mirror</a:t>
            </a:r>
            <a:r>
              <a:rPr lang="en-US" dirty="0" smtClean="0"/>
              <a:t>”=&gt;50);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price =array(“tires”=&gt;</a:t>
            </a:r>
            <a:r>
              <a:rPr lang="en-US" dirty="0" smtClean="0"/>
              <a:t>100);</a:t>
            </a:r>
          </a:p>
          <a:p>
            <a:pPr marL="0" indent="0">
              <a:buNone/>
            </a:pPr>
            <a:r>
              <a:rPr lang="en-US" dirty="0" smtClean="0"/>
              <a:t>	$price[ </a:t>
            </a:r>
            <a:r>
              <a:rPr lang="en-US" dirty="0"/>
              <a:t>”oil</a:t>
            </a:r>
            <a:r>
              <a:rPr lang="en-US" dirty="0" smtClean="0"/>
              <a:t>”]=10;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/>
              <a:t>price[</a:t>
            </a:r>
            <a:r>
              <a:rPr lang="en-US" dirty="0" smtClean="0"/>
              <a:t> </a:t>
            </a:r>
            <a:r>
              <a:rPr lang="en-US" dirty="0"/>
              <a:t>”mirror</a:t>
            </a:r>
            <a:r>
              <a:rPr lang="en-US" dirty="0" smtClean="0"/>
              <a:t>”]=50;</a:t>
            </a:r>
            <a:endParaRPr lang="en-US" dirty="0"/>
          </a:p>
          <a:p>
            <a:r>
              <a:rPr lang="en-US" dirty="0" smtClean="0"/>
              <a:t>Accessing array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echo  </a:t>
            </a:r>
            <a:r>
              <a:rPr lang="en-US" dirty="0"/>
              <a:t>$price[ ”oil</a:t>
            </a:r>
            <a:r>
              <a:rPr lang="en-US" dirty="0" smtClean="0"/>
              <a:t>”];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6705600" cy="152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foreach(</a:t>
            </a:r>
            <a:r>
              <a:rPr lang="en-US" sz="2800" dirty="0"/>
              <a:t>$price </a:t>
            </a:r>
            <a:r>
              <a:rPr lang="en-US" sz="2800" dirty="0" smtClean="0"/>
              <a:t>as $key =&gt; $value){</a:t>
            </a:r>
          </a:p>
          <a:p>
            <a:pPr marL="0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	 $key </a:t>
            </a:r>
            <a:r>
              <a:rPr lang="en-US" sz="2800" dirty="0" smtClean="0"/>
              <a:t>. “-”. </a:t>
            </a:r>
            <a:r>
              <a:rPr lang="en-US" sz="2800" dirty="0"/>
              <a:t>$</a:t>
            </a:r>
            <a:r>
              <a:rPr lang="en-US" sz="2800" dirty="0" smtClean="0"/>
              <a:t>value. “&lt;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&gt;”;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6858000" cy="26776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while($element = each($price)){</a:t>
            </a:r>
          </a:p>
          <a:p>
            <a:r>
              <a:rPr lang="en-US" sz="2800" dirty="0" smtClean="0"/>
              <a:t>echo 	 $element[key];</a:t>
            </a:r>
          </a:p>
          <a:p>
            <a:r>
              <a:rPr lang="en-US" sz="2800" dirty="0" smtClean="0"/>
              <a:t>echo “-”;</a:t>
            </a:r>
          </a:p>
          <a:p>
            <a:r>
              <a:rPr lang="en-US" sz="2800" dirty="0" smtClean="0"/>
              <a:t>echo 	 $element[value];</a:t>
            </a:r>
          </a:p>
          <a:p>
            <a:r>
              <a:rPr lang="en-US" sz="2800" dirty="0" smtClean="0"/>
              <a:t>echo “&lt;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&gt;”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116056"/>
            <a:ext cx="6583854" cy="1384995"/>
          </a:xfrm>
          <a:prstGeom prst="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while(list( $product, $price)= each($price)){</a:t>
            </a:r>
          </a:p>
          <a:p>
            <a:r>
              <a:rPr lang="en-US" sz="2800" dirty="0" smtClean="0"/>
              <a:t>echo “$product -  $price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&gt;”;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Nyala" pitchFamily="2" charset="0"/>
              </a:rPr>
              <a:t>It is integrated with a number of popular databases, including MySQL, </a:t>
            </a:r>
            <a:r>
              <a:rPr lang="en-US" sz="2800" dirty="0" err="1">
                <a:latin typeface="Nyala" pitchFamily="2" charset="0"/>
              </a:rPr>
              <a:t>PostgreSQL</a:t>
            </a:r>
            <a:r>
              <a:rPr lang="en-US" sz="2800" dirty="0">
                <a:latin typeface="Nyala" pitchFamily="2" charset="0"/>
              </a:rPr>
              <a:t>, Oracle, Sybase, Informix, and Microsoft SQL Server</a:t>
            </a:r>
          </a:p>
          <a:p>
            <a:pPr algn="just"/>
            <a:r>
              <a:rPr lang="en-US" sz="2800" dirty="0" smtClean="0">
                <a:latin typeface="Nyala" pitchFamily="2" charset="0"/>
              </a:rPr>
              <a:t>PHP </a:t>
            </a:r>
            <a:r>
              <a:rPr lang="en-US" sz="2800" dirty="0">
                <a:latin typeface="Nyala" pitchFamily="2" charset="0"/>
              </a:rPr>
              <a:t>supports a large number of major </a:t>
            </a:r>
            <a:r>
              <a:rPr lang="en-US" sz="2800" dirty="0" smtClean="0">
                <a:latin typeface="Nyala" pitchFamily="2" charset="0"/>
              </a:rPr>
              <a:t>protocols</a:t>
            </a:r>
          </a:p>
          <a:p>
            <a:pPr algn="just"/>
            <a:r>
              <a:rPr lang="en-US" sz="2800" dirty="0" smtClean="0">
                <a:latin typeface="Nyala" pitchFamily="2" charset="0"/>
              </a:rPr>
              <a:t>PHP4 </a:t>
            </a:r>
            <a:r>
              <a:rPr lang="en-US" sz="2800" dirty="0">
                <a:latin typeface="Nyala" pitchFamily="2" charset="0"/>
              </a:rPr>
              <a:t>added support for Java and distributed object architectures (COM and CORBA), making </a:t>
            </a:r>
            <a:r>
              <a:rPr lang="en-US" sz="2800" dirty="0" smtClean="0">
                <a:latin typeface="Nyala" pitchFamily="2" charset="0"/>
              </a:rPr>
              <a:t>n-tier development </a:t>
            </a:r>
            <a:r>
              <a:rPr lang="en-US" sz="2800" dirty="0">
                <a:latin typeface="Nyala" pitchFamily="2" charset="0"/>
              </a:rPr>
              <a:t>a </a:t>
            </a:r>
            <a:r>
              <a:rPr lang="en-US" sz="2800" dirty="0" smtClean="0">
                <a:latin typeface="Nyala" pitchFamily="2" charset="0"/>
              </a:rPr>
              <a:t>possibility</a:t>
            </a:r>
          </a:p>
          <a:p>
            <a:pPr algn="just"/>
            <a:r>
              <a:rPr lang="en-US" sz="2800" dirty="0" smtClean="0">
                <a:latin typeface="Nyala" pitchFamily="2" charset="0"/>
              </a:rPr>
              <a:t>PHP </a:t>
            </a:r>
            <a:r>
              <a:rPr lang="en-US" sz="2800" dirty="0">
                <a:latin typeface="Nyala" pitchFamily="2" charset="0"/>
              </a:rPr>
              <a:t>Syntax is </a:t>
            </a:r>
            <a:r>
              <a:rPr lang="en-US" sz="2800" dirty="0" smtClean="0">
                <a:latin typeface="Nyala" pitchFamily="2" charset="0"/>
              </a:rPr>
              <a:t>C-Like</a:t>
            </a:r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" y="1143000"/>
            <a:ext cx="8901288" cy="5257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Multidimensional array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7391191"/>
              </p:ext>
            </p:extLst>
          </p:nvPr>
        </p:nvGraphicFramePr>
        <p:xfrm>
          <a:off x="457200" y="1564640"/>
          <a:ext cx="42672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3000"/>
                <a:gridCol w="17018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075325"/>
            <a:ext cx="6324600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$product =array( array( ‘code’ =&gt;’TIR’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 description=&gt;’tires’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 price=&gt;’100’),</a:t>
            </a:r>
          </a:p>
          <a:p>
            <a:r>
              <a:rPr lang="en-US" sz="2000" dirty="0" smtClean="0"/>
              <a:t>		array( ‘code’ =&gt;’OIL’</a:t>
            </a:r>
          </a:p>
          <a:p>
            <a:r>
              <a:rPr lang="en-US" sz="2000" dirty="0" smtClean="0"/>
              <a:t>		       description=&gt;’oil’</a:t>
            </a:r>
          </a:p>
          <a:p>
            <a:r>
              <a:rPr lang="en-US" sz="2000" dirty="0" smtClean="0"/>
              <a:t>		       price=&gt;’10’),</a:t>
            </a:r>
            <a:endParaRPr lang="en-US" sz="2000" dirty="0" smtClean="0">
              <a:effectLst/>
            </a:endParaRPr>
          </a:p>
          <a:p>
            <a:r>
              <a:rPr lang="en-US" sz="2000" dirty="0" smtClean="0"/>
              <a:t>		array( ‘code’ =&gt;’MIR’</a:t>
            </a:r>
          </a:p>
          <a:p>
            <a:r>
              <a:rPr lang="en-US" sz="2000" dirty="0" smtClean="0"/>
              <a:t>		       description=&gt;’mirror’</a:t>
            </a:r>
          </a:p>
          <a:p>
            <a:r>
              <a:rPr lang="en-US" sz="2000" dirty="0" smtClean="0"/>
              <a:t>		       price=&gt;’50’)</a:t>
            </a:r>
          </a:p>
          <a:p>
            <a:r>
              <a:rPr lang="en-US" sz="2000" dirty="0">
                <a:effectLst/>
              </a:rPr>
              <a:t>	</a:t>
            </a:r>
            <a:r>
              <a:rPr lang="en-US" sz="2000" dirty="0" smtClean="0">
                <a:effectLst/>
              </a:rPr>
              <a:t>	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077931"/>
            <a:ext cx="69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effectLst/>
              </a:rPr>
              <a:t>each element in the main array can also be an array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0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 of MD array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31" y="1295400"/>
            <a:ext cx="78486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for($rows=0; $rows&lt;3; $rows++){</a:t>
            </a:r>
          </a:p>
          <a:p>
            <a:r>
              <a:rPr lang="en-US" sz="2800" dirty="0" smtClean="0"/>
              <a:t>echo “|”. $product[($rows][$code] . “-”. 			    $product[($rows][$description] . “-”. 	  	    $product[($rows][$price] </a:t>
            </a:r>
            <a:r>
              <a:rPr lang="en-US" sz="2400" dirty="0" smtClean="0"/>
              <a:t>. “|”. “&lt;BR/&gt;”;</a:t>
            </a:r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3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Reusing Code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Using </a:t>
            </a:r>
            <a:r>
              <a:rPr lang="en-US" sz="2400" dirty="0"/>
              <a:t>require() </a:t>
            </a:r>
            <a:r>
              <a:rPr lang="en-US" sz="2400" b="1" dirty="0"/>
              <a:t>and </a:t>
            </a:r>
            <a:r>
              <a:rPr lang="en-US" sz="2400" dirty="0"/>
              <a:t>include():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allow you to reuse any type of code stored as a file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following code is stored in a file named reusable.php: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&lt;?</a:t>
            </a:r>
            <a:r>
              <a:rPr lang="en-US" sz="1800" dirty="0" err="1">
                <a:solidFill>
                  <a:srgbClr val="C00000"/>
                </a:solidFill>
              </a:rPr>
              <a:t>php</a:t>
            </a:r>
            <a:endParaRPr lang="en-US" sz="1800" dirty="0">
              <a:solidFill>
                <a:srgbClr val="C00000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echo ‘Here is a very simple PHP statement.&lt;</a:t>
            </a:r>
            <a:r>
              <a:rPr lang="en-US" sz="1800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rgbClr val="C00000"/>
                </a:solidFill>
              </a:rPr>
              <a:t> /&gt;’;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?&gt;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following code is stored in a file named main.php: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&lt;?</a:t>
            </a:r>
            <a:r>
              <a:rPr lang="en-US" sz="1800" dirty="0" err="1">
                <a:solidFill>
                  <a:srgbClr val="C00000"/>
                </a:solidFill>
              </a:rPr>
              <a:t>php</a:t>
            </a:r>
            <a:endParaRPr lang="en-US" sz="1800" dirty="0">
              <a:solidFill>
                <a:srgbClr val="C00000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echo ‘This is the main file.&lt;</a:t>
            </a:r>
            <a:r>
              <a:rPr lang="en-US" sz="1800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rgbClr val="C00000"/>
                </a:solidFill>
              </a:rPr>
              <a:t> /&gt;’;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require( ‘reusable.php’ 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echo ‘The script will end now.&lt;</a:t>
            </a:r>
            <a:r>
              <a:rPr lang="en-US" sz="1800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rgbClr val="C00000"/>
                </a:solidFill>
              </a:rPr>
              <a:t> /&gt;’;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</a:rPr>
              <a:t>?&gt;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Main.php displays the content of both files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statements require() and include() are almost identical</a:t>
            </a:r>
            <a:r>
              <a:rPr lang="en-US" sz="2000" dirty="0" smtClean="0"/>
              <a:t>. The </a:t>
            </a:r>
            <a:r>
              <a:rPr lang="en-US" sz="2000" dirty="0"/>
              <a:t>only difference between them is that when they fail, the require() construct gives a fatal error, whereas the include() construct gives only a warning</a:t>
            </a:r>
          </a:p>
        </p:txBody>
      </p:sp>
    </p:spTree>
    <p:extLst>
      <p:ext uri="{BB962C8B-B14F-4D97-AF65-F5344CB8AC3E}">
        <p14:creationId xmlns:p14="http://schemas.microsoft.com/office/powerpoint/2010/main" val="246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Calling Functions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following line is the simplest possible call to a function: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C00000"/>
                </a:solidFill>
              </a:rPr>
              <a:t>function_name</a:t>
            </a:r>
            <a:r>
              <a:rPr lang="en-US" sz="2000" dirty="0">
                <a:solidFill>
                  <a:srgbClr val="C00000"/>
                </a:solidFill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This line calls a function that does not require parameters and ignores any value that might be returned by this function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Another possible call is with parameters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C00000"/>
                </a:solidFill>
              </a:rPr>
              <a:t>function_name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parameterList</a:t>
            </a:r>
            <a:r>
              <a:rPr lang="en-US" sz="2000" dirty="0">
                <a:solidFill>
                  <a:srgbClr val="C00000"/>
                </a:solidFill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00000"/>
                </a:solidFill>
              </a:rPr>
              <a:t>$</a:t>
            </a:r>
            <a:r>
              <a:rPr lang="en-US" sz="2000" dirty="0" err="1">
                <a:solidFill>
                  <a:srgbClr val="C00000"/>
                </a:solidFill>
              </a:rPr>
              <a:t>returnedValue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function_name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parameterList</a:t>
            </a:r>
            <a:r>
              <a:rPr lang="en-US" sz="2000" dirty="0">
                <a:solidFill>
                  <a:srgbClr val="C00000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type of calling a function depends on the definition of the function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Calling a function is not case sensitive, be consistent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C00000"/>
                </a:solidFill>
              </a:rPr>
              <a:t>FUnCtion_Name</a:t>
            </a:r>
            <a:r>
              <a:rPr lang="en-US" sz="2000" dirty="0">
                <a:solidFill>
                  <a:srgbClr val="C00000"/>
                </a:solidFill>
              </a:rPr>
              <a:t>(); FUNCTION_NAME();</a:t>
            </a:r>
          </a:p>
        </p:txBody>
      </p:sp>
    </p:spTree>
    <p:extLst>
      <p:ext uri="{BB962C8B-B14F-4D97-AF65-F5344CB8AC3E}">
        <p14:creationId xmlns:p14="http://schemas.microsoft.com/office/powerpoint/2010/main" val="32310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Function definition:</a:t>
            </a:r>
          </a:p>
          <a:p>
            <a:pPr lvl="1"/>
            <a:r>
              <a:rPr lang="en-US" sz="2400" dirty="0"/>
              <a:t>The declaration begins with the keyword function, provides the function name and parameters required, and contains the code that will be executed each time this function is called.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C00000"/>
                </a:solidFill>
              </a:rPr>
              <a:t>function </a:t>
            </a:r>
            <a:r>
              <a:rPr lang="en-US" sz="2000" dirty="0" err="1">
                <a:solidFill>
                  <a:srgbClr val="C00000"/>
                </a:solidFill>
              </a:rPr>
              <a:t>Function_name</a:t>
            </a:r>
            <a:r>
              <a:rPr lang="en-US" sz="2000" dirty="0">
                <a:solidFill>
                  <a:srgbClr val="C00000"/>
                </a:solidFill>
              </a:rPr>
              <a:t>(parameters){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C00000"/>
                </a:solidFill>
              </a:rPr>
              <a:t>	statements;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pPr lvl="1"/>
            <a:r>
              <a:rPr lang="en-US" sz="2400" dirty="0"/>
              <a:t>It is a good idea to have a file or set of files containing your commonly used functions. You can then have a require() statement in your scripts to make your functions available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7163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Variable Scope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Variables declared inside a function are in scope from the statement in which they are declared to the closing brace at the end of the function.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This is called </a:t>
            </a:r>
            <a:r>
              <a:rPr lang="en-US" sz="1800" i="1" dirty="0"/>
              <a:t>function scope</a:t>
            </a:r>
            <a:r>
              <a:rPr lang="en-US" sz="1800" dirty="0" smtClean="0"/>
              <a:t>. These </a:t>
            </a:r>
            <a:r>
              <a:rPr lang="en-US" sz="1800" dirty="0"/>
              <a:t>variables are called </a:t>
            </a:r>
            <a:r>
              <a:rPr lang="en-US" sz="1800" i="1" dirty="0"/>
              <a:t>local variables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Variables declared outside functions are in scope from the statement in which they are declared to the end of the file, but </a:t>
            </a:r>
            <a:r>
              <a:rPr lang="en-US" sz="2000" i="1" dirty="0"/>
              <a:t>not inside functions</a:t>
            </a:r>
            <a:r>
              <a:rPr lang="en-US" sz="2000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This is called </a:t>
            </a:r>
            <a:r>
              <a:rPr lang="en-US" sz="1800" i="1" dirty="0"/>
              <a:t>global scope</a:t>
            </a:r>
            <a:r>
              <a:rPr lang="en-US" sz="1800" dirty="0"/>
              <a:t>. These variables are called </a:t>
            </a:r>
            <a:r>
              <a:rPr lang="en-US" sz="1800" i="1" dirty="0"/>
              <a:t>global variables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special </a:t>
            </a:r>
            <a:r>
              <a:rPr lang="en-US" sz="2000" dirty="0" err="1"/>
              <a:t>superglobal</a:t>
            </a:r>
            <a:r>
              <a:rPr lang="en-US" sz="2000" dirty="0"/>
              <a:t> variables are visible both inside and outside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Using require() and include() statements does not affect scope. If the statement is used within a function, function scope applies. If it is not inside a function, global scope applies.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keyword global can be used to manually specify that a variable defined or used within a function will have global scope.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Variables can be manually deleted by calling unset(</a:t>
            </a:r>
            <a:r>
              <a:rPr lang="en-US" sz="2000" i="1" dirty="0"/>
              <a:t>$</a:t>
            </a:r>
            <a:r>
              <a:rPr lang="en-US" sz="2000" i="1" dirty="0" err="1"/>
              <a:t>variable_name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611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Passing by Reference Versus Passing by Value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Consider the following example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function increment($value, $amount = 1)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{ $value = $value +$amount; 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$value = 10;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increment ($value);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echo $value;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This prints the value 10, which is not incremented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Can be modified in two ways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Pass by reference: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function increment(&amp;$value, $amount = 1)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{ $value = $value +$amount;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Modify the scope: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function increment($value, $amount = 1)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{ global $value;  $value = $value +$amount; }</a:t>
            </a:r>
          </a:p>
        </p:txBody>
      </p:sp>
    </p:spTree>
    <p:extLst>
      <p:ext uri="{BB962C8B-B14F-4D97-AF65-F5344CB8AC3E}">
        <p14:creationId xmlns:p14="http://schemas.microsoft.com/office/powerpoint/2010/main" val="12164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Returning from Functions: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keyword return stops the execution of a function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function </a:t>
            </a:r>
            <a:r>
              <a:rPr lang="en-US" sz="2400" dirty="0" err="1">
                <a:solidFill>
                  <a:srgbClr val="FF0000"/>
                </a:solidFill>
              </a:rPr>
              <a:t>myfunction</a:t>
            </a:r>
            <a:r>
              <a:rPr lang="en-US" sz="2400" dirty="0">
                <a:solidFill>
                  <a:srgbClr val="FF0000"/>
                </a:solidFill>
              </a:rPr>
              <a:t>(){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	statements;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	if (condition)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		return;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	statements;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Returning Values from Functions: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To send some value use return followed by value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function add($x, $y){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$sum=$x+$y;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return $sum; }</a:t>
            </a:r>
          </a:p>
        </p:txBody>
      </p:sp>
    </p:spTree>
    <p:extLst>
      <p:ext uri="{BB962C8B-B14F-4D97-AF65-F5344CB8AC3E}">
        <p14:creationId xmlns:p14="http://schemas.microsoft.com/office/powerpoint/2010/main" val="38877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A function is a self contained module of code that prescribe a calling interface, performs some task and optionally return a 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684" y="2524542"/>
            <a:ext cx="6681316" cy="2123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u="sng" dirty="0" smtClean="0"/>
              <a:t>Function declaration </a:t>
            </a:r>
          </a:p>
          <a:p>
            <a:endParaRPr lang="en-US" dirty="0" smtClean="0"/>
          </a:p>
          <a:p>
            <a:r>
              <a:rPr lang="en-US" sz="2400" dirty="0" smtClean="0"/>
              <a:t>function 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(parameter1, parameter2…){</a:t>
            </a:r>
          </a:p>
          <a:p>
            <a:r>
              <a:rPr lang="en-US" sz="2400" dirty="0" smtClean="0"/>
              <a:t>Function body….</a:t>
            </a:r>
          </a:p>
          <a:p>
            <a:r>
              <a:rPr lang="en-US" sz="2400" dirty="0" smtClean="0"/>
              <a:t>return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Introduction….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8991600" cy="5181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Nyala" pitchFamily="2" charset="0"/>
              </a:rPr>
              <a:t>Common uses of </a:t>
            </a:r>
            <a:r>
              <a:rPr lang="en-US" sz="2800" b="1" dirty="0" smtClean="0">
                <a:latin typeface="Nyala" pitchFamily="2" charset="0"/>
              </a:rPr>
              <a:t>PHP </a:t>
            </a:r>
            <a:endParaRPr lang="en-US" sz="2800" dirty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PHP </a:t>
            </a:r>
            <a:r>
              <a:rPr lang="en-US" sz="2800" dirty="0">
                <a:latin typeface="Nyala" pitchFamily="2" charset="0"/>
              </a:rPr>
              <a:t>performs system functions, i.e. </a:t>
            </a:r>
            <a:r>
              <a:rPr lang="en-US" sz="2800" dirty="0" smtClean="0">
                <a:latin typeface="Nyala" pitchFamily="2" charset="0"/>
              </a:rPr>
              <a:t>it </a:t>
            </a:r>
            <a:r>
              <a:rPr lang="en-US" sz="2800" dirty="0">
                <a:latin typeface="Nyala" pitchFamily="2" charset="0"/>
              </a:rPr>
              <a:t>can create, open, read, write, and close from files on a system</a:t>
            </a:r>
            <a:endParaRPr lang="en-US" sz="2800" dirty="0" smtClean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PHP </a:t>
            </a:r>
            <a:r>
              <a:rPr lang="en-US" sz="2800" dirty="0">
                <a:latin typeface="Nyala" pitchFamily="2" charset="0"/>
              </a:rPr>
              <a:t>can handle forms, i.e. </a:t>
            </a:r>
            <a:endParaRPr lang="en-US" sz="2800" dirty="0" smtClean="0">
              <a:latin typeface="Nyala" pitchFamily="2" charset="0"/>
            </a:endParaRPr>
          </a:p>
          <a:p>
            <a:pPr lvl="1" algn="just"/>
            <a:r>
              <a:rPr lang="en-US" sz="2500" dirty="0" smtClean="0">
                <a:latin typeface="Nyala" pitchFamily="2" charset="0"/>
              </a:rPr>
              <a:t>gather </a:t>
            </a:r>
            <a:r>
              <a:rPr lang="en-US" sz="2500" dirty="0">
                <a:latin typeface="Nyala" pitchFamily="2" charset="0"/>
              </a:rPr>
              <a:t>data from files, </a:t>
            </a:r>
            <a:r>
              <a:rPr lang="en-US" sz="2500" dirty="0" smtClean="0">
                <a:latin typeface="Nyala" pitchFamily="2" charset="0"/>
              </a:rPr>
              <a:t>save </a:t>
            </a:r>
            <a:r>
              <a:rPr lang="en-US" sz="2500" dirty="0">
                <a:latin typeface="Nyala" pitchFamily="2" charset="0"/>
              </a:rPr>
              <a:t>data to a file, </a:t>
            </a:r>
            <a:r>
              <a:rPr lang="en-US" sz="2500" dirty="0" smtClean="0">
                <a:latin typeface="Nyala" pitchFamily="2" charset="0"/>
              </a:rPr>
              <a:t>send data through email, and return </a:t>
            </a:r>
            <a:r>
              <a:rPr lang="en-US" sz="2500" dirty="0">
                <a:latin typeface="Nyala" pitchFamily="2" charset="0"/>
              </a:rPr>
              <a:t>data to the </a:t>
            </a:r>
            <a:r>
              <a:rPr lang="en-US" sz="2500" dirty="0" smtClean="0">
                <a:latin typeface="Nyala" pitchFamily="2" charset="0"/>
              </a:rPr>
              <a:t>user</a:t>
            </a:r>
            <a:endParaRPr lang="en-US" sz="2500" dirty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PHP allows to add</a:t>
            </a:r>
            <a:r>
              <a:rPr lang="en-US" sz="2800" dirty="0">
                <a:latin typeface="Nyala" pitchFamily="2" charset="0"/>
              </a:rPr>
              <a:t>, delete, modify elements within your </a:t>
            </a:r>
            <a:r>
              <a:rPr lang="en-US" sz="2800" dirty="0" smtClean="0">
                <a:latin typeface="Nyala" pitchFamily="2" charset="0"/>
              </a:rPr>
              <a:t>database</a:t>
            </a:r>
            <a:endParaRPr lang="en-US" sz="2800" dirty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Access </a:t>
            </a:r>
            <a:r>
              <a:rPr lang="en-US" sz="2800" dirty="0">
                <a:latin typeface="Nyala" pitchFamily="2" charset="0"/>
              </a:rPr>
              <a:t>cookies variables and set </a:t>
            </a:r>
            <a:r>
              <a:rPr lang="en-US" sz="2800" dirty="0" smtClean="0">
                <a:latin typeface="Nyala" pitchFamily="2" charset="0"/>
              </a:rPr>
              <a:t>cookies</a:t>
            </a:r>
            <a:endParaRPr lang="en-US" sz="2800" dirty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restrict </a:t>
            </a:r>
            <a:r>
              <a:rPr lang="en-US" sz="2800" dirty="0">
                <a:latin typeface="Nyala" pitchFamily="2" charset="0"/>
              </a:rPr>
              <a:t>users to access some pages of your </a:t>
            </a:r>
            <a:r>
              <a:rPr lang="en-US" sz="2800" dirty="0" smtClean="0">
                <a:latin typeface="Nyala" pitchFamily="2" charset="0"/>
              </a:rPr>
              <a:t>website</a:t>
            </a:r>
            <a:endParaRPr lang="en-US" sz="2800" dirty="0">
              <a:latin typeface="Nyala" pitchFamily="2" charset="0"/>
            </a:endParaRPr>
          </a:p>
          <a:p>
            <a:pPr algn="just"/>
            <a:r>
              <a:rPr lang="en-US" sz="2800" dirty="0" smtClean="0">
                <a:latin typeface="Nyala" pitchFamily="2" charset="0"/>
              </a:rPr>
              <a:t>encrypt data</a:t>
            </a:r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: calling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Sum($x, $z)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smtClean="0"/>
              <a:t>“the sum is= ”. </a:t>
            </a:r>
            <a:r>
              <a:rPr lang="en-US" dirty="0"/>
              <a:t>$</a:t>
            </a:r>
            <a:r>
              <a:rPr lang="en-US" dirty="0" smtClean="0"/>
              <a:t>x+$</a:t>
            </a:r>
            <a:r>
              <a:rPr lang="en-US" dirty="0"/>
              <a:t>z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/>
              <a:t>/&gt;";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&lt;h1&gt;add two numbers&lt;/h1&gt;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Sum(4,6);// </a:t>
            </a:r>
            <a:r>
              <a:rPr lang="en-US" sz="3500" i="1" dirty="0" smtClean="0">
                <a:solidFill>
                  <a:srgbClr val="FF0000"/>
                </a:solidFill>
              </a:rPr>
              <a:t>calling the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7440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passing value to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86812" cy="5257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createTable</a:t>
            </a:r>
            <a:r>
              <a:rPr lang="en-US" sz="2000" dirty="0"/>
              <a:t>($data)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echo "&lt;table border=\"1\"&gt;";</a:t>
            </a:r>
          </a:p>
          <a:p>
            <a:pPr marL="0" indent="0">
              <a:buNone/>
            </a:pPr>
            <a:r>
              <a:rPr lang="en-US" sz="2000" dirty="0"/>
              <a:t>reset($data);</a:t>
            </a:r>
          </a:p>
          <a:p>
            <a:pPr marL="0" indent="0">
              <a:buNone/>
            </a:pPr>
            <a:r>
              <a:rPr lang="en-US" sz="2000" dirty="0"/>
              <a:t>$value=current($data);</a:t>
            </a:r>
          </a:p>
          <a:p>
            <a:pPr marL="0" indent="0">
              <a:buNone/>
            </a:pPr>
            <a:r>
              <a:rPr lang="en-US" sz="2000" dirty="0"/>
              <a:t>while($value){</a:t>
            </a:r>
          </a:p>
          <a:p>
            <a:pPr marL="0" indent="0">
              <a:buNone/>
            </a:pPr>
            <a:r>
              <a:rPr lang="en-US" sz="2000" dirty="0"/>
              <a:t>echo "&lt;</a:t>
            </a:r>
            <a:r>
              <a:rPr lang="en-US" sz="2000" dirty="0" err="1"/>
              <a:t>tr</a:t>
            </a:r>
            <a:r>
              <a:rPr lang="en-US" sz="2000" dirty="0"/>
              <a:t>&gt;&lt;td&gt;".$value."&lt;/td&gt;&lt;/</a:t>
            </a:r>
            <a:r>
              <a:rPr lang="en-US" sz="2000" dirty="0" err="1"/>
              <a:t>tr</a:t>
            </a:r>
            <a:r>
              <a:rPr lang="en-US" sz="2000" dirty="0"/>
              <a:t>&gt;\n";</a:t>
            </a:r>
          </a:p>
          <a:p>
            <a:pPr marL="0" indent="0">
              <a:buNone/>
            </a:pPr>
            <a:r>
              <a:rPr lang="en-US" sz="2000" dirty="0"/>
              <a:t>	$value=next($data);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echo "&lt;/</a:t>
            </a:r>
            <a:r>
              <a:rPr lang="en-US" sz="2000" dirty="0" err="1"/>
              <a:t>tabel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0615" y="1242536"/>
            <a:ext cx="41985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sampleArray</a:t>
            </a:r>
            <a:r>
              <a:rPr lang="en-US" sz="2400" dirty="0" smtClean="0"/>
              <a:t> = array("mango",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"banana",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"orange");</a:t>
            </a:r>
          </a:p>
          <a:p>
            <a:r>
              <a:rPr lang="en-US" sz="2400" dirty="0" err="1" smtClean="0"/>
              <a:t>createTable</a:t>
            </a:r>
            <a:r>
              <a:rPr lang="en-US" sz="2400" dirty="0" smtClean="0"/>
              <a:t>($</a:t>
            </a:r>
            <a:r>
              <a:rPr lang="en-US" sz="2400" dirty="0" err="1" smtClean="0"/>
              <a:t>sampleArray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?&gt;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Passing argument to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1066800"/>
            <a:ext cx="152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53200" y="3200400"/>
            <a:ext cx="762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-mine\Desktop\2007 course related\pics\fu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46594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49451" y="536986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assignment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the following concepts in PHP</a:t>
            </a:r>
          </a:p>
          <a:p>
            <a:pPr lvl="1"/>
            <a:r>
              <a:rPr lang="en-US" dirty="0" smtClean="0"/>
              <a:t>Passing by value </a:t>
            </a:r>
          </a:p>
          <a:p>
            <a:pPr lvl="1"/>
            <a:r>
              <a:rPr lang="en-US" dirty="0" smtClean="0"/>
              <a:t>Passing by reference</a:t>
            </a:r>
          </a:p>
          <a:p>
            <a:pPr lvl="1"/>
            <a:r>
              <a:rPr lang="en-US" dirty="0" smtClean="0"/>
              <a:t>Recursive function </a:t>
            </a:r>
          </a:p>
          <a:p>
            <a:pPr lvl="1"/>
            <a:r>
              <a:rPr lang="en-US" dirty="0" smtClean="0"/>
              <a:t>Namespaces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   Question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3B90-EA5F-4773-B762-E67B782092FE}" type="slidenum">
              <a:rPr lang="en-US" smtClean="0"/>
              <a:t>73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 smtClean="0">
                <a:latin typeface="Gabriola" pitchFamily="82" charset="0"/>
              </a:rPr>
              <a:t>                 </a:t>
            </a:r>
            <a:r>
              <a:rPr lang="en-US" sz="9600" dirty="0" smtClean="0">
                <a:solidFill>
                  <a:srgbClr val="00B050"/>
                </a:solidFill>
                <a:latin typeface="Gabriola" pitchFamily="82" charset="0"/>
              </a:rPr>
              <a:t>?</a:t>
            </a:r>
            <a:endParaRPr lang="en-US" sz="9600" dirty="0">
              <a:solidFill>
                <a:srgbClr val="00B050"/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Introduction….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a PHP File?</a:t>
            </a:r>
            <a:endParaRPr lang="en-US" dirty="0" smtClean="0">
              <a:latin typeface="Nyala" pitchFamily="2" charset="0"/>
            </a:endParaRPr>
          </a:p>
          <a:p>
            <a:pPr lvl="0"/>
            <a:r>
              <a:rPr lang="en-US" dirty="0" smtClean="0">
                <a:latin typeface="Nyala" pitchFamily="2" charset="0"/>
              </a:rPr>
              <a:t>PHP </a:t>
            </a:r>
            <a:r>
              <a:rPr lang="en-US" dirty="0">
                <a:latin typeface="Nyala" pitchFamily="2" charset="0"/>
              </a:rPr>
              <a:t>files may contain text, HTML tags and scripts</a:t>
            </a:r>
          </a:p>
          <a:p>
            <a:pPr lvl="0"/>
            <a:r>
              <a:rPr lang="en-US" dirty="0">
                <a:latin typeface="Nyala" pitchFamily="2" charset="0"/>
              </a:rPr>
              <a:t>PHP files are returned to the browser as plain HTML</a:t>
            </a:r>
          </a:p>
          <a:p>
            <a:pPr lvl="0"/>
            <a:r>
              <a:rPr lang="en-US" dirty="0">
                <a:latin typeface="Nyala" pitchFamily="2" charset="0"/>
              </a:rPr>
              <a:t>PHP files have a file extension of ".</a:t>
            </a:r>
            <a:r>
              <a:rPr lang="en-US" dirty="0" err="1">
                <a:latin typeface="Nyala" pitchFamily="2" charset="0"/>
              </a:rPr>
              <a:t>php</a:t>
            </a:r>
            <a:r>
              <a:rPr lang="en-US" dirty="0">
                <a:latin typeface="Nyala" pitchFamily="2" charset="0"/>
              </a:rPr>
              <a:t>"</a:t>
            </a:r>
          </a:p>
          <a:p>
            <a:endParaRPr lang="en-US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0C14-242C-4E23-8D97-D7E663EFE32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534400" cy="5105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Nyala" pitchFamily="2" charset="0"/>
              </a:rPr>
              <a:t>Why PHP?</a:t>
            </a:r>
          </a:p>
          <a:p>
            <a:r>
              <a:rPr lang="en-US" sz="2800" dirty="0">
                <a:latin typeface="Nyala" pitchFamily="2" charset="0"/>
              </a:rPr>
              <a:t>PHP runs on different platforms (Windows, Linux, Unix, etc.)</a:t>
            </a:r>
          </a:p>
          <a:p>
            <a:r>
              <a:rPr lang="en-US" sz="2800" dirty="0">
                <a:latin typeface="Nyala" pitchFamily="2" charset="0"/>
              </a:rPr>
              <a:t>PHP is compatible with almost all servers used today (Apache, IIS, etc.)</a:t>
            </a:r>
          </a:p>
          <a:p>
            <a:r>
              <a:rPr lang="en-US" sz="2800" dirty="0">
                <a:latin typeface="Nyala" pitchFamily="2" charset="0"/>
              </a:rPr>
              <a:t>PHP is FREE to download from the official PHP resource: </a:t>
            </a:r>
            <a:r>
              <a:rPr lang="en-US" sz="2800" dirty="0">
                <a:latin typeface="Nyala" pitchFamily="2" charset="0"/>
                <a:hlinkClick r:id="rId2"/>
              </a:rPr>
              <a:t>www.php.net</a:t>
            </a:r>
            <a:endParaRPr lang="en-US" sz="2800" dirty="0">
              <a:latin typeface="Nyala" pitchFamily="2" charset="0"/>
            </a:endParaRPr>
          </a:p>
          <a:p>
            <a:r>
              <a:rPr lang="en-US" sz="2800" dirty="0">
                <a:latin typeface="Nyala" pitchFamily="2" charset="0"/>
              </a:rPr>
              <a:t>PHP is easy to learn and runs efficiently on the server side</a:t>
            </a:r>
          </a:p>
          <a:p>
            <a:endParaRPr lang="en-US" sz="2800" dirty="0">
              <a:latin typeface="Nyala" pitchFamily="2" charset="0"/>
            </a:endParaRPr>
          </a:p>
          <a:p>
            <a:endParaRPr lang="en-US" sz="2800" dirty="0">
              <a:latin typeface="Nya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763</TotalTime>
  <Words>4167</Words>
  <Application>Microsoft Office PowerPoint</Application>
  <PresentationFormat>On-screen Show (4:3)</PresentationFormat>
  <Paragraphs>833</Paragraphs>
  <Slides>73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Origin</vt:lpstr>
      <vt:lpstr>           Basics of PHP </vt:lpstr>
      <vt:lpstr>Objective of the chapter</vt:lpstr>
      <vt:lpstr>PowerPoint Presentation</vt:lpstr>
      <vt:lpstr>   What is PHP?</vt:lpstr>
      <vt:lpstr>Introduction </vt:lpstr>
      <vt:lpstr>Introduction </vt:lpstr>
      <vt:lpstr>Introduction…. </vt:lpstr>
      <vt:lpstr>Introduction…. </vt:lpstr>
      <vt:lpstr>Introduction </vt:lpstr>
      <vt:lpstr>PHP Environment Setup </vt:lpstr>
      <vt:lpstr>Where to Start?</vt:lpstr>
      <vt:lpstr>Dynamic webpage request response procedure </vt:lpstr>
      <vt:lpstr>Request/ response …. Con’t… </vt:lpstr>
      <vt:lpstr>Request/ response …. Con’t…</vt:lpstr>
      <vt:lpstr>PHP – Language Basics</vt:lpstr>
      <vt:lpstr>Language Basics (cont’d)…</vt:lpstr>
      <vt:lpstr>Language Basics (cont’d)…</vt:lpstr>
      <vt:lpstr>Language Basics (cont’d)…</vt:lpstr>
      <vt:lpstr>Variables in PHP</vt:lpstr>
      <vt:lpstr>Variables …</vt:lpstr>
      <vt:lpstr>PowerPoint Presentation</vt:lpstr>
      <vt:lpstr>Data types</vt:lpstr>
      <vt:lpstr>Data types (cont’d)</vt:lpstr>
      <vt:lpstr>Type Casting</vt:lpstr>
      <vt:lpstr>String in PHP </vt:lpstr>
      <vt:lpstr>String… </vt:lpstr>
      <vt:lpstr>String….</vt:lpstr>
      <vt:lpstr>Arithmetic operator</vt:lpstr>
      <vt:lpstr>Assignment operator</vt:lpstr>
      <vt:lpstr>Comparison operator </vt:lpstr>
      <vt:lpstr>Logical operators </vt:lpstr>
      <vt:lpstr>Control structures</vt:lpstr>
      <vt:lpstr>Control structures (cont’d)</vt:lpstr>
      <vt:lpstr>Control structures (cont’d)</vt:lpstr>
      <vt:lpstr>Switch… </vt:lpstr>
      <vt:lpstr>Control structures (cont’d)</vt:lpstr>
      <vt:lpstr>Control structures (cont’d)…</vt:lpstr>
      <vt:lpstr>Control structures (cont’d)…</vt:lpstr>
      <vt:lpstr>PowerPoint Presentation</vt:lpstr>
      <vt:lpstr>Control structures (cont’d)</vt:lpstr>
      <vt:lpstr>do….while </vt:lpstr>
      <vt:lpstr>Control structures (cont’d)</vt:lpstr>
      <vt:lpstr>Control structures (cont’d)</vt:lpstr>
      <vt:lpstr>Form and php </vt:lpstr>
      <vt:lpstr>Form….</vt:lpstr>
      <vt:lpstr>Form …. GET method</vt:lpstr>
      <vt:lpstr>PowerPoint Presentation</vt:lpstr>
      <vt:lpstr>Formatting Strings</vt:lpstr>
      <vt:lpstr>Formatting Strings</vt:lpstr>
      <vt:lpstr>Formatting Strings</vt:lpstr>
      <vt:lpstr>Formatting Strings</vt:lpstr>
      <vt:lpstr>Formatting Strings</vt:lpstr>
      <vt:lpstr>Formatting Strings</vt:lpstr>
      <vt:lpstr>Formatting Strings</vt:lpstr>
      <vt:lpstr>Arrays and functions </vt:lpstr>
      <vt:lpstr>Array </vt:lpstr>
      <vt:lpstr>Numerically indexed array</vt:lpstr>
      <vt:lpstr>Associative array</vt:lpstr>
      <vt:lpstr>Accessing array elements</vt:lpstr>
      <vt:lpstr>Array operators </vt:lpstr>
      <vt:lpstr>Multidimensional array </vt:lpstr>
      <vt:lpstr>Accessing element of MD array </vt:lpstr>
      <vt:lpstr>Reusing Code</vt:lpstr>
      <vt:lpstr>Functions</vt:lpstr>
      <vt:lpstr>Functions</vt:lpstr>
      <vt:lpstr>Functions</vt:lpstr>
      <vt:lpstr>Functions</vt:lpstr>
      <vt:lpstr>Functions</vt:lpstr>
      <vt:lpstr>Functions in PHP</vt:lpstr>
      <vt:lpstr>Example 1 : calling function</vt:lpstr>
      <vt:lpstr>Example 2: passing value to function</vt:lpstr>
      <vt:lpstr>Reading assignment </vt:lpstr>
      <vt:lpstr>        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development</dc:title>
  <dc:creator>Ad-mine</dc:creator>
  <cp:lastModifiedBy>Tem</cp:lastModifiedBy>
  <cp:revision>32</cp:revision>
  <dcterms:created xsi:type="dcterms:W3CDTF">2014-06-24T07:04:43Z</dcterms:created>
  <dcterms:modified xsi:type="dcterms:W3CDTF">2015-12-05T13:07:22Z</dcterms:modified>
</cp:coreProperties>
</file>