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61"/>
  </p:notesMasterIdLst>
  <p:handoutMasterIdLst>
    <p:handoutMasterId r:id="rId62"/>
  </p:handoutMasterIdLst>
  <p:sldIdLst>
    <p:sldId id="256" r:id="rId2"/>
    <p:sldId id="374" r:id="rId3"/>
    <p:sldId id="334" r:id="rId4"/>
    <p:sldId id="302" r:id="rId5"/>
    <p:sldId id="303" r:id="rId6"/>
    <p:sldId id="304" r:id="rId7"/>
    <p:sldId id="306" r:id="rId8"/>
    <p:sldId id="307" r:id="rId9"/>
    <p:sldId id="308" r:id="rId10"/>
    <p:sldId id="309" r:id="rId11"/>
    <p:sldId id="310" r:id="rId12"/>
    <p:sldId id="311" r:id="rId13"/>
    <p:sldId id="314" r:id="rId14"/>
    <p:sldId id="315" r:id="rId15"/>
    <p:sldId id="316" r:id="rId16"/>
    <p:sldId id="317" r:id="rId17"/>
    <p:sldId id="318" r:id="rId18"/>
    <p:sldId id="319" r:id="rId19"/>
    <p:sldId id="320" r:id="rId20"/>
    <p:sldId id="371" r:id="rId21"/>
    <p:sldId id="372" r:id="rId22"/>
    <p:sldId id="326" r:id="rId23"/>
    <p:sldId id="370" r:id="rId24"/>
    <p:sldId id="335" r:id="rId25"/>
    <p:sldId id="336" r:id="rId26"/>
    <p:sldId id="337" r:id="rId27"/>
    <p:sldId id="338" r:id="rId28"/>
    <p:sldId id="339" r:id="rId29"/>
    <p:sldId id="340" r:id="rId30"/>
    <p:sldId id="369" r:id="rId31"/>
    <p:sldId id="341" r:id="rId32"/>
    <p:sldId id="342" r:id="rId33"/>
    <p:sldId id="343" r:id="rId34"/>
    <p:sldId id="344" r:id="rId35"/>
    <p:sldId id="345" r:id="rId36"/>
    <p:sldId id="346" r:id="rId37"/>
    <p:sldId id="347" r:id="rId38"/>
    <p:sldId id="348" r:id="rId39"/>
    <p:sldId id="349" r:id="rId40"/>
    <p:sldId id="350" r:id="rId41"/>
    <p:sldId id="351" r:id="rId42"/>
    <p:sldId id="352" r:id="rId43"/>
    <p:sldId id="353" r:id="rId44"/>
    <p:sldId id="354" r:id="rId45"/>
    <p:sldId id="355" r:id="rId46"/>
    <p:sldId id="356" r:id="rId47"/>
    <p:sldId id="357" r:id="rId48"/>
    <p:sldId id="358" r:id="rId49"/>
    <p:sldId id="359" r:id="rId50"/>
    <p:sldId id="360" r:id="rId51"/>
    <p:sldId id="361" r:id="rId52"/>
    <p:sldId id="363" r:id="rId53"/>
    <p:sldId id="364" r:id="rId54"/>
    <p:sldId id="365" r:id="rId55"/>
    <p:sldId id="375" r:id="rId56"/>
    <p:sldId id="376" r:id="rId57"/>
    <p:sldId id="366" r:id="rId58"/>
    <p:sldId id="367" r:id="rId59"/>
    <p:sldId id="368" r:id="rId60"/>
  </p:sldIdLst>
  <p:sldSz cx="9144000" cy="6858000" type="screen4x3"/>
  <p:notesSz cx="7099300" cy="10234613"/>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5" autoAdjust="0"/>
    <p:restoredTop sz="83333" autoAdjust="0"/>
  </p:normalViewPr>
  <p:slideViewPr>
    <p:cSldViewPr>
      <p:cViewPr>
        <p:scale>
          <a:sx n="70" d="100"/>
          <a:sy n="70" d="100"/>
        </p:scale>
        <p:origin x="-1854"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3074988" cy="512763"/>
          </a:xfrm>
          <a:prstGeom prst="rect">
            <a:avLst/>
          </a:prstGeom>
          <a:noFill/>
          <a:ln w="9525">
            <a:noFill/>
            <a:miter lim="800000"/>
            <a:headEnd/>
            <a:tailEnd/>
          </a:ln>
          <a:effectLst/>
        </p:spPr>
        <p:txBody>
          <a:bodyPr vert="horz" wrap="square" lIns="99029" tIns="49514" rIns="99029" bIns="49514" numCol="1" anchor="t" anchorCtr="0" compatLnSpc="1">
            <a:prstTxWarp prst="textNoShape">
              <a:avLst/>
            </a:prstTxWarp>
          </a:bodyPr>
          <a:lstStyle>
            <a:lvl1pPr defTabSz="992188" eaLnBrk="0" hangingPunct="0">
              <a:defRPr sz="1300">
                <a:latin typeface="Arial" charset="0"/>
                <a:cs typeface="Arial" charset="0"/>
              </a:defRPr>
            </a:lvl1pPr>
          </a:lstStyle>
          <a:p>
            <a:pPr>
              <a:defRPr/>
            </a:pPr>
            <a:endParaRPr lang="en-GB"/>
          </a:p>
        </p:txBody>
      </p:sp>
      <p:sp>
        <p:nvSpPr>
          <p:cNvPr id="107523" name="Rectangle 3"/>
          <p:cNvSpPr>
            <a:spLocks noGrp="1" noChangeArrowheads="1"/>
          </p:cNvSpPr>
          <p:nvPr>
            <p:ph type="dt" sz="quarter" idx="1"/>
          </p:nvPr>
        </p:nvSpPr>
        <p:spPr bwMode="auto">
          <a:xfrm>
            <a:off x="4021138" y="0"/>
            <a:ext cx="3076575" cy="512763"/>
          </a:xfrm>
          <a:prstGeom prst="rect">
            <a:avLst/>
          </a:prstGeom>
          <a:noFill/>
          <a:ln w="9525">
            <a:noFill/>
            <a:miter lim="800000"/>
            <a:headEnd/>
            <a:tailEnd/>
          </a:ln>
          <a:effectLst/>
        </p:spPr>
        <p:txBody>
          <a:bodyPr vert="horz" wrap="square" lIns="99029" tIns="49514" rIns="99029" bIns="49514" numCol="1" anchor="t" anchorCtr="0" compatLnSpc="1">
            <a:prstTxWarp prst="textNoShape">
              <a:avLst/>
            </a:prstTxWarp>
          </a:bodyPr>
          <a:lstStyle>
            <a:lvl1pPr algn="r" defTabSz="992188" eaLnBrk="0" hangingPunct="0">
              <a:defRPr sz="1300">
                <a:latin typeface="Arial" charset="0"/>
                <a:cs typeface="Arial" charset="0"/>
              </a:defRPr>
            </a:lvl1pPr>
          </a:lstStyle>
          <a:p>
            <a:pPr>
              <a:defRPr/>
            </a:pPr>
            <a:fld id="{CCF8C12C-7F4E-4D9C-9FC1-1A897D3DED3F}" type="datetimeFigureOut">
              <a:rPr lang="en-GB"/>
              <a:pPr>
                <a:defRPr/>
              </a:pPr>
              <a:t>02/10/2012</a:t>
            </a:fld>
            <a:endParaRPr lang="en-GB"/>
          </a:p>
        </p:txBody>
      </p:sp>
      <p:sp>
        <p:nvSpPr>
          <p:cNvPr id="107524" name="Rectangle 4"/>
          <p:cNvSpPr>
            <a:spLocks noGrp="1" noChangeArrowheads="1"/>
          </p:cNvSpPr>
          <p:nvPr>
            <p:ph type="ftr" sz="quarter" idx="2"/>
          </p:nvPr>
        </p:nvSpPr>
        <p:spPr bwMode="auto">
          <a:xfrm>
            <a:off x="0" y="9721850"/>
            <a:ext cx="3074988" cy="509588"/>
          </a:xfrm>
          <a:prstGeom prst="rect">
            <a:avLst/>
          </a:prstGeom>
          <a:noFill/>
          <a:ln w="9525">
            <a:noFill/>
            <a:miter lim="800000"/>
            <a:headEnd/>
            <a:tailEnd/>
          </a:ln>
          <a:effectLst/>
        </p:spPr>
        <p:txBody>
          <a:bodyPr vert="horz" wrap="square" lIns="99029" tIns="49514" rIns="99029" bIns="49514" numCol="1" anchor="b" anchorCtr="0" compatLnSpc="1">
            <a:prstTxWarp prst="textNoShape">
              <a:avLst/>
            </a:prstTxWarp>
          </a:bodyPr>
          <a:lstStyle>
            <a:lvl1pPr defTabSz="992188" eaLnBrk="0" hangingPunct="0">
              <a:defRPr sz="1300">
                <a:latin typeface="Arial" charset="0"/>
                <a:cs typeface="Arial" charset="0"/>
              </a:defRPr>
            </a:lvl1pPr>
          </a:lstStyle>
          <a:p>
            <a:pPr>
              <a:defRPr/>
            </a:pPr>
            <a:endParaRPr lang="en-GB"/>
          </a:p>
        </p:txBody>
      </p:sp>
      <p:sp>
        <p:nvSpPr>
          <p:cNvPr id="107525" name="Rectangle 5"/>
          <p:cNvSpPr>
            <a:spLocks noGrp="1" noChangeArrowheads="1"/>
          </p:cNvSpPr>
          <p:nvPr>
            <p:ph type="sldNum" sz="quarter" idx="3"/>
          </p:nvPr>
        </p:nvSpPr>
        <p:spPr bwMode="auto">
          <a:xfrm>
            <a:off x="4021138" y="9721850"/>
            <a:ext cx="3076575" cy="509588"/>
          </a:xfrm>
          <a:prstGeom prst="rect">
            <a:avLst/>
          </a:prstGeom>
          <a:noFill/>
          <a:ln w="9525">
            <a:noFill/>
            <a:miter lim="800000"/>
            <a:headEnd/>
            <a:tailEnd/>
          </a:ln>
          <a:effectLst/>
        </p:spPr>
        <p:txBody>
          <a:bodyPr vert="horz" wrap="square" lIns="99029" tIns="49514" rIns="99029" bIns="49514" numCol="1" anchor="b" anchorCtr="0" compatLnSpc="1">
            <a:prstTxWarp prst="textNoShape">
              <a:avLst/>
            </a:prstTxWarp>
          </a:bodyPr>
          <a:lstStyle>
            <a:lvl1pPr algn="r" defTabSz="992188" eaLnBrk="0" hangingPunct="0">
              <a:defRPr sz="1300">
                <a:latin typeface="Arial" charset="0"/>
                <a:cs typeface="Arial" charset="0"/>
              </a:defRPr>
            </a:lvl1pPr>
          </a:lstStyle>
          <a:p>
            <a:pPr>
              <a:defRPr/>
            </a:pPr>
            <a:fld id="{BA94AEFA-6321-4E11-894C-701FFE4FC7D5}" type="slidenum">
              <a:rPr lang="en-GB"/>
              <a:pPr>
                <a:defRPr/>
              </a:pPr>
              <a:t>‹#›</a:t>
            </a:fld>
            <a:endParaRPr lang="en-GB"/>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3074988" cy="512763"/>
          </a:xfrm>
          <a:prstGeom prst="rect">
            <a:avLst/>
          </a:prstGeom>
          <a:noFill/>
          <a:ln w="9525">
            <a:noFill/>
            <a:miter lim="800000"/>
            <a:headEnd/>
            <a:tailEnd/>
          </a:ln>
        </p:spPr>
        <p:txBody>
          <a:bodyPr vert="horz" wrap="square" lIns="99029" tIns="49514" rIns="99029" bIns="49514" numCol="1" anchor="t" anchorCtr="0" compatLnSpc="1">
            <a:prstTxWarp prst="textNoShape">
              <a:avLst/>
            </a:prstTxWarp>
          </a:bodyPr>
          <a:lstStyle>
            <a:lvl1pPr defTabSz="992188">
              <a:defRPr sz="1300">
                <a:latin typeface="Arial" charset="0"/>
                <a:cs typeface="Arial" charset="0"/>
              </a:defRPr>
            </a:lvl1pPr>
          </a:lstStyle>
          <a:p>
            <a:pPr>
              <a:defRPr/>
            </a:pPr>
            <a:endParaRPr lang="en-US"/>
          </a:p>
        </p:txBody>
      </p:sp>
      <p:sp>
        <p:nvSpPr>
          <p:cNvPr id="61443" name="Rectangle 3"/>
          <p:cNvSpPr>
            <a:spLocks noGrp="1" noChangeArrowheads="1"/>
          </p:cNvSpPr>
          <p:nvPr>
            <p:ph type="dt" idx="1"/>
          </p:nvPr>
        </p:nvSpPr>
        <p:spPr bwMode="auto">
          <a:xfrm>
            <a:off x="4021138" y="0"/>
            <a:ext cx="3076575" cy="512763"/>
          </a:xfrm>
          <a:prstGeom prst="rect">
            <a:avLst/>
          </a:prstGeom>
          <a:noFill/>
          <a:ln w="9525">
            <a:noFill/>
            <a:miter lim="800000"/>
            <a:headEnd/>
            <a:tailEnd/>
          </a:ln>
        </p:spPr>
        <p:txBody>
          <a:bodyPr vert="horz" wrap="square" lIns="99029" tIns="49514" rIns="99029" bIns="49514" numCol="1" anchor="t" anchorCtr="0" compatLnSpc="1">
            <a:prstTxWarp prst="textNoShape">
              <a:avLst/>
            </a:prstTxWarp>
          </a:bodyPr>
          <a:lstStyle>
            <a:lvl1pPr algn="r" defTabSz="992188">
              <a:defRPr sz="1300">
                <a:latin typeface="Arial" charset="0"/>
                <a:cs typeface="Arial" charset="0"/>
              </a:defRPr>
            </a:lvl1pPr>
          </a:lstStyle>
          <a:p>
            <a:pPr>
              <a:defRPr/>
            </a:pPr>
            <a:endParaRPr lang="en-US"/>
          </a:p>
        </p:txBody>
      </p:sp>
      <p:sp>
        <p:nvSpPr>
          <p:cNvPr id="2970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p:spPr>
      </p:sp>
      <p:sp>
        <p:nvSpPr>
          <p:cNvPr id="61445" name="Rectangle 5"/>
          <p:cNvSpPr>
            <a:spLocks noGrp="1" noChangeArrowheads="1"/>
          </p:cNvSpPr>
          <p:nvPr>
            <p:ph type="body" sz="quarter" idx="3"/>
          </p:nvPr>
        </p:nvSpPr>
        <p:spPr bwMode="auto">
          <a:xfrm>
            <a:off x="708025" y="4859338"/>
            <a:ext cx="5683250" cy="4608512"/>
          </a:xfrm>
          <a:prstGeom prst="rect">
            <a:avLst/>
          </a:prstGeom>
          <a:noFill/>
          <a:ln w="9525">
            <a:noFill/>
            <a:miter lim="800000"/>
            <a:headEnd/>
            <a:tailEnd/>
          </a:ln>
        </p:spPr>
        <p:txBody>
          <a:bodyPr vert="horz" wrap="square" lIns="99029" tIns="49514" rIns="99029" bIns="49514"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1446" name="Rectangle 6"/>
          <p:cNvSpPr>
            <a:spLocks noGrp="1" noChangeArrowheads="1"/>
          </p:cNvSpPr>
          <p:nvPr>
            <p:ph type="ftr" sz="quarter" idx="4"/>
          </p:nvPr>
        </p:nvSpPr>
        <p:spPr bwMode="auto">
          <a:xfrm>
            <a:off x="0" y="9721850"/>
            <a:ext cx="3074988" cy="509588"/>
          </a:xfrm>
          <a:prstGeom prst="rect">
            <a:avLst/>
          </a:prstGeom>
          <a:noFill/>
          <a:ln w="9525">
            <a:noFill/>
            <a:miter lim="800000"/>
            <a:headEnd/>
            <a:tailEnd/>
          </a:ln>
        </p:spPr>
        <p:txBody>
          <a:bodyPr vert="horz" wrap="square" lIns="99029" tIns="49514" rIns="99029" bIns="49514" numCol="1" anchor="b" anchorCtr="0" compatLnSpc="1">
            <a:prstTxWarp prst="textNoShape">
              <a:avLst/>
            </a:prstTxWarp>
          </a:bodyPr>
          <a:lstStyle>
            <a:lvl1pPr defTabSz="992188">
              <a:defRPr sz="1300">
                <a:latin typeface="Arial" charset="0"/>
                <a:cs typeface="Arial" charset="0"/>
              </a:defRPr>
            </a:lvl1pPr>
          </a:lstStyle>
          <a:p>
            <a:pPr>
              <a:defRPr/>
            </a:pPr>
            <a:endParaRPr lang="en-US"/>
          </a:p>
        </p:txBody>
      </p:sp>
      <p:sp>
        <p:nvSpPr>
          <p:cNvPr id="61447" name="Rectangle 7"/>
          <p:cNvSpPr>
            <a:spLocks noGrp="1" noChangeArrowheads="1"/>
          </p:cNvSpPr>
          <p:nvPr>
            <p:ph type="sldNum" sz="quarter" idx="5"/>
          </p:nvPr>
        </p:nvSpPr>
        <p:spPr bwMode="auto">
          <a:xfrm>
            <a:off x="4021138" y="9721850"/>
            <a:ext cx="3076575" cy="509588"/>
          </a:xfrm>
          <a:prstGeom prst="rect">
            <a:avLst/>
          </a:prstGeom>
          <a:noFill/>
          <a:ln w="9525">
            <a:noFill/>
            <a:miter lim="800000"/>
            <a:headEnd/>
            <a:tailEnd/>
          </a:ln>
        </p:spPr>
        <p:txBody>
          <a:bodyPr vert="horz" wrap="square" lIns="99029" tIns="49514" rIns="99029" bIns="49514" numCol="1" anchor="b" anchorCtr="0" compatLnSpc="1">
            <a:prstTxWarp prst="textNoShape">
              <a:avLst/>
            </a:prstTxWarp>
          </a:bodyPr>
          <a:lstStyle>
            <a:lvl1pPr algn="r" defTabSz="992188">
              <a:defRPr sz="1300">
                <a:latin typeface="Arial" charset="0"/>
                <a:cs typeface="Arial" charset="0"/>
              </a:defRPr>
            </a:lvl1pPr>
          </a:lstStyle>
          <a:p>
            <a:pPr>
              <a:defRPr/>
            </a:pPr>
            <a:fld id="{8103D317-1C38-4D78-9FFB-9B5AAACB9EC1}" type="slidenum">
              <a:rPr lang="en-GB"/>
              <a:pPr>
                <a:defRPr/>
              </a:pPr>
              <a:t>‹#›</a:t>
            </a:fld>
            <a:endParaRPr lang="en-GB"/>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en-US" dirty="0" smtClean="0"/>
          </a:p>
        </p:txBody>
      </p:sp>
      <p:sp>
        <p:nvSpPr>
          <p:cNvPr id="30724" name="Slide Number Placeholder 3"/>
          <p:cNvSpPr>
            <a:spLocks noGrp="1"/>
          </p:cNvSpPr>
          <p:nvPr>
            <p:ph type="sldNum" sz="quarter" idx="5"/>
          </p:nvPr>
        </p:nvSpPr>
        <p:spPr>
          <a:noFill/>
        </p:spPr>
        <p:txBody>
          <a:bodyPr/>
          <a:lstStyle/>
          <a:p>
            <a:fld id="{6A1B6D23-44B5-43A8-B3B7-F5BC8F6F3405}" type="slidenum">
              <a:rPr lang="en-GB" smtClean="0"/>
              <a:pPr/>
              <a:t>1</a:t>
            </a:fld>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smtClean="0"/>
          </a:p>
        </p:txBody>
      </p:sp>
      <p:sp>
        <p:nvSpPr>
          <p:cNvPr id="39940" name="Slide Number Placeholder 3"/>
          <p:cNvSpPr>
            <a:spLocks noGrp="1"/>
          </p:cNvSpPr>
          <p:nvPr>
            <p:ph type="sldNum" sz="quarter" idx="5"/>
          </p:nvPr>
        </p:nvSpPr>
        <p:spPr>
          <a:noFill/>
        </p:spPr>
        <p:txBody>
          <a:bodyPr/>
          <a:lstStyle/>
          <a:p>
            <a:fld id="{4D9E5EC4-B5AB-43B6-900F-B0BBD00EE900}" type="slidenum">
              <a:rPr lang="en-GB" smtClean="0"/>
              <a:pPr/>
              <a:t>12</a:t>
            </a:fld>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r>
              <a:rPr lang="en-US" smtClean="0"/>
              <a:t>We’re at Arad and want to get to Bucharest</a:t>
            </a:r>
          </a:p>
        </p:txBody>
      </p:sp>
      <p:sp>
        <p:nvSpPr>
          <p:cNvPr id="40964" name="Slide Number Placeholder 3"/>
          <p:cNvSpPr>
            <a:spLocks noGrp="1"/>
          </p:cNvSpPr>
          <p:nvPr>
            <p:ph type="sldNum" sz="quarter" idx="5"/>
          </p:nvPr>
        </p:nvSpPr>
        <p:spPr>
          <a:noFill/>
        </p:spPr>
        <p:txBody>
          <a:bodyPr/>
          <a:lstStyle/>
          <a:p>
            <a:fld id="{94B0E4CA-BA72-489C-BF0D-F01A570C2D1F}" type="slidenum">
              <a:rPr lang="en-US" smtClean="0"/>
              <a:pPr/>
              <a:t>13</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endParaRPr lang="en-US" smtClean="0"/>
          </a:p>
        </p:txBody>
      </p:sp>
      <p:sp>
        <p:nvSpPr>
          <p:cNvPr id="41988" name="Slide Number Placeholder 3"/>
          <p:cNvSpPr>
            <a:spLocks noGrp="1"/>
          </p:cNvSpPr>
          <p:nvPr>
            <p:ph type="sldNum" sz="quarter" idx="5"/>
          </p:nvPr>
        </p:nvSpPr>
        <p:spPr>
          <a:noFill/>
        </p:spPr>
        <p:txBody>
          <a:bodyPr/>
          <a:lstStyle/>
          <a:p>
            <a:fld id="{034D2FC6-9B6C-468E-8B47-E1A3BFE13E34}" type="slidenum">
              <a:rPr lang="en-US" smtClean="0"/>
              <a:pPr/>
              <a:t>14</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smtClean="0"/>
          </a:p>
        </p:txBody>
      </p:sp>
      <p:sp>
        <p:nvSpPr>
          <p:cNvPr id="43012" name="Slide Number Placeholder 3"/>
          <p:cNvSpPr>
            <a:spLocks noGrp="1"/>
          </p:cNvSpPr>
          <p:nvPr>
            <p:ph type="sldNum" sz="quarter" idx="5"/>
          </p:nvPr>
        </p:nvSpPr>
        <p:spPr>
          <a:noFill/>
        </p:spPr>
        <p:txBody>
          <a:bodyPr/>
          <a:lstStyle/>
          <a:p>
            <a:fld id="{9E8D6F3D-596C-43C9-9DF3-AD626638DB0D}" type="slidenum">
              <a:rPr lang="en-GB" smtClean="0"/>
              <a:pPr/>
              <a:t>15</a:t>
            </a:fld>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r>
              <a:rPr lang="en-GB" smtClean="0"/>
              <a:t>A heuristic here is: how many tiles are in the correct position? We’ll look at heuristics later.</a:t>
            </a:r>
          </a:p>
          <a:p>
            <a:endParaRPr lang="en-GB" sz="2000" smtClean="0"/>
          </a:p>
          <a:p>
            <a:r>
              <a:rPr lang="en-US" sz="2000" smtClean="0"/>
              <a:t>Branching factor is about 3</a:t>
            </a:r>
          </a:p>
          <a:p>
            <a:r>
              <a:rPr lang="en-US" sz="1800" smtClean="0"/>
              <a:t>Empty tile in the middle -&gt; four moves</a:t>
            </a:r>
          </a:p>
          <a:p>
            <a:r>
              <a:rPr lang="en-US" sz="1800" smtClean="0"/>
              <a:t>Empty tile on the edge -&gt; three moves</a:t>
            </a:r>
          </a:p>
          <a:p>
            <a:r>
              <a:rPr lang="en-US" sz="1800" smtClean="0"/>
              <a:t>Empty tile in corner -&gt; two moves</a:t>
            </a:r>
          </a:p>
          <a:p>
            <a:endParaRPr lang="en-US" sz="1800" smtClean="0"/>
          </a:p>
          <a:p>
            <a:pPr marL="0" lvl="1"/>
            <a:r>
              <a:rPr lang="en-US" smtClean="0"/>
              <a:t>8 puzzle has 9!/2 possible states = 181440 states</a:t>
            </a:r>
          </a:p>
          <a:p>
            <a:endParaRPr lang="en-GB" smtClean="0"/>
          </a:p>
        </p:txBody>
      </p:sp>
      <p:sp>
        <p:nvSpPr>
          <p:cNvPr id="44036" name="Slide Number Placeholder 3"/>
          <p:cNvSpPr>
            <a:spLocks noGrp="1"/>
          </p:cNvSpPr>
          <p:nvPr>
            <p:ph type="sldNum" sz="quarter" idx="5"/>
          </p:nvPr>
        </p:nvSpPr>
        <p:spPr>
          <a:noFill/>
        </p:spPr>
        <p:txBody>
          <a:bodyPr/>
          <a:lstStyle/>
          <a:p>
            <a:fld id="{B72BC600-A08C-4E3A-B6FD-2AF57322FC3D}" type="slidenum">
              <a:rPr lang="en-GB" smtClean="0"/>
              <a:pPr/>
              <a:t>16</a:t>
            </a:fld>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pPr eaLnBrk="1" hangingPunct="1">
              <a:lnSpc>
                <a:spcPct val="90000"/>
              </a:lnSpc>
            </a:pPr>
            <a:r>
              <a:rPr lang="en-US" sz="2800" smtClean="0"/>
              <a:t>With search states we can generalise search</a:t>
            </a:r>
          </a:p>
          <a:p>
            <a:pPr lvl="1" eaLnBrk="1" hangingPunct="1">
              <a:lnSpc>
                <a:spcPct val="90000"/>
              </a:lnSpc>
            </a:pPr>
            <a:r>
              <a:rPr lang="en-US" smtClean="0"/>
              <a:t>Not just finding a solution to a problem</a:t>
            </a:r>
          </a:p>
          <a:p>
            <a:endParaRPr lang="en-US" smtClean="0"/>
          </a:p>
        </p:txBody>
      </p:sp>
      <p:sp>
        <p:nvSpPr>
          <p:cNvPr id="45060" name="Slide Number Placeholder 3"/>
          <p:cNvSpPr>
            <a:spLocks noGrp="1"/>
          </p:cNvSpPr>
          <p:nvPr>
            <p:ph type="sldNum" sz="quarter" idx="5"/>
          </p:nvPr>
        </p:nvSpPr>
        <p:spPr>
          <a:noFill/>
        </p:spPr>
        <p:txBody>
          <a:bodyPr/>
          <a:lstStyle/>
          <a:p>
            <a:fld id="{A955CB4B-C3F3-4D23-882B-20B6F6C27BBA}" type="slidenum">
              <a:rPr lang="en-GB" smtClean="0"/>
              <a:pPr/>
              <a:t>17</a:t>
            </a:fld>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5"/>
          <p:cNvSpPr>
            <a:spLocks noGrp="1" noChangeArrowheads="1"/>
          </p:cNvSpPr>
          <p:nvPr>
            <p:ph type="sldNum" sz="quarter" idx="5"/>
          </p:nvPr>
        </p:nvSpPr>
        <p:spPr>
          <a:noFill/>
        </p:spPr>
        <p:txBody>
          <a:bodyPr/>
          <a:lstStyle/>
          <a:p>
            <a:fld id="{7B98239A-269F-47BA-B7E8-822ABE5F90E5}" type="slidenum">
              <a:rPr lang="en-US" smtClean="0"/>
              <a:pPr/>
              <a:t>18</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marL="242888" indent="-242888"/>
            <a:r>
              <a:rPr lang="en-US" dirty="0" smtClean="0"/>
              <a:t>State = configuration of blocks: ON(A,B), ON(B, TABLE), ON(C, TABLE)</a:t>
            </a:r>
          </a:p>
          <a:p>
            <a:pPr marL="242888" indent="-242888"/>
            <a:r>
              <a:rPr lang="en-US" dirty="0" smtClean="0"/>
              <a:t>Start state = starting configuration</a:t>
            </a:r>
          </a:p>
          <a:p>
            <a:pPr marL="242888" indent="-242888"/>
            <a:r>
              <a:rPr lang="en-US" dirty="0" smtClean="0"/>
              <a:t>Goal state test = does state satisfy some test, e.g. “ON(A,B)”?</a:t>
            </a:r>
          </a:p>
          <a:p>
            <a:pPr marL="242888" indent="-242888"/>
            <a:r>
              <a:rPr lang="en-US" dirty="0" smtClean="0"/>
              <a:t>Actions: MOVE x FROM y TO z</a:t>
            </a:r>
          </a:p>
          <a:p>
            <a:pPr marL="242888" indent="-242888"/>
            <a:r>
              <a:rPr lang="en-US" dirty="0" smtClean="0"/>
              <a:t>or PICKUP(</a:t>
            </a:r>
            <a:r>
              <a:rPr lang="en-US" dirty="0" err="1" smtClean="0"/>
              <a:t>x,y</a:t>
            </a:r>
            <a:r>
              <a:rPr lang="en-US" dirty="0" smtClean="0"/>
              <a:t>) and PUTDOWN(</a:t>
            </a:r>
            <a:r>
              <a:rPr lang="en-US" dirty="0" err="1" smtClean="0"/>
              <a:t>x,z</a:t>
            </a:r>
            <a:r>
              <a:rPr lang="en-US" dirty="0" smtClean="0"/>
              <a:t>)</a:t>
            </a:r>
          </a:p>
          <a:p>
            <a:pPr marL="242888" indent="-242888"/>
            <a:r>
              <a:rPr lang="en-US" dirty="0" smtClean="0"/>
              <a:t>Output: Sequence of actions that transform start state into goal.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p:cNvSpPr>
            <a:spLocks noGrp="1" noChangeArrowheads="1"/>
          </p:cNvSpPr>
          <p:nvPr>
            <p:ph type="sldNum" sz="quarter" idx="5"/>
          </p:nvPr>
        </p:nvSpPr>
        <p:spPr>
          <a:noFill/>
        </p:spPr>
        <p:txBody>
          <a:bodyPr/>
          <a:lstStyle/>
          <a:p>
            <a:fld id="{1B458E79-3827-4C14-B310-46E208FE0D06}" type="slidenum">
              <a:rPr lang="en-US" smtClean="0"/>
              <a:pPr/>
              <a:t>19</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GB" dirty="0" smtClean="0"/>
          </a:p>
        </p:txBody>
      </p:sp>
      <p:sp>
        <p:nvSpPr>
          <p:cNvPr id="49156" name="Slide Number Placeholder 3"/>
          <p:cNvSpPr>
            <a:spLocks noGrp="1"/>
          </p:cNvSpPr>
          <p:nvPr>
            <p:ph type="sldNum" sz="quarter" idx="5"/>
          </p:nvPr>
        </p:nvSpPr>
        <p:spPr>
          <a:noFill/>
        </p:spPr>
        <p:txBody>
          <a:bodyPr/>
          <a:lstStyle/>
          <a:p>
            <a:fld id="{5D0884AD-942E-4C5D-B31D-F21D235ED03F}" type="slidenum">
              <a:rPr lang="en-GB" smtClean="0"/>
              <a:pPr/>
              <a:t>22</a:t>
            </a:fld>
            <a:endParaRPr lang="en-GB"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GB" sz="1200" kern="1200" dirty="0" smtClean="0">
                <a:solidFill>
                  <a:schemeClr val="tx1"/>
                </a:solidFill>
                <a:latin typeface="Arial" charset="0"/>
                <a:ea typeface="+mn-ea"/>
                <a:cs typeface="Arial" charset="0"/>
              </a:rPr>
              <a:t>A state could be (</a:t>
            </a:r>
            <a:r>
              <a:rPr lang="en-GB" sz="1200" kern="1200" dirty="0" err="1" smtClean="0">
                <a:solidFill>
                  <a:schemeClr val="tx1"/>
                </a:solidFill>
                <a:latin typeface="Arial" charset="0"/>
                <a:ea typeface="+mn-ea"/>
                <a:cs typeface="Arial" charset="0"/>
              </a:rPr>
              <a:t>CanLeft</a:t>
            </a:r>
            <a:r>
              <a:rPr lang="en-GB" sz="1200" kern="1200" dirty="0" smtClean="0">
                <a:solidFill>
                  <a:schemeClr val="tx1"/>
                </a:solidFill>
                <a:latin typeface="Arial" charset="0"/>
                <a:ea typeface="+mn-ea"/>
                <a:cs typeface="Arial" charset="0"/>
              </a:rPr>
              <a:t>, </a:t>
            </a:r>
            <a:r>
              <a:rPr lang="en-GB" sz="1200" kern="1200" dirty="0" err="1" smtClean="0">
                <a:solidFill>
                  <a:schemeClr val="tx1"/>
                </a:solidFill>
                <a:latin typeface="Arial" charset="0"/>
                <a:ea typeface="+mn-ea"/>
                <a:cs typeface="Arial" charset="0"/>
              </a:rPr>
              <a:t>MissLeft</a:t>
            </a:r>
            <a:r>
              <a:rPr lang="en-GB" sz="1200" kern="1200" dirty="0" smtClean="0">
                <a:solidFill>
                  <a:schemeClr val="tx1"/>
                </a:solidFill>
                <a:latin typeface="Arial" charset="0"/>
                <a:ea typeface="+mn-ea"/>
                <a:cs typeface="Arial" charset="0"/>
              </a:rPr>
              <a:t>, </a:t>
            </a:r>
            <a:r>
              <a:rPr lang="en-GB" sz="1200" kern="1200" dirty="0" err="1" smtClean="0">
                <a:solidFill>
                  <a:schemeClr val="tx1"/>
                </a:solidFill>
                <a:latin typeface="Arial" charset="0"/>
                <a:ea typeface="+mn-ea"/>
                <a:cs typeface="Arial" charset="0"/>
              </a:rPr>
              <a:t>BoatPos</a:t>
            </a:r>
            <a:r>
              <a:rPr lang="en-GB" sz="1200" kern="1200" dirty="0" smtClean="0">
                <a:solidFill>
                  <a:schemeClr val="tx1"/>
                </a:solidFill>
                <a:latin typeface="Arial" charset="0"/>
                <a:ea typeface="+mn-ea"/>
                <a:cs typeface="Arial" charset="0"/>
              </a:rPr>
              <a:t>, </a:t>
            </a:r>
            <a:r>
              <a:rPr lang="en-GB" sz="1200" kern="1200" dirty="0" err="1" smtClean="0">
                <a:solidFill>
                  <a:schemeClr val="tx1"/>
                </a:solidFill>
                <a:latin typeface="Arial" charset="0"/>
                <a:ea typeface="+mn-ea"/>
                <a:cs typeface="Arial" charset="0"/>
              </a:rPr>
              <a:t>CanRight</a:t>
            </a:r>
            <a:r>
              <a:rPr lang="en-GB" sz="1200" kern="1200" dirty="0" smtClean="0">
                <a:solidFill>
                  <a:schemeClr val="tx1"/>
                </a:solidFill>
                <a:latin typeface="Arial" charset="0"/>
                <a:ea typeface="+mn-ea"/>
                <a:cs typeface="Arial" charset="0"/>
              </a:rPr>
              <a:t>, </a:t>
            </a:r>
            <a:r>
              <a:rPr lang="en-GB" sz="1200" kern="1200" dirty="0" err="1" smtClean="0">
                <a:solidFill>
                  <a:schemeClr val="tx1"/>
                </a:solidFill>
                <a:latin typeface="Arial" charset="0"/>
                <a:ea typeface="+mn-ea"/>
                <a:cs typeface="Arial" charset="0"/>
              </a:rPr>
              <a:t>MissRight</a:t>
            </a:r>
            <a:r>
              <a:rPr lang="en-GB" sz="1200" kern="1200" dirty="0" smtClean="0">
                <a:solidFill>
                  <a:schemeClr val="tx1"/>
                </a:solidFill>
                <a:latin typeface="Arial" charset="0"/>
                <a:ea typeface="+mn-ea"/>
                <a:cs typeface="Arial" charset="0"/>
              </a:rPr>
              <a:t>) </a:t>
            </a:r>
          </a:p>
          <a:p>
            <a:r>
              <a:rPr lang="en-GB" sz="1200" kern="1200" dirty="0" smtClean="0">
                <a:solidFill>
                  <a:schemeClr val="tx1"/>
                </a:solidFill>
                <a:latin typeface="Arial" charset="0"/>
                <a:ea typeface="+mn-ea"/>
                <a:cs typeface="Arial" charset="0"/>
              </a:rPr>
              <a:t>e.g. (2, 2, RIGHT, 1, 1) i.e. 2 cannibals and 2 missionaries on the left bank of the river, the boat is on the right side, together with 1 cannibal and 1 missionary.</a:t>
            </a:r>
          </a:p>
          <a:p>
            <a:r>
              <a:rPr lang="en-GB" sz="1200" kern="1200" dirty="0" smtClean="0">
                <a:solidFill>
                  <a:schemeClr val="tx1"/>
                </a:solidFill>
                <a:latin typeface="Arial" charset="0"/>
                <a:ea typeface="+mn-ea"/>
                <a:cs typeface="Arial" charset="0"/>
              </a:rPr>
              <a:t> </a:t>
            </a:r>
          </a:p>
          <a:p>
            <a:r>
              <a:rPr lang="en-GB" sz="1200" kern="1200" dirty="0" smtClean="0">
                <a:solidFill>
                  <a:schemeClr val="tx1"/>
                </a:solidFill>
                <a:latin typeface="Arial" charset="0"/>
                <a:ea typeface="+mn-ea"/>
                <a:cs typeface="Arial" charset="0"/>
              </a:rPr>
              <a:t>Operators: A legal move is one which involves moving one or two people to the opposite bank, such that cannibals don't outnumber missionaries on either bank.</a:t>
            </a:r>
          </a:p>
          <a:p>
            <a:r>
              <a:rPr lang="en-GB" sz="1200" kern="1200" dirty="0" smtClean="0">
                <a:solidFill>
                  <a:schemeClr val="tx1"/>
                </a:solidFill>
                <a:latin typeface="Arial" charset="0"/>
                <a:ea typeface="+mn-ea"/>
                <a:cs typeface="Arial" charset="0"/>
              </a:rPr>
              <a:t> </a:t>
            </a:r>
          </a:p>
          <a:p>
            <a:r>
              <a:rPr lang="en-GB" sz="1200" kern="1200" dirty="0" smtClean="0">
                <a:solidFill>
                  <a:schemeClr val="tx1"/>
                </a:solidFill>
                <a:latin typeface="Arial" charset="0"/>
                <a:ea typeface="+mn-ea"/>
                <a:cs typeface="Arial" charset="0"/>
              </a:rPr>
              <a:t>An initial state is:  (3, 3, LEFT, 0, 0)</a:t>
            </a:r>
          </a:p>
          <a:p>
            <a:r>
              <a:rPr lang="en-GB" sz="1200" kern="1200" dirty="0" smtClean="0">
                <a:solidFill>
                  <a:schemeClr val="tx1"/>
                </a:solidFill>
                <a:latin typeface="Arial" charset="0"/>
                <a:ea typeface="+mn-ea"/>
                <a:cs typeface="Arial" charset="0"/>
              </a:rPr>
              <a:t>Possible moves are:</a:t>
            </a:r>
          </a:p>
          <a:p>
            <a:r>
              <a:rPr lang="en-GB" sz="1200" kern="1200" dirty="0" smtClean="0">
                <a:solidFill>
                  <a:schemeClr val="tx1"/>
                </a:solidFill>
                <a:latin typeface="Arial" charset="0"/>
                <a:ea typeface="+mn-ea"/>
                <a:cs typeface="Arial" charset="0"/>
              </a:rPr>
              <a:t>  from (3, 3, LEFT, 0, 0) to (2, 2, RIGHT, 1, 1)</a:t>
            </a:r>
          </a:p>
          <a:p>
            <a:r>
              <a:rPr lang="en-GB" sz="1200" kern="1200" dirty="0" smtClean="0">
                <a:solidFill>
                  <a:schemeClr val="tx1"/>
                </a:solidFill>
                <a:latin typeface="Arial" charset="0"/>
                <a:ea typeface="+mn-ea"/>
                <a:cs typeface="Arial" charset="0"/>
              </a:rPr>
              <a:t>  from (2, 2, RIGHT, 1, 1) to (2, 3, LEFT, 1, 0)</a:t>
            </a:r>
          </a:p>
          <a:p>
            <a:r>
              <a:rPr lang="en-GB" sz="1200" kern="1200" dirty="0" smtClean="0">
                <a:solidFill>
                  <a:schemeClr val="tx1"/>
                </a:solidFill>
                <a:latin typeface="Arial" charset="0"/>
                <a:ea typeface="+mn-ea"/>
                <a:cs typeface="Arial" charset="0"/>
              </a:rPr>
              <a:t>A goal state is: (0, 0, RIGHT, 3, 3)</a:t>
            </a:r>
          </a:p>
          <a:p>
            <a:r>
              <a:rPr lang="en-GB" sz="1200" kern="1200" dirty="0" smtClean="0">
                <a:solidFill>
                  <a:schemeClr val="tx1"/>
                </a:solidFill>
                <a:latin typeface="Arial" charset="0"/>
                <a:ea typeface="+mn-ea"/>
                <a:cs typeface="Arial" charset="0"/>
              </a:rPr>
              <a:t> </a:t>
            </a:r>
          </a:p>
          <a:p>
            <a:r>
              <a:rPr lang="en-GB" sz="1200" b="1" kern="1200" dirty="0" smtClean="0">
                <a:solidFill>
                  <a:schemeClr val="tx1"/>
                </a:solidFill>
                <a:latin typeface="Arial" charset="0"/>
                <a:ea typeface="+mn-ea"/>
                <a:cs typeface="Arial" charset="0"/>
              </a:rPr>
              <a:t>An example action:</a:t>
            </a:r>
            <a:endParaRPr lang="en-GB" sz="1200" kern="1200" dirty="0" smtClean="0">
              <a:solidFill>
                <a:schemeClr val="tx1"/>
              </a:solidFill>
              <a:latin typeface="Arial" charset="0"/>
              <a:ea typeface="+mn-ea"/>
              <a:cs typeface="Arial" charset="0"/>
            </a:endParaRPr>
          </a:p>
          <a:p>
            <a:r>
              <a:rPr lang="en-GB" sz="1200" kern="1200" dirty="0" smtClean="0">
                <a:solidFill>
                  <a:schemeClr val="tx1"/>
                </a:solidFill>
                <a:latin typeface="Arial" charset="0"/>
                <a:ea typeface="+mn-ea"/>
                <a:cs typeface="Arial" charset="0"/>
              </a:rPr>
              <a:t>Assume the current state is:  (</a:t>
            </a:r>
            <a:r>
              <a:rPr lang="en-GB" sz="1200" kern="1200" dirty="0" err="1" smtClean="0">
                <a:solidFill>
                  <a:schemeClr val="tx1"/>
                </a:solidFill>
                <a:latin typeface="Arial" charset="0"/>
                <a:ea typeface="+mn-ea"/>
                <a:cs typeface="Arial" charset="0"/>
              </a:rPr>
              <a:t>cLeft</a:t>
            </a:r>
            <a:r>
              <a:rPr lang="en-GB" sz="1200" kern="1200" dirty="0" smtClean="0">
                <a:solidFill>
                  <a:schemeClr val="tx1"/>
                </a:solidFill>
                <a:latin typeface="Arial" charset="0"/>
                <a:ea typeface="+mn-ea"/>
                <a:cs typeface="Arial" charset="0"/>
              </a:rPr>
              <a:t>, </a:t>
            </a:r>
            <a:r>
              <a:rPr lang="en-GB" sz="1200" kern="1200" dirty="0" err="1" smtClean="0">
                <a:solidFill>
                  <a:schemeClr val="tx1"/>
                </a:solidFill>
                <a:latin typeface="Arial" charset="0"/>
                <a:ea typeface="+mn-ea"/>
                <a:cs typeface="Arial" charset="0"/>
              </a:rPr>
              <a:t>mLeft</a:t>
            </a:r>
            <a:r>
              <a:rPr lang="en-GB" sz="1200" kern="1200" dirty="0" smtClean="0">
                <a:solidFill>
                  <a:schemeClr val="tx1"/>
                </a:solidFill>
                <a:latin typeface="Arial" charset="0"/>
                <a:ea typeface="+mn-ea"/>
                <a:cs typeface="Arial" charset="0"/>
              </a:rPr>
              <a:t>, </a:t>
            </a:r>
            <a:r>
              <a:rPr lang="en-GB" sz="1200" kern="1200" dirty="0" err="1" smtClean="0">
                <a:solidFill>
                  <a:schemeClr val="tx1"/>
                </a:solidFill>
                <a:latin typeface="Arial" charset="0"/>
                <a:ea typeface="+mn-ea"/>
                <a:cs typeface="Arial" charset="0"/>
              </a:rPr>
              <a:t>boatPos</a:t>
            </a:r>
            <a:r>
              <a:rPr lang="en-GB" sz="1200" kern="1200" dirty="0" smtClean="0">
                <a:solidFill>
                  <a:schemeClr val="tx1"/>
                </a:solidFill>
                <a:latin typeface="Arial" charset="0"/>
                <a:ea typeface="+mn-ea"/>
                <a:cs typeface="Arial" charset="0"/>
              </a:rPr>
              <a:t>, </a:t>
            </a:r>
            <a:r>
              <a:rPr lang="en-GB" sz="1200" kern="1200" dirty="0" err="1" smtClean="0">
                <a:solidFill>
                  <a:schemeClr val="tx1"/>
                </a:solidFill>
                <a:latin typeface="Arial" charset="0"/>
                <a:ea typeface="+mn-ea"/>
                <a:cs typeface="Arial" charset="0"/>
              </a:rPr>
              <a:t>cRight</a:t>
            </a:r>
            <a:r>
              <a:rPr lang="en-GB" sz="1200" kern="1200" dirty="0" smtClean="0">
                <a:solidFill>
                  <a:schemeClr val="tx1"/>
                </a:solidFill>
                <a:latin typeface="Arial" charset="0"/>
                <a:ea typeface="+mn-ea"/>
                <a:cs typeface="Arial" charset="0"/>
              </a:rPr>
              <a:t>, </a:t>
            </a:r>
            <a:r>
              <a:rPr lang="en-GB" sz="1200" kern="1200" dirty="0" err="1" smtClean="0">
                <a:solidFill>
                  <a:schemeClr val="tx1"/>
                </a:solidFill>
                <a:latin typeface="Arial" charset="0"/>
                <a:ea typeface="+mn-ea"/>
                <a:cs typeface="Arial" charset="0"/>
              </a:rPr>
              <a:t>mRight</a:t>
            </a:r>
            <a:r>
              <a:rPr lang="en-GB" sz="1200" kern="1200" dirty="0" smtClean="0">
                <a:solidFill>
                  <a:schemeClr val="tx1"/>
                </a:solidFill>
                <a:latin typeface="Arial" charset="0"/>
                <a:ea typeface="+mn-ea"/>
                <a:cs typeface="Arial" charset="0"/>
              </a:rPr>
              <a:t>)</a:t>
            </a:r>
          </a:p>
          <a:p>
            <a:r>
              <a:rPr lang="en-GB" sz="1200" kern="1200" dirty="0" smtClean="0">
                <a:solidFill>
                  <a:schemeClr val="tx1"/>
                </a:solidFill>
                <a:latin typeface="Arial" charset="0"/>
                <a:ea typeface="+mn-ea"/>
                <a:cs typeface="Arial" charset="0"/>
              </a:rPr>
              <a:t>Action: move 1 missionary and 1 cannibal from the left bank to the right bank.</a:t>
            </a:r>
          </a:p>
          <a:p>
            <a:r>
              <a:rPr lang="en-GB" sz="1200" kern="1200" dirty="0" smtClean="0">
                <a:solidFill>
                  <a:schemeClr val="tx1"/>
                </a:solidFill>
                <a:latin typeface="Arial" charset="0"/>
                <a:ea typeface="+mn-ea"/>
                <a:cs typeface="Arial" charset="0"/>
              </a:rPr>
              <a:t> </a:t>
            </a:r>
          </a:p>
          <a:p>
            <a:r>
              <a:rPr lang="en-GB" sz="1200" kern="1200" dirty="0" smtClean="0">
                <a:solidFill>
                  <a:schemeClr val="tx1"/>
                </a:solidFill>
                <a:latin typeface="Arial" charset="0"/>
                <a:ea typeface="+mn-ea"/>
                <a:cs typeface="Arial" charset="0"/>
              </a:rPr>
              <a:t>Preconditions:</a:t>
            </a:r>
          </a:p>
          <a:p>
            <a:r>
              <a:rPr lang="en-GB" sz="1200" kern="1200" dirty="0" err="1" smtClean="0">
                <a:solidFill>
                  <a:schemeClr val="tx1"/>
                </a:solidFill>
                <a:latin typeface="Arial" charset="0"/>
                <a:ea typeface="+mn-ea"/>
                <a:cs typeface="Arial" charset="0"/>
              </a:rPr>
              <a:t>boatPos</a:t>
            </a:r>
            <a:r>
              <a:rPr lang="en-GB" sz="1200" kern="1200" dirty="0" smtClean="0">
                <a:solidFill>
                  <a:schemeClr val="tx1"/>
                </a:solidFill>
                <a:latin typeface="Arial" charset="0"/>
                <a:ea typeface="+mn-ea"/>
                <a:cs typeface="Arial" charset="0"/>
              </a:rPr>
              <a:t> = LEFT</a:t>
            </a:r>
          </a:p>
          <a:p>
            <a:r>
              <a:rPr lang="en-GB" sz="1200" kern="1200" dirty="0" err="1" smtClean="0">
                <a:solidFill>
                  <a:schemeClr val="tx1"/>
                </a:solidFill>
                <a:latin typeface="Arial" charset="0"/>
                <a:ea typeface="+mn-ea"/>
                <a:cs typeface="Arial" charset="0"/>
              </a:rPr>
              <a:t>cLeft</a:t>
            </a:r>
            <a:r>
              <a:rPr lang="en-GB" sz="1200" kern="1200" dirty="0" smtClean="0">
                <a:solidFill>
                  <a:schemeClr val="tx1"/>
                </a:solidFill>
                <a:latin typeface="Arial" charset="0"/>
                <a:ea typeface="+mn-ea"/>
                <a:cs typeface="Arial" charset="0"/>
              </a:rPr>
              <a:t> &gt;= 1 AND </a:t>
            </a:r>
            <a:r>
              <a:rPr lang="en-GB" sz="1200" kern="1200" dirty="0" err="1" smtClean="0">
                <a:solidFill>
                  <a:schemeClr val="tx1"/>
                </a:solidFill>
                <a:latin typeface="Arial" charset="0"/>
                <a:ea typeface="+mn-ea"/>
                <a:cs typeface="Arial" charset="0"/>
              </a:rPr>
              <a:t>mLeft</a:t>
            </a:r>
            <a:r>
              <a:rPr lang="en-GB" sz="1200" kern="1200" dirty="0" smtClean="0">
                <a:solidFill>
                  <a:schemeClr val="tx1"/>
                </a:solidFill>
                <a:latin typeface="Arial" charset="0"/>
                <a:ea typeface="+mn-ea"/>
                <a:cs typeface="Arial" charset="0"/>
              </a:rPr>
              <a:t> &gt;= 1</a:t>
            </a:r>
          </a:p>
          <a:p>
            <a:r>
              <a:rPr lang="en-GB" sz="1200" kern="1200" dirty="0" smtClean="0">
                <a:solidFill>
                  <a:schemeClr val="tx1"/>
                </a:solidFill>
                <a:latin typeface="Arial" charset="0"/>
                <a:ea typeface="+mn-ea"/>
                <a:cs typeface="Arial" charset="0"/>
              </a:rPr>
              <a:t>(mLeft-1 &gt;= cLeft-1) OR </a:t>
            </a:r>
            <a:r>
              <a:rPr lang="en-GB" sz="1200" kern="1200" dirty="0" err="1" smtClean="0">
                <a:solidFill>
                  <a:schemeClr val="tx1"/>
                </a:solidFill>
                <a:latin typeface="Arial" charset="0"/>
                <a:ea typeface="+mn-ea"/>
                <a:cs typeface="Arial" charset="0"/>
              </a:rPr>
              <a:t>mLeft</a:t>
            </a:r>
            <a:r>
              <a:rPr lang="en-GB" sz="1200" kern="1200" dirty="0" smtClean="0">
                <a:solidFill>
                  <a:schemeClr val="tx1"/>
                </a:solidFill>
                <a:latin typeface="Arial" charset="0"/>
                <a:ea typeface="+mn-ea"/>
                <a:cs typeface="Arial" charset="0"/>
              </a:rPr>
              <a:t> = 0</a:t>
            </a:r>
          </a:p>
          <a:p>
            <a:r>
              <a:rPr lang="en-GB" sz="1200" kern="1200" dirty="0" smtClean="0">
                <a:solidFill>
                  <a:schemeClr val="tx1"/>
                </a:solidFill>
                <a:latin typeface="Arial" charset="0"/>
                <a:ea typeface="+mn-ea"/>
                <a:cs typeface="Arial" charset="0"/>
              </a:rPr>
              <a:t>(mRight+1 &gt;= cRight+1) OR </a:t>
            </a:r>
            <a:r>
              <a:rPr lang="en-GB" sz="1200" kern="1200" dirty="0" err="1" smtClean="0">
                <a:solidFill>
                  <a:schemeClr val="tx1"/>
                </a:solidFill>
                <a:latin typeface="Arial" charset="0"/>
                <a:ea typeface="+mn-ea"/>
                <a:cs typeface="Arial" charset="0"/>
              </a:rPr>
              <a:t>mRight</a:t>
            </a:r>
            <a:r>
              <a:rPr lang="en-GB" sz="1200" kern="1200" dirty="0" smtClean="0">
                <a:solidFill>
                  <a:schemeClr val="tx1"/>
                </a:solidFill>
                <a:latin typeface="Arial" charset="0"/>
                <a:ea typeface="+mn-ea"/>
                <a:cs typeface="Arial" charset="0"/>
              </a:rPr>
              <a:t> = 0</a:t>
            </a:r>
          </a:p>
          <a:p>
            <a:r>
              <a:rPr lang="en-GB" sz="1200" kern="1200" dirty="0" smtClean="0">
                <a:solidFill>
                  <a:schemeClr val="tx1"/>
                </a:solidFill>
                <a:latin typeface="Arial" charset="0"/>
                <a:ea typeface="+mn-ea"/>
                <a:cs typeface="Arial" charset="0"/>
              </a:rPr>
              <a:t> </a:t>
            </a:r>
          </a:p>
          <a:p>
            <a:r>
              <a:rPr lang="en-GB" sz="1200" kern="1200" dirty="0" smtClean="0">
                <a:solidFill>
                  <a:schemeClr val="tx1"/>
                </a:solidFill>
                <a:latin typeface="Arial" charset="0"/>
                <a:ea typeface="+mn-ea"/>
                <a:cs typeface="Arial" charset="0"/>
              </a:rPr>
              <a:t>New state would become:  (cLeft-1, mLeft-1, RIGHT, cRight+1, mRight+1)</a:t>
            </a:r>
          </a:p>
          <a:p>
            <a:r>
              <a:rPr lang="en-GB" sz="1200" kern="1200" dirty="0" smtClean="0">
                <a:solidFill>
                  <a:schemeClr val="tx1"/>
                </a:solidFill>
                <a:latin typeface="Arial" charset="0"/>
                <a:ea typeface="+mn-ea"/>
                <a:cs typeface="Arial" charset="0"/>
              </a:rPr>
              <a:t> </a:t>
            </a:r>
          </a:p>
          <a:p>
            <a:r>
              <a:rPr lang="en-GB" sz="1200" kern="1200" dirty="0" smtClean="0">
                <a:solidFill>
                  <a:schemeClr val="tx1"/>
                </a:solidFill>
                <a:latin typeface="Arial" charset="0"/>
                <a:ea typeface="+mn-ea"/>
                <a:cs typeface="Arial" charset="0"/>
              </a:rPr>
              <a:t>This action could be applied to the state: (3, 3, LEFT, 0, 0) and would give the new state:  (2, 2, RIGHT, 1, 1).   This action could not be applied to the state:  (2, 2, RIGHT, 1, 1)</a:t>
            </a:r>
          </a:p>
          <a:p>
            <a:endParaRPr lang="en-GB" dirty="0"/>
          </a:p>
        </p:txBody>
      </p:sp>
      <p:sp>
        <p:nvSpPr>
          <p:cNvPr id="4" name="Slide Number Placeholder 3"/>
          <p:cNvSpPr>
            <a:spLocks noGrp="1"/>
          </p:cNvSpPr>
          <p:nvPr>
            <p:ph type="sldNum" sz="quarter" idx="10"/>
          </p:nvPr>
        </p:nvSpPr>
        <p:spPr/>
        <p:txBody>
          <a:bodyPr/>
          <a:lstStyle/>
          <a:p>
            <a:pPr>
              <a:defRPr/>
            </a:pPr>
            <a:fld id="{8103D317-1C38-4D78-9FFB-9B5AAACB9EC1}" type="slidenum">
              <a:rPr lang="en-GB" smtClean="0"/>
              <a:pPr>
                <a:defRPr/>
              </a:pPr>
              <a:t>23</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smtClean="0"/>
          </a:p>
        </p:txBody>
      </p:sp>
      <p:sp>
        <p:nvSpPr>
          <p:cNvPr id="31748" name="Slide Number Placeholder 3"/>
          <p:cNvSpPr>
            <a:spLocks noGrp="1"/>
          </p:cNvSpPr>
          <p:nvPr>
            <p:ph type="sldNum" sz="quarter" idx="5"/>
          </p:nvPr>
        </p:nvSpPr>
        <p:spPr>
          <a:noFill/>
        </p:spPr>
        <p:txBody>
          <a:bodyPr/>
          <a:lstStyle/>
          <a:p>
            <a:fld id="{A1A17E8C-11B5-4D4E-8717-431714E06284}" type="slidenum">
              <a:rPr lang="en-GB" smtClean="0"/>
              <a:pPr/>
              <a:t>4</a:t>
            </a:fld>
            <a:endParaRPr lang="en-GB"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r>
              <a:rPr lang="en-GB" smtClean="0"/>
              <a:t>B,C,D and E are siblings (all share the same parent node)</a:t>
            </a:r>
          </a:p>
        </p:txBody>
      </p:sp>
      <p:sp>
        <p:nvSpPr>
          <p:cNvPr id="47108" name="Slide Number Placeholder 3"/>
          <p:cNvSpPr>
            <a:spLocks noGrp="1"/>
          </p:cNvSpPr>
          <p:nvPr>
            <p:ph type="sldNum" sz="quarter" idx="5"/>
          </p:nvPr>
        </p:nvSpPr>
        <p:spPr>
          <a:noFill/>
        </p:spPr>
        <p:txBody>
          <a:bodyPr/>
          <a:lstStyle/>
          <a:p>
            <a:fld id="{4FDDC0FB-A0DA-483F-B294-69845316F3BC}" type="slidenum">
              <a:rPr lang="en-GB" smtClean="0"/>
              <a:pPr/>
              <a:t>24</a:t>
            </a:fld>
            <a:endParaRPr lang="en-GB"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smtClean="0"/>
          </a:p>
        </p:txBody>
      </p:sp>
      <p:sp>
        <p:nvSpPr>
          <p:cNvPr id="48132" name="Slide Number Placeholder 3"/>
          <p:cNvSpPr>
            <a:spLocks noGrp="1"/>
          </p:cNvSpPr>
          <p:nvPr>
            <p:ph type="sldNum" sz="quarter" idx="5"/>
          </p:nvPr>
        </p:nvSpPr>
        <p:spPr>
          <a:noFill/>
        </p:spPr>
        <p:txBody>
          <a:bodyPr/>
          <a:lstStyle/>
          <a:p>
            <a:fld id="{91AB2C93-EA82-4943-8863-D2EA27C69DD4}" type="slidenum">
              <a:rPr lang="en-GB" smtClean="0"/>
              <a:pPr/>
              <a:t>25</a:t>
            </a:fld>
            <a:endParaRPr lang="en-GB"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GB" dirty="0" smtClean="0"/>
              <a:t>Some possibilities can be eliminated, e.g.</a:t>
            </a:r>
          </a:p>
          <a:p>
            <a:pPr marL="228600" indent="-228600">
              <a:buFontTx/>
              <a:buAutoNum type="arabicParenR"/>
              <a:defRPr/>
            </a:pPr>
            <a:r>
              <a:rPr lang="en-GB" dirty="0" smtClean="0"/>
              <a:t>If the blank is at the top, it can’t go further upwards, likewise for the other positions</a:t>
            </a:r>
          </a:p>
          <a:p>
            <a:pPr marL="228600" indent="-228600">
              <a:buFontTx/>
              <a:buAutoNum type="arabicParenR"/>
              <a:defRPr/>
            </a:pPr>
            <a:r>
              <a:rPr lang="en-GB" dirty="0" smtClean="0"/>
              <a:t>There’s no point returning the blank to where it was the move before</a:t>
            </a:r>
          </a:p>
        </p:txBody>
      </p:sp>
      <p:sp>
        <p:nvSpPr>
          <p:cNvPr id="49156" name="Slide Number Placeholder 3"/>
          <p:cNvSpPr>
            <a:spLocks noGrp="1"/>
          </p:cNvSpPr>
          <p:nvPr>
            <p:ph type="sldNum" sz="quarter" idx="5"/>
          </p:nvPr>
        </p:nvSpPr>
        <p:spPr>
          <a:noFill/>
        </p:spPr>
        <p:txBody>
          <a:bodyPr/>
          <a:lstStyle/>
          <a:p>
            <a:fld id="{E51B7735-3FC7-4398-AFF0-C2CAF5F2FAA1}" type="slidenum">
              <a:rPr lang="en-GB" smtClean="0"/>
              <a:pPr/>
              <a:t>26</a:t>
            </a:fld>
            <a:endParaRPr lang="en-GB"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smtClean="0"/>
          </a:p>
        </p:txBody>
      </p:sp>
      <p:sp>
        <p:nvSpPr>
          <p:cNvPr id="50180" name="Slide Number Placeholder 3"/>
          <p:cNvSpPr>
            <a:spLocks noGrp="1"/>
          </p:cNvSpPr>
          <p:nvPr>
            <p:ph type="sldNum" sz="quarter" idx="5"/>
          </p:nvPr>
        </p:nvSpPr>
        <p:spPr>
          <a:noFill/>
        </p:spPr>
        <p:txBody>
          <a:bodyPr/>
          <a:lstStyle/>
          <a:p>
            <a:fld id="{423B99E2-8654-4A1C-BBF9-045DE48221B2}" type="slidenum">
              <a:rPr lang="en-GB" smtClean="0"/>
              <a:pPr/>
              <a:t>27</a:t>
            </a:fld>
            <a:endParaRPr lang="en-GB"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r>
              <a:rPr lang="en-US" smtClean="0"/>
              <a:t>In order to perform search, we need to be able to keep track of where we are and where we are going. The two most commonly used structures for this are stacks and queues.</a:t>
            </a:r>
          </a:p>
          <a:p>
            <a:endParaRPr lang="en-US" smtClean="0"/>
          </a:p>
          <a:p>
            <a:r>
              <a:rPr lang="en-GB" smtClean="0"/>
              <a:t>A </a:t>
            </a:r>
            <a:r>
              <a:rPr lang="en-GB" b="1" smtClean="0"/>
              <a:t>stack</a:t>
            </a:r>
            <a:r>
              <a:rPr lang="en-GB" smtClean="0"/>
              <a:t> is an ordered list in which all insertions and deletions are made at one end, called the </a:t>
            </a:r>
            <a:r>
              <a:rPr lang="en-GB" i="1" smtClean="0"/>
              <a:t>top</a:t>
            </a:r>
            <a:r>
              <a:rPr lang="en-GB" smtClean="0"/>
              <a:t>. </a:t>
            </a:r>
          </a:p>
          <a:p>
            <a:r>
              <a:rPr lang="en-GB" smtClean="0"/>
              <a:t>A </a:t>
            </a:r>
            <a:r>
              <a:rPr lang="en-GB" b="1" smtClean="0"/>
              <a:t>queue</a:t>
            </a:r>
            <a:r>
              <a:rPr lang="en-GB" smtClean="0"/>
              <a:t> is an ordered list in which all insertions take place at one end, the </a:t>
            </a:r>
            <a:r>
              <a:rPr lang="en-GB" i="1" smtClean="0"/>
              <a:t>rear</a:t>
            </a:r>
            <a:r>
              <a:rPr lang="en-GB" smtClean="0"/>
              <a:t>, while all deletions take place at the other end, the </a:t>
            </a:r>
            <a:r>
              <a:rPr lang="en-GB" i="1" smtClean="0"/>
              <a:t>front</a:t>
            </a:r>
            <a:r>
              <a:rPr lang="en-GB" smtClean="0"/>
              <a:t>.  </a:t>
            </a:r>
          </a:p>
          <a:p>
            <a:endParaRPr lang="en-GB" smtClean="0"/>
          </a:p>
          <a:p>
            <a:r>
              <a:rPr lang="en-GB" smtClean="0"/>
              <a:t>The restrictions on a stack imply that if the elements </a:t>
            </a:r>
            <a:r>
              <a:rPr lang="en-GB" b="1" smtClean="0"/>
              <a:t>A,B,C,D,E </a:t>
            </a:r>
            <a:r>
              <a:rPr lang="en-GB" smtClean="0"/>
              <a:t>are added to the stack in that order, then the first element to be removed/deleted must be </a:t>
            </a:r>
            <a:r>
              <a:rPr lang="en-GB" b="1" smtClean="0"/>
              <a:t>E</a:t>
            </a:r>
            <a:r>
              <a:rPr lang="en-GB" smtClean="0"/>
              <a:t>. Equivalently we say that the last element to be inserted into the stack will be the first to be removed, which is why stacks are sometimes referred to as Last In First Out (LIFO) lists. </a:t>
            </a:r>
          </a:p>
          <a:p>
            <a:endParaRPr lang="en-GB" smtClean="0"/>
          </a:p>
          <a:p>
            <a:r>
              <a:rPr lang="en-GB" smtClean="0"/>
              <a:t>The restrictions on a queue imply that the first element which is inserted into the queue will be the first one to be removed. Thus </a:t>
            </a:r>
            <a:r>
              <a:rPr lang="en-GB" b="1" smtClean="0"/>
              <a:t>A</a:t>
            </a:r>
            <a:r>
              <a:rPr lang="en-GB" smtClean="0"/>
              <a:t> is the first letter to be removed, and queues are known as First In First Out (FIFO) lists.  </a:t>
            </a:r>
          </a:p>
          <a:p>
            <a:endParaRPr lang="en-GB" smtClean="0"/>
          </a:p>
          <a:p>
            <a:endParaRPr lang="en-US" smtClean="0"/>
          </a:p>
        </p:txBody>
      </p:sp>
      <p:sp>
        <p:nvSpPr>
          <p:cNvPr id="51204" name="Slide Number Placeholder 3"/>
          <p:cNvSpPr>
            <a:spLocks noGrp="1"/>
          </p:cNvSpPr>
          <p:nvPr>
            <p:ph type="sldNum" sz="quarter" idx="5"/>
          </p:nvPr>
        </p:nvSpPr>
        <p:spPr>
          <a:noFill/>
        </p:spPr>
        <p:txBody>
          <a:bodyPr/>
          <a:lstStyle/>
          <a:p>
            <a:fld id="{34569F4F-4954-4F8C-BF72-0F92800F68F9}" type="slidenum">
              <a:rPr lang="en-GB" smtClean="0"/>
              <a:pPr/>
              <a:t>28</a:t>
            </a:fld>
            <a:endParaRPr lang="en-GB"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smtClean="0"/>
          </a:p>
        </p:txBody>
      </p:sp>
      <p:sp>
        <p:nvSpPr>
          <p:cNvPr id="52228" name="Slide Number Placeholder 3"/>
          <p:cNvSpPr>
            <a:spLocks noGrp="1"/>
          </p:cNvSpPr>
          <p:nvPr>
            <p:ph type="sldNum" sz="quarter" idx="5"/>
          </p:nvPr>
        </p:nvSpPr>
        <p:spPr>
          <a:noFill/>
        </p:spPr>
        <p:txBody>
          <a:bodyPr/>
          <a:lstStyle/>
          <a:p>
            <a:fld id="{25B55D8A-08A4-4065-92FC-559755BCAF12}" type="slidenum">
              <a:rPr lang="en-GB" smtClean="0"/>
              <a:pPr/>
              <a:t>29</a:t>
            </a:fld>
            <a:endParaRPr lang="en-GB"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a:defRPr/>
            </a:pPr>
            <a:fld id="{8103D317-1C38-4D78-9FFB-9B5AAACB9EC1}" type="slidenum">
              <a:rPr lang="en-GB" smtClean="0"/>
              <a:pPr>
                <a:defRPr/>
              </a:pPr>
              <a:t>30</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smtClean="0"/>
          </a:p>
        </p:txBody>
      </p:sp>
      <p:sp>
        <p:nvSpPr>
          <p:cNvPr id="53252" name="Slide Number Placeholder 3"/>
          <p:cNvSpPr>
            <a:spLocks noGrp="1"/>
          </p:cNvSpPr>
          <p:nvPr>
            <p:ph type="sldNum" sz="quarter" idx="5"/>
          </p:nvPr>
        </p:nvSpPr>
        <p:spPr>
          <a:noFill/>
        </p:spPr>
        <p:txBody>
          <a:bodyPr/>
          <a:lstStyle/>
          <a:p>
            <a:fld id="{53628FB2-71EA-414D-A50C-51FDD2322D12}" type="slidenum">
              <a:rPr lang="en-GB" smtClean="0"/>
              <a:pPr/>
              <a:t>31</a:t>
            </a:fld>
            <a:endParaRPr lang="en-GB"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r>
              <a:rPr lang="en-GB" dirty="0" smtClean="0"/>
              <a:t>The root node is expanded first</a:t>
            </a:r>
          </a:p>
          <a:p>
            <a:r>
              <a:rPr lang="en-GB" dirty="0" smtClean="0"/>
              <a:t> Next, all the nodes generated by the root</a:t>
            </a:r>
          </a:p>
          <a:p>
            <a:r>
              <a:rPr lang="en-GB" dirty="0" smtClean="0"/>
              <a:t> Then their successors</a:t>
            </a:r>
          </a:p>
          <a:p>
            <a:endParaRPr lang="en-GB" dirty="0" smtClean="0"/>
          </a:p>
          <a:p>
            <a:r>
              <a:rPr lang="en-GB" dirty="0" smtClean="0"/>
              <a:t>Pseudo-code:</a:t>
            </a:r>
          </a:p>
          <a:p>
            <a:pPr>
              <a:lnSpc>
                <a:spcPct val="80000"/>
              </a:lnSpc>
            </a:pPr>
            <a:r>
              <a:rPr lang="en-US" dirty="0" smtClean="0">
                <a:latin typeface="Courier New" pitchFamily="49" charset="0"/>
              </a:rPr>
              <a:t>Search( Start, </a:t>
            </a:r>
            <a:r>
              <a:rPr lang="en-US" dirty="0" err="1" smtClean="0">
                <a:latin typeface="Courier New" pitchFamily="49" charset="0"/>
              </a:rPr>
              <a:t>Goal_test</a:t>
            </a:r>
            <a:r>
              <a:rPr lang="en-US" dirty="0" smtClean="0">
                <a:latin typeface="Courier New" pitchFamily="49" charset="0"/>
              </a:rPr>
              <a:t>)</a:t>
            </a:r>
          </a:p>
          <a:p>
            <a:pPr>
              <a:lnSpc>
                <a:spcPct val="80000"/>
              </a:lnSpc>
            </a:pPr>
            <a:r>
              <a:rPr lang="en-US" dirty="0" smtClean="0">
                <a:latin typeface="Courier New" pitchFamily="49" charset="0"/>
              </a:rPr>
              <a:t>	</a:t>
            </a:r>
            <a:r>
              <a:rPr lang="en-US" dirty="0" smtClean="0">
                <a:solidFill>
                  <a:schemeClr val="accent2"/>
                </a:solidFill>
                <a:latin typeface="Courier New" pitchFamily="49" charset="0"/>
              </a:rPr>
              <a:t>Open: </a:t>
            </a:r>
            <a:r>
              <a:rPr lang="en-US" dirty="0" err="1" smtClean="0">
                <a:solidFill>
                  <a:schemeClr val="accent2"/>
                </a:solidFill>
                <a:latin typeface="Courier New" pitchFamily="49" charset="0"/>
              </a:rPr>
              <a:t>fifo_queue</a:t>
            </a:r>
            <a:r>
              <a:rPr lang="en-US" dirty="0" smtClean="0">
                <a:solidFill>
                  <a:schemeClr val="accent2"/>
                </a:solidFill>
                <a:latin typeface="Courier New" pitchFamily="49" charset="0"/>
              </a:rPr>
              <a:t>;</a:t>
            </a:r>
          </a:p>
          <a:p>
            <a:pPr>
              <a:lnSpc>
                <a:spcPct val="80000"/>
              </a:lnSpc>
            </a:pPr>
            <a:r>
              <a:rPr lang="en-US" dirty="0" smtClean="0">
                <a:solidFill>
                  <a:schemeClr val="accent2"/>
                </a:solidFill>
                <a:latin typeface="Courier New" pitchFamily="49" charset="0"/>
              </a:rPr>
              <a:t>	</a:t>
            </a:r>
            <a:r>
              <a:rPr lang="en-US" dirty="0" smtClean="0">
                <a:solidFill>
                  <a:schemeClr val="tx2"/>
                </a:solidFill>
                <a:latin typeface="Courier New" pitchFamily="49" charset="0"/>
              </a:rPr>
              <a:t>Closed: </a:t>
            </a:r>
            <a:r>
              <a:rPr lang="en-US" dirty="0" err="1" smtClean="0">
                <a:solidFill>
                  <a:schemeClr val="tx2"/>
                </a:solidFill>
                <a:latin typeface="Courier New" pitchFamily="49" charset="0"/>
              </a:rPr>
              <a:t>hash_table</a:t>
            </a:r>
            <a:r>
              <a:rPr lang="en-US" dirty="0" smtClean="0">
                <a:solidFill>
                  <a:schemeClr val="tx2"/>
                </a:solidFill>
                <a:latin typeface="Courier New" pitchFamily="49" charset="0"/>
              </a:rPr>
              <a:t>; //or a list, but </a:t>
            </a:r>
            <a:r>
              <a:rPr lang="en-US" dirty="0" err="1" smtClean="0">
                <a:solidFill>
                  <a:schemeClr val="tx2"/>
                </a:solidFill>
                <a:latin typeface="Courier New" pitchFamily="49" charset="0"/>
              </a:rPr>
              <a:t>hashtables</a:t>
            </a:r>
            <a:r>
              <a:rPr lang="en-US" dirty="0" smtClean="0">
                <a:solidFill>
                  <a:schemeClr val="tx2"/>
                </a:solidFill>
                <a:latin typeface="Courier New" pitchFamily="49" charset="0"/>
              </a:rPr>
              <a:t> are faster</a:t>
            </a:r>
            <a:endParaRPr lang="en-US" dirty="0" smtClean="0">
              <a:latin typeface="Courier New" pitchFamily="49" charset="0"/>
            </a:endParaRPr>
          </a:p>
          <a:p>
            <a:pPr>
              <a:lnSpc>
                <a:spcPct val="80000"/>
              </a:lnSpc>
            </a:pPr>
            <a:r>
              <a:rPr lang="en-US" dirty="0" smtClean="0">
                <a:latin typeface="Courier New" pitchFamily="49" charset="0"/>
              </a:rPr>
              <a:t>	</a:t>
            </a:r>
            <a:r>
              <a:rPr lang="en-US" dirty="0" err="1" smtClean="0">
                <a:solidFill>
                  <a:schemeClr val="accent2"/>
                </a:solidFill>
                <a:latin typeface="Courier New" pitchFamily="49" charset="0"/>
              </a:rPr>
              <a:t>enqueue</a:t>
            </a:r>
            <a:r>
              <a:rPr lang="en-US" dirty="0" smtClean="0">
                <a:solidFill>
                  <a:schemeClr val="accent2"/>
                </a:solidFill>
                <a:latin typeface="Courier New" pitchFamily="49" charset="0"/>
              </a:rPr>
              <a:t>(Start, Open);</a:t>
            </a:r>
            <a:endParaRPr lang="en-US" dirty="0" smtClean="0">
              <a:latin typeface="Courier New" pitchFamily="49" charset="0"/>
            </a:endParaRPr>
          </a:p>
          <a:p>
            <a:pPr>
              <a:lnSpc>
                <a:spcPct val="80000"/>
              </a:lnSpc>
            </a:pPr>
            <a:r>
              <a:rPr lang="en-US" dirty="0" smtClean="0">
                <a:latin typeface="Courier New" pitchFamily="49" charset="0"/>
              </a:rPr>
              <a:t>	repeat</a:t>
            </a:r>
          </a:p>
          <a:p>
            <a:pPr>
              <a:lnSpc>
                <a:spcPct val="80000"/>
              </a:lnSpc>
            </a:pPr>
            <a:r>
              <a:rPr lang="en-US" dirty="0" smtClean="0">
                <a:latin typeface="Courier New" pitchFamily="49" charset="0"/>
              </a:rPr>
              <a:t>		if (empty(Open)) return fail; //no more nodes to look at and we haven’t found a solution</a:t>
            </a:r>
          </a:p>
          <a:p>
            <a:pPr>
              <a:lnSpc>
                <a:spcPct val="80000"/>
              </a:lnSpc>
            </a:pPr>
            <a:r>
              <a:rPr lang="en-US" dirty="0" smtClean="0">
                <a:latin typeface="Courier New" pitchFamily="49" charset="0"/>
              </a:rPr>
              <a:t>		</a:t>
            </a:r>
            <a:r>
              <a:rPr lang="en-US" dirty="0" smtClean="0">
                <a:solidFill>
                  <a:schemeClr val="accent2"/>
                </a:solidFill>
                <a:latin typeface="Courier New" pitchFamily="49" charset="0"/>
              </a:rPr>
              <a:t>Node = </a:t>
            </a:r>
            <a:r>
              <a:rPr lang="en-US" dirty="0" err="1" smtClean="0">
                <a:solidFill>
                  <a:schemeClr val="accent2"/>
                </a:solidFill>
                <a:latin typeface="Courier New" pitchFamily="49" charset="0"/>
              </a:rPr>
              <a:t>dequeue</a:t>
            </a:r>
            <a:r>
              <a:rPr lang="en-US" dirty="0" smtClean="0">
                <a:solidFill>
                  <a:schemeClr val="accent2"/>
                </a:solidFill>
                <a:latin typeface="Courier New" pitchFamily="49" charset="0"/>
              </a:rPr>
              <a:t>(Open); //get first element</a:t>
            </a:r>
            <a:endParaRPr lang="en-US" dirty="0" smtClean="0">
              <a:latin typeface="Courier New" pitchFamily="49" charset="0"/>
            </a:endParaRPr>
          </a:p>
          <a:p>
            <a:pPr>
              <a:lnSpc>
                <a:spcPct val="80000"/>
              </a:lnSpc>
            </a:pPr>
            <a:r>
              <a:rPr lang="en-US" dirty="0" smtClean="0">
                <a:latin typeface="Courier New" pitchFamily="49" charset="0"/>
              </a:rPr>
              <a:t>		if (</a:t>
            </a:r>
            <a:r>
              <a:rPr lang="en-US" dirty="0" err="1" smtClean="0">
                <a:latin typeface="Courier New" pitchFamily="49" charset="0"/>
              </a:rPr>
              <a:t>Goal_test</a:t>
            </a:r>
            <a:r>
              <a:rPr lang="en-US" dirty="0" smtClean="0">
                <a:latin typeface="Courier New" pitchFamily="49" charset="0"/>
              </a:rPr>
              <a:t>(Node)) return Node; //if it’s the solution, return it and stop searching</a:t>
            </a:r>
          </a:p>
          <a:p>
            <a:pPr>
              <a:lnSpc>
                <a:spcPct val="80000"/>
              </a:lnSpc>
            </a:pPr>
            <a:r>
              <a:rPr lang="en-US" dirty="0" smtClean="0">
                <a:latin typeface="Courier New" pitchFamily="49" charset="0"/>
              </a:rPr>
              <a:t>		for each Child of node do</a:t>
            </a:r>
          </a:p>
          <a:p>
            <a:pPr>
              <a:lnSpc>
                <a:spcPct val="80000"/>
              </a:lnSpc>
            </a:pPr>
            <a:r>
              <a:rPr lang="en-US" dirty="0" smtClean="0">
                <a:latin typeface="Courier New" pitchFamily="49" charset="0"/>
              </a:rPr>
              <a:t>			if (not </a:t>
            </a:r>
            <a:r>
              <a:rPr lang="en-US" dirty="0" smtClean="0">
                <a:solidFill>
                  <a:schemeClr val="tx2"/>
                </a:solidFill>
                <a:latin typeface="Courier New" pitchFamily="49" charset="0"/>
              </a:rPr>
              <a:t>find(Child, Closed)</a:t>
            </a:r>
            <a:r>
              <a:rPr lang="en-US" dirty="0" smtClean="0">
                <a:latin typeface="Courier New" pitchFamily="49" charset="0"/>
              </a:rPr>
              <a:t>) //if we haven’t seen this node before, put it on to the ‘open’ list</a:t>
            </a:r>
          </a:p>
          <a:p>
            <a:pPr>
              <a:lnSpc>
                <a:spcPct val="80000"/>
              </a:lnSpc>
            </a:pPr>
            <a:r>
              <a:rPr lang="en-US" dirty="0" smtClean="0">
                <a:latin typeface="Courier New" pitchFamily="49" charset="0"/>
              </a:rPr>
              <a:t>				</a:t>
            </a:r>
            <a:r>
              <a:rPr lang="en-US" dirty="0" err="1" smtClean="0">
                <a:solidFill>
                  <a:schemeClr val="accent2"/>
                </a:solidFill>
                <a:latin typeface="Courier New" pitchFamily="49" charset="0"/>
              </a:rPr>
              <a:t>enqueue</a:t>
            </a:r>
            <a:r>
              <a:rPr lang="en-US" dirty="0" smtClean="0">
                <a:solidFill>
                  <a:schemeClr val="accent2"/>
                </a:solidFill>
                <a:latin typeface="Courier New" pitchFamily="49" charset="0"/>
              </a:rPr>
              <a:t>(Child, Open)</a:t>
            </a:r>
          </a:p>
          <a:p>
            <a:pPr>
              <a:lnSpc>
                <a:spcPct val="80000"/>
              </a:lnSpc>
            </a:pPr>
            <a:r>
              <a:rPr lang="en-US" dirty="0" smtClean="0">
                <a:latin typeface="Courier New" pitchFamily="49" charset="0"/>
              </a:rPr>
              <a:t>		</a:t>
            </a:r>
            <a:r>
              <a:rPr lang="en-US" dirty="0" smtClean="0">
                <a:solidFill>
                  <a:schemeClr val="tx2"/>
                </a:solidFill>
                <a:latin typeface="Courier New" pitchFamily="49" charset="0"/>
              </a:rPr>
              <a:t>insert(Child, Closed)//put child on the closed list</a:t>
            </a:r>
            <a:endParaRPr lang="en-US" dirty="0" smtClean="0">
              <a:latin typeface="Courier New" pitchFamily="49" charset="0"/>
            </a:endParaRPr>
          </a:p>
          <a:p>
            <a:endParaRPr lang="en-GB" dirty="0" smtClean="0"/>
          </a:p>
        </p:txBody>
      </p:sp>
      <p:sp>
        <p:nvSpPr>
          <p:cNvPr id="54276" name="Slide Number Placeholder 3"/>
          <p:cNvSpPr>
            <a:spLocks noGrp="1"/>
          </p:cNvSpPr>
          <p:nvPr>
            <p:ph type="sldNum" sz="quarter" idx="5"/>
          </p:nvPr>
        </p:nvSpPr>
        <p:spPr>
          <a:noFill/>
        </p:spPr>
        <p:txBody>
          <a:bodyPr/>
          <a:lstStyle/>
          <a:p>
            <a:fld id="{1AC8EF95-0852-401A-9D29-F8878D4ED5C7}" type="slidenum">
              <a:rPr lang="en-GB" smtClean="0"/>
              <a:pPr/>
              <a:t>32</a:t>
            </a:fld>
            <a:endParaRPr lang="en-GB"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r>
              <a:rPr lang="en-GB" dirty="0" smtClean="0"/>
              <a:t>Put A on queue</a:t>
            </a:r>
          </a:p>
          <a:p>
            <a:r>
              <a:rPr lang="en-GB" dirty="0" smtClean="0"/>
              <a:t> Examine A - Not a Solution</a:t>
            </a:r>
          </a:p>
          <a:p>
            <a:r>
              <a:rPr lang="en-GB" dirty="0" smtClean="0"/>
              <a:t> Remove from queue and place on EXPLORED</a:t>
            </a:r>
          </a:p>
          <a:p>
            <a:endParaRPr lang="en-GB" dirty="0" smtClean="0"/>
          </a:p>
          <a:p>
            <a:r>
              <a:rPr lang="en-GB" dirty="0" smtClean="0"/>
              <a:t>Add B,C,D,E,F to the back of queue</a:t>
            </a:r>
          </a:p>
          <a:p>
            <a:r>
              <a:rPr lang="en-GB" dirty="0" smtClean="0"/>
              <a:t>Repeat until a solution is found </a:t>
            </a:r>
          </a:p>
          <a:p>
            <a:endParaRPr lang="en-GB" dirty="0" smtClean="0"/>
          </a:p>
          <a:p>
            <a:r>
              <a:rPr lang="en-GB" dirty="0" smtClean="0"/>
              <a:t>Black nodes are nodes that have been evaluated, white nodes are those that have been expanded (and so are in the memory) but are not yet </a:t>
            </a:r>
            <a:r>
              <a:rPr lang="en-GB" dirty="0" err="1" smtClean="0"/>
              <a:t>evalauted</a:t>
            </a:r>
            <a:r>
              <a:rPr lang="en-GB" dirty="0" smtClean="0"/>
              <a:t>. Evaluation = using the goal function to test if a given node/state is the goal state.</a:t>
            </a:r>
            <a:endParaRPr lang="en-US" dirty="0" smtClean="0"/>
          </a:p>
        </p:txBody>
      </p:sp>
      <p:sp>
        <p:nvSpPr>
          <p:cNvPr id="55300" name="Slide Number Placeholder 3"/>
          <p:cNvSpPr>
            <a:spLocks noGrp="1"/>
          </p:cNvSpPr>
          <p:nvPr>
            <p:ph type="sldNum" sz="quarter" idx="5"/>
          </p:nvPr>
        </p:nvSpPr>
        <p:spPr>
          <a:noFill/>
        </p:spPr>
        <p:txBody>
          <a:bodyPr/>
          <a:lstStyle/>
          <a:p>
            <a:fld id="{AEEE0308-60F2-4EFC-B54D-C6F7C261BC6C}" type="slidenum">
              <a:rPr lang="en-GB" smtClean="0"/>
              <a:pPr/>
              <a:t>33</a:t>
            </a:fld>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smtClean="0"/>
          </a:p>
        </p:txBody>
      </p:sp>
      <p:sp>
        <p:nvSpPr>
          <p:cNvPr id="32772" name="Slide Number Placeholder 3"/>
          <p:cNvSpPr>
            <a:spLocks noGrp="1"/>
          </p:cNvSpPr>
          <p:nvPr>
            <p:ph type="sldNum" sz="quarter" idx="5"/>
          </p:nvPr>
        </p:nvSpPr>
        <p:spPr>
          <a:noFill/>
        </p:spPr>
        <p:txBody>
          <a:bodyPr/>
          <a:lstStyle/>
          <a:p>
            <a:fld id="{59D08EA5-D671-49DD-89B3-51216D744C68}" type="slidenum">
              <a:rPr lang="en-GB" smtClean="0"/>
              <a:pPr/>
              <a:t>5</a:t>
            </a:fld>
            <a:endParaRPr lang="en-GB"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dirty="0" smtClean="0"/>
          </a:p>
          <a:p>
            <a:r>
              <a:rPr lang="en-GB" dirty="0" smtClean="0"/>
              <a:t>For b = 10 and d = 5</a:t>
            </a:r>
          </a:p>
          <a:p>
            <a:r>
              <a:rPr lang="en-GB" dirty="0" smtClean="0"/>
              <a:t>10 + 100 + 1000 + 10,000 + 100,000 = 111,110</a:t>
            </a:r>
            <a:endParaRPr lang="en-US" dirty="0" smtClean="0"/>
          </a:p>
        </p:txBody>
      </p:sp>
      <p:sp>
        <p:nvSpPr>
          <p:cNvPr id="56324" name="Slide Number Placeholder 3"/>
          <p:cNvSpPr>
            <a:spLocks noGrp="1"/>
          </p:cNvSpPr>
          <p:nvPr>
            <p:ph type="sldNum" sz="quarter" idx="5"/>
          </p:nvPr>
        </p:nvSpPr>
        <p:spPr>
          <a:noFill/>
        </p:spPr>
        <p:txBody>
          <a:bodyPr/>
          <a:lstStyle/>
          <a:p>
            <a:fld id="{3B5A8A1C-AD43-41E0-86D2-94F9EC4A1854}" type="slidenum">
              <a:rPr lang="en-GB" smtClean="0"/>
              <a:pPr/>
              <a:t>34</a:t>
            </a:fld>
            <a:endParaRPr lang="en-GB"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r>
              <a:rPr lang="en-GB" smtClean="0"/>
              <a:t>Can be very efficient if there are many equally good solutions</a:t>
            </a:r>
          </a:p>
          <a:p>
            <a:endParaRPr lang="en-US" smtClean="0"/>
          </a:p>
        </p:txBody>
      </p:sp>
      <p:sp>
        <p:nvSpPr>
          <p:cNvPr id="57348" name="Slide Number Placeholder 3"/>
          <p:cNvSpPr>
            <a:spLocks noGrp="1"/>
          </p:cNvSpPr>
          <p:nvPr>
            <p:ph type="sldNum" sz="quarter" idx="5"/>
          </p:nvPr>
        </p:nvSpPr>
        <p:spPr>
          <a:noFill/>
        </p:spPr>
        <p:txBody>
          <a:bodyPr/>
          <a:lstStyle/>
          <a:p>
            <a:fld id="{CC8AD1B3-F37D-4906-8EB6-5FEB2DA4F7BA}" type="slidenum">
              <a:rPr lang="en-GB" smtClean="0"/>
              <a:pPr/>
              <a:t>35</a:t>
            </a:fld>
            <a:endParaRPr lang="en-GB"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r>
              <a:rPr lang="en-GB" dirty="0" smtClean="0"/>
              <a:t>Always expands the node at the deepest level</a:t>
            </a:r>
          </a:p>
          <a:p>
            <a:r>
              <a:rPr lang="en-GB" dirty="0" smtClean="0"/>
              <a:t> When a dead end is reached, shallowest node is</a:t>
            </a:r>
          </a:p>
          <a:p>
            <a:r>
              <a:rPr lang="en-GB" dirty="0" smtClean="0"/>
              <a:t>expanded that still has unexplored successors</a:t>
            </a:r>
          </a:p>
          <a:p>
            <a:endParaRPr lang="en-GB" dirty="0" smtClean="0"/>
          </a:p>
          <a:p>
            <a:r>
              <a:rPr lang="en-GB" dirty="0" smtClean="0"/>
              <a:t>Pseudo-code:</a:t>
            </a:r>
          </a:p>
          <a:p>
            <a:pPr>
              <a:lnSpc>
                <a:spcPct val="80000"/>
              </a:lnSpc>
            </a:pPr>
            <a:r>
              <a:rPr lang="en-US" dirty="0" smtClean="0">
                <a:latin typeface="Courier New" pitchFamily="49" charset="0"/>
              </a:rPr>
              <a:t>Search( Start, </a:t>
            </a:r>
            <a:r>
              <a:rPr lang="en-US" dirty="0" err="1" smtClean="0">
                <a:latin typeface="Courier New" pitchFamily="49" charset="0"/>
              </a:rPr>
              <a:t>Goal_test</a:t>
            </a:r>
            <a:r>
              <a:rPr lang="en-US" dirty="0" smtClean="0">
                <a:latin typeface="Courier New" pitchFamily="49" charset="0"/>
              </a:rPr>
              <a:t>)</a:t>
            </a:r>
          </a:p>
          <a:p>
            <a:pPr>
              <a:lnSpc>
                <a:spcPct val="80000"/>
              </a:lnSpc>
            </a:pPr>
            <a:r>
              <a:rPr lang="en-US" dirty="0" smtClean="0">
                <a:latin typeface="Courier New" pitchFamily="49" charset="0"/>
              </a:rPr>
              <a:t>	</a:t>
            </a:r>
            <a:r>
              <a:rPr lang="en-US" dirty="0" smtClean="0">
                <a:solidFill>
                  <a:schemeClr val="accent2"/>
                </a:solidFill>
                <a:latin typeface="Courier New" pitchFamily="49" charset="0"/>
              </a:rPr>
              <a:t>Open: stack;</a:t>
            </a:r>
          </a:p>
          <a:p>
            <a:pPr>
              <a:lnSpc>
                <a:spcPct val="80000"/>
              </a:lnSpc>
            </a:pPr>
            <a:r>
              <a:rPr lang="en-US" dirty="0" smtClean="0">
                <a:solidFill>
                  <a:schemeClr val="accent2"/>
                </a:solidFill>
                <a:latin typeface="Courier New" pitchFamily="49" charset="0"/>
              </a:rPr>
              <a:t>	</a:t>
            </a:r>
            <a:r>
              <a:rPr lang="en-US" dirty="0" smtClean="0">
                <a:latin typeface="Courier New" pitchFamily="49" charset="0"/>
              </a:rPr>
              <a:t>Closed: </a:t>
            </a:r>
            <a:r>
              <a:rPr lang="en-US" dirty="0" err="1" smtClean="0">
                <a:latin typeface="Courier New" pitchFamily="49" charset="0"/>
              </a:rPr>
              <a:t>hash_table</a:t>
            </a:r>
            <a:r>
              <a:rPr lang="en-US" dirty="0" smtClean="0">
                <a:latin typeface="Courier New" pitchFamily="49" charset="0"/>
              </a:rPr>
              <a:t>;</a:t>
            </a:r>
          </a:p>
          <a:p>
            <a:pPr>
              <a:lnSpc>
                <a:spcPct val="80000"/>
              </a:lnSpc>
            </a:pPr>
            <a:r>
              <a:rPr lang="en-US" dirty="0" smtClean="0">
                <a:latin typeface="Courier New" pitchFamily="49" charset="0"/>
              </a:rPr>
              <a:t>	</a:t>
            </a:r>
            <a:r>
              <a:rPr lang="en-US" dirty="0" smtClean="0">
                <a:solidFill>
                  <a:schemeClr val="accent2"/>
                </a:solidFill>
                <a:latin typeface="Courier New" pitchFamily="49" charset="0"/>
              </a:rPr>
              <a:t>push(Start, Open);</a:t>
            </a:r>
            <a:endParaRPr lang="en-US" dirty="0" smtClean="0">
              <a:latin typeface="Courier New" pitchFamily="49" charset="0"/>
            </a:endParaRPr>
          </a:p>
          <a:p>
            <a:pPr>
              <a:lnSpc>
                <a:spcPct val="80000"/>
              </a:lnSpc>
            </a:pPr>
            <a:r>
              <a:rPr lang="en-US" dirty="0" smtClean="0">
                <a:latin typeface="Courier New" pitchFamily="49" charset="0"/>
              </a:rPr>
              <a:t>	repeat</a:t>
            </a:r>
          </a:p>
          <a:p>
            <a:pPr>
              <a:lnSpc>
                <a:spcPct val="80000"/>
              </a:lnSpc>
            </a:pPr>
            <a:r>
              <a:rPr lang="en-US" dirty="0" smtClean="0">
                <a:latin typeface="Courier New" pitchFamily="49" charset="0"/>
              </a:rPr>
              <a:t>		if (empty(Open)) return fail;</a:t>
            </a:r>
          </a:p>
          <a:p>
            <a:pPr>
              <a:lnSpc>
                <a:spcPct val="80000"/>
              </a:lnSpc>
            </a:pPr>
            <a:r>
              <a:rPr lang="en-US" dirty="0" smtClean="0">
                <a:latin typeface="Courier New" pitchFamily="49" charset="0"/>
              </a:rPr>
              <a:t>		</a:t>
            </a:r>
            <a:r>
              <a:rPr lang="en-US" dirty="0" smtClean="0">
                <a:solidFill>
                  <a:schemeClr val="accent2"/>
                </a:solidFill>
                <a:latin typeface="Courier New" pitchFamily="49" charset="0"/>
              </a:rPr>
              <a:t>Node = pop(Open);</a:t>
            </a:r>
            <a:endParaRPr lang="en-US" dirty="0" smtClean="0">
              <a:latin typeface="Courier New" pitchFamily="49" charset="0"/>
            </a:endParaRPr>
          </a:p>
          <a:p>
            <a:pPr>
              <a:lnSpc>
                <a:spcPct val="80000"/>
              </a:lnSpc>
            </a:pPr>
            <a:r>
              <a:rPr lang="en-US" dirty="0" smtClean="0">
                <a:latin typeface="Courier New" pitchFamily="49" charset="0"/>
              </a:rPr>
              <a:t>		if (</a:t>
            </a:r>
            <a:r>
              <a:rPr lang="en-US" dirty="0" err="1" smtClean="0">
                <a:latin typeface="Courier New" pitchFamily="49" charset="0"/>
              </a:rPr>
              <a:t>Goal_test</a:t>
            </a:r>
            <a:r>
              <a:rPr lang="en-US" dirty="0" smtClean="0">
                <a:latin typeface="Courier New" pitchFamily="49" charset="0"/>
              </a:rPr>
              <a:t>(Node)) return Node;</a:t>
            </a:r>
          </a:p>
          <a:p>
            <a:pPr>
              <a:lnSpc>
                <a:spcPct val="80000"/>
              </a:lnSpc>
            </a:pPr>
            <a:r>
              <a:rPr lang="en-US" dirty="0" smtClean="0">
                <a:latin typeface="Courier New" pitchFamily="49" charset="0"/>
              </a:rPr>
              <a:t>		for each Child of node do</a:t>
            </a:r>
          </a:p>
          <a:p>
            <a:pPr>
              <a:lnSpc>
                <a:spcPct val="80000"/>
              </a:lnSpc>
            </a:pPr>
            <a:r>
              <a:rPr lang="en-US" dirty="0" smtClean="0">
                <a:latin typeface="Courier New" pitchFamily="49" charset="0"/>
              </a:rPr>
              <a:t>			if (not find(Child, Closed))</a:t>
            </a:r>
          </a:p>
          <a:p>
            <a:pPr>
              <a:lnSpc>
                <a:spcPct val="80000"/>
              </a:lnSpc>
            </a:pPr>
            <a:r>
              <a:rPr lang="en-US" dirty="0" smtClean="0">
                <a:latin typeface="Courier New" pitchFamily="49" charset="0"/>
              </a:rPr>
              <a:t>				</a:t>
            </a:r>
            <a:r>
              <a:rPr lang="en-US" dirty="0" smtClean="0">
                <a:solidFill>
                  <a:schemeClr val="accent2"/>
                </a:solidFill>
                <a:latin typeface="Courier New" pitchFamily="49" charset="0"/>
              </a:rPr>
              <a:t>push(Child, Open)</a:t>
            </a:r>
          </a:p>
          <a:p>
            <a:pPr>
              <a:lnSpc>
                <a:spcPct val="80000"/>
              </a:lnSpc>
            </a:pPr>
            <a:r>
              <a:rPr lang="en-US" dirty="0" smtClean="0">
                <a:latin typeface="Courier New" pitchFamily="49" charset="0"/>
              </a:rPr>
              <a:t>		insert(Child, Closed)</a:t>
            </a:r>
          </a:p>
          <a:p>
            <a:endParaRPr lang="en-US" dirty="0" smtClean="0"/>
          </a:p>
        </p:txBody>
      </p:sp>
      <p:sp>
        <p:nvSpPr>
          <p:cNvPr id="58372" name="Slide Number Placeholder 3"/>
          <p:cNvSpPr>
            <a:spLocks noGrp="1"/>
          </p:cNvSpPr>
          <p:nvPr>
            <p:ph type="sldNum" sz="quarter" idx="5"/>
          </p:nvPr>
        </p:nvSpPr>
        <p:spPr>
          <a:noFill/>
        </p:spPr>
        <p:txBody>
          <a:bodyPr/>
          <a:lstStyle/>
          <a:p>
            <a:fld id="{8F07E30F-47BD-4372-AF26-5879042B5D64}" type="slidenum">
              <a:rPr lang="en-GB" smtClean="0"/>
              <a:pPr/>
              <a:t>36</a:t>
            </a:fld>
            <a:endParaRPr lang="en-GB"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r>
              <a:rPr lang="en-GB" dirty="0" smtClean="0"/>
              <a:t>Put A on stack</a:t>
            </a:r>
          </a:p>
          <a:p>
            <a:r>
              <a:rPr lang="en-GB" dirty="0" smtClean="0"/>
              <a:t>Examine A - Not solution</a:t>
            </a:r>
          </a:p>
          <a:p>
            <a:r>
              <a:rPr lang="en-GB" dirty="0" smtClean="0"/>
              <a:t>Pop A from stack and place on EXPLORED list</a:t>
            </a:r>
          </a:p>
          <a:p>
            <a:r>
              <a:rPr lang="en-GB" dirty="0" smtClean="0"/>
              <a:t>Push B, C, D, E and F onto the stack</a:t>
            </a:r>
          </a:p>
          <a:p>
            <a:r>
              <a:rPr lang="en-GB" dirty="0" smtClean="0"/>
              <a:t>Repeat until solution found</a:t>
            </a:r>
            <a:endParaRPr lang="en-US" dirty="0" smtClean="0"/>
          </a:p>
        </p:txBody>
      </p:sp>
      <p:sp>
        <p:nvSpPr>
          <p:cNvPr id="59396" name="Slide Number Placeholder 3"/>
          <p:cNvSpPr>
            <a:spLocks noGrp="1"/>
          </p:cNvSpPr>
          <p:nvPr>
            <p:ph type="sldNum" sz="quarter" idx="5"/>
          </p:nvPr>
        </p:nvSpPr>
        <p:spPr>
          <a:noFill/>
        </p:spPr>
        <p:txBody>
          <a:bodyPr/>
          <a:lstStyle/>
          <a:p>
            <a:fld id="{CFFC3BA3-D7F1-479D-A571-B3D59E52AE8C}" type="slidenum">
              <a:rPr lang="en-GB" smtClean="0"/>
              <a:pPr/>
              <a:t>37</a:t>
            </a:fld>
            <a:endParaRPr lang="en-GB"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smtClean="0"/>
          </a:p>
        </p:txBody>
      </p:sp>
      <p:sp>
        <p:nvSpPr>
          <p:cNvPr id="60420" name="Slide Number Placeholder 3"/>
          <p:cNvSpPr>
            <a:spLocks noGrp="1"/>
          </p:cNvSpPr>
          <p:nvPr>
            <p:ph type="sldNum" sz="quarter" idx="5"/>
          </p:nvPr>
        </p:nvSpPr>
        <p:spPr>
          <a:noFill/>
        </p:spPr>
        <p:txBody>
          <a:bodyPr/>
          <a:lstStyle/>
          <a:p>
            <a:fld id="{B8346790-C3A1-4206-B4BC-16D6F78D1F8B}" type="slidenum">
              <a:rPr lang="en-GB" smtClean="0"/>
              <a:pPr/>
              <a:t>38</a:t>
            </a:fld>
            <a:endParaRPr lang="en-GB"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r>
              <a:rPr lang="en-US" dirty="0" smtClean="0"/>
              <a:t>* Unless loop-avoidance is implemented (i.e. maintain a closed list)</a:t>
            </a:r>
          </a:p>
        </p:txBody>
      </p:sp>
      <p:sp>
        <p:nvSpPr>
          <p:cNvPr id="61444" name="Slide Number Placeholder 3"/>
          <p:cNvSpPr>
            <a:spLocks noGrp="1"/>
          </p:cNvSpPr>
          <p:nvPr>
            <p:ph type="sldNum" sz="quarter" idx="5"/>
          </p:nvPr>
        </p:nvSpPr>
        <p:spPr>
          <a:noFill/>
        </p:spPr>
        <p:txBody>
          <a:bodyPr/>
          <a:lstStyle/>
          <a:p>
            <a:fld id="{C8628C3D-47B7-4FC3-BA0D-9DE060373E77}" type="slidenum">
              <a:rPr lang="en-GB" smtClean="0"/>
              <a:pPr/>
              <a:t>39</a:t>
            </a:fld>
            <a:endParaRPr lang="en-GB"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r>
              <a:rPr lang="en-GB" smtClean="0"/>
              <a:t>The algorithms are exactly the same in the code, the only thing that differs is the data structures for open and closed lists</a:t>
            </a:r>
          </a:p>
        </p:txBody>
      </p:sp>
      <p:sp>
        <p:nvSpPr>
          <p:cNvPr id="62468" name="Slide Number Placeholder 3"/>
          <p:cNvSpPr>
            <a:spLocks noGrp="1"/>
          </p:cNvSpPr>
          <p:nvPr>
            <p:ph type="sldNum" sz="quarter" idx="5"/>
          </p:nvPr>
        </p:nvSpPr>
        <p:spPr>
          <a:noFill/>
        </p:spPr>
        <p:txBody>
          <a:bodyPr/>
          <a:lstStyle/>
          <a:p>
            <a:fld id="{64018C7B-EE08-4561-9184-FCD9E4DC83DC}" type="slidenum">
              <a:rPr lang="en-GB" smtClean="0"/>
              <a:pPr/>
              <a:t>40</a:t>
            </a:fld>
            <a:endParaRPr lang="en-GB"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smtClean="0"/>
          </a:p>
        </p:txBody>
      </p:sp>
      <p:sp>
        <p:nvSpPr>
          <p:cNvPr id="64516" name="Slide Number Placeholder 3"/>
          <p:cNvSpPr>
            <a:spLocks noGrp="1"/>
          </p:cNvSpPr>
          <p:nvPr>
            <p:ph type="sldNum" sz="quarter" idx="5"/>
          </p:nvPr>
        </p:nvSpPr>
        <p:spPr>
          <a:noFill/>
        </p:spPr>
        <p:txBody>
          <a:bodyPr/>
          <a:lstStyle/>
          <a:p>
            <a:fld id="{934E605C-3500-4F84-B9BF-55E76331F806}" type="slidenum">
              <a:rPr lang="en-GB" smtClean="0"/>
              <a:pPr/>
              <a:t>42</a:t>
            </a:fld>
            <a:endParaRPr lang="en-GB"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p:spPr>
        <p:txBody>
          <a:bodyPr/>
          <a:lstStyle/>
          <a:p>
            <a:pPr>
              <a:lnSpc>
                <a:spcPct val="80000"/>
              </a:lnSpc>
            </a:pPr>
            <a:r>
              <a:rPr lang="en-GB" sz="800" dirty="0" smtClean="0"/>
              <a:t>// while we haven't found the goal</a:t>
            </a:r>
          </a:p>
          <a:p>
            <a:pPr>
              <a:lnSpc>
                <a:spcPct val="80000"/>
              </a:lnSpc>
            </a:pPr>
            <a:r>
              <a:rPr lang="en-GB" sz="800" dirty="0" smtClean="0"/>
              <a:t>		while ((</a:t>
            </a:r>
            <a:r>
              <a:rPr lang="en-GB" sz="800" dirty="0" err="1" smtClean="0"/>
              <a:t>open.size</a:t>
            </a:r>
            <a:r>
              <a:rPr lang="en-GB" sz="800" dirty="0" smtClean="0"/>
              <a:t>() != 0)) {</a:t>
            </a:r>
          </a:p>
          <a:p>
            <a:pPr>
              <a:lnSpc>
                <a:spcPct val="80000"/>
              </a:lnSpc>
            </a:pPr>
            <a:r>
              <a:rPr lang="en-GB" sz="800" dirty="0" smtClean="0"/>
              <a:t>			//get the next state to consider - the first in the stack</a:t>
            </a:r>
          </a:p>
          <a:p>
            <a:pPr>
              <a:lnSpc>
                <a:spcPct val="80000"/>
              </a:lnSpc>
            </a:pPr>
            <a:r>
              <a:rPr lang="en-GB" sz="800" dirty="0" smtClean="0"/>
              <a:t>			//no need for an explicit call to remove it, as pop() method does this automatically</a:t>
            </a:r>
          </a:p>
          <a:p>
            <a:pPr>
              <a:lnSpc>
                <a:spcPct val="80000"/>
              </a:lnSpc>
            </a:pPr>
            <a:r>
              <a:rPr lang="en-GB" sz="800" dirty="0" smtClean="0"/>
              <a:t>			Node current = </a:t>
            </a:r>
            <a:r>
              <a:rPr lang="en-GB" sz="800" dirty="0" err="1" smtClean="0"/>
              <a:t>getFirstInOpen</a:t>
            </a:r>
            <a:r>
              <a:rPr lang="en-GB" sz="800" dirty="0" smtClean="0"/>
              <a:t>();</a:t>
            </a:r>
          </a:p>
          <a:p>
            <a:pPr>
              <a:lnSpc>
                <a:spcPct val="80000"/>
              </a:lnSpc>
            </a:pPr>
            <a:endParaRPr lang="en-GB" sz="800" dirty="0" smtClean="0"/>
          </a:p>
          <a:p>
            <a:pPr>
              <a:lnSpc>
                <a:spcPct val="80000"/>
              </a:lnSpc>
            </a:pPr>
            <a:r>
              <a:rPr lang="en-GB" sz="800" dirty="0" smtClean="0"/>
              <a:t>			//if this is a solution, then halt</a:t>
            </a:r>
          </a:p>
          <a:p>
            <a:pPr>
              <a:lnSpc>
                <a:spcPct val="80000"/>
              </a:lnSpc>
            </a:pPr>
            <a:r>
              <a:rPr lang="en-GB" sz="800" dirty="0" smtClean="0"/>
              <a:t>			if (current == nodes[</a:t>
            </a:r>
            <a:r>
              <a:rPr lang="en-GB" sz="800" dirty="0" err="1" smtClean="0"/>
              <a:t>tx</a:t>
            </a:r>
            <a:r>
              <a:rPr lang="en-GB" sz="800" dirty="0" smtClean="0"/>
              <a:t>][</a:t>
            </a:r>
            <a:r>
              <a:rPr lang="en-GB" sz="800" dirty="0" err="1" smtClean="0"/>
              <a:t>ty</a:t>
            </a:r>
            <a:r>
              <a:rPr lang="en-GB" sz="800" dirty="0" smtClean="0"/>
              <a:t>]) {</a:t>
            </a:r>
          </a:p>
          <a:p>
            <a:pPr>
              <a:lnSpc>
                <a:spcPct val="80000"/>
              </a:lnSpc>
            </a:pPr>
            <a:r>
              <a:rPr lang="en-GB" sz="800" dirty="0" smtClean="0"/>
              <a:t>				break;</a:t>
            </a:r>
          </a:p>
          <a:p>
            <a:pPr>
              <a:lnSpc>
                <a:spcPct val="80000"/>
              </a:lnSpc>
            </a:pPr>
            <a:r>
              <a:rPr lang="en-GB" sz="800" dirty="0" smtClean="0"/>
              <a:t>			}</a:t>
            </a:r>
          </a:p>
          <a:p>
            <a:pPr>
              <a:lnSpc>
                <a:spcPct val="80000"/>
              </a:lnSpc>
            </a:pPr>
            <a:endParaRPr lang="en-GB" sz="800" dirty="0" smtClean="0"/>
          </a:p>
          <a:p>
            <a:pPr>
              <a:lnSpc>
                <a:spcPct val="80000"/>
              </a:lnSpc>
            </a:pPr>
            <a:r>
              <a:rPr lang="en-GB" sz="800" dirty="0" smtClean="0"/>
              <a:t>			</a:t>
            </a:r>
            <a:r>
              <a:rPr lang="en-GB" sz="800" dirty="0" err="1" smtClean="0"/>
              <a:t>addToClosed</a:t>
            </a:r>
            <a:r>
              <a:rPr lang="en-GB" sz="800" dirty="0" smtClean="0"/>
              <a:t>(current);</a:t>
            </a:r>
          </a:p>
          <a:p>
            <a:pPr>
              <a:lnSpc>
                <a:spcPct val="80000"/>
              </a:lnSpc>
            </a:pPr>
            <a:endParaRPr lang="en-GB" sz="800" dirty="0" smtClean="0"/>
          </a:p>
          <a:p>
            <a:pPr>
              <a:lnSpc>
                <a:spcPct val="80000"/>
              </a:lnSpc>
            </a:pPr>
            <a:r>
              <a:rPr lang="en-GB" sz="800" dirty="0" smtClean="0"/>
              <a:t>			// search through all the neighbours of the current node evaluating</a:t>
            </a:r>
          </a:p>
          <a:p>
            <a:pPr>
              <a:lnSpc>
                <a:spcPct val="80000"/>
              </a:lnSpc>
            </a:pPr>
            <a:r>
              <a:rPr lang="en-GB" sz="800" dirty="0" smtClean="0"/>
              <a:t>			// them as next steps</a:t>
            </a:r>
          </a:p>
          <a:p>
            <a:pPr>
              <a:lnSpc>
                <a:spcPct val="80000"/>
              </a:lnSpc>
            </a:pPr>
            <a:r>
              <a:rPr lang="en-GB" sz="800" dirty="0" smtClean="0"/>
              <a:t>			for (</a:t>
            </a:r>
            <a:r>
              <a:rPr lang="en-GB" sz="800" dirty="0" err="1" smtClean="0"/>
              <a:t>int</a:t>
            </a:r>
            <a:r>
              <a:rPr lang="en-GB" sz="800" dirty="0" smtClean="0"/>
              <a:t> x=-1;x&lt;2;x++) {</a:t>
            </a:r>
          </a:p>
          <a:p>
            <a:pPr>
              <a:lnSpc>
                <a:spcPct val="80000"/>
              </a:lnSpc>
            </a:pPr>
            <a:r>
              <a:rPr lang="en-GB" sz="800" dirty="0" smtClean="0"/>
              <a:t>				for (</a:t>
            </a:r>
            <a:r>
              <a:rPr lang="en-GB" sz="800" dirty="0" err="1" smtClean="0"/>
              <a:t>int</a:t>
            </a:r>
            <a:r>
              <a:rPr lang="en-GB" sz="800" dirty="0" smtClean="0"/>
              <a:t> y=-1;y&lt;2;y++) {</a:t>
            </a:r>
          </a:p>
          <a:p>
            <a:pPr>
              <a:lnSpc>
                <a:spcPct val="80000"/>
              </a:lnSpc>
            </a:pPr>
            <a:r>
              <a:rPr lang="en-GB" sz="800" dirty="0" smtClean="0"/>
              <a:t>					// not a neighbour, its the current tile</a:t>
            </a:r>
          </a:p>
          <a:p>
            <a:pPr>
              <a:lnSpc>
                <a:spcPct val="80000"/>
              </a:lnSpc>
            </a:pPr>
            <a:r>
              <a:rPr lang="en-GB" sz="800" dirty="0" smtClean="0"/>
              <a:t>					if ((x == 0) &amp;&amp; (y == 0)) {</a:t>
            </a:r>
          </a:p>
          <a:p>
            <a:pPr>
              <a:lnSpc>
                <a:spcPct val="80000"/>
              </a:lnSpc>
            </a:pPr>
            <a:r>
              <a:rPr lang="en-GB" sz="800" dirty="0" smtClean="0"/>
              <a:t>						continue;</a:t>
            </a:r>
          </a:p>
          <a:p>
            <a:pPr>
              <a:lnSpc>
                <a:spcPct val="80000"/>
              </a:lnSpc>
            </a:pPr>
            <a:r>
              <a:rPr lang="en-GB" sz="800" dirty="0" smtClean="0"/>
              <a:t>					}</a:t>
            </a:r>
          </a:p>
          <a:p>
            <a:pPr>
              <a:lnSpc>
                <a:spcPct val="80000"/>
              </a:lnSpc>
            </a:pPr>
            <a:r>
              <a:rPr lang="en-GB" sz="800" dirty="0" smtClean="0"/>
              <a:t>					</a:t>
            </a:r>
          </a:p>
          <a:p>
            <a:pPr>
              <a:lnSpc>
                <a:spcPct val="80000"/>
              </a:lnSpc>
            </a:pPr>
            <a:r>
              <a:rPr lang="en-GB" sz="800" dirty="0" smtClean="0"/>
              <a:t>					// if we're not allowing diagonal movement then only</a:t>
            </a:r>
          </a:p>
          <a:p>
            <a:pPr>
              <a:lnSpc>
                <a:spcPct val="80000"/>
              </a:lnSpc>
            </a:pPr>
            <a:r>
              <a:rPr lang="en-GB" sz="800" dirty="0" smtClean="0"/>
              <a:t>					// one of x or y can be set</a:t>
            </a:r>
          </a:p>
          <a:p>
            <a:pPr>
              <a:lnSpc>
                <a:spcPct val="80000"/>
              </a:lnSpc>
            </a:pPr>
            <a:r>
              <a:rPr lang="en-GB" sz="800" dirty="0" smtClean="0"/>
              <a:t>					if (!</a:t>
            </a:r>
            <a:r>
              <a:rPr lang="en-GB" sz="800" dirty="0" err="1" smtClean="0"/>
              <a:t>allowDiagMovement</a:t>
            </a:r>
            <a:r>
              <a:rPr lang="en-GB" sz="800" dirty="0" smtClean="0"/>
              <a:t>) {</a:t>
            </a:r>
          </a:p>
          <a:p>
            <a:pPr>
              <a:lnSpc>
                <a:spcPct val="80000"/>
              </a:lnSpc>
            </a:pPr>
            <a:r>
              <a:rPr lang="en-GB" sz="800" dirty="0" smtClean="0"/>
              <a:t>						if ((x != 0) &amp;&amp; (y != 0)) {</a:t>
            </a:r>
          </a:p>
          <a:p>
            <a:pPr>
              <a:lnSpc>
                <a:spcPct val="80000"/>
              </a:lnSpc>
            </a:pPr>
            <a:r>
              <a:rPr lang="en-GB" sz="800" dirty="0" smtClean="0"/>
              <a:t>							continue;</a:t>
            </a:r>
          </a:p>
          <a:p>
            <a:pPr>
              <a:lnSpc>
                <a:spcPct val="80000"/>
              </a:lnSpc>
            </a:pPr>
            <a:r>
              <a:rPr lang="en-GB" sz="800" dirty="0" smtClean="0"/>
              <a:t>						}</a:t>
            </a:r>
          </a:p>
          <a:p>
            <a:pPr>
              <a:lnSpc>
                <a:spcPct val="80000"/>
              </a:lnSpc>
            </a:pPr>
            <a:r>
              <a:rPr lang="en-GB" sz="800" dirty="0" smtClean="0"/>
              <a:t>					}</a:t>
            </a:r>
          </a:p>
          <a:p>
            <a:pPr>
              <a:lnSpc>
                <a:spcPct val="80000"/>
              </a:lnSpc>
            </a:pPr>
            <a:endParaRPr lang="en-GB" sz="800" dirty="0" smtClean="0"/>
          </a:p>
          <a:p>
            <a:pPr>
              <a:lnSpc>
                <a:spcPct val="80000"/>
              </a:lnSpc>
            </a:pPr>
            <a:r>
              <a:rPr lang="en-GB" sz="800" dirty="0" smtClean="0"/>
              <a:t>					// determine the location of the neighbour and evaluate it</a:t>
            </a:r>
          </a:p>
          <a:p>
            <a:pPr>
              <a:lnSpc>
                <a:spcPct val="80000"/>
              </a:lnSpc>
            </a:pPr>
            <a:r>
              <a:rPr lang="en-GB" sz="800" dirty="0" smtClean="0"/>
              <a:t>					</a:t>
            </a:r>
            <a:r>
              <a:rPr lang="en-GB" sz="800" dirty="0" err="1" smtClean="0"/>
              <a:t>int</a:t>
            </a:r>
            <a:r>
              <a:rPr lang="en-GB" sz="800" dirty="0" smtClean="0"/>
              <a:t> </a:t>
            </a:r>
            <a:r>
              <a:rPr lang="en-GB" sz="800" dirty="0" err="1" smtClean="0"/>
              <a:t>xp</a:t>
            </a:r>
            <a:r>
              <a:rPr lang="en-GB" sz="800" dirty="0" smtClean="0"/>
              <a:t> = x + </a:t>
            </a:r>
            <a:r>
              <a:rPr lang="en-GB" sz="800" dirty="0" err="1" smtClean="0"/>
              <a:t>current.x</a:t>
            </a:r>
            <a:r>
              <a:rPr lang="en-GB" sz="800" dirty="0" smtClean="0"/>
              <a:t>;</a:t>
            </a:r>
          </a:p>
          <a:p>
            <a:pPr>
              <a:lnSpc>
                <a:spcPct val="80000"/>
              </a:lnSpc>
            </a:pPr>
            <a:r>
              <a:rPr lang="en-GB" sz="800" dirty="0" smtClean="0"/>
              <a:t>					</a:t>
            </a:r>
            <a:r>
              <a:rPr lang="en-GB" sz="800" dirty="0" err="1" smtClean="0"/>
              <a:t>int</a:t>
            </a:r>
            <a:r>
              <a:rPr lang="en-GB" sz="800" dirty="0" smtClean="0"/>
              <a:t> </a:t>
            </a:r>
            <a:r>
              <a:rPr lang="en-GB" sz="800" dirty="0" err="1" smtClean="0"/>
              <a:t>yp</a:t>
            </a:r>
            <a:r>
              <a:rPr lang="en-GB" sz="800" dirty="0" smtClean="0"/>
              <a:t> = y + </a:t>
            </a:r>
            <a:r>
              <a:rPr lang="en-GB" sz="800" dirty="0" err="1" smtClean="0"/>
              <a:t>current.y</a:t>
            </a:r>
            <a:r>
              <a:rPr lang="en-GB" sz="800" dirty="0" smtClean="0"/>
              <a:t>;</a:t>
            </a:r>
          </a:p>
          <a:p>
            <a:pPr>
              <a:lnSpc>
                <a:spcPct val="80000"/>
              </a:lnSpc>
            </a:pPr>
            <a:endParaRPr lang="en-GB" sz="800" dirty="0" smtClean="0"/>
          </a:p>
          <a:p>
            <a:pPr>
              <a:lnSpc>
                <a:spcPct val="80000"/>
              </a:lnSpc>
            </a:pPr>
            <a:r>
              <a:rPr lang="en-GB" sz="800" dirty="0" smtClean="0"/>
              <a:t>					//if we can move to this node - i.e. it's not an obstacle</a:t>
            </a:r>
          </a:p>
          <a:p>
            <a:pPr>
              <a:lnSpc>
                <a:spcPct val="80000"/>
              </a:lnSpc>
            </a:pPr>
            <a:r>
              <a:rPr lang="en-GB" sz="800" dirty="0" smtClean="0"/>
              <a:t>					if (</a:t>
            </a:r>
            <a:r>
              <a:rPr lang="en-GB" sz="800" dirty="0" err="1" smtClean="0"/>
              <a:t>isValidLocation</a:t>
            </a:r>
            <a:r>
              <a:rPr lang="en-GB" sz="800" dirty="0" smtClean="0"/>
              <a:t>(</a:t>
            </a:r>
            <a:r>
              <a:rPr lang="en-GB" sz="800" dirty="0" err="1" smtClean="0"/>
              <a:t>mover,sx,sy,xp,yp</a:t>
            </a:r>
            <a:r>
              <a:rPr lang="en-GB" sz="800" dirty="0" smtClean="0"/>
              <a:t>)) {</a:t>
            </a:r>
          </a:p>
          <a:p>
            <a:pPr>
              <a:lnSpc>
                <a:spcPct val="80000"/>
              </a:lnSpc>
            </a:pPr>
            <a:r>
              <a:rPr lang="en-GB" sz="800" dirty="0" smtClean="0"/>
              <a:t>						Node neighbour = nodes[</a:t>
            </a:r>
            <a:r>
              <a:rPr lang="en-GB" sz="800" dirty="0" err="1" smtClean="0"/>
              <a:t>xp</a:t>
            </a:r>
            <a:r>
              <a:rPr lang="en-GB" sz="800" dirty="0" smtClean="0"/>
              <a:t>][</a:t>
            </a:r>
            <a:r>
              <a:rPr lang="en-GB" sz="800" dirty="0" err="1" smtClean="0"/>
              <a:t>yp</a:t>
            </a:r>
            <a:r>
              <a:rPr lang="en-GB" sz="800" dirty="0" smtClean="0"/>
              <a:t>];</a:t>
            </a:r>
          </a:p>
          <a:p>
            <a:pPr>
              <a:lnSpc>
                <a:spcPct val="80000"/>
              </a:lnSpc>
            </a:pPr>
            <a:endParaRPr lang="en-GB" sz="800" dirty="0" smtClean="0"/>
          </a:p>
          <a:p>
            <a:pPr>
              <a:lnSpc>
                <a:spcPct val="80000"/>
              </a:lnSpc>
            </a:pPr>
            <a:r>
              <a:rPr lang="en-GB" sz="800" dirty="0" smtClean="0"/>
              <a:t>						// if the node hasn't already been processed and discarded add it as a next possible</a:t>
            </a:r>
          </a:p>
          <a:p>
            <a:pPr>
              <a:lnSpc>
                <a:spcPct val="80000"/>
              </a:lnSpc>
            </a:pPr>
            <a:r>
              <a:rPr lang="en-GB" sz="800" dirty="0" smtClean="0"/>
              <a:t>						// step (i.e. to the open list)</a:t>
            </a:r>
          </a:p>
          <a:p>
            <a:pPr>
              <a:lnSpc>
                <a:spcPct val="80000"/>
              </a:lnSpc>
            </a:pPr>
            <a:r>
              <a:rPr lang="en-GB" sz="800" dirty="0" smtClean="0"/>
              <a:t>						if (!</a:t>
            </a:r>
            <a:r>
              <a:rPr lang="en-GB" sz="800" dirty="0" err="1" smtClean="0"/>
              <a:t>inOpenList</a:t>
            </a:r>
            <a:r>
              <a:rPr lang="en-GB" sz="800" dirty="0" smtClean="0"/>
              <a:t>(neighbour) &amp;&amp; !</a:t>
            </a:r>
            <a:r>
              <a:rPr lang="en-GB" sz="800" dirty="0" err="1" smtClean="0"/>
              <a:t>inClosedList</a:t>
            </a:r>
            <a:r>
              <a:rPr lang="en-GB" sz="800" dirty="0" smtClean="0"/>
              <a:t>(neighbour)) {</a:t>
            </a:r>
          </a:p>
          <a:p>
            <a:pPr>
              <a:lnSpc>
                <a:spcPct val="80000"/>
              </a:lnSpc>
            </a:pPr>
            <a:r>
              <a:rPr lang="en-GB" sz="800" dirty="0" smtClean="0"/>
              <a:t>							</a:t>
            </a:r>
            <a:r>
              <a:rPr lang="en-GB" sz="800" dirty="0" err="1" smtClean="0"/>
              <a:t>neighbour.setParent</a:t>
            </a:r>
            <a:r>
              <a:rPr lang="en-GB" sz="800" dirty="0" smtClean="0"/>
              <a:t>(current); //keep track of the path</a:t>
            </a:r>
          </a:p>
          <a:p>
            <a:pPr>
              <a:lnSpc>
                <a:spcPct val="80000"/>
              </a:lnSpc>
            </a:pPr>
            <a:r>
              <a:rPr lang="en-GB" sz="800" dirty="0" smtClean="0"/>
              <a:t>							</a:t>
            </a:r>
            <a:r>
              <a:rPr lang="en-GB" sz="800" dirty="0" err="1" smtClean="0"/>
              <a:t>addToOpen</a:t>
            </a:r>
            <a:r>
              <a:rPr lang="en-GB" sz="800" dirty="0" smtClean="0"/>
              <a:t>(neighbour);</a:t>
            </a:r>
          </a:p>
          <a:p>
            <a:pPr>
              <a:lnSpc>
                <a:spcPct val="80000"/>
              </a:lnSpc>
            </a:pPr>
            <a:r>
              <a:rPr lang="en-GB" sz="800" dirty="0" smtClean="0"/>
              <a:t>						}</a:t>
            </a:r>
          </a:p>
          <a:p>
            <a:pPr>
              <a:lnSpc>
                <a:spcPct val="80000"/>
              </a:lnSpc>
            </a:pPr>
            <a:r>
              <a:rPr lang="en-GB" sz="800" dirty="0" smtClean="0"/>
              <a:t>					}</a:t>
            </a:r>
          </a:p>
          <a:p>
            <a:pPr>
              <a:lnSpc>
                <a:spcPct val="80000"/>
              </a:lnSpc>
            </a:pPr>
            <a:r>
              <a:rPr lang="en-GB" sz="800" dirty="0" smtClean="0"/>
              <a:t>				}</a:t>
            </a:r>
          </a:p>
          <a:p>
            <a:pPr>
              <a:lnSpc>
                <a:spcPct val="80000"/>
              </a:lnSpc>
            </a:pPr>
            <a:r>
              <a:rPr lang="en-GB" sz="800" dirty="0" smtClean="0"/>
              <a:t>			}</a:t>
            </a:r>
          </a:p>
          <a:p>
            <a:pPr>
              <a:lnSpc>
                <a:spcPct val="80000"/>
              </a:lnSpc>
            </a:pPr>
            <a:endParaRPr lang="en-GB" sz="800" dirty="0" smtClean="0"/>
          </a:p>
          <a:p>
            <a:pPr>
              <a:lnSpc>
                <a:spcPct val="80000"/>
              </a:lnSpc>
            </a:pPr>
            <a:endParaRPr lang="en-GB" sz="800" dirty="0" smtClean="0"/>
          </a:p>
          <a:p>
            <a:pPr>
              <a:lnSpc>
                <a:spcPct val="80000"/>
              </a:lnSpc>
            </a:pPr>
            <a:r>
              <a:rPr lang="en-GB" sz="800" dirty="0" smtClean="0"/>
              <a:t>		}</a:t>
            </a:r>
          </a:p>
          <a:p>
            <a:pPr>
              <a:lnSpc>
                <a:spcPct val="80000"/>
              </a:lnSpc>
            </a:pPr>
            <a:endParaRPr lang="en-GB" sz="800"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BA296C7-1F2A-406A-9308-FEAB39D3E41C}" type="slidenum">
              <a:rPr lang="en-GB" smtClean="0"/>
              <a:pPr/>
              <a:t>6</a:t>
            </a:fld>
            <a:endParaRPr lang="en-GB"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marL="228600" indent="-228600" eaLnBrk="1" hangingPunct="1"/>
            <a:r>
              <a:rPr lang="en-US" smtClean="0"/>
              <a:t>So we need a way of representing the problem, and a way of reasoning about the problem</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r>
              <a:rPr lang="en-GB" dirty="0" smtClean="0"/>
              <a:t>Depth-limited search cannot follow infinitely long paths, nor can it get stuck in cycles </a:t>
            </a:r>
          </a:p>
          <a:p>
            <a:endParaRPr lang="en-GB" dirty="0" smtClean="0"/>
          </a:p>
        </p:txBody>
      </p:sp>
      <p:sp>
        <p:nvSpPr>
          <p:cNvPr id="66564" name="Slide Number Placeholder 3"/>
          <p:cNvSpPr>
            <a:spLocks noGrp="1"/>
          </p:cNvSpPr>
          <p:nvPr>
            <p:ph type="sldNum" sz="quarter" idx="5"/>
          </p:nvPr>
        </p:nvSpPr>
        <p:spPr>
          <a:noFill/>
        </p:spPr>
        <p:txBody>
          <a:bodyPr/>
          <a:lstStyle/>
          <a:p>
            <a:fld id="{90057967-F412-4943-ACBD-390D8A620FAD}" type="slidenum">
              <a:rPr lang="en-GB" smtClean="0"/>
              <a:pPr/>
              <a:t>44</a:t>
            </a:fld>
            <a:endParaRPr lang="en-GB"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r>
              <a:rPr lang="en-GB" dirty="0" smtClean="0"/>
              <a:t>Where BFS first visits the node with the shortest path length (number of nodes) from the root node, UCS first visits the node with the shortest path costs (sum of edge weights) from the root node. </a:t>
            </a:r>
          </a:p>
          <a:p>
            <a:endParaRPr lang="en-GB" dirty="0" smtClean="0"/>
          </a:p>
          <a:p>
            <a:r>
              <a:rPr lang="en-US" dirty="0" smtClean="0"/>
              <a:t>A </a:t>
            </a:r>
            <a:r>
              <a:rPr lang="en-US" b="1" dirty="0" smtClean="0"/>
              <a:t>priority queue</a:t>
            </a:r>
            <a:r>
              <a:rPr lang="en-US" dirty="0" smtClean="0"/>
              <a:t> is used for this – so we expand first those nodes that have the smallest total cost.</a:t>
            </a:r>
          </a:p>
          <a:p>
            <a:endParaRPr lang="en-US" dirty="0" smtClean="0"/>
          </a:p>
          <a:p>
            <a:r>
              <a:rPr lang="en-US" dirty="0" smtClean="0"/>
              <a:t>You might wonder why node G is explored again in the search tree – surely this has been added to the EXPLORED list (after visiting node A) and not visited again? Actually, here the nodes would be the path visited up to that point, so the first time we reach G, the node is “S -&gt; A -&gt; G” and it is this that is put on EXPLORED. The next time we encounter G is for node “S -&gt; B -&gt; G”. As this is not the same as “S -&gt; A -&gt; G”, then we progress with search down this path.</a:t>
            </a:r>
          </a:p>
        </p:txBody>
      </p:sp>
      <p:sp>
        <p:nvSpPr>
          <p:cNvPr id="67588" name="Slide Number Placeholder 3"/>
          <p:cNvSpPr>
            <a:spLocks noGrp="1"/>
          </p:cNvSpPr>
          <p:nvPr>
            <p:ph type="sldNum" sz="quarter" idx="5"/>
          </p:nvPr>
        </p:nvSpPr>
        <p:spPr>
          <a:noFill/>
        </p:spPr>
        <p:txBody>
          <a:bodyPr/>
          <a:lstStyle/>
          <a:p>
            <a:fld id="{F8410F6D-ACCA-41E7-AA73-678A40593343}" type="slidenum">
              <a:rPr lang="en-GB" smtClean="0"/>
              <a:pPr/>
              <a:t>45</a:t>
            </a:fld>
            <a:endParaRPr lang="en-GB"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r>
              <a:rPr lang="en-US" dirty="0" smtClean="0"/>
              <a:t>We’re at Arad and want to get to Bucharest</a:t>
            </a:r>
          </a:p>
          <a:p>
            <a:r>
              <a:rPr lang="en-US" dirty="0" smtClean="0"/>
              <a:t>Using UCS, we would visit </a:t>
            </a:r>
            <a:r>
              <a:rPr lang="en-US" dirty="0" err="1" smtClean="0"/>
              <a:t>Zerind</a:t>
            </a:r>
            <a:r>
              <a:rPr lang="en-US" dirty="0" smtClean="0"/>
              <a:t> next as this has the least cost – which is not the best move ultimately.  Call this move (A -&gt; Z)</a:t>
            </a:r>
          </a:p>
          <a:p>
            <a:r>
              <a:rPr lang="en-US" dirty="0" smtClean="0"/>
              <a:t>Expand nodes at Arad, with their associated total path costs:   (A -&gt; Z) = 75, (A -&gt; T) = 118, (A -&gt; S) = 140</a:t>
            </a:r>
          </a:p>
          <a:p>
            <a:r>
              <a:rPr lang="en-US" b="1" dirty="0" smtClean="0"/>
              <a:t>Priority queue = (A -&gt; Z) = 75, (A -&gt; T) = 118, (A -&gt; S) = 140</a:t>
            </a:r>
          </a:p>
          <a:p>
            <a:endParaRPr lang="en-US" dirty="0" smtClean="0"/>
          </a:p>
          <a:p>
            <a:r>
              <a:rPr lang="en-US" dirty="0" smtClean="0"/>
              <a:t>Choose (A -&gt; Z) as this is nearer. Remove this from the queue and add its children (nodes expanded at Z)…</a:t>
            </a:r>
          </a:p>
          <a:p>
            <a:r>
              <a:rPr lang="en-US" dirty="0" smtClean="0"/>
              <a:t>  Expand nodes at Z: (A -&gt; Z -&gt; O) = 75 + 71 = 146</a:t>
            </a:r>
          </a:p>
          <a:p>
            <a:r>
              <a:rPr lang="en-US" dirty="0" smtClean="0"/>
              <a:t>  Add nodes to the priority queue:</a:t>
            </a:r>
          </a:p>
          <a:p>
            <a:r>
              <a:rPr lang="en-US" dirty="0" smtClean="0"/>
              <a:t> </a:t>
            </a:r>
            <a:r>
              <a:rPr lang="en-US" b="1" dirty="0" smtClean="0"/>
              <a:t>Priority queue = (A -&gt; T) = 118, (A -&gt; S) = 140, (A -&gt; Z -&gt; O) = 146</a:t>
            </a:r>
          </a:p>
          <a:p>
            <a:endParaRPr lang="en-US" dirty="0" smtClean="0"/>
          </a:p>
          <a:p>
            <a:r>
              <a:rPr lang="en-US" dirty="0" smtClean="0"/>
              <a:t>Choose (A -&gt; T) as this is now the best option. Remove this from the queue and add its children…</a:t>
            </a:r>
          </a:p>
          <a:p>
            <a:r>
              <a:rPr lang="en-US" dirty="0" smtClean="0"/>
              <a:t>  Expand nodes at T: (A -&gt; T -&gt; L) = 229</a:t>
            </a:r>
          </a:p>
          <a:p>
            <a:r>
              <a:rPr lang="en-US" dirty="0" smtClean="0"/>
              <a:t>  Add nodes to queue:</a:t>
            </a:r>
          </a:p>
          <a:p>
            <a:r>
              <a:rPr lang="en-US" b="1" dirty="0" smtClean="0"/>
              <a:t>  (A -&gt; S) = 140, (A -&gt; Z -&gt; O) = 146, (A -&gt; T -&gt; L) = 229</a:t>
            </a:r>
          </a:p>
          <a:p>
            <a:endParaRPr lang="en-US" dirty="0" smtClean="0"/>
          </a:p>
          <a:p>
            <a:r>
              <a:rPr lang="en-US" dirty="0" smtClean="0"/>
              <a:t>Choose (A -&gt; S) as this is now the nearest option. Remove this from the queue and add its children…</a:t>
            </a:r>
          </a:p>
          <a:p>
            <a:r>
              <a:rPr lang="en-US" dirty="0" smtClean="0"/>
              <a:t>  Expand nodes at S: </a:t>
            </a:r>
          </a:p>
          <a:p>
            <a:r>
              <a:rPr lang="en-US" dirty="0" smtClean="0"/>
              <a:t>  (A -&gt; S -&gt; F) = 239, (A -&gt; S -&gt; RV) = 220</a:t>
            </a:r>
          </a:p>
          <a:p>
            <a:r>
              <a:rPr lang="en-US" dirty="0" smtClean="0"/>
              <a:t>  Add nodes to the queue:</a:t>
            </a:r>
          </a:p>
          <a:p>
            <a:r>
              <a:rPr lang="en-US" b="1" dirty="0" smtClean="0"/>
              <a:t>  (A -&gt; Z -&gt; O) = 146, (A -&gt; S -&gt; RV) = 220</a:t>
            </a:r>
            <a:r>
              <a:rPr lang="en-US" dirty="0" smtClean="0"/>
              <a:t>, </a:t>
            </a:r>
            <a:r>
              <a:rPr lang="en-US" b="1" dirty="0" smtClean="0"/>
              <a:t>(A -&gt; T -&gt; L) = 229,  (A -&gt; S -&gt; F) = 239</a:t>
            </a:r>
          </a:p>
          <a:p>
            <a:endParaRPr lang="en-US" dirty="0" smtClean="0"/>
          </a:p>
          <a:p>
            <a:r>
              <a:rPr lang="en-US" dirty="0" smtClean="0"/>
              <a:t>Choose (A -&gt; Z -&gt; O). Remove this from the queue and add its children…</a:t>
            </a:r>
          </a:p>
          <a:p>
            <a:r>
              <a:rPr lang="en-US" dirty="0" smtClean="0"/>
              <a:t>  Expand nodes at O:</a:t>
            </a:r>
          </a:p>
          <a:p>
            <a:r>
              <a:rPr lang="en-US" dirty="0" smtClean="0"/>
              <a:t>  (A -&gt; Z -&gt; O -&gt; S) = 297</a:t>
            </a:r>
          </a:p>
          <a:p>
            <a:r>
              <a:rPr lang="en-US" dirty="0" smtClean="0"/>
              <a:t>  Add nodes to the queue:</a:t>
            </a:r>
          </a:p>
          <a:p>
            <a:r>
              <a:rPr lang="en-US" dirty="0" smtClean="0"/>
              <a:t>  </a:t>
            </a:r>
            <a:r>
              <a:rPr lang="en-US" b="1" dirty="0" smtClean="0"/>
              <a:t>(A -&gt; S -&gt; RV) = 220</a:t>
            </a:r>
            <a:r>
              <a:rPr lang="en-US" dirty="0" smtClean="0"/>
              <a:t>, </a:t>
            </a:r>
            <a:r>
              <a:rPr lang="en-US" b="1" dirty="0" smtClean="0"/>
              <a:t>(A -&gt; T -&gt; L) = 229,  (A -&gt; S -&gt; F) = 239, (A -&gt; Z -&gt; O -&gt; S) = 297</a:t>
            </a:r>
          </a:p>
          <a:p>
            <a:endParaRPr lang="en-US" dirty="0" smtClean="0"/>
          </a:p>
          <a:p>
            <a:r>
              <a:rPr lang="en-US" dirty="0" smtClean="0"/>
              <a:t>Choose (A -&gt; S -&gt; RV). Remove this from the queue and add its children…</a:t>
            </a:r>
          </a:p>
          <a:p>
            <a:r>
              <a:rPr lang="en-US" dirty="0" smtClean="0"/>
              <a:t>  Expand nodes at RV:</a:t>
            </a:r>
          </a:p>
          <a:p>
            <a:r>
              <a:rPr lang="en-US" dirty="0" smtClean="0"/>
              <a:t>  (A -&gt; S -&gt; RV -&gt; P) = 317, (A -&gt; S -&gt; RV -&gt; C) = 366</a:t>
            </a:r>
          </a:p>
          <a:p>
            <a:r>
              <a:rPr lang="en-US" dirty="0" smtClean="0"/>
              <a:t>  Add node to the queue:</a:t>
            </a:r>
          </a:p>
          <a:p>
            <a:r>
              <a:rPr lang="en-US" dirty="0" smtClean="0"/>
              <a:t> </a:t>
            </a:r>
            <a:r>
              <a:rPr lang="en-US" b="1" dirty="0" smtClean="0"/>
              <a:t>(A -&gt; T -&gt; L) = 229,  (A -&gt; S -&gt; F) = 239, (A -&gt; Z -&gt; O -&gt; S) = 297, (A -&gt; S -&gt; RV -&gt; P) = 317, (A -&gt; S -&gt; RV -&gt; C) = 366</a:t>
            </a:r>
          </a:p>
          <a:p>
            <a:endParaRPr lang="en-US" dirty="0" smtClean="0"/>
          </a:p>
          <a:p>
            <a:r>
              <a:rPr lang="en-US" dirty="0" smtClean="0"/>
              <a:t>Etc </a:t>
            </a:r>
            <a:r>
              <a:rPr lang="en-US" dirty="0" err="1" smtClean="0"/>
              <a:t>etc</a:t>
            </a:r>
            <a:r>
              <a:rPr lang="en-US" dirty="0" smtClean="0"/>
              <a:t>…</a:t>
            </a:r>
          </a:p>
        </p:txBody>
      </p:sp>
      <p:sp>
        <p:nvSpPr>
          <p:cNvPr id="68612" name="Slide Number Placeholder 3"/>
          <p:cNvSpPr>
            <a:spLocks noGrp="1"/>
          </p:cNvSpPr>
          <p:nvPr>
            <p:ph type="sldNum" sz="quarter" idx="5"/>
          </p:nvPr>
        </p:nvSpPr>
        <p:spPr>
          <a:noFill/>
        </p:spPr>
        <p:txBody>
          <a:bodyPr/>
          <a:lstStyle/>
          <a:p>
            <a:fld id="{E6096ED1-8334-4A15-A75B-230335DECC67}" type="slidenum">
              <a:rPr lang="en-US" smtClean="0"/>
              <a:pPr/>
              <a:t>46</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Notice</a:t>
            </a:r>
            <a:r>
              <a:rPr lang="en-GB" baseline="0" dirty="0" smtClean="0"/>
              <a:t> </a:t>
            </a:r>
            <a:r>
              <a:rPr lang="en-GB" dirty="0" smtClean="0"/>
              <a:t>that this is slightly worse than the </a:t>
            </a:r>
            <a:r>
              <a:rPr lang="en-GB" dirty="0" err="1" smtClean="0"/>
              <a:t>b</a:t>
            </a:r>
            <a:r>
              <a:rPr lang="en-GB" baseline="30000" dirty="0" err="1" smtClean="0"/>
              <a:t>d</a:t>
            </a:r>
            <a:r>
              <a:rPr lang="en-GB" baseline="0" dirty="0" smtClean="0"/>
              <a:t> </a:t>
            </a:r>
            <a:r>
              <a:rPr lang="en-GB" dirty="0" smtClean="0"/>
              <a:t>complexity for breadth-</a:t>
            </a:r>
            <a:r>
              <a:rPr lang="en-GB" dirty="0" err="1" smtClean="0"/>
              <a:t>ﬁrst</a:t>
            </a:r>
            <a:r>
              <a:rPr lang="en-GB" dirty="0" smtClean="0"/>
              <a:t> search when all step costs are equal, because the latter</a:t>
            </a:r>
            <a:r>
              <a:rPr lang="en-GB" baseline="0" dirty="0" smtClean="0"/>
              <a:t> </a:t>
            </a:r>
            <a:r>
              <a:rPr lang="en-GB" dirty="0" smtClean="0"/>
              <a:t>applies the goal test to each node as it is generated and so does not expand nodes at depth d</a:t>
            </a:r>
            <a:r>
              <a:rPr lang="en-GB" dirty="0" smtClean="0"/>
              <a:t>. UCS expands</a:t>
            </a:r>
            <a:r>
              <a:rPr lang="en-GB" baseline="0" dirty="0" smtClean="0"/>
              <a:t> the nodes at depth d as the first goal encountered might be sub-optimal – see </a:t>
            </a:r>
            <a:r>
              <a:rPr lang="en-GB" baseline="0" smtClean="0"/>
              <a:t>the exercise later on!</a:t>
            </a:r>
            <a:endParaRPr lang="en-US" dirty="0" smtClean="0"/>
          </a:p>
          <a:p>
            <a:endParaRPr lang="en-US" dirty="0" smtClean="0"/>
          </a:p>
          <a:p>
            <a:r>
              <a:rPr lang="en-US" dirty="0" smtClean="0"/>
              <a:t>E.g. if the optimal solution costs 20, and each action costs at least 2, then the worst case complexity is O(b</a:t>
            </a:r>
            <a:r>
              <a:rPr lang="en-US" baseline="30000" dirty="0" smtClean="0"/>
              <a:t>11</a:t>
            </a:r>
            <a:r>
              <a:rPr lang="en-US" dirty="0" smtClean="0"/>
              <a:t>)</a:t>
            </a:r>
          </a:p>
          <a:p>
            <a:r>
              <a:rPr lang="en-US" dirty="0" smtClean="0"/>
              <a:t>This is more complex as we’re not only trying to find a goal node, but also </a:t>
            </a:r>
            <a:r>
              <a:rPr lang="en-US" dirty="0" err="1" smtClean="0"/>
              <a:t>minimise</a:t>
            </a:r>
            <a:r>
              <a:rPr lang="en-US" dirty="0" smtClean="0"/>
              <a:t> total cost</a:t>
            </a:r>
          </a:p>
          <a:p>
            <a:endParaRPr lang="en-US" dirty="0" smtClean="0"/>
          </a:p>
          <a:p>
            <a:r>
              <a:rPr lang="en-US" dirty="0" smtClean="0"/>
              <a:t>I’ve used square brackets to denote the floor function here. </a:t>
            </a:r>
          </a:p>
          <a:p>
            <a:endParaRPr lang="en-US" dirty="0" smtClean="0"/>
          </a:p>
          <a:p>
            <a:r>
              <a:rPr lang="en-US" dirty="0" smtClean="0"/>
              <a:t>For example, if C* (the optimal cost) is 10 and c (the minimum cost for</a:t>
            </a:r>
            <a:r>
              <a:rPr lang="en-US" baseline="0" dirty="0" smtClean="0"/>
              <a:t> an action</a:t>
            </a:r>
            <a:r>
              <a:rPr lang="en-US" dirty="0" smtClean="0"/>
              <a:t>) is 3, then [C*/c] = 3. So in the worst case, the depth of the solution could</a:t>
            </a:r>
            <a:r>
              <a:rPr lang="en-US" baseline="0" dirty="0" smtClean="0"/>
              <a:t> be 4 levels deep (1+[C*/c]).</a:t>
            </a:r>
            <a:endParaRPr lang="en-US" dirty="0" smtClean="0"/>
          </a:p>
        </p:txBody>
      </p:sp>
      <p:sp>
        <p:nvSpPr>
          <p:cNvPr id="69636" name="Slide Number Placeholder 3"/>
          <p:cNvSpPr>
            <a:spLocks noGrp="1"/>
          </p:cNvSpPr>
          <p:nvPr>
            <p:ph type="sldNum" sz="quarter" idx="5"/>
          </p:nvPr>
        </p:nvSpPr>
        <p:spPr>
          <a:noFill/>
        </p:spPr>
        <p:txBody>
          <a:bodyPr/>
          <a:lstStyle/>
          <a:p>
            <a:fld id="{4AEC033A-2186-48A3-808D-8A14C9EC7B8C}" type="slidenum">
              <a:rPr lang="en-GB" smtClean="0"/>
              <a:pPr/>
              <a:t>47</a:t>
            </a:fld>
            <a:endParaRPr lang="en-GB"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r>
              <a:rPr lang="en-GB" smtClean="0"/>
              <a:t>Advantages:</a:t>
            </a:r>
          </a:p>
          <a:p>
            <a:pPr lvl="1"/>
            <a:r>
              <a:rPr lang="en-US" smtClean="0"/>
              <a:t>Guarantees to find a solution if one exists</a:t>
            </a:r>
          </a:p>
          <a:p>
            <a:pPr lvl="1"/>
            <a:r>
              <a:rPr lang="en-US" smtClean="0"/>
              <a:t>Finds shallow solutions first (cf BFS)</a:t>
            </a:r>
          </a:p>
          <a:p>
            <a:pPr lvl="1"/>
            <a:r>
              <a:rPr lang="en-US" smtClean="0"/>
              <a:t>Always has small frontier (cf DFS)</a:t>
            </a:r>
          </a:p>
          <a:p>
            <a:pPr lvl="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smtClean="0"/>
          </a:p>
        </p:txBody>
      </p:sp>
      <p:sp>
        <p:nvSpPr>
          <p:cNvPr id="71684" name="Slide Number Placeholder 3"/>
          <p:cNvSpPr>
            <a:spLocks noGrp="1"/>
          </p:cNvSpPr>
          <p:nvPr>
            <p:ph type="sldNum" sz="quarter" idx="5"/>
          </p:nvPr>
        </p:nvSpPr>
        <p:spPr>
          <a:noFill/>
        </p:spPr>
        <p:txBody>
          <a:bodyPr/>
          <a:lstStyle/>
          <a:p>
            <a:fld id="{8C1DCE46-B221-40B5-8ACB-87E5F41E076A}" type="slidenum">
              <a:rPr lang="en-GB" smtClean="0"/>
              <a:pPr/>
              <a:t>49</a:t>
            </a:fld>
            <a:endParaRPr lang="en-GB"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r>
              <a:rPr lang="en-US" smtClean="0"/>
              <a:t>Note that the nodes expanded and evaluated are different to both BFS and DFS</a:t>
            </a:r>
          </a:p>
          <a:p>
            <a:r>
              <a:rPr lang="en-US" smtClean="0"/>
              <a:t>E.g., for BFS and DFS the children of G, H etc are expanded.</a:t>
            </a:r>
          </a:p>
        </p:txBody>
      </p:sp>
      <p:sp>
        <p:nvSpPr>
          <p:cNvPr id="72708" name="Slide Number Placeholder 3"/>
          <p:cNvSpPr>
            <a:spLocks noGrp="1"/>
          </p:cNvSpPr>
          <p:nvPr>
            <p:ph type="sldNum" sz="quarter" idx="5"/>
          </p:nvPr>
        </p:nvSpPr>
        <p:spPr>
          <a:noFill/>
        </p:spPr>
        <p:txBody>
          <a:bodyPr/>
          <a:lstStyle/>
          <a:p>
            <a:fld id="{C72DDB6A-BD97-4C97-9FEA-C5BBB80D2FB5}" type="slidenum">
              <a:rPr lang="en-GB" smtClean="0"/>
              <a:pPr/>
              <a:t>50</a:t>
            </a:fld>
            <a:endParaRPr lang="en-GB"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r>
              <a:rPr lang="en-GB" dirty="0" smtClean="0"/>
              <a:t>An iterative deepening search from depth 1 to depth </a:t>
            </a:r>
            <a:r>
              <a:rPr lang="en-GB" i="1" dirty="0" smtClean="0"/>
              <a:t>d</a:t>
            </a:r>
            <a:r>
              <a:rPr lang="en-GB" dirty="0" smtClean="0"/>
              <a:t> expands only about 11% more nodes than a single breadth-first or depth-limited search to depth </a:t>
            </a:r>
            <a:r>
              <a:rPr lang="en-GB" i="1" dirty="0" smtClean="0"/>
              <a:t>d</a:t>
            </a:r>
            <a:r>
              <a:rPr lang="en-GB" dirty="0" smtClean="0"/>
              <a:t>, when </a:t>
            </a:r>
            <a:r>
              <a:rPr lang="en-GB" i="1" dirty="0" smtClean="0"/>
              <a:t>b</a:t>
            </a:r>
            <a:r>
              <a:rPr lang="en-GB" dirty="0" smtClean="0"/>
              <a:t> = 10. </a:t>
            </a:r>
          </a:p>
          <a:p>
            <a:endParaRPr lang="en-GB" dirty="0" smtClean="0"/>
          </a:p>
          <a:p>
            <a:r>
              <a:rPr lang="en-GB" dirty="0" smtClean="0"/>
              <a:t>The nodes on the bottom level are only expanded once</a:t>
            </a:r>
            <a:r>
              <a:rPr lang="en-GB" baseline="0" dirty="0" smtClean="0"/>
              <a:t> – but there are </a:t>
            </a:r>
            <a:r>
              <a:rPr lang="en-GB" baseline="0" dirty="0" err="1" smtClean="0"/>
              <a:t>b</a:t>
            </a:r>
            <a:r>
              <a:rPr lang="en-GB" baseline="30000" dirty="0" err="1" smtClean="0"/>
              <a:t>d</a:t>
            </a:r>
            <a:r>
              <a:rPr lang="en-GB" baseline="0" dirty="0" smtClean="0"/>
              <a:t> of them. </a:t>
            </a:r>
            <a:endParaRPr lang="en-GB" dirty="0" smtClean="0"/>
          </a:p>
        </p:txBody>
      </p:sp>
      <p:sp>
        <p:nvSpPr>
          <p:cNvPr id="73732" name="Slide Number Placeholder 3"/>
          <p:cNvSpPr>
            <a:spLocks noGrp="1"/>
          </p:cNvSpPr>
          <p:nvPr>
            <p:ph type="sldNum" sz="quarter" idx="5"/>
          </p:nvPr>
        </p:nvSpPr>
        <p:spPr>
          <a:noFill/>
        </p:spPr>
        <p:txBody>
          <a:bodyPr/>
          <a:lstStyle/>
          <a:p>
            <a:fld id="{7061EA90-B3FC-4542-8991-7E326F279E33}" type="slidenum">
              <a:rPr lang="en-GB" smtClean="0"/>
              <a:pPr/>
              <a:t>51</a:t>
            </a:fld>
            <a:endParaRPr lang="en-GB"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r>
              <a:rPr lang="en-GB" smtClean="0"/>
              <a:t>runs two simultaneous searches: one forward from the initial state, and one backward from the goal, and stopping when the two meet in the middle </a:t>
            </a:r>
          </a:p>
        </p:txBody>
      </p:sp>
      <p:sp>
        <p:nvSpPr>
          <p:cNvPr id="74756" name="Slide Number Placeholder 3"/>
          <p:cNvSpPr>
            <a:spLocks noGrp="1"/>
          </p:cNvSpPr>
          <p:nvPr>
            <p:ph type="sldNum" sz="quarter" idx="5"/>
          </p:nvPr>
        </p:nvSpPr>
        <p:spPr>
          <a:noFill/>
        </p:spPr>
        <p:txBody>
          <a:bodyPr/>
          <a:lstStyle/>
          <a:p>
            <a:fld id="{E37A4E08-E9E9-4DE9-9EB5-974CAF72BE3B}" type="slidenum">
              <a:rPr lang="en-GB" smtClean="0"/>
              <a:pPr/>
              <a:t>52</a:t>
            </a:fld>
            <a:endParaRPr lang="en-GB"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smtClean="0"/>
          </a:p>
        </p:txBody>
      </p:sp>
      <p:sp>
        <p:nvSpPr>
          <p:cNvPr id="75780" name="Slide Number Placeholder 3"/>
          <p:cNvSpPr>
            <a:spLocks noGrp="1"/>
          </p:cNvSpPr>
          <p:nvPr>
            <p:ph type="sldNum" sz="quarter" idx="5"/>
          </p:nvPr>
        </p:nvSpPr>
        <p:spPr>
          <a:noFill/>
        </p:spPr>
        <p:txBody>
          <a:bodyPr/>
          <a:lstStyle/>
          <a:p>
            <a:fld id="{ED9FA03C-0D6E-4E09-ACB3-C140CAA0C494}" type="slidenum">
              <a:rPr lang="en-GB" smtClean="0"/>
              <a:pPr/>
              <a:t>53</a:t>
            </a:fld>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p>
        </p:txBody>
      </p:sp>
      <p:sp>
        <p:nvSpPr>
          <p:cNvPr id="34820" name="Slide Number Placeholder 3"/>
          <p:cNvSpPr>
            <a:spLocks noGrp="1"/>
          </p:cNvSpPr>
          <p:nvPr>
            <p:ph type="sldNum" sz="quarter" idx="5"/>
          </p:nvPr>
        </p:nvSpPr>
        <p:spPr>
          <a:noFill/>
        </p:spPr>
        <p:txBody>
          <a:bodyPr/>
          <a:lstStyle/>
          <a:p>
            <a:fld id="{5AF87C7F-9303-42C8-B4C2-4F2619DD1992}" type="slidenum">
              <a:rPr lang="en-GB" smtClean="0"/>
              <a:pPr/>
              <a:t>7</a:t>
            </a:fld>
            <a:endParaRPr lang="en-GB"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smtClean="0"/>
          </a:p>
        </p:txBody>
      </p:sp>
      <p:sp>
        <p:nvSpPr>
          <p:cNvPr id="76804" name="Slide Number Placeholder 3"/>
          <p:cNvSpPr>
            <a:spLocks noGrp="1"/>
          </p:cNvSpPr>
          <p:nvPr>
            <p:ph type="sldNum" sz="quarter" idx="5"/>
          </p:nvPr>
        </p:nvSpPr>
        <p:spPr>
          <a:noFill/>
        </p:spPr>
        <p:txBody>
          <a:bodyPr/>
          <a:lstStyle/>
          <a:p>
            <a:fld id="{B2BAD65F-18CF-4F39-96E5-6DB96B8257D9}" type="slidenum">
              <a:rPr lang="en-GB" smtClean="0"/>
              <a:pPr/>
              <a:t>54</a:t>
            </a:fld>
            <a:endParaRPr lang="en-GB"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smtClean="0"/>
          </a:p>
        </p:txBody>
      </p:sp>
      <p:sp>
        <p:nvSpPr>
          <p:cNvPr id="77828" name="Slide Number Placeholder 3"/>
          <p:cNvSpPr>
            <a:spLocks noGrp="1"/>
          </p:cNvSpPr>
          <p:nvPr>
            <p:ph type="sldNum" sz="quarter" idx="5"/>
          </p:nvPr>
        </p:nvSpPr>
        <p:spPr>
          <a:noFill/>
        </p:spPr>
        <p:txBody>
          <a:bodyPr/>
          <a:lstStyle/>
          <a:p>
            <a:fld id="{1082C59D-1470-4E24-8B2F-77EEDD8BBE06}" type="slidenum">
              <a:rPr lang="en-GB" smtClean="0"/>
              <a:pPr/>
              <a:t>57</a:t>
            </a:fld>
            <a:endParaRPr lang="en-GB"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GB" dirty="0" smtClean="0"/>
          </a:p>
        </p:txBody>
      </p:sp>
      <p:sp>
        <p:nvSpPr>
          <p:cNvPr id="78852" name="Slide Number Placeholder 3"/>
          <p:cNvSpPr>
            <a:spLocks noGrp="1"/>
          </p:cNvSpPr>
          <p:nvPr>
            <p:ph type="sldNum" sz="quarter" idx="5"/>
          </p:nvPr>
        </p:nvSpPr>
        <p:spPr>
          <a:noFill/>
        </p:spPr>
        <p:txBody>
          <a:bodyPr/>
          <a:lstStyle/>
          <a:p>
            <a:fld id="{8C0CB4AA-2EF8-4C7E-AEC9-D1351E3FC068}" type="slidenum">
              <a:rPr lang="en-US" smtClean="0"/>
              <a:pPr/>
              <a:t>58</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smtClean="0"/>
          </a:p>
        </p:txBody>
      </p:sp>
      <p:sp>
        <p:nvSpPr>
          <p:cNvPr id="35844" name="Slide Number Placeholder 3"/>
          <p:cNvSpPr>
            <a:spLocks noGrp="1"/>
          </p:cNvSpPr>
          <p:nvPr>
            <p:ph type="sldNum" sz="quarter" idx="5"/>
          </p:nvPr>
        </p:nvSpPr>
        <p:spPr>
          <a:noFill/>
        </p:spPr>
        <p:txBody>
          <a:bodyPr/>
          <a:lstStyle/>
          <a:p>
            <a:fld id="{F1CC55D9-4AEF-41D9-B4C1-6A56C74E81DB}" type="slidenum">
              <a:rPr lang="en-GB" smtClean="0"/>
              <a:pPr/>
              <a:t>8</a:t>
            </a:fld>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smtClean="0"/>
          </a:p>
        </p:txBody>
      </p:sp>
      <p:sp>
        <p:nvSpPr>
          <p:cNvPr id="36868" name="Slide Number Placeholder 3"/>
          <p:cNvSpPr>
            <a:spLocks noGrp="1"/>
          </p:cNvSpPr>
          <p:nvPr>
            <p:ph type="sldNum" sz="quarter" idx="5"/>
          </p:nvPr>
        </p:nvSpPr>
        <p:spPr>
          <a:noFill/>
        </p:spPr>
        <p:txBody>
          <a:bodyPr/>
          <a:lstStyle/>
          <a:p>
            <a:fld id="{41DBAC25-3161-48DE-88F0-B327CCD23EA3}" type="slidenum">
              <a:rPr lang="en-GB" smtClean="0"/>
              <a:pPr/>
              <a:t>9</a:t>
            </a:fld>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smtClean="0"/>
          </a:p>
        </p:txBody>
      </p:sp>
      <p:sp>
        <p:nvSpPr>
          <p:cNvPr id="37892" name="Slide Number Placeholder 3"/>
          <p:cNvSpPr>
            <a:spLocks noGrp="1"/>
          </p:cNvSpPr>
          <p:nvPr>
            <p:ph type="sldNum" sz="quarter" idx="5"/>
          </p:nvPr>
        </p:nvSpPr>
        <p:spPr>
          <a:noFill/>
        </p:spPr>
        <p:txBody>
          <a:bodyPr/>
          <a:lstStyle/>
          <a:p>
            <a:fld id="{A9FF943E-BA3F-4B2D-B8C7-0A76B0683403}" type="slidenum">
              <a:rPr lang="en-GB" smtClean="0"/>
              <a:pPr/>
              <a:t>10</a:t>
            </a:fld>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smtClean="0"/>
          </a:p>
        </p:txBody>
      </p:sp>
      <p:sp>
        <p:nvSpPr>
          <p:cNvPr id="38916" name="Slide Number Placeholder 3"/>
          <p:cNvSpPr>
            <a:spLocks noGrp="1"/>
          </p:cNvSpPr>
          <p:nvPr>
            <p:ph type="sldNum" sz="quarter" idx="5"/>
          </p:nvPr>
        </p:nvSpPr>
        <p:spPr>
          <a:noFill/>
        </p:spPr>
        <p:txBody>
          <a:bodyPr/>
          <a:lstStyle/>
          <a:p>
            <a:fld id="{4107C90B-AF1B-451E-869E-6A8EB2D684A6}" type="slidenum">
              <a:rPr lang="en-GB" smtClean="0"/>
              <a:pPr/>
              <a:t>11</a:t>
            </a:fld>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4875" y="1752600"/>
            <a:ext cx="7315200" cy="167640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14400" y="35052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04875" y="1752600"/>
            <a:ext cx="228600" cy="16764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914400" y="35052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tangle 18"/>
          <p:cNvSpPr>
            <a:spLocks noChangeArrowheads="1"/>
          </p:cNvSpPr>
          <p:nvPr userDrawn="1"/>
        </p:nvSpPr>
        <p:spPr bwMode="auto">
          <a:xfrm>
            <a:off x="2057400" y="5486400"/>
            <a:ext cx="6400800" cy="609600"/>
          </a:xfrm>
          <a:prstGeom prst="rect">
            <a:avLst/>
          </a:prstGeom>
          <a:noFill/>
          <a:ln w="9525">
            <a:noFill/>
            <a:miter lim="800000"/>
            <a:headEnd/>
            <a:tailEnd/>
          </a:ln>
          <a:effectLst/>
        </p:spPr>
        <p:txBody>
          <a:bodyPr/>
          <a:lstStyle/>
          <a:p>
            <a:pPr algn="r">
              <a:spcBef>
                <a:spcPct val="20000"/>
              </a:spcBef>
              <a:buClr>
                <a:schemeClr val="accent1"/>
              </a:buClr>
              <a:buFont typeface="Wingdings" pitchFamily="2" charset="2"/>
              <a:buNone/>
              <a:defRPr/>
            </a:pPr>
            <a:r>
              <a:rPr lang="en-GB" sz="3200"/>
              <a:t>rkj@aber.ac.uk</a:t>
            </a:r>
          </a:p>
        </p:txBody>
      </p:sp>
      <p:sp>
        <p:nvSpPr>
          <p:cNvPr id="8" name="Title 7"/>
          <p:cNvSpPr>
            <a:spLocks noGrp="1"/>
          </p:cNvSpPr>
          <p:nvPr>
            <p:ph type="ctrTitle"/>
          </p:nvPr>
        </p:nvSpPr>
        <p:spPr>
          <a:xfrm>
            <a:off x="1219200" y="1828800"/>
            <a:ext cx="6858000" cy="1524000"/>
          </a:xfrm>
        </p:spPr>
        <p:txBody>
          <a:bodyPr anchor="t"/>
          <a:lstStyle>
            <a:lvl1pPr algn="r">
              <a:defRPr sz="3200">
                <a:solidFill>
                  <a:schemeClr val="tx1"/>
                </a:solidFill>
              </a:defRPr>
            </a:lvl1pPr>
          </a:lstStyle>
          <a:p>
            <a:r>
              <a:rPr lang="en-US" dirty="0" smtClean="0"/>
              <a:t>Click to edit Master title style</a:t>
            </a:r>
            <a:endParaRPr lang="en-US" dirty="0"/>
          </a:p>
        </p:txBody>
      </p:sp>
      <p:sp>
        <p:nvSpPr>
          <p:cNvPr id="9" name="Subtitle 8"/>
          <p:cNvSpPr>
            <a:spLocks noGrp="1"/>
          </p:cNvSpPr>
          <p:nvPr>
            <p:ph type="subTitle" idx="1"/>
          </p:nvPr>
        </p:nvSpPr>
        <p:spPr>
          <a:xfrm>
            <a:off x="1219200" y="35814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1" name="Date Placeholder 27"/>
          <p:cNvSpPr>
            <a:spLocks noGrp="1"/>
          </p:cNvSpPr>
          <p:nvPr>
            <p:ph type="dt" sz="half" idx="10"/>
          </p:nvPr>
        </p:nvSpPr>
        <p:spPr>
          <a:xfrm>
            <a:off x="6400800" y="6354763"/>
            <a:ext cx="2286000" cy="366712"/>
          </a:xfrm>
        </p:spPr>
        <p:txBody>
          <a:bodyPr/>
          <a:lstStyle>
            <a:lvl1pPr>
              <a:defRPr sz="1400"/>
            </a:lvl1pPr>
          </a:lstStyle>
          <a:p>
            <a:pPr>
              <a:defRPr/>
            </a:pPr>
            <a:endParaRPr lang="en-GB"/>
          </a:p>
        </p:txBody>
      </p:sp>
      <p:sp>
        <p:nvSpPr>
          <p:cNvPr id="12" name="Footer Placeholder 16"/>
          <p:cNvSpPr>
            <a:spLocks noGrp="1"/>
          </p:cNvSpPr>
          <p:nvPr>
            <p:ph type="ftr" sz="quarter" idx="11"/>
          </p:nvPr>
        </p:nvSpPr>
        <p:spPr>
          <a:xfrm>
            <a:off x="2898775" y="6354763"/>
            <a:ext cx="3475038" cy="366712"/>
          </a:xfrm>
        </p:spPr>
        <p:txBody>
          <a:bodyPr/>
          <a:lstStyle>
            <a:lvl1pPr>
              <a:defRPr/>
            </a:lvl1pPr>
          </a:lstStyle>
          <a:p>
            <a:pPr>
              <a:defRPr/>
            </a:pPr>
            <a:endParaRPr lang="en-GB"/>
          </a:p>
        </p:txBody>
      </p:sp>
      <p:sp>
        <p:nvSpPr>
          <p:cNvPr id="13" name="Slide Number Placeholder 28"/>
          <p:cNvSpPr>
            <a:spLocks noGrp="1"/>
          </p:cNvSpPr>
          <p:nvPr>
            <p:ph type="sldNum" sz="quarter" idx="12"/>
          </p:nvPr>
        </p:nvSpPr>
        <p:spPr>
          <a:xfrm>
            <a:off x="1216025" y="6354763"/>
            <a:ext cx="1219200" cy="366712"/>
          </a:xfrm>
        </p:spPr>
        <p:txBody>
          <a:bodyPr/>
          <a:lstStyle>
            <a:lvl1pPr>
              <a:defRPr/>
            </a:lvl1pPr>
          </a:lstStyle>
          <a:p>
            <a:pPr>
              <a:defRPr/>
            </a:pPr>
            <a:fld id="{FEABB6C4-59ED-4476-BD58-F7AE76DA7682}"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57784F9E-7863-4628-9464-B0110E34EDB8}" type="datetimeFigureOut">
              <a:rPr lang="en-US"/>
              <a:pPr>
                <a:defRPr/>
              </a:pPr>
              <a:t>10/2/2012</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6902A8B7-A883-4C52-9879-10F19C14C0EF}"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5" name="Isosceles Triangle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Straight Connector 5"/>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65CBFBC-9724-4853-95DC-05FA45AF20AB}" type="datetimeFigureOut">
              <a:rPr lang="en-US"/>
              <a:pPr>
                <a:defRPr/>
              </a:pPr>
              <a:t>10/2/2012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8C86E7B-30A5-4638-BCC2-FEA0E2163EE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FEDD00F2-B601-45E8-85DE-0B7115F73C6B}" type="datetimeFigureOut">
              <a:rPr lang="en-US"/>
              <a:pPr>
                <a:defRPr/>
              </a:pPr>
              <a:t>10/2/2012</a:t>
            </a:fld>
            <a:endParaRPr lang="en-US" dirty="0"/>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5591D6D0-6D24-41AF-9E52-0426EBC0703B}"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a:xfrm>
            <a:off x="6400800" y="6354763"/>
            <a:ext cx="2286000" cy="366712"/>
          </a:xfrm>
        </p:spPr>
        <p:txBody>
          <a:bodyPr/>
          <a:lstStyle>
            <a:lvl1pPr>
              <a:defRPr/>
            </a:lvl1pPr>
          </a:lstStyle>
          <a:p>
            <a:pPr>
              <a:defRPr/>
            </a:pPr>
            <a:fld id="{43BD30A5-773B-4537-9C01-B0813442A451}" type="datetimeFigureOut">
              <a:rPr lang="en-US"/>
              <a:pPr>
                <a:defRPr/>
              </a:pPr>
              <a:t>10/2/2012</a:t>
            </a:fld>
            <a:endParaRPr lang="en-US"/>
          </a:p>
        </p:txBody>
      </p:sp>
      <p:sp>
        <p:nvSpPr>
          <p:cNvPr id="7" name="Footer Placeholder 4"/>
          <p:cNvSpPr>
            <a:spLocks noGrp="1"/>
          </p:cNvSpPr>
          <p:nvPr>
            <p:ph type="ftr" sz="quarter" idx="11"/>
          </p:nvPr>
        </p:nvSpPr>
        <p:spPr>
          <a:xfrm>
            <a:off x="2898775" y="6354763"/>
            <a:ext cx="3475038" cy="366712"/>
          </a:xfrm>
        </p:spPr>
        <p:txBody>
          <a:bodyPr/>
          <a:lstStyle>
            <a:lvl1pPr>
              <a:defRPr/>
            </a:lvl1pPr>
          </a:lstStyle>
          <a:p>
            <a:pPr>
              <a:defRPr/>
            </a:pPr>
            <a:endParaRPr lang="en-US"/>
          </a:p>
        </p:txBody>
      </p:sp>
      <p:sp>
        <p:nvSpPr>
          <p:cNvPr id="8" name="Slide Number Placeholder 5"/>
          <p:cNvSpPr>
            <a:spLocks noGrp="1"/>
          </p:cNvSpPr>
          <p:nvPr>
            <p:ph type="sldNum" sz="quarter" idx="12"/>
          </p:nvPr>
        </p:nvSpPr>
        <p:spPr>
          <a:xfrm>
            <a:off x="1069975" y="6354763"/>
            <a:ext cx="1520825" cy="366712"/>
          </a:xfrm>
        </p:spPr>
        <p:txBody>
          <a:bodyPr/>
          <a:lstStyle>
            <a:lvl1pPr>
              <a:defRPr/>
            </a:lvl1pPr>
          </a:lstStyle>
          <a:p>
            <a:pPr>
              <a:defRPr/>
            </a:pPr>
            <a:fld id="{F085B870-10A1-4009-9CAB-4352114D55C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B8D11B92-E96A-4AF5-9C07-0E82F3FD1DE4}" type="datetimeFigureOut">
              <a:rPr lang="en-US"/>
              <a:pPr>
                <a:defRPr/>
              </a:pPr>
              <a:t>10/2/2012</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9FD92B9D-6C19-470F-8273-E5242BA38FC7}"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C5D85A57-D59B-4AAB-9D7B-FCD5DAA9D08D}" type="datetimeFigureOut">
              <a:rPr lang="en-US"/>
              <a:pPr>
                <a:defRPr/>
              </a:pPr>
              <a:t>10/2/2012</a:t>
            </a:fld>
            <a:endParaRPr lang="en-US" dirty="0"/>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8E94827B-6E1A-4D24-902C-3AFA2B076ECB}"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Isosceles Triangle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FC713B0A-D938-4C78-B62F-5808EE5A9A7C}" type="datetimeFigureOut">
              <a:rPr lang="en-US"/>
              <a:pPr>
                <a:defRPr/>
              </a:pPr>
              <a:t>10/2/2012</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27B97729-2707-43B7-A66C-4FC911EA506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Straight Connector 1"/>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3" name="Date Placeholder 1"/>
          <p:cNvSpPr>
            <a:spLocks noGrp="1"/>
          </p:cNvSpPr>
          <p:nvPr>
            <p:ph type="dt" sz="half" idx="10"/>
          </p:nvPr>
        </p:nvSpPr>
        <p:spPr/>
        <p:txBody>
          <a:bodyPr/>
          <a:lstStyle>
            <a:lvl1pPr>
              <a:defRPr/>
            </a:lvl1pPr>
          </a:lstStyle>
          <a:p>
            <a:pPr>
              <a:defRPr/>
            </a:pPr>
            <a:fld id="{1BA476E6-2451-4876-94E8-DD4C10E5728C}" type="datetimeFigureOut">
              <a:rPr lang="en-US"/>
              <a:pPr>
                <a:defRPr/>
              </a:pPr>
              <a:t>10/2/2012</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731A7A6F-4ABE-4EBE-9B91-AC73A27E58A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6" name="Straight Connector 5"/>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dirty="0"/>
          </a:p>
        </p:txBody>
      </p:sp>
      <p:sp>
        <p:nvSpPr>
          <p:cNvPr id="7" name="Isosceles Triangle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4"/>
          <p:cNvSpPr>
            <a:spLocks noGrp="1"/>
          </p:cNvSpPr>
          <p:nvPr>
            <p:ph type="dt" sz="half" idx="10"/>
          </p:nvPr>
        </p:nvSpPr>
        <p:spPr/>
        <p:txBody>
          <a:bodyPr/>
          <a:lstStyle>
            <a:lvl1pPr>
              <a:defRPr/>
            </a:lvl1pPr>
          </a:lstStyle>
          <a:p>
            <a:pPr>
              <a:defRPr/>
            </a:pPr>
            <a:fld id="{77744DBD-4413-492A-8B8E-5F322664F4FA}" type="datetimeFigureOut">
              <a:rPr lang="en-US"/>
              <a:pPr>
                <a:defRPr/>
              </a:pPr>
              <a:t>10/2/2012</a:t>
            </a:fld>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pPr>
              <a:defRPr/>
            </a:pPr>
            <a:fld id="{F4DFCFAB-9604-4A7D-8281-DDDDD275C8D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6" name="Isosceles Triangle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fld id="{9D91C9CC-C8B5-4F27-ABF6-BA62AA1CEE85}" type="datetimeFigureOut">
              <a:rPr lang="en-US"/>
              <a:pPr>
                <a:defRPr/>
              </a:pPr>
              <a:t>10/2/2012</a:t>
            </a:fld>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pPr>
              <a:defRPr/>
            </a:pPr>
            <a:fld id="{E5F6F512-2AEA-442F-801C-AA1C6FCF9D0D}"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latin typeface="Arial" charset="0"/>
                <a:cs typeface="Arial" charset="0"/>
              </a:defRPr>
            </a:lvl1pPr>
          </a:lstStyle>
          <a:p>
            <a:pPr>
              <a:defRPr/>
            </a:pPr>
            <a:fld id="{D837615B-FF93-434A-A526-BD593B259B4D}" type="datetimeFigureOut">
              <a:rPr lang="en-US"/>
              <a:pPr>
                <a:defRPr/>
              </a:pPr>
              <a:t>10/2/2012</a:t>
            </a:fld>
            <a:endParaRPr lang="en-US" dirty="0"/>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latin typeface="Arial" charset="0"/>
                <a:cs typeface="Arial" charset="0"/>
              </a:defRPr>
            </a:lvl1pPr>
          </a:lstStyle>
          <a:p>
            <a:pPr>
              <a:defRPr/>
            </a:pPr>
            <a:endParaRPr lang="en-US"/>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lgn="l" eaLnBrk="1" latinLnBrk="0" hangingPunct="1">
              <a:defRPr kumimoji="0" sz="1400">
                <a:solidFill>
                  <a:schemeClr val="tx2"/>
                </a:solidFill>
                <a:latin typeface="Arial" charset="0"/>
                <a:cs typeface="Arial" charset="0"/>
              </a:defRPr>
            </a:lvl1pPr>
          </a:lstStyle>
          <a:p>
            <a:pPr>
              <a:defRPr/>
            </a:pPr>
            <a:fld id="{40078492-FEB6-4843-A789-007AF9993660}" type="slidenum">
              <a:rPr lang="en-US"/>
              <a:pPr>
                <a:defRPr/>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lang="en-US"/>
          </a:p>
        </p:txBody>
      </p:sp>
      <p:sp>
        <p:nvSpPr>
          <p:cNvPr id="11" name="Rectangle 10"/>
          <p:cNvSpPr/>
          <p:nvPr userDrawn="1"/>
        </p:nvSpPr>
        <p:spPr>
          <a:xfrm>
            <a:off x="228600" y="457200"/>
            <a:ext cx="228600" cy="706438"/>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4069" r:id="rId1"/>
    <p:sldLayoutId id="2147484065" r:id="rId2"/>
    <p:sldLayoutId id="2147484070" r:id="rId3"/>
    <p:sldLayoutId id="2147484066" r:id="rId4"/>
    <p:sldLayoutId id="2147484067" r:id="rId5"/>
    <p:sldLayoutId id="2147484071" r:id="rId6"/>
    <p:sldLayoutId id="2147484072" r:id="rId7"/>
    <p:sldLayoutId id="2147484073" r:id="rId8"/>
    <p:sldLayoutId id="2147484074" r:id="rId9"/>
    <p:sldLayoutId id="2147484068" r:id="rId10"/>
    <p:sldLayoutId id="2147484075" r:id="rId11"/>
  </p:sldLayoutIdLst>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hyperlink" Target="http://www.pearsonhighered.com/assets/hip/us/hip_us_pearsonhighered/samplechapter/0136042597.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9"/>
          <p:cNvSpPr>
            <a:spLocks noGrp="1" noChangeArrowheads="1"/>
          </p:cNvSpPr>
          <p:nvPr>
            <p:ph type="subTitle" idx="1"/>
          </p:nvPr>
        </p:nvSpPr>
        <p:spPr/>
        <p:txBody>
          <a:bodyPr>
            <a:normAutofit/>
          </a:bodyPr>
          <a:lstStyle/>
          <a:p>
            <a:pPr eaLnBrk="1" fontAlgn="auto" hangingPunct="1">
              <a:spcAft>
                <a:spcPts val="0"/>
              </a:spcAft>
              <a:buFont typeface="Wingdings 3"/>
              <a:buNone/>
              <a:defRPr/>
            </a:pPr>
            <a:r>
              <a:rPr lang="en-GB" dirty="0" smtClean="0"/>
              <a:t>Defining the problem + Uninformed search</a:t>
            </a:r>
          </a:p>
        </p:txBody>
      </p:sp>
      <p:sp>
        <p:nvSpPr>
          <p:cNvPr id="9219" name="Rectangle 8"/>
          <p:cNvSpPr>
            <a:spLocks noGrp="1" noChangeArrowheads="1"/>
          </p:cNvSpPr>
          <p:nvPr>
            <p:ph type="ctrTitle"/>
          </p:nvPr>
        </p:nvSpPr>
        <p:spPr>
          <a:xfrm>
            <a:off x="1143000" y="1905000"/>
            <a:ext cx="7086600" cy="1524000"/>
          </a:xfrm>
        </p:spPr>
        <p:txBody>
          <a:bodyPr/>
          <a:lstStyle/>
          <a:p>
            <a:pPr eaLnBrk="1" hangingPunct="1"/>
            <a:r>
              <a:rPr lang="en-GB" smtClean="0"/>
              <a:t>CSM6120</a:t>
            </a:r>
            <a:br>
              <a:rPr lang="en-GB" smtClean="0"/>
            </a:br>
            <a:r>
              <a:rPr lang="en-GB" smtClean="0"/>
              <a:t>Introduction to Intelligent Systems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GB" smtClean="0"/>
              <a:t>Define the problem</a:t>
            </a:r>
          </a:p>
        </p:txBody>
      </p:sp>
      <p:sp>
        <p:nvSpPr>
          <p:cNvPr id="16387" name="Content Placeholder 2"/>
          <p:cNvSpPr>
            <a:spLocks noGrp="1"/>
          </p:cNvSpPr>
          <p:nvPr>
            <p:ph sz="quarter" idx="1"/>
          </p:nvPr>
        </p:nvSpPr>
        <p:spPr>
          <a:xfrm>
            <a:off x="457200" y="1219200"/>
            <a:ext cx="8229600" cy="4937125"/>
          </a:xfrm>
        </p:spPr>
        <p:txBody>
          <a:bodyPr/>
          <a:lstStyle/>
          <a:p>
            <a:pPr eaLnBrk="1" hangingPunct="1"/>
            <a:r>
              <a:rPr lang="en-GB" b="1" dirty="0" smtClean="0"/>
              <a:t>Start state(s) </a:t>
            </a:r>
            <a:r>
              <a:rPr lang="en-GB" dirty="0" smtClean="0"/>
              <a:t>(initial state)</a:t>
            </a:r>
          </a:p>
          <a:p>
            <a:pPr eaLnBrk="1" hangingPunct="1"/>
            <a:r>
              <a:rPr lang="en-GB" b="1" dirty="0" smtClean="0"/>
              <a:t>Goal state(s) </a:t>
            </a:r>
            <a:r>
              <a:rPr lang="en-GB" dirty="0" smtClean="0"/>
              <a:t>(goal formulation)</a:t>
            </a:r>
          </a:p>
          <a:p>
            <a:pPr eaLnBrk="1" hangingPunct="1"/>
            <a:r>
              <a:rPr lang="en-GB" b="1" dirty="0" smtClean="0"/>
              <a:t>State space </a:t>
            </a:r>
            <a:r>
              <a:rPr lang="en-GB" dirty="0" smtClean="0"/>
              <a:t>(search space)</a:t>
            </a:r>
          </a:p>
          <a:p>
            <a:pPr eaLnBrk="1" hangingPunct="1"/>
            <a:r>
              <a:rPr lang="en-GB" b="1" dirty="0" smtClean="0"/>
              <a:t>Actions/Operators</a:t>
            </a:r>
            <a:r>
              <a:rPr lang="en-GB" dirty="0" smtClean="0"/>
              <a:t> for moving in the state space (successor function)</a:t>
            </a:r>
          </a:p>
          <a:p>
            <a:pPr eaLnBrk="1" hangingPunct="1"/>
            <a:r>
              <a:rPr lang="en-GB" dirty="0" smtClean="0"/>
              <a:t>A </a:t>
            </a:r>
            <a:r>
              <a:rPr lang="en-GB" b="1" dirty="0" smtClean="0"/>
              <a:t>function</a:t>
            </a:r>
            <a:r>
              <a:rPr lang="en-GB" dirty="0" smtClean="0"/>
              <a:t> to test if the </a:t>
            </a:r>
            <a:r>
              <a:rPr lang="en-GB" b="1" dirty="0" smtClean="0"/>
              <a:t>goal state</a:t>
            </a:r>
            <a:r>
              <a:rPr lang="en-GB" dirty="0" smtClean="0"/>
              <a:t> is reached</a:t>
            </a:r>
          </a:p>
          <a:p>
            <a:pPr eaLnBrk="1" hangingPunct="1"/>
            <a:r>
              <a:rPr lang="en-GB" dirty="0" smtClean="0"/>
              <a:t>A </a:t>
            </a:r>
            <a:r>
              <a:rPr lang="en-GB" b="1" dirty="0" smtClean="0"/>
              <a:t>function</a:t>
            </a:r>
            <a:r>
              <a:rPr lang="en-GB" dirty="0" smtClean="0"/>
              <a:t> to measure the </a:t>
            </a:r>
            <a:r>
              <a:rPr lang="en-GB" b="1" dirty="0" smtClean="0"/>
              <a:t>path cost</a:t>
            </a:r>
          </a:p>
          <a:p>
            <a:pPr eaLnBrk="1" hangingPunct="1"/>
            <a:endParaRPr lang="en-GB"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smtClean="0"/>
              <a:t>C4 problem definition</a:t>
            </a:r>
          </a:p>
        </p:txBody>
      </p:sp>
      <p:sp>
        <p:nvSpPr>
          <p:cNvPr id="17411" name="Content Placeholder 2"/>
          <p:cNvSpPr>
            <a:spLocks noGrp="1"/>
          </p:cNvSpPr>
          <p:nvPr>
            <p:ph sz="quarter" idx="1"/>
          </p:nvPr>
        </p:nvSpPr>
        <p:spPr>
          <a:xfrm>
            <a:off x="457200" y="1219200"/>
            <a:ext cx="8229600" cy="4937125"/>
          </a:xfrm>
        </p:spPr>
        <p:txBody>
          <a:bodyPr/>
          <a:lstStyle/>
          <a:p>
            <a:pPr eaLnBrk="1" hangingPunct="1"/>
            <a:r>
              <a:rPr lang="en-GB" b="1" dirty="0" smtClean="0"/>
              <a:t>Start state -</a:t>
            </a:r>
            <a:endParaRPr lang="en-GB" dirty="0" smtClean="0"/>
          </a:p>
          <a:p>
            <a:pPr eaLnBrk="1" hangingPunct="1"/>
            <a:r>
              <a:rPr lang="en-GB" b="1" dirty="0" smtClean="0"/>
              <a:t>Goal state -</a:t>
            </a:r>
            <a:endParaRPr lang="en-GB" dirty="0" smtClean="0"/>
          </a:p>
          <a:p>
            <a:pPr eaLnBrk="1" hangingPunct="1"/>
            <a:r>
              <a:rPr lang="en-GB" b="1" dirty="0" smtClean="0"/>
              <a:t>State space -</a:t>
            </a:r>
            <a:endParaRPr lang="en-GB" dirty="0" smtClean="0"/>
          </a:p>
          <a:p>
            <a:pPr eaLnBrk="1" hangingPunct="1"/>
            <a:r>
              <a:rPr lang="en-GB" b="1" dirty="0" smtClean="0"/>
              <a:t>Actions -</a:t>
            </a:r>
            <a:endParaRPr lang="en-GB" dirty="0" smtClean="0"/>
          </a:p>
          <a:p>
            <a:pPr eaLnBrk="1" hangingPunct="1"/>
            <a:r>
              <a:rPr lang="en-GB" b="1" dirty="0" smtClean="0"/>
              <a:t>Goal function -</a:t>
            </a:r>
            <a:endParaRPr lang="en-GB" dirty="0" smtClean="0"/>
          </a:p>
          <a:p>
            <a:pPr eaLnBrk="1" hangingPunct="1"/>
            <a:r>
              <a:rPr lang="en-GB" b="1" dirty="0" smtClean="0"/>
              <a:t>Path cost function -</a:t>
            </a:r>
            <a:endParaRPr lang="en-GB" dirty="0" smtClean="0"/>
          </a:p>
        </p:txBody>
      </p:sp>
      <p:pic>
        <p:nvPicPr>
          <p:cNvPr id="4" name="Picture 4"/>
          <p:cNvPicPr>
            <a:picLocks noChangeAspect="1" noChangeArrowheads="1"/>
          </p:cNvPicPr>
          <p:nvPr/>
        </p:nvPicPr>
        <p:blipFill>
          <a:blip r:embed="rId3" cstate="print"/>
          <a:srcRect/>
          <a:stretch>
            <a:fillRect/>
          </a:stretch>
        </p:blipFill>
        <p:spPr bwMode="auto">
          <a:xfrm>
            <a:off x="5334000" y="3581400"/>
            <a:ext cx="3541706" cy="30321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smtClean="0"/>
              <a:t>C4 problem definition</a:t>
            </a:r>
          </a:p>
        </p:txBody>
      </p:sp>
      <p:sp>
        <p:nvSpPr>
          <p:cNvPr id="18435" name="Content Placeholder 2"/>
          <p:cNvSpPr>
            <a:spLocks noGrp="1"/>
          </p:cNvSpPr>
          <p:nvPr>
            <p:ph sz="quarter" idx="1"/>
          </p:nvPr>
        </p:nvSpPr>
        <p:spPr>
          <a:xfrm>
            <a:off x="457200" y="1219200"/>
            <a:ext cx="8229600" cy="4937125"/>
          </a:xfrm>
        </p:spPr>
        <p:txBody>
          <a:bodyPr/>
          <a:lstStyle/>
          <a:p>
            <a:pPr eaLnBrk="1" hangingPunct="1"/>
            <a:r>
              <a:rPr lang="en-GB" b="1" dirty="0" smtClean="0"/>
              <a:t>Start state </a:t>
            </a:r>
            <a:r>
              <a:rPr lang="en-GB" dirty="0" smtClean="0"/>
              <a:t>- initial board position (empty)</a:t>
            </a:r>
          </a:p>
          <a:p>
            <a:pPr eaLnBrk="1" hangingPunct="1"/>
            <a:r>
              <a:rPr lang="en-GB" b="1" dirty="0" smtClean="0"/>
              <a:t>Goal state </a:t>
            </a:r>
            <a:r>
              <a:rPr lang="en-GB" dirty="0" smtClean="0"/>
              <a:t>- 4-in-a-row</a:t>
            </a:r>
          </a:p>
          <a:p>
            <a:pPr eaLnBrk="1" hangingPunct="1"/>
            <a:r>
              <a:rPr lang="en-GB" b="1" dirty="0" smtClean="0"/>
              <a:t>State space </a:t>
            </a:r>
            <a:r>
              <a:rPr lang="en-GB" dirty="0" smtClean="0"/>
              <a:t>- set of all LEGAL board positions</a:t>
            </a:r>
          </a:p>
          <a:p>
            <a:pPr eaLnBrk="1" hangingPunct="1"/>
            <a:r>
              <a:rPr lang="en-GB" b="1" dirty="0" smtClean="0"/>
              <a:t>Actions </a:t>
            </a:r>
            <a:r>
              <a:rPr lang="en-GB" dirty="0" smtClean="0"/>
              <a:t>- valid moves (put piece in slot if not full)</a:t>
            </a:r>
          </a:p>
          <a:p>
            <a:pPr eaLnBrk="1" hangingPunct="1"/>
            <a:r>
              <a:rPr lang="en-GB" b="1" dirty="0" smtClean="0"/>
              <a:t>Goal function </a:t>
            </a:r>
            <a:r>
              <a:rPr lang="en-GB" dirty="0" smtClean="0"/>
              <a:t>- are there 4 pieces in a row? </a:t>
            </a:r>
          </a:p>
          <a:p>
            <a:pPr eaLnBrk="1" hangingPunct="1"/>
            <a:r>
              <a:rPr lang="en-GB" b="1" dirty="0" smtClean="0"/>
              <a:t>Path cost function </a:t>
            </a:r>
            <a:r>
              <a:rPr lang="en-GB" dirty="0" smtClean="0"/>
              <a:t>- number of moves so far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Example: Route planning</a:t>
            </a:r>
          </a:p>
        </p:txBody>
      </p:sp>
      <p:pic>
        <p:nvPicPr>
          <p:cNvPr id="19459" name="Picture 4"/>
          <p:cNvPicPr>
            <a:picLocks noChangeAspect="1" noChangeArrowheads="1"/>
          </p:cNvPicPr>
          <p:nvPr/>
        </p:nvPicPr>
        <p:blipFill>
          <a:blip r:embed="rId3" cstate="print"/>
          <a:srcRect/>
          <a:stretch>
            <a:fillRect/>
          </a:stretch>
        </p:blipFill>
        <p:spPr bwMode="auto">
          <a:xfrm>
            <a:off x="1166813" y="1876425"/>
            <a:ext cx="6810375" cy="3914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Problem defintion</a:t>
            </a:r>
          </a:p>
        </p:txBody>
      </p:sp>
      <p:sp>
        <p:nvSpPr>
          <p:cNvPr id="20483" name="Rectangle 3"/>
          <p:cNvSpPr>
            <a:spLocks noGrp="1" noChangeArrowheads="1"/>
          </p:cNvSpPr>
          <p:nvPr>
            <p:ph type="body" idx="1"/>
          </p:nvPr>
        </p:nvSpPr>
        <p:spPr>
          <a:xfrm>
            <a:off x="457200" y="1219200"/>
            <a:ext cx="8229600" cy="4937125"/>
          </a:xfrm>
        </p:spPr>
        <p:txBody>
          <a:bodyPr/>
          <a:lstStyle/>
          <a:p>
            <a:pPr>
              <a:lnSpc>
                <a:spcPct val="90000"/>
              </a:lnSpc>
            </a:pPr>
            <a:r>
              <a:rPr lang="en-US" b="1" dirty="0" smtClean="0"/>
              <a:t>Start state </a:t>
            </a:r>
            <a:r>
              <a:rPr lang="en-US" dirty="0" smtClean="0"/>
              <a:t>- e.g. Arad</a:t>
            </a:r>
          </a:p>
          <a:p>
            <a:pPr>
              <a:lnSpc>
                <a:spcPct val="90000"/>
              </a:lnSpc>
            </a:pPr>
            <a:r>
              <a:rPr lang="en-US" b="1" dirty="0" smtClean="0"/>
              <a:t>Goal state </a:t>
            </a:r>
            <a:r>
              <a:rPr lang="en-US" dirty="0" smtClean="0"/>
              <a:t>-</a:t>
            </a:r>
            <a:r>
              <a:rPr lang="en-US" b="1" dirty="0" smtClean="0"/>
              <a:t> </a:t>
            </a:r>
            <a:r>
              <a:rPr lang="en-US" dirty="0" smtClean="0"/>
              <a:t>e.g. Bucharest</a:t>
            </a:r>
          </a:p>
          <a:p>
            <a:pPr>
              <a:lnSpc>
                <a:spcPct val="90000"/>
              </a:lnSpc>
            </a:pPr>
            <a:r>
              <a:rPr lang="en-US" b="1" dirty="0" smtClean="0"/>
              <a:t>State space </a:t>
            </a:r>
            <a:r>
              <a:rPr lang="en-US" dirty="0" smtClean="0"/>
              <a:t>- set of all possible journeys from Arad</a:t>
            </a:r>
          </a:p>
          <a:p>
            <a:pPr>
              <a:lnSpc>
                <a:spcPct val="90000"/>
              </a:lnSpc>
            </a:pPr>
            <a:r>
              <a:rPr lang="en-US" b="1" dirty="0" smtClean="0"/>
              <a:t>Actions</a:t>
            </a:r>
            <a:r>
              <a:rPr lang="en-US" dirty="0" smtClean="0"/>
              <a:t>- valid traversals between any two cities (e.g. from Arad to </a:t>
            </a:r>
            <a:r>
              <a:rPr lang="en-US" dirty="0" err="1" smtClean="0"/>
              <a:t>Zerind</a:t>
            </a:r>
            <a:r>
              <a:rPr lang="en-US" dirty="0" smtClean="0"/>
              <a:t>, Arad to Sibiu, Pitesti to Bucharest, etc)</a:t>
            </a:r>
          </a:p>
          <a:p>
            <a:pPr>
              <a:lnSpc>
                <a:spcPct val="90000"/>
              </a:lnSpc>
            </a:pPr>
            <a:r>
              <a:rPr lang="en-US" b="1" dirty="0" smtClean="0"/>
              <a:t>Goal function</a:t>
            </a:r>
            <a:r>
              <a:rPr lang="en-US" dirty="0" smtClean="0"/>
              <a:t> - at the destination?</a:t>
            </a:r>
          </a:p>
          <a:p>
            <a:pPr>
              <a:lnSpc>
                <a:spcPct val="90000"/>
              </a:lnSpc>
            </a:pPr>
            <a:r>
              <a:rPr lang="en-US" b="1" dirty="0" smtClean="0"/>
              <a:t>Path cost function </a:t>
            </a:r>
            <a:r>
              <a:rPr lang="en-US" dirty="0" smtClean="0"/>
              <a:t>- sum of the distances travelled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GB" smtClean="0"/>
              <a:t>8 puzzle</a:t>
            </a:r>
          </a:p>
        </p:txBody>
      </p:sp>
      <p:sp>
        <p:nvSpPr>
          <p:cNvPr id="21507" name="Content Placeholder 2"/>
          <p:cNvSpPr>
            <a:spLocks noGrp="1"/>
          </p:cNvSpPr>
          <p:nvPr>
            <p:ph sz="quarter" idx="1"/>
          </p:nvPr>
        </p:nvSpPr>
        <p:spPr>
          <a:xfrm>
            <a:off x="609600" y="1600200"/>
            <a:ext cx="3124200" cy="609600"/>
          </a:xfrm>
        </p:spPr>
        <p:txBody>
          <a:bodyPr/>
          <a:lstStyle/>
          <a:p>
            <a:pPr eaLnBrk="1" hangingPunct="1"/>
            <a:r>
              <a:rPr lang="en-GB" smtClean="0"/>
              <a:t>Initial state</a:t>
            </a:r>
          </a:p>
        </p:txBody>
      </p:sp>
      <p:pic>
        <p:nvPicPr>
          <p:cNvPr id="21508" name="Picture 4"/>
          <p:cNvPicPr>
            <a:picLocks noChangeAspect="1" noChangeArrowheads="1"/>
          </p:cNvPicPr>
          <p:nvPr/>
        </p:nvPicPr>
        <p:blipFill>
          <a:blip r:embed="rId3" cstate="print"/>
          <a:srcRect/>
          <a:stretch>
            <a:fillRect/>
          </a:stretch>
        </p:blipFill>
        <p:spPr bwMode="auto">
          <a:xfrm>
            <a:off x="5334000" y="2209800"/>
            <a:ext cx="3124200" cy="3124200"/>
          </a:xfrm>
          <a:prstGeom prst="rect">
            <a:avLst/>
          </a:prstGeom>
          <a:noFill/>
          <a:ln w="9525">
            <a:noFill/>
            <a:miter lim="800000"/>
            <a:headEnd/>
            <a:tailEnd/>
          </a:ln>
        </p:spPr>
      </p:pic>
      <p:sp>
        <p:nvSpPr>
          <p:cNvPr id="7" name="Content Placeholder 2"/>
          <p:cNvSpPr txBox="1">
            <a:spLocks/>
          </p:cNvSpPr>
          <p:nvPr/>
        </p:nvSpPr>
        <p:spPr bwMode="auto">
          <a:xfrm>
            <a:off x="5410200" y="1600200"/>
            <a:ext cx="3048000" cy="609600"/>
          </a:xfrm>
          <a:prstGeom prst="rect">
            <a:avLst/>
          </a:prstGeom>
          <a:noFill/>
          <a:ln w="9525">
            <a:noFill/>
            <a:miter lim="800000"/>
            <a:headEnd/>
            <a:tailEnd/>
          </a:ln>
        </p:spPr>
        <p:txBody>
          <a:bodyPr/>
          <a:lstStyle/>
          <a:p>
            <a:pPr marL="273050" indent="-273050">
              <a:spcBef>
                <a:spcPts val="600"/>
              </a:spcBef>
              <a:buClr>
                <a:schemeClr val="accent1"/>
              </a:buClr>
              <a:buSzPct val="76000"/>
              <a:buFont typeface="Wingdings 3" pitchFamily="18" charset="2"/>
              <a:buChar char=""/>
              <a:defRPr/>
            </a:pPr>
            <a:r>
              <a:rPr lang="en-GB" sz="2600" dirty="0">
                <a:latin typeface="+mn-lt"/>
                <a:cs typeface="+mn-cs"/>
              </a:rPr>
              <a:t>Goal state</a:t>
            </a:r>
          </a:p>
        </p:txBody>
      </p:sp>
      <p:pic>
        <p:nvPicPr>
          <p:cNvPr id="21510" name="Picture 7"/>
          <p:cNvPicPr>
            <a:picLocks noChangeAspect="1" noChangeArrowheads="1"/>
          </p:cNvPicPr>
          <p:nvPr/>
        </p:nvPicPr>
        <p:blipFill>
          <a:blip r:embed="rId4" cstate="print"/>
          <a:srcRect/>
          <a:stretch>
            <a:fillRect/>
          </a:stretch>
        </p:blipFill>
        <p:spPr bwMode="auto">
          <a:xfrm>
            <a:off x="838200" y="2257425"/>
            <a:ext cx="3076575" cy="3076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GB" smtClean="0"/>
              <a:t>8 puzzle problem definition</a:t>
            </a:r>
          </a:p>
        </p:txBody>
      </p:sp>
      <p:sp>
        <p:nvSpPr>
          <p:cNvPr id="22531" name="Content Placeholder 2"/>
          <p:cNvSpPr>
            <a:spLocks noGrp="1"/>
          </p:cNvSpPr>
          <p:nvPr>
            <p:ph sz="quarter" idx="1"/>
          </p:nvPr>
        </p:nvSpPr>
        <p:spPr>
          <a:xfrm>
            <a:off x="457200" y="1219200"/>
            <a:ext cx="8229600" cy="4937125"/>
          </a:xfrm>
        </p:spPr>
        <p:txBody>
          <a:bodyPr/>
          <a:lstStyle/>
          <a:p>
            <a:pPr eaLnBrk="1" hangingPunct="1"/>
            <a:r>
              <a:rPr lang="en-GB" b="1" dirty="0" smtClean="0"/>
              <a:t>Start state </a:t>
            </a:r>
            <a:r>
              <a:rPr lang="en-GB" dirty="0" smtClean="0"/>
              <a:t>– e.g. as shown</a:t>
            </a:r>
          </a:p>
          <a:p>
            <a:pPr eaLnBrk="1" hangingPunct="1"/>
            <a:r>
              <a:rPr lang="en-GB" b="1" dirty="0" smtClean="0"/>
              <a:t>Goal state </a:t>
            </a:r>
            <a:r>
              <a:rPr lang="en-GB" dirty="0" smtClean="0"/>
              <a:t>– e.g. as shown</a:t>
            </a:r>
          </a:p>
          <a:p>
            <a:pPr eaLnBrk="1" hangingPunct="1"/>
            <a:r>
              <a:rPr lang="en-GB" b="1" dirty="0" smtClean="0"/>
              <a:t>State space </a:t>
            </a:r>
            <a:r>
              <a:rPr lang="en-GB" dirty="0" smtClean="0"/>
              <a:t>- all tiles can be placed in any location in the grid (9!/2 = </a:t>
            </a:r>
            <a:r>
              <a:rPr lang="en-US" dirty="0" smtClean="0"/>
              <a:t>181440 states</a:t>
            </a:r>
            <a:r>
              <a:rPr lang="en-GB" dirty="0" smtClean="0"/>
              <a:t>)</a:t>
            </a:r>
          </a:p>
          <a:p>
            <a:pPr eaLnBrk="1" hangingPunct="1"/>
            <a:r>
              <a:rPr lang="en-GB" b="1" dirty="0" smtClean="0"/>
              <a:t>Actions</a:t>
            </a:r>
            <a:r>
              <a:rPr lang="en-GB" dirty="0" smtClean="0"/>
              <a:t>- ‘blank’ moves: left, right, up, down </a:t>
            </a:r>
          </a:p>
          <a:p>
            <a:pPr eaLnBrk="1" hangingPunct="1"/>
            <a:r>
              <a:rPr lang="en-GB" b="1" dirty="0" smtClean="0"/>
              <a:t>Goal function </a:t>
            </a:r>
            <a:r>
              <a:rPr lang="en-GB" dirty="0" smtClean="0"/>
              <a:t>- are the tiles in the goal state?</a:t>
            </a:r>
          </a:p>
          <a:p>
            <a:pPr eaLnBrk="1" hangingPunct="1"/>
            <a:r>
              <a:rPr lang="en-GB" b="1" dirty="0" smtClean="0"/>
              <a:t>Path cost function </a:t>
            </a:r>
            <a:r>
              <a:rPr lang="en-GB" dirty="0" smtClean="0"/>
              <a:t>- each move costs 1: length of path = cost total</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smtClean="0"/>
              <a:t>Generalising search</a:t>
            </a:r>
          </a:p>
        </p:txBody>
      </p:sp>
      <p:sp>
        <p:nvSpPr>
          <p:cNvPr id="23555" name="Rectangle 3"/>
          <p:cNvSpPr>
            <a:spLocks noGrp="1" noChangeArrowheads="1"/>
          </p:cNvSpPr>
          <p:nvPr>
            <p:ph type="body" idx="1"/>
          </p:nvPr>
        </p:nvSpPr>
        <p:spPr>
          <a:xfrm>
            <a:off x="457200" y="1219200"/>
            <a:ext cx="8229600" cy="4937125"/>
          </a:xfrm>
        </p:spPr>
        <p:txBody>
          <a:bodyPr/>
          <a:lstStyle/>
          <a:p>
            <a:pPr eaLnBrk="1" hangingPunct="1">
              <a:lnSpc>
                <a:spcPct val="90000"/>
              </a:lnSpc>
            </a:pPr>
            <a:r>
              <a:rPr lang="en-US" sz="2400" dirty="0" smtClean="0"/>
              <a:t>Generally, find a solution which extends search state</a:t>
            </a:r>
          </a:p>
          <a:p>
            <a:pPr lvl="1" eaLnBrk="1" hangingPunct="1">
              <a:lnSpc>
                <a:spcPct val="90000"/>
              </a:lnSpc>
            </a:pPr>
            <a:r>
              <a:rPr lang="en-US" sz="2400" dirty="0" smtClean="0"/>
              <a:t>Initial search problem is to extend null state</a:t>
            </a:r>
          </a:p>
          <a:p>
            <a:pPr lvl="1" eaLnBrk="1" hangingPunct="1">
              <a:lnSpc>
                <a:spcPct val="90000"/>
              </a:lnSpc>
            </a:pPr>
            <a:r>
              <a:rPr lang="en-US" sz="2400" dirty="0" smtClean="0"/>
              <a:t>Search in AI by structured exploration of search states</a:t>
            </a:r>
          </a:p>
          <a:p>
            <a:pPr eaLnBrk="1" hangingPunct="1">
              <a:lnSpc>
                <a:spcPct val="90000"/>
              </a:lnSpc>
            </a:pPr>
            <a:endParaRPr lang="en-US" sz="2400" dirty="0" smtClean="0"/>
          </a:p>
          <a:p>
            <a:pPr eaLnBrk="1" hangingPunct="1">
              <a:lnSpc>
                <a:spcPct val="90000"/>
              </a:lnSpc>
            </a:pPr>
            <a:endParaRPr lang="en-US" sz="2400" dirty="0" smtClean="0"/>
          </a:p>
          <a:p>
            <a:pPr eaLnBrk="1" hangingPunct="1">
              <a:lnSpc>
                <a:spcPct val="90000"/>
              </a:lnSpc>
            </a:pPr>
            <a:r>
              <a:rPr lang="en-US" sz="2400" dirty="0" smtClean="0"/>
              <a:t>Search space is a logical space:</a:t>
            </a:r>
          </a:p>
          <a:p>
            <a:pPr lvl="1" eaLnBrk="1" hangingPunct="1">
              <a:lnSpc>
                <a:spcPct val="90000"/>
              </a:lnSpc>
            </a:pPr>
            <a:r>
              <a:rPr lang="en-US" sz="2000" dirty="0" smtClean="0"/>
              <a:t>Nodes are search states</a:t>
            </a:r>
          </a:p>
          <a:p>
            <a:pPr lvl="1" eaLnBrk="1" hangingPunct="1">
              <a:lnSpc>
                <a:spcPct val="90000"/>
              </a:lnSpc>
            </a:pPr>
            <a:r>
              <a:rPr lang="en-US" sz="2000" dirty="0" smtClean="0"/>
              <a:t>Links are all legal connections between search states</a:t>
            </a:r>
          </a:p>
          <a:p>
            <a:pPr lvl="1" eaLnBrk="1" hangingPunct="1">
              <a:lnSpc>
                <a:spcPct val="90000"/>
              </a:lnSpc>
            </a:pPr>
            <a:r>
              <a:rPr lang="en-US" sz="2000" dirty="0" smtClean="0"/>
              <a:t>Always just an abstraction</a:t>
            </a:r>
          </a:p>
          <a:p>
            <a:pPr lvl="1" eaLnBrk="1" hangingPunct="1">
              <a:lnSpc>
                <a:spcPct val="90000"/>
              </a:lnSpc>
            </a:pPr>
            <a:r>
              <a:rPr lang="en-US" sz="2000" dirty="0" smtClean="0"/>
              <a:t>Think of search algorithms trying to navigate this </a:t>
            </a:r>
            <a:r>
              <a:rPr lang="en-US" sz="2000" i="1" dirty="0" smtClean="0"/>
              <a:t>extremely</a:t>
            </a:r>
            <a:r>
              <a:rPr lang="en-US" sz="2000" dirty="0" smtClean="0"/>
              <a:t> complex space</a:t>
            </a:r>
            <a:endParaRPr lang="en-GB" sz="2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descr="arm1"/>
          <p:cNvPicPr>
            <a:picLocks noChangeAspect="1" noChangeArrowheads="1"/>
          </p:cNvPicPr>
          <p:nvPr/>
        </p:nvPicPr>
        <p:blipFill>
          <a:blip r:embed="rId3" cstate="print"/>
          <a:srcRect/>
          <a:stretch>
            <a:fillRect/>
          </a:stretch>
        </p:blipFill>
        <p:spPr bwMode="auto">
          <a:xfrm>
            <a:off x="6607175" y="2895600"/>
            <a:ext cx="2460625" cy="1447800"/>
          </a:xfrm>
          <a:prstGeom prst="rect">
            <a:avLst/>
          </a:prstGeom>
          <a:noFill/>
          <a:ln w="9525">
            <a:noFill/>
            <a:miter lim="800000"/>
            <a:headEnd/>
            <a:tailEnd/>
          </a:ln>
        </p:spPr>
      </p:pic>
      <p:sp>
        <p:nvSpPr>
          <p:cNvPr id="19462" name="Rectangle 6"/>
          <p:cNvSpPr>
            <a:spLocks noChangeArrowheads="1"/>
          </p:cNvSpPr>
          <p:nvPr/>
        </p:nvSpPr>
        <p:spPr bwMode="auto">
          <a:xfrm>
            <a:off x="6557341" y="3056467"/>
            <a:ext cx="246408" cy="268111"/>
          </a:xfrm>
          <a:prstGeom prst="rect">
            <a:avLst/>
          </a:prstGeom>
          <a:solidFill>
            <a:srgbClr val="FF000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defRPr/>
            </a:pPr>
            <a:endParaRPr lang="en-US"/>
          </a:p>
        </p:txBody>
      </p:sp>
      <p:sp>
        <p:nvSpPr>
          <p:cNvPr id="19463" name="Rectangle 7"/>
          <p:cNvSpPr>
            <a:spLocks noChangeArrowheads="1"/>
          </p:cNvSpPr>
          <p:nvPr/>
        </p:nvSpPr>
        <p:spPr bwMode="auto">
          <a:xfrm>
            <a:off x="6458778" y="3539067"/>
            <a:ext cx="246408" cy="268111"/>
          </a:xfrm>
          <a:prstGeom prst="rect">
            <a:avLst/>
          </a:prstGeom>
          <a:solidFill>
            <a:schemeClr val="accent2">
              <a:lumMod val="7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defRPr/>
            </a:pPr>
            <a:endParaRPr lang="en-US"/>
          </a:p>
        </p:txBody>
      </p:sp>
      <p:sp>
        <p:nvSpPr>
          <p:cNvPr id="19464" name="Rectangle 8"/>
          <p:cNvSpPr>
            <a:spLocks noChangeArrowheads="1"/>
          </p:cNvSpPr>
          <p:nvPr/>
        </p:nvSpPr>
        <p:spPr bwMode="auto">
          <a:xfrm>
            <a:off x="6458778" y="3807178"/>
            <a:ext cx="246408" cy="268111"/>
          </a:xfrm>
          <a:prstGeom prst="rect">
            <a:avLst/>
          </a:prstGeom>
          <a:solidFill>
            <a:srgbClr val="339966"/>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defRPr/>
            </a:pPr>
            <a:endParaRPr lang="en-US"/>
          </a:p>
        </p:txBody>
      </p:sp>
      <p:sp>
        <p:nvSpPr>
          <p:cNvPr id="24588" name="Line 10"/>
          <p:cNvSpPr>
            <a:spLocks noChangeShapeType="1"/>
          </p:cNvSpPr>
          <p:nvPr/>
        </p:nvSpPr>
        <p:spPr bwMode="auto">
          <a:xfrm>
            <a:off x="5867400" y="4075113"/>
            <a:ext cx="1084263" cy="0"/>
          </a:xfrm>
          <a:prstGeom prst="line">
            <a:avLst/>
          </a:prstGeom>
          <a:noFill/>
          <a:ln w="44450">
            <a:solidFill>
              <a:schemeClr val="tx1"/>
            </a:solidFill>
            <a:round/>
            <a:headEnd/>
            <a:tailEnd/>
          </a:ln>
        </p:spPr>
        <p:txBody>
          <a:bodyPr/>
          <a:lstStyle/>
          <a:p>
            <a:endParaRPr lang="en-GB"/>
          </a:p>
        </p:txBody>
      </p:sp>
      <p:sp>
        <p:nvSpPr>
          <p:cNvPr id="24589" name="Title 8"/>
          <p:cNvSpPr>
            <a:spLocks noGrp="1"/>
          </p:cNvSpPr>
          <p:nvPr>
            <p:ph type="title"/>
          </p:nvPr>
        </p:nvSpPr>
        <p:spPr/>
        <p:txBody>
          <a:bodyPr/>
          <a:lstStyle/>
          <a:p>
            <a:r>
              <a:rPr lang="en-GB" smtClean="0"/>
              <a:t>Planning</a:t>
            </a:r>
          </a:p>
        </p:txBody>
      </p:sp>
      <p:sp>
        <p:nvSpPr>
          <p:cNvPr id="24590" name="Content Placeholder 9"/>
          <p:cNvSpPr>
            <a:spLocks noGrp="1"/>
          </p:cNvSpPr>
          <p:nvPr>
            <p:ph sz="quarter" idx="1"/>
          </p:nvPr>
        </p:nvSpPr>
        <p:spPr>
          <a:xfrm>
            <a:off x="457200" y="1219200"/>
            <a:ext cx="8229600" cy="4937125"/>
          </a:xfrm>
        </p:spPr>
        <p:txBody>
          <a:bodyPr/>
          <a:lstStyle/>
          <a:p>
            <a:r>
              <a:rPr lang="en-US" dirty="0" smtClean="0"/>
              <a:t>Control a robot arm that can pick up and stack blocks.</a:t>
            </a:r>
          </a:p>
          <a:p>
            <a:pPr lvl="1"/>
            <a:r>
              <a:rPr lang="en-US" dirty="0" smtClean="0"/>
              <a:t>Arm can hold exactly one block</a:t>
            </a:r>
          </a:p>
          <a:p>
            <a:pPr lvl="1"/>
            <a:r>
              <a:rPr lang="en-US" dirty="0" smtClean="0"/>
              <a:t>Blocks can either be on the table, or on top of exactly one other block</a:t>
            </a:r>
          </a:p>
          <a:p>
            <a:pPr lvl="3"/>
            <a:endParaRPr lang="en-US" dirty="0" smtClean="0"/>
          </a:p>
          <a:p>
            <a:r>
              <a:rPr lang="en-US" dirty="0" smtClean="0"/>
              <a:t>State = configuration of blocks</a:t>
            </a:r>
          </a:p>
          <a:p>
            <a:pPr lvl="1"/>
            <a:r>
              <a:rPr lang="en-US" dirty="0" smtClean="0"/>
              <a:t>{ (on-table G), (on B G), (holding R) }</a:t>
            </a:r>
          </a:p>
          <a:p>
            <a:pPr lvl="2"/>
            <a:endParaRPr lang="en-US" dirty="0" smtClean="0"/>
          </a:p>
          <a:p>
            <a:r>
              <a:rPr lang="en-US" dirty="0" smtClean="0"/>
              <a:t>Actions = pick up or put down a block</a:t>
            </a:r>
          </a:p>
          <a:p>
            <a:pPr lvl="1"/>
            <a:r>
              <a:rPr lang="en-US" dirty="0" smtClean="0"/>
              <a:t>(put-down R)		put on table</a:t>
            </a:r>
          </a:p>
          <a:p>
            <a:pPr lvl="1"/>
            <a:r>
              <a:rPr lang="en-US" dirty="0" smtClean="0"/>
              <a:t>(stack R B)		put on another block</a:t>
            </a:r>
          </a:p>
          <a:p>
            <a:endParaRPr lang="en-GB"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Oval 4"/>
          <p:cNvSpPr>
            <a:spLocks noChangeArrowheads="1"/>
          </p:cNvSpPr>
          <p:nvPr/>
        </p:nvSpPr>
        <p:spPr bwMode="auto">
          <a:xfrm>
            <a:off x="762000" y="3886200"/>
            <a:ext cx="1447800" cy="1371600"/>
          </a:xfrm>
          <a:prstGeom prst="ellipse">
            <a:avLst/>
          </a:prstGeom>
          <a:solidFill>
            <a:schemeClr val="bg1"/>
          </a:solidFill>
          <a:ln w="12700">
            <a:solidFill>
              <a:schemeClr val="tx1"/>
            </a:solidFill>
            <a:round/>
            <a:headEnd/>
            <a:tailEnd/>
          </a:ln>
        </p:spPr>
        <p:txBody>
          <a:bodyPr wrap="none" anchor="ctr"/>
          <a:lstStyle/>
          <a:p>
            <a:endParaRPr lang="en-US"/>
          </a:p>
        </p:txBody>
      </p:sp>
      <p:sp>
        <p:nvSpPr>
          <p:cNvPr id="25603" name="Oval 5"/>
          <p:cNvSpPr>
            <a:spLocks noChangeArrowheads="1"/>
          </p:cNvSpPr>
          <p:nvPr/>
        </p:nvSpPr>
        <p:spPr bwMode="auto">
          <a:xfrm>
            <a:off x="3505200" y="2971800"/>
            <a:ext cx="1447800" cy="1371600"/>
          </a:xfrm>
          <a:prstGeom prst="ellipse">
            <a:avLst/>
          </a:prstGeom>
          <a:solidFill>
            <a:schemeClr val="bg1"/>
          </a:solidFill>
          <a:ln w="12700">
            <a:solidFill>
              <a:schemeClr val="tx1"/>
            </a:solidFill>
            <a:round/>
            <a:headEnd/>
            <a:tailEnd/>
          </a:ln>
        </p:spPr>
        <p:txBody>
          <a:bodyPr wrap="none" anchor="ctr"/>
          <a:lstStyle/>
          <a:p>
            <a:endParaRPr lang="en-US"/>
          </a:p>
        </p:txBody>
      </p:sp>
      <p:sp>
        <p:nvSpPr>
          <p:cNvPr id="25604" name="Oval 6"/>
          <p:cNvSpPr>
            <a:spLocks noChangeArrowheads="1"/>
          </p:cNvSpPr>
          <p:nvPr/>
        </p:nvSpPr>
        <p:spPr bwMode="auto">
          <a:xfrm>
            <a:off x="6477000" y="2743200"/>
            <a:ext cx="1447800" cy="1371600"/>
          </a:xfrm>
          <a:prstGeom prst="ellipse">
            <a:avLst/>
          </a:prstGeom>
          <a:solidFill>
            <a:schemeClr val="bg1"/>
          </a:solidFill>
          <a:ln w="12700">
            <a:solidFill>
              <a:schemeClr val="tx1"/>
            </a:solidFill>
            <a:round/>
            <a:headEnd/>
            <a:tailEnd/>
          </a:ln>
        </p:spPr>
        <p:txBody>
          <a:bodyPr wrap="none" anchor="ctr"/>
          <a:lstStyle/>
          <a:p>
            <a:endParaRPr lang="en-US"/>
          </a:p>
        </p:txBody>
      </p:sp>
      <p:sp>
        <p:nvSpPr>
          <p:cNvPr id="25605" name="Oval 7"/>
          <p:cNvSpPr>
            <a:spLocks noChangeArrowheads="1"/>
          </p:cNvSpPr>
          <p:nvPr/>
        </p:nvSpPr>
        <p:spPr bwMode="auto">
          <a:xfrm>
            <a:off x="4114800" y="4572000"/>
            <a:ext cx="1447800" cy="1371600"/>
          </a:xfrm>
          <a:prstGeom prst="ellipse">
            <a:avLst/>
          </a:prstGeom>
          <a:solidFill>
            <a:schemeClr val="bg1"/>
          </a:solidFill>
          <a:ln w="12700">
            <a:solidFill>
              <a:schemeClr val="tx1"/>
            </a:solidFill>
            <a:round/>
            <a:headEnd/>
            <a:tailEnd/>
          </a:ln>
        </p:spPr>
        <p:txBody>
          <a:bodyPr wrap="none" anchor="ctr"/>
          <a:lstStyle/>
          <a:p>
            <a:endParaRPr lang="en-US"/>
          </a:p>
        </p:txBody>
      </p:sp>
      <p:cxnSp>
        <p:nvCxnSpPr>
          <p:cNvPr id="25606" name="AutoShape 8"/>
          <p:cNvCxnSpPr>
            <a:cxnSpLocks noChangeShapeType="1"/>
            <a:stCxn id="25602" idx="6"/>
            <a:endCxn id="25603" idx="2"/>
          </p:cNvCxnSpPr>
          <p:nvPr/>
        </p:nvCxnSpPr>
        <p:spPr bwMode="auto">
          <a:xfrm flipV="1">
            <a:off x="2209800" y="3657600"/>
            <a:ext cx="1295400" cy="914400"/>
          </a:xfrm>
          <a:prstGeom prst="straightConnector1">
            <a:avLst/>
          </a:prstGeom>
          <a:noFill/>
          <a:ln w="38100">
            <a:solidFill>
              <a:schemeClr val="tx1"/>
            </a:solidFill>
            <a:round/>
            <a:headEnd/>
            <a:tailEnd type="triangle" w="med" len="med"/>
          </a:ln>
        </p:spPr>
      </p:cxnSp>
      <p:cxnSp>
        <p:nvCxnSpPr>
          <p:cNvPr id="25607" name="AutoShape 9"/>
          <p:cNvCxnSpPr>
            <a:cxnSpLocks noChangeShapeType="1"/>
            <a:stCxn id="25602" idx="6"/>
            <a:endCxn id="25605" idx="2"/>
          </p:cNvCxnSpPr>
          <p:nvPr/>
        </p:nvCxnSpPr>
        <p:spPr bwMode="auto">
          <a:xfrm>
            <a:off x="2209800" y="4572000"/>
            <a:ext cx="1905000" cy="685800"/>
          </a:xfrm>
          <a:prstGeom prst="straightConnector1">
            <a:avLst/>
          </a:prstGeom>
          <a:noFill/>
          <a:ln w="38100">
            <a:solidFill>
              <a:schemeClr val="tx1"/>
            </a:solidFill>
            <a:round/>
            <a:headEnd/>
            <a:tailEnd type="triangle" w="med" len="med"/>
          </a:ln>
        </p:spPr>
      </p:cxnSp>
      <p:cxnSp>
        <p:nvCxnSpPr>
          <p:cNvPr id="25608" name="AutoShape 10"/>
          <p:cNvCxnSpPr>
            <a:cxnSpLocks noChangeShapeType="1"/>
            <a:stCxn id="25602" idx="6"/>
          </p:cNvCxnSpPr>
          <p:nvPr/>
        </p:nvCxnSpPr>
        <p:spPr bwMode="auto">
          <a:xfrm>
            <a:off x="2209800" y="4572000"/>
            <a:ext cx="1066800" cy="1143000"/>
          </a:xfrm>
          <a:prstGeom prst="straightConnector1">
            <a:avLst/>
          </a:prstGeom>
          <a:noFill/>
          <a:ln w="38100">
            <a:solidFill>
              <a:schemeClr val="tx1"/>
            </a:solidFill>
            <a:round/>
            <a:headEnd/>
            <a:tailEnd type="triangle" w="med" len="med"/>
          </a:ln>
        </p:spPr>
      </p:cxnSp>
      <p:cxnSp>
        <p:nvCxnSpPr>
          <p:cNvPr id="25609" name="AutoShape 11"/>
          <p:cNvCxnSpPr>
            <a:cxnSpLocks noChangeShapeType="1"/>
            <a:stCxn id="25603" idx="6"/>
            <a:endCxn id="25604" idx="2"/>
          </p:cNvCxnSpPr>
          <p:nvPr/>
        </p:nvCxnSpPr>
        <p:spPr bwMode="auto">
          <a:xfrm flipV="1">
            <a:off x="4953000" y="3429000"/>
            <a:ext cx="1524000" cy="228600"/>
          </a:xfrm>
          <a:prstGeom prst="straightConnector1">
            <a:avLst/>
          </a:prstGeom>
          <a:noFill/>
          <a:ln w="38100">
            <a:solidFill>
              <a:schemeClr val="tx1"/>
            </a:solidFill>
            <a:round/>
            <a:headEnd/>
            <a:tailEnd type="triangle" w="med" len="med"/>
          </a:ln>
        </p:spPr>
      </p:cxnSp>
      <p:cxnSp>
        <p:nvCxnSpPr>
          <p:cNvPr id="25610" name="AutoShape 12"/>
          <p:cNvCxnSpPr>
            <a:cxnSpLocks noChangeShapeType="1"/>
            <a:stCxn id="25603" idx="6"/>
          </p:cNvCxnSpPr>
          <p:nvPr/>
        </p:nvCxnSpPr>
        <p:spPr bwMode="auto">
          <a:xfrm>
            <a:off x="4953000" y="3657600"/>
            <a:ext cx="1066800" cy="457200"/>
          </a:xfrm>
          <a:prstGeom prst="straightConnector1">
            <a:avLst/>
          </a:prstGeom>
          <a:noFill/>
          <a:ln w="38100">
            <a:solidFill>
              <a:schemeClr val="tx1"/>
            </a:solidFill>
            <a:round/>
            <a:headEnd/>
            <a:tailEnd type="triangle" w="med" len="med"/>
          </a:ln>
        </p:spPr>
      </p:cxnSp>
      <p:sp>
        <p:nvSpPr>
          <p:cNvPr id="20491" name="Rectangle 13"/>
          <p:cNvSpPr>
            <a:spLocks noChangeArrowheads="1"/>
          </p:cNvSpPr>
          <p:nvPr/>
        </p:nvSpPr>
        <p:spPr bwMode="auto">
          <a:xfrm>
            <a:off x="1295400" y="4419600"/>
            <a:ext cx="228600" cy="228600"/>
          </a:xfrm>
          <a:prstGeom prst="rect">
            <a:avLst/>
          </a:prstGeom>
          <a:solidFill>
            <a:srgbClr val="339966"/>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defRPr/>
            </a:pPr>
            <a:endParaRPr lang="en-US"/>
          </a:p>
        </p:txBody>
      </p:sp>
      <p:sp>
        <p:nvSpPr>
          <p:cNvPr id="20492" name="Rectangle 14"/>
          <p:cNvSpPr>
            <a:spLocks noChangeArrowheads="1"/>
          </p:cNvSpPr>
          <p:nvPr/>
        </p:nvSpPr>
        <p:spPr bwMode="auto">
          <a:xfrm>
            <a:off x="1752600" y="4419600"/>
            <a:ext cx="228600" cy="228600"/>
          </a:xfrm>
          <a:prstGeom prst="rect">
            <a:avLst/>
          </a:prstGeom>
          <a:solidFill>
            <a:schemeClr val="accent2">
              <a:lumMod val="7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defRPr/>
            </a:pPr>
            <a:endParaRPr lang="en-US"/>
          </a:p>
        </p:txBody>
      </p:sp>
      <p:sp>
        <p:nvSpPr>
          <p:cNvPr id="20493" name="Rectangle 15"/>
          <p:cNvSpPr>
            <a:spLocks noChangeArrowheads="1"/>
          </p:cNvSpPr>
          <p:nvPr/>
        </p:nvSpPr>
        <p:spPr bwMode="auto">
          <a:xfrm>
            <a:off x="914400" y="4419600"/>
            <a:ext cx="228600" cy="228600"/>
          </a:xfrm>
          <a:prstGeom prst="rect">
            <a:avLst/>
          </a:prstGeom>
          <a:solidFill>
            <a:srgbClr val="FF000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defRPr/>
            </a:pPr>
            <a:endParaRPr lang="en-US">
              <a:solidFill>
                <a:srgbClr val="FF0000"/>
              </a:solidFill>
            </a:endParaRPr>
          </a:p>
        </p:txBody>
      </p:sp>
      <p:sp>
        <p:nvSpPr>
          <p:cNvPr id="20494" name="Rectangle 16"/>
          <p:cNvSpPr>
            <a:spLocks noChangeArrowheads="1"/>
          </p:cNvSpPr>
          <p:nvPr/>
        </p:nvSpPr>
        <p:spPr bwMode="auto">
          <a:xfrm>
            <a:off x="4038600" y="3581400"/>
            <a:ext cx="228600" cy="228600"/>
          </a:xfrm>
          <a:prstGeom prst="rect">
            <a:avLst/>
          </a:prstGeom>
          <a:solidFill>
            <a:srgbClr val="339966"/>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defRPr/>
            </a:pPr>
            <a:endParaRPr lang="en-US"/>
          </a:p>
        </p:txBody>
      </p:sp>
      <p:sp>
        <p:nvSpPr>
          <p:cNvPr id="20495" name="Rectangle 17"/>
          <p:cNvSpPr>
            <a:spLocks noChangeArrowheads="1"/>
          </p:cNvSpPr>
          <p:nvPr/>
        </p:nvSpPr>
        <p:spPr bwMode="auto">
          <a:xfrm>
            <a:off x="4495800" y="3581400"/>
            <a:ext cx="228600" cy="228600"/>
          </a:xfrm>
          <a:prstGeom prst="rect">
            <a:avLst/>
          </a:prstGeom>
          <a:solidFill>
            <a:schemeClr val="accent2">
              <a:lumMod val="7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defRPr/>
            </a:pPr>
            <a:endParaRPr lang="en-US"/>
          </a:p>
        </p:txBody>
      </p:sp>
      <p:sp>
        <p:nvSpPr>
          <p:cNvPr id="20496" name="Rectangle 18"/>
          <p:cNvSpPr>
            <a:spLocks noChangeArrowheads="1"/>
          </p:cNvSpPr>
          <p:nvPr/>
        </p:nvSpPr>
        <p:spPr bwMode="auto">
          <a:xfrm>
            <a:off x="4191000" y="3124200"/>
            <a:ext cx="228600" cy="228600"/>
          </a:xfrm>
          <a:prstGeom prst="rect">
            <a:avLst/>
          </a:prstGeom>
          <a:solidFill>
            <a:srgbClr val="FF000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defRPr/>
            </a:pPr>
            <a:endParaRPr lang="en-US">
              <a:solidFill>
                <a:srgbClr val="FF0000"/>
              </a:solidFill>
            </a:endParaRPr>
          </a:p>
        </p:txBody>
      </p:sp>
      <p:sp>
        <p:nvSpPr>
          <p:cNvPr id="20497" name="Rectangle 19"/>
          <p:cNvSpPr>
            <a:spLocks noChangeArrowheads="1"/>
          </p:cNvSpPr>
          <p:nvPr/>
        </p:nvSpPr>
        <p:spPr bwMode="auto">
          <a:xfrm>
            <a:off x="6781800" y="3657600"/>
            <a:ext cx="228600" cy="228600"/>
          </a:xfrm>
          <a:prstGeom prst="rect">
            <a:avLst/>
          </a:prstGeom>
          <a:solidFill>
            <a:srgbClr val="339966"/>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defRPr/>
            </a:pPr>
            <a:endParaRPr lang="en-US"/>
          </a:p>
        </p:txBody>
      </p:sp>
      <p:sp>
        <p:nvSpPr>
          <p:cNvPr id="20498" name="Rectangle 20"/>
          <p:cNvSpPr>
            <a:spLocks noChangeArrowheads="1"/>
          </p:cNvSpPr>
          <p:nvPr/>
        </p:nvSpPr>
        <p:spPr bwMode="auto">
          <a:xfrm>
            <a:off x="7315200" y="3429000"/>
            <a:ext cx="228600" cy="228600"/>
          </a:xfrm>
          <a:prstGeom prst="rect">
            <a:avLst/>
          </a:prstGeom>
          <a:solidFill>
            <a:srgbClr val="FF000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defRPr/>
            </a:pPr>
            <a:endParaRPr lang="en-US">
              <a:solidFill>
                <a:srgbClr val="FF0000"/>
              </a:solidFill>
            </a:endParaRPr>
          </a:p>
        </p:txBody>
      </p:sp>
      <p:sp>
        <p:nvSpPr>
          <p:cNvPr id="20499" name="Rectangle 21"/>
          <p:cNvSpPr>
            <a:spLocks noChangeArrowheads="1"/>
          </p:cNvSpPr>
          <p:nvPr/>
        </p:nvSpPr>
        <p:spPr bwMode="auto">
          <a:xfrm>
            <a:off x="7315200" y="3657600"/>
            <a:ext cx="228600" cy="228600"/>
          </a:xfrm>
          <a:prstGeom prst="rect">
            <a:avLst/>
          </a:prstGeom>
          <a:solidFill>
            <a:schemeClr val="accent2">
              <a:lumMod val="7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defRPr/>
            </a:pPr>
            <a:endParaRPr lang="en-US"/>
          </a:p>
        </p:txBody>
      </p:sp>
      <p:sp>
        <p:nvSpPr>
          <p:cNvPr id="20500" name="Rectangle 22"/>
          <p:cNvSpPr>
            <a:spLocks noChangeArrowheads="1"/>
          </p:cNvSpPr>
          <p:nvPr/>
        </p:nvSpPr>
        <p:spPr bwMode="auto">
          <a:xfrm>
            <a:off x="4724400" y="4724400"/>
            <a:ext cx="228600" cy="228600"/>
          </a:xfrm>
          <a:prstGeom prst="rect">
            <a:avLst/>
          </a:prstGeom>
          <a:solidFill>
            <a:srgbClr val="339966"/>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defRPr/>
            </a:pPr>
            <a:endParaRPr lang="en-US"/>
          </a:p>
        </p:txBody>
      </p:sp>
      <p:sp>
        <p:nvSpPr>
          <p:cNvPr id="20501" name="Rectangle 23"/>
          <p:cNvSpPr>
            <a:spLocks noChangeArrowheads="1"/>
          </p:cNvSpPr>
          <p:nvPr/>
        </p:nvSpPr>
        <p:spPr bwMode="auto">
          <a:xfrm>
            <a:off x="5029200" y="5181600"/>
            <a:ext cx="228600" cy="228600"/>
          </a:xfrm>
          <a:prstGeom prst="rect">
            <a:avLst/>
          </a:prstGeom>
          <a:solidFill>
            <a:schemeClr val="accent2">
              <a:lumMod val="7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defRPr/>
            </a:pPr>
            <a:endParaRPr lang="en-US"/>
          </a:p>
        </p:txBody>
      </p:sp>
      <p:sp>
        <p:nvSpPr>
          <p:cNvPr id="20502" name="Rectangle 24"/>
          <p:cNvSpPr>
            <a:spLocks noChangeArrowheads="1"/>
          </p:cNvSpPr>
          <p:nvPr/>
        </p:nvSpPr>
        <p:spPr bwMode="auto">
          <a:xfrm>
            <a:off x="4343400" y="5181600"/>
            <a:ext cx="228600" cy="228600"/>
          </a:xfrm>
          <a:prstGeom prst="rect">
            <a:avLst/>
          </a:prstGeom>
          <a:solidFill>
            <a:srgbClr val="FF000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defRPr/>
            </a:pPr>
            <a:endParaRPr lang="en-US">
              <a:solidFill>
                <a:srgbClr val="FF0000"/>
              </a:solidFill>
            </a:endParaRPr>
          </a:p>
        </p:txBody>
      </p:sp>
      <p:sp>
        <p:nvSpPr>
          <p:cNvPr id="25647" name="Text Box 25"/>
          <p:cNvSpPr txBox="1">
            <a:spLocks noChangeArrowheads="1"/>
          </p:cNvSpPr>
          <p:nvPr/>
        </p:nvSpPr>
        <p:spPr bwMode="auto">
          <a:xfrm>
            <a:off x="1905000" y="3657600"/>
            <a:ext cx="1401763" cy="336550"/>
          </a:xfrm>
          <a:prstGeom prst="rect">
            <a:avLst/>
          </a:prstGeom>
          <a:noFill/>
          <a:ln w="12700">
            <a:noFill/>
            <a:miter lim="800000"/>
            <a:headEnd/>
            <a:tailEnd/>
          </a:ln>
        </p:spPr>
        <p:txBody>
          <a:bodyPr>
            <a:spAutoFit/>
          </a:bodyPr>
          <a:lstStyle/>
          <a:p>
            <a:r>
              <a:rPr lang="en-US" sz="1600">
                <a:latin typeface="Times New Roman" pitchFamily="18" charset="0"/>
              </a:rPr>
              <a:t>pick-up(R)</a:t>
            </a:r>
          </a:p>
        </p:txBody>
      </p:sp>
      <p:sp>
        <p:nvSpPr>
          <p:cNvPr id="25648" name="Text Box 26"/>
          <p:cNvSpPr txBox="1">
            <a:spLocks noChangeArrowheads="1"/>
          </p:cNvSpPr>
          <p:nvPr/>
        </p:nvSpPr>
        <p:spPr bwMode="auto">
          <a:xfrm>
            <a:off x="2667000" y="4495800"/>
            <a:ext cx="1524000" cy="336550"/>
          </a:xfrm>
          <a:prstGeom prst="rect">
            <a:avLst/>
          </a:prstGeom>
          <a:noFill/>
          <a:ln w="12700">
            <a:noFill/>
            <a:miter lim="800000"/>
            <a:headEnd/>
            <a:tailEnd/>
          </a:ln>
        </p:spPr>
        <p:txBody>
          <a:bodyPr>
            <a:spAutoFit/>
          </a:bodyPr>
          <a:lstStyle/>
          <a:p>
            <a:r>
              <a:rPr lang="en-US" sz="1600">
                <a:latin typeface="Times New Roman" pitchFamily="18" charset="0"/>
              </a:rPr>
              <a:t>pick-up(G)</a:t>
            </a:r>
          </a:p>
        </p:txBody>
      </p:sp>
      <p:sp>
        <p:nvSpPr>
          <p:cNvPr id="25649" name="Line 27"/>
          <p:cNvSpPr>
            <a:spLocks noChangeShapeType="1"/>
          </p:cNvSpPr>
          <p:nvPr/>
        </p:nvSpPr>
        <p:spPr bwMode="auto">
          <a:xfrm>
            <a:off x="838200" y="4648200"/>
            <a:ext cx="1219200" cy="0"/>
          </a:xfrm>
          <a:prstGeom prst="line">
            <a:avLst/>
          </a:prstGeom>
          <a:noFill/>
          <a:ln w="44450">
            <a:solidFill>
              <a:schemeClr val="tx1"/>
            </a:solidFill>
            <a:round/>
            <a:headEnd/>
            <a:tailEnd/>
          </a:ln>
        </p:spPr>
        <p:txBody>
          <a:bodyPr/>
          <a:lstStyle/>
          <a:p>
            <a:endParaRPr lang="en-GB"/>
          </a:p>
        </p:txBody>
      </p:sp>
      <p:sp>
        <p:nvSpPr>
          <p:cNvPr id="25650" name="Line 28"/>
          <p:cNvSpPr>
            <a:spLocks noChangeShapeType="1"/>
          </p:cNvSpPr>
          <p:nvPr/>
        </p:nvSpPr>
        <p:spPr bwMode="auto">
          <a:xfrm>
            <a:off x="3657600" y="3810000"/>
            <a:ext cx="1219200" cy="0"/>
          </a:xfrm>
          <a:prstGeom prst="line">
            <a:avLst/>
          </a:prstGeom>
          <a:noFill/>
          <a:ln w="44450">
            <a:solidFill>
              <a:schemeClr val="tx1"/>
            </a:solidFill>
            <a:round/>
            <a:headEnd/>
            <a:tailEnd/>
          </a:ln>
        </p:spPr>
        <p:txBody>
          <a:bodyPr/>
          <a:lstStyle/>
          <a:p>
            <a:endParaRPr lang="en-GB"/>
          </a:p>
        </p:txBody>
      </p:sp>
      <p:sp>
        <p:nvSpPr>
          <p:cNvPr id="25651" name="Line 29"/>
          <p:cNvSpPr>
            <a:spLocks noChangeShapeType="1"/>
          </p:cNvSpPr>
          <p:nvPr/>
        </p:nvSpPr>
        <p:spPr bwMode="auto">
          <a:xfrm>
            <a:off x="6553200" y="3886200"/>
            <a:ext cx="1219200" cy="0"/>
          </a:xfrm>
          <a:prstGeom prst="line">
            <a:avLst/>
          </a:prstGeom>
          <a:noFill/>
          <a:ln w="44450">
            <a:solidFill>
              <a:schemeClr val="tx1"/>
            </a:solidFill>
            <a:round/>
            <a:headEnd/>
            <a:tailEnd/>
          </a:ln>
        </p:spPr>
        <p:txBody>
          <a:bodyPr/>
          <a:lstStyle/>
          <a:p>
            <a:endParaRPr lang="en-GB"/>
          </a:p>
        </p:txBody>
      </p:sp>
      <p:sp>
        <p:nvSpPr>
          <p:cNvPr id="25652" name="Line 30"/>
          <p:cNvSpPr>
            <a:spLocks noChangeShapeType="1"/>
          </p:cNvSpPr>
          <p:nvPr/>
        </p:nvSpPr>
        <p:spPr bwMode="auto">
          <a:xfrm>
            <a:off x="4191000" y="5410200"/>
            <a:ext cx="1219200" cy="0"/>
          </a:xfrm>
          <a:prstGeom prst="line">
            <a:avLst/>
          </a:prstGeom>
          <a:noFill/>
          <a:ln w="44450">
            <a:solidFill>
              <a:schemeClr val="tx1"/>
            </a:solidFill>
            <a:round/>
            <a:headEnd/>
            <a:tailEnd/>
          </a:ln>
        </p:spPr>
        <p:txBody>
          <a:bodyPr/>
          <a:lstStyle/>
          <a:p>
            <a:endParaRPr lang="en-GB"/>
          </a:p>
        </p:txBody>
      </p:sp>
      <p:sp>
        <p:nvSpPr>
          <p:cNvPr id="25653" name="Text Box 31"/>
          <p:cNvSpPr txBox="1">
            <a:spLocks noChangeArrowheads="1"/>
          </p:cNvSpPr>
          <p:nvPr/>
        </p:nvSpPr>
        <p:spPr bwMode="auto">
          <a:xfrm>
            <a:off x="4953000" y="3124200"/>
            <a:ext cx="1600200" cy="336550"/>
          </a:xfrm>
          <a:prstGeom prst="rect">
            <a:avLst/>
          </a:prstGeom>
          <a:noFill/>
          <a:ln w="12700">
            <a:noFill/>
            <a:miter lim="800000"/>
            <a:headEnd/>
            <a:tailEnd/>
          </a:ln>
        </p:spPr>
        <p:txBody>
          <a:bodyPr>
            <a:spAutoFit/>
          </a:bodyPr>
          <a:lstStyle/>
          <a:p>
            <a:r>
              <a:rPr lang="en-US" sz="1600">
                <a:latin typeface="Times New Roman" pitchFamily="18" charset="0"/>
              </a:rPr>
              <a:t>stack(R,B)</a:t>
            </a:r>
          </a:p>
        </p:txBody>
      </p:sp>
      <p:sp>
        <p:nvSpPr>
          <p:cNvPr id="25654" name="Freeform 32"/>
          <p:cNvSpPr>
            <a:spLocks/>
          </p:cNvSpPr>
          <p:nvPr/>
        </p:nvSpPr>
        <p:spPr bwMode="auto">
          <a:xfrm>
            <a:off x="1524000" y="3111500"/>
            <a:ext cx="2057400" cy="774700"/>
          </a:xfrm>
          <a:custGeom>
            <a:avLst/>
            <a:gdLst>
              <a:gd name="T0" fmla="*/ 2147483647 w 1296"/>
              <a:gd name="T1" fmla="*/ 2147483647 h 488"/>
              <a:gd name="T2" fmla="*/ 2147483647 w 1296"/>
              <a:gd name="T3" fmla="*/ 2147483647 h 488"/>
              <a:gd name="T4" fmla="*/ 0 w 1296"/>
              <a:gd name="T5" fmla="*/ 2147483647 h 488"/>
              <a:gd name="T6" fmla="*/ 0 60000 65536"/>
              <a:gd name="T7" fmla="*/ 0 60000 65536"/>
              <a:gd name="T8" fmla="*/ 0 60000 65536"/>
              <a:gd name="T9" fmla="*/ 0 w 1296"/>
              <a:gd name="T10" fmla="*/ 0 h 488"/>
              <a:gd name="T11" fmla="*/ 1296 w 1296"/>
              <a:gd name="T12" fmla="*/ 488 h 488"/>
            </a:gdLst>
            <a:ahLst/>
            <a:cxnLst>
              <a:cxn ang="T6">
                <a:pos x="T0" y="T1"/>
              </a:cxn>
              <a:cxn ang="T7">
                <a:pos x="T2" y="T3"/>
              </a:cxn>
              <a:cxn ang="T8">
                <a:pos x="T4" y="T5"/>
              </a:cxn>
            </a:cxnLst>
            <a:rect l="T9" t="T10" r="T11" b="T12"/>
            <a:pathLst>
              <a:path w="1296" h="488">
                <a:moveTo>
                  <a:pt x="1296" y="152"/>
                </a:moveTo>
                <a:cubicBezTo>
                  <a:pt x="948" y="76"/>
                  <a:pt x="600" y="0"/>
                  <a:pt x="384" y="56"/>
                </a:cubicBezTo>
                <a:cubicBezTo>
                  <a:pt x="168" y="112"/>
                  <a:pt x="64" y="416"/>
                  <a:pt x="0" y="488"/>
                </a:cubicBezTo>
              </a:path>
            </a:pathLst>
          </a:custGeom>
          <a:noFill/>
          <a:ln w="38100">
            <a:solidFill>
              <a:schemeClr val="tx1"/>
            </a:solidFill>
            <a:round/>
            <a:headEnd/>
            <a:tailEnd type="triangle" w="med" len="med"/>
          </a:ln>
        </p:spPr>
        <p:txBody>
          <a:bodyPr wrap="none" anchor="ctr"/>
          <a:lstStyle/>
          <a:p>
            <a:endParaRPr lang="en-GB"/>
          </a:p>
        </p:txBody>
      </p:sp>
      <p:sp>
        <p:nvSpPr>
          <p:cNvPr id="25655" name="Text Box 33"/>
          <p:cNvSpPr txBox="1">
            <a:spLocks noChangeArrowheads="1"/>
          </p:cNvSpPr>
          <p:nvPr/>
        </p:nvSpPr>
        <p:spPr bwMode="auto">
          <a:xfrm>
            <a:off x="1295400" y="2819400"/>
            <a:ext cx="1752600" cy="336550"/>
          </a:xfrm>
          <a:prstGeom prst="rect">
            <a:avLst/>
          </a:prstGeom>
          <a:noFill/>
          <a:ln w="12700">
            <a:noFill/>
            <a:miter lim="800000"/>
            <a:headEnd/>
            <a:tailEnd/>
          </a:ln>
        </p:spPr>
        <p:txBody>
          <a:bodyPr>
            <a:spAutoFit/>
          </a:bodyPr>
          <a:lstStyle/>
          <a:p>
            <a:r>
              <a:rPr lang="en-US" sz="1600">
                <a:latin typeface="Times New Roman" pitchFamily="18" charset="0"/>
              </a:rPr>
              <a:t>put-down(R)</a:t>
            </a:r>
          </a:p>
        </p:txBody>
      </p:sp>
      <p:sp>
        <p:nvSpPr>
          <p:cNvPr id="25656" name="Oval 34"/>
          <p:cNvSpPr>
            <a:spLocks noChangeArrowheads="1"/>
          </p:cNvSpPr>
          <p:nvPr/>
        </p:nvSpPr>
        <p:spPr bwMode="auto">
          <a:xfrm>
            <a:off x="7162800" y="4572000"/>
            <a:ext cx="1447800" cy="1371600"/>
          </a:xfrm>
          <a:prstGeom prst="ellipse">
            <a:avLst/>
          </a:prstGeom>
          <a:solidFill>
            <a:schemeClr val="bg1"/>
          </a:solidFill>
          <a:ln w="12700">
            <a:solidFill>
              <a:schemeClr val="tx1"/>
            </a:solidFill>
            <a:round/>
            <a:headEnd/>
            <a:tailEnd/>
          </a:ln>
        </p:spPr>
        <p:txBody>
          <a:bodyPr wrap="none" anchor="ctr"/>
          <a:lstStyle/>
          <a:p>
            <a:endParaRPr lang="en-US"/>
          </a:p>
        </p:txBody>
      </p:sp>
      <p:cxnSp>
        <p:nvCxnSpPr>
          <p:cNvPr id="25657" name="AutoShape 35"/>
          <p:cNvCxnSpPr>
            <a:cxnSpLocks noChangeShapeType="1"/>
            <a:stCxn id="25605" idx="6"/>
            <a:endCxn id="25656" idx="2"/>
          </p:cNvCxnSpPr>
          <p:nvPr/>
        </p:nvCxnSpPr>
        <p:spPr bwMode="auto">
          <a:xfrm>
            <a:off x="5562600" y="5257800"/>
            <a:ext cx="1600200" cy="0"/>
          </a:xfrm>
          <a:prstGeom prst="straightConnector1">
            <a:avLst/>
          </a:prstGeom>
          <a:noFill/>
          <a:ln w="38100">
            <a:solidFill>
              <a:schemeClr val="tx1"/>
            </a:solidFill>
            <a:round/>
            <a:headEnd/>
            <a:tailEnd type="triangle" w="med" len="med"/>
          </a:ln>
        </p:spPr>
      </p:cxnSp>
      <p:sp>
        <p:nvSpPr>
          <p:cNvPr id="25658" name="Text Box 36"/>
          <p:cNvSpPr txBox="1">
            <a:spLocks noChangeArrowheads="1"/>
          </p:cNvSpPr>
          <p:nvPr/>
        </p:nvSpPr>
        <p:spPr bwMode="auto">
          <a:xfrm>
            <a:off x="5562600" y="4800600"/>
            <a:ext cx="1905000" cy="336550"/>
          </a:xfrm>
          <a:prstGeom prst="rect">
            <a:avLst/>
          </a:prstGeom>
          <a:noFill/>
          <a:ln w="12700">
            <a:noFill/>
            <a:miter lim="800000"/>
            <a:headEnd/>
            <a:tailEnd/>
          </a:ln>
        </p:spPr>
        <p:txBody>
          <a:bodyPr>
            <a:spAutoFit/>
          </a:bodyPr>
          <a:lstStyle/>
          <a:p>
            <a:r>
              <a:rPr lang="en-US" sz="1600">
                <a:latin typeface="Times New Roman" pitchFamily="18" charset="0"/>
              </a:rPr>
              <a:t>stack(G,R)</a:t>
            </a:r>
          </a:p>
        </p:txBody>
      </p:sp>
      <p:sp>
        <p:nvSpPr>
          <p:cNvPr id="20515" name="Rectangle 37"/>
          <p:cNvSpPr>
            <a:spLocks noChangeArrowheads="1"/>
          </p:cNvSpPr>
          <p:nvPr/>
        </p:nvSpPr>
        <p:spPr bwMode="auto">
          <a:xfrm>
            <a:off x="8001000" y="5257800"/>
            <a:ext cx="228600" cy="228600"/>
          </a:xfrm>
          <a:prstGeom prst="rect">
            <a:avLst/>
          </a:prstGeom>
          <a:solidFill>
            <a:schemeClr val="accent2">
              <a:lumMod val="7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defRPr/>
            </a:pPr>
            <a:endParaRPr lang="en-US"/>
          </a:p>
        </p:txBody>
      </p:sp>
      <p:sp>
        <p:nvSpPr>
          <p:cNvPr id="20516" name="Rectangle 38"/>
          <p:cNvSpPr>
            <a:spLocks noChangeArrowheads="1"/>
          </p:cNvSpPr>
          <p:nvPr/>
        </p:nvSpPr>
        <p:spPr bwMode="auto">
          <a:xfrm>
            <a:off x="7620000" y="5029200"/>
            <a:ext cx="228600" cy="228600"/>
          </a:xfrm>
          <a:prstGeom prst="rect">
            <a:avLst/>
          </a:prstGeom>
          <a:solidFill>
            <a:srgbClr val="339966"/>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defRPr/>
            </a:pPr>
            <a:endParaRPr lang="en-US"/>
          </a:p>
        </p:txBody>
      </p:sp>
      <p:sp>
        <p:nvSpPr>
          <p:cNvPr id="20517" name="Rectangle 39"/>
          <p:cNvSpPr>
            <a:spLocks noChangeArrowheads="1"/>
          </p:cNvSpPr>
          <p:nvPr/>
        </p:nvSpPr>
        <p:spPr bwMode="auto">
          <a:xfrm>
            <a:off x="7620000" y="5257800"/>
            <a:ext cx="228600" cy="228600"/>
          </a:xfrm>
          <a:prstGeom prst="rect">
            <a:avLst/>
          </a:prstGeom>
          <a:solidFill>
            <a:srgbClr val="FF000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a:defRPr/>
            </a:pPr>
            <a:endParaRPr lang="en-US">
              <a:solidFill>
                <a:srgbClr val="FF0000"/>
              </a:solidFill>
            </a:endParaRPr>
          </a:p>
        </p:txBody>
      </p:sp>
      <p:sp>
        <p:nvSpPr>
          <p:cNvPr id="25668" name="Line 40"/>
          <p:cNvSpPr>
            <a:spLocks noChangeShapeType="1"/>
          </p:cNvSpPr>
          <p:nvPr/>
        </p:nvSpPr>
        <p:spPr bwMode="auto">
          <a:xfrm>
            <a:off x="7467600" y="5486400"/>
            <a:ext cx="1219200" cy="0"/>
          </a:xfrm>
          <a:prstGeom prst="line">
            <a:avLst/>
          </a:prstGeom>
          <a:noFill/>
          <a:ln w="44450">
            <a:solidFill>
              <a:schemeClr val="tx1"/>
            </a:solidFill>
            <a:round/>
            <a:headEnd/>
            <a:tailEnd/>
          </a:ln>
        </p:spPr>
        <p:txBody>
          <a:bodyPr/>
          <a:lstStyle/>
          <a:p>
            <a:endParaRPr lang="en-GB"/>
          </a:p>
        </p:txBody>
      </p:sp>
      <p:sp>
        <p:nvSpPr>
          <p:cNvPr id="25669" name="Rectangle 42"/>
          <p:cNvSpPr>
            <a:spLocks noGrp="1" noChangeArrowheads="1"/>
          </p:cNvSpPr>
          <p:nvPr>
            <p:ph type="body" idx="1"/>
          </p:nvPr>
        </p:nvSpPr>
        <p:spPr>
          <a:xfrm>
            <a:off x="609600" y="1447800"/>
            <a:ext cx="8153400" cy="609600"/>
          </a:xfrm>
        </p:spPr>
        <p:txBody>
          <a:bodyPr/>
          <a:lstStyle/>
          <a:p>
            <a:r>
              <a:rPr lang="en-US" smtClean="0"/>
              <a:t>Planning = finding (shortest) paths in state space</a:t>
            </a:r>
          </a:p>
        </p:txBody>
      </p:sp>
      <p:sp>
        <p:nvSpPr>
          <p:cNvPr id="25670" name="Title 40"/>
          <p:cNvSpPr>
            <a:spLocks noGrp="1"/>
          </p:cNvSpPr>
          <p:nvPr>
            <p:ph type="title"/>
          </p:nvPr>
        </p:nvSpPr>
        <p:spPr/>
        <p:txBody>
          <a:bodyPr/>
          <a:lstStyle/>
          <a:p>
            <a:r>
              <a:rPr lang="en-GB" smtClean="0"/>
              <a:t>State space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Groups!</a:t>
            </a:r>
            <a:endParaRPr lang="en-GB" dirty="0"/>
          </a:p>
        </p:txBody>
      </p:sp>
      <p:sp>
        <p:nvSpPr>
          <p:cNvPr id="3" name="Content Placeholder 2"/>
          <p:cNvSpPr>
            <a:spLocks noGrp="1"/>
          </p:cNvSpPr>
          <p:nvPr>
            <p:ph sz="quarter" idx="1"/>
          </p:nvPr>
        </p:nvSpPr>
        <p:spPr/>
        <p:txBody>
          <a:bodyPr/>
          <a:lstStyle/>
          <a:p>
            <a:r>
              <a:rPr lang="en-GB" b="1" dirty="0" smtClean="0"/>
              <a:t>Topics:</a:t>
            </a:r>
          </a:p>
          <a:p>
            <a:pPr lvl="1"/>
            <a:r>
              <a:rPr lang="en-GB" dirty="0" smtClean="0"/>
              <a:t>Philosophical issues</a:t>
            </a:r>
          </a:p>
          <a:p>
            <a:pPr lvl="1"/>
            <a:r>
              <a:rPr lang="en-GB" dirty="0" smtClean="0"/>
              <a:t>Neural Networks</a:t>
            </a:r>
          </a:p>
          <a:p>
            <a:pPr lvl="1"/>
            <a:r>
              <a:rPr lang="en-GB" dirty="0" smtClean="0"/>
              <a:t>Genetic Algorithms</a:t>
            </a:r>
          </a:p>
          <a:p>
            <a:pPr lvl="1"/>
            <a:r>
              <a:rPr lang="en-GB" dirty="0" smtClean="0"/>
              <a:t>Bayesian Networks</a:t>
            </a:r>
          </a:p>
          <a:p>
            <a:pPr lvl="1"/>
            <a:r>
              <a:rPr lang="en-GB" dirty="0" smtClean="0"/>
              <a:t>Knowledge Representation (semantic networks, fuzzy sets, rough sets, etc)</a:t>
            </a:r>
          </a:p>
          <a:p>
            <a:pPr lvl="1"/>
            <a:r>
              <a:rPr lang="en-GB" dirty="0" smtClean="0"/>
              <a:t>Search - evolutionary computation (ACO, PSO), A*, other search methods</a:t>
            </a:r>
          </a:p>
          <a:p>
            <a:pPr lvl="1"/>
            <a:r>
              <a:rPr lang="en-GB" dirty="0" smtClean="0"/>
              <a:t>Logic/</a:t>
            </a:r>
            <a:r>
              <a:rPr lang="en-GB" dirty="0" err="1" smtClean="0"/>
              <a:t>Prolog</a:t>
            </a:r>
            <a:r>
              <a:rPr lang="en-GB" dirty="0" smtClean="0"/>
              <a:t> (e.g. lambda-</a:t>
            </a:r>
            <a:r>
              <a:rPr lang="en-GB" dirty="0" err="1" smtClean="0"/>
              <a:t>Prolog</a:t>
            </a:r>
            <a:r>
              <a:rPr lang="en-GB" dirty="0" smtClean="0"/>
              <a:t>, non-monotonic reasoning, expert systems, rule-based systems)</a:t>
            </a:r>
          </a:p>
          <a:p>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Tower of Hanoi</a:t>
            </a:r>
            <a:endParaRPr lang="en-GB" dirty="0"/>
          </a:p>
        </p:txBody>
      </p:sp>
      <p:pic>
        <p:nvPicPr>
          <p:cNvPr id="4" name="Picture 3"/>
          <p:cNvPicPr/>
          <p:nvPr/>
        </p:nvPicPr>
        <p:blipFill>
          <a:blip r:embed="rId2" cstate="print"/>
          <a:srcRect t="21690" b="22535"/>
          <a:stretch>
            <a:fillRect/>
          </a:stretch>
        </p:blipFill>
        <p:spPr bwMode="auto">
          <a:xfrm>
            <a:off x="5267325" y="1143000"/>
            <a:ext cx="3724275" cy="2019300"/>
          </a:xfrm>
          <a:prstGeom prst="rect">
            <a:avLst/>
          </a:prstGeom>
          <a:noFill/>
          <a:ln w="9525">
            <a:noFill/>
            <a:miter lim="800000"/>
            <a:headEnd/>
            <a:tailEnd/>
          </a:ln>
        </p:spPr>
      </p:pic>
      <p:sp>
        <p:nvSpPr>
          <p:cNvPr id="126977" name="Rectangle 1"/>
          <p:cNvSpPr>
            <a:spLocks noChangeArrowheads="1"/>
          </p:cNvSpPr>
          <p:nvPr/>
        </p:nvSpPr>
        <p:spPr bwMode="auto">
          <a:xfrm>
            <a:off x="228600" y="1224677"/>
            <a:ext cx="52578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GB" dirty="0" smtClean="0">
                <a:latin typeface="Calibri" pitchFamily="34" charset="0"/>
                <a:cs typeface="Calibri" pitchFamily="34" charset="0"/>
              </a:rPr>
              <a:t>Somewhere near Hanoi there is a monastery whose monks devote their lives to a very important task. In their courtyard are three tall posts. On these posts is a set of sixty-four disks, each with a hole in the centre and each of a different radius. When the monastery was established, all of the disks were on one of the posts, each disk resting on the one just larger than it. The monks’ task is to move all of the disks to one of the other pegs.</a:t>
            </a:r>
          </a:p>
        </p:txBody>
      </p:sp>
      <p:sp>
        <p:nvSpPr>
          <p:cNvPr id="126978" name="Rectangle 2"/>
          <p:cNvSpPr>
            <a:spLocks noChangeArrowheads="1"/>
          </p:cNvSpPr>
          <p:nvPr/>
        </p:nvSpPr>
        <p:spPr bwMode="auto">
          <a:xfrm>
            <a:off x="228600" y="3956209"/>
            <a:ext cx="8763000" cy="22159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CMR12" charset="0"/>
              </a:rPr>
              <a:t>Only one disk may be moved at a time, and all the other disks must be on one of the other pegs. In addition, at no time during the process may a disk be placed on top of a smaller disk. The third peg can, of course, be used as a temporary resting place for the disks. What is the quickest way for the monks to accomplish their mission?</a:t>
            </a:r>
          </a:p>
          <a:p>
            <a:pPr marL="0" marR="0" lvl="0" indent="0" algn="l" defTabSz="914400" rtl="0" eaLnBrk="1" fontAlgn="base" latinLnBrk="0" hangingPunct="1">
              <a:lnSpc>
                <a:spcPct val="100000"/>
              </a:lnSpc>
              <a:spcBef>
                <a:spcPct val="0"/>
              </a:spcBef>
              <a:spcAft>
                <a:spcPct val="0"/>
              </a:spcAft>
              <a:buClrTx/>
              <a:buSzTx/>
              <a:buFontTx/>
              <a:buNone/>
              <a:tabLst/>
            </a:pPr>
            <a:endParaRPr lang="en-GB" dirty="0" smtClean="0">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smtClean="0">
                <a:ln>
                  <a:noFill/>
                </a:ln>
                <a:solidFill>
                  <a:schemeClr val="tx1"/>
                </a:solidFill>
                <a:effectLst/>
                <a:latin typeface="Calibri" pitchFamily="34" charset="0"/>
                <a:ea typeface="Calibri" pitchFamily="34" charset="0"/>
                <a:cs typeface="CMR12" charset="0"/>
              </a:rPr>
              <a:t>Provide a problem definition for the above (do not attempt to solve the problem!)</a:t>
            </a:r>
            <a:endParaRPr kumimoji="0" lang="en-GB" sz="1600" b="1" i="0" u="none" strike="noStrike" cap="none" normalizeH="0" baseline="0" dirty="0" smtClean="0">
              <a:ln>
                <a:noFill/>
              </a:ln>
              <a:solidFill>
                <a:schemeClr val="tx1"/>
              </a:solidFill>
              <a:effectLst/>
              <a:latin typeface="Calibri" pitchFamily="34" charset="0"/>
              <a:ea typeface="Calibri" pitchFamily="34" charset="0"/>
              <a:cs typeface="CMR12"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GB" b="1" dirty="0" smtClean="0">
                <a:latin typeface="Calibri" pitchFamily="34" charset="0"/>
                <a:cs typeface="Arial" pitchFamily="34" charset="0"/>
              </a:rPr>
              <a:t>- Start state, goal state, state space, actions/operators, goal function, path cost</a:t>
            </a:r>
            <a:endParaRPr kumimoji="0" lang="en-GB" sz="20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Solution</a:t>
            </a:r>
            <a:endParaRPr lang="en-GB" dirty="0"/>
          </a:p>
        </p:txBody>
      </p:sp>
      <p:sp>
        <p:nvSpPr>
          <p:cNvPr id="3" name="Content Placeholder 2"/>
          <p:cNvSpPr>
            <a:spLocks noGrp="1"/>
          </p:cNvSpPr>
          <p:nvPr>
            <p:ph sz="quarter" idx="1"/>
          </p:nvPr>
        </p:nvSpPr>
        <p:spPr/>
        <p:txBody>
          <a:bodyPr/>
          <a:lstStyle/>
          <a:p>
            <a:r>
              <a:rPr lang="en-GB" sz="2000" b="1" dirty="0" smtClean="0"/>
              <a:t>State space:</a:t>
            </a:r>
            <a:r>
              <a:rPr lang="en-GB" sz="2000" dirty="0" smtClean="0"/>
              <a:t> set of all legal stacking positions which can be reached using the actions below</a:t>
            </a:r>
          </a:p>
          <a:p>
            <a:r>
              <a:rPr lang="en-GB" sz="2000" b="1" dirty="0" smtClean="0"/>
              <a:t>Initial state:</a:t>
            </a:r>
            <a:r>
              <a:rPr lang="en-GB" sz="2000" dirty="0" smtClean="0"/>
              <a:t> all disks on the first peg, smallest on top, then increasing in size down to the base</a:t>
            </a:r>
          </a:p>
          <a:p>
            <a:r>
              <a:rPr lang="en-GB" sz="2000" b="1" dirty="0" smtClean="0"/>
              <a:t>Goal state:</a:t>
            </a:r>
            <a:r>
              <a:rPr lang="en-GB" sz="2000" dirty="0" smtClean="0"/>
              <a:t> all disks transferred to a peg and ordered with the smallest on top, decreasing in size from the top</a:t>
            </a:r>
          </a:p>
          <a:p>
            <a:r>
              <a:rPr lang="en-GB" sz="2000" b="1" dirty="0" smtClean="0"/>
              <a:t>Actions:</a:t>
            </a:r>
            <a:r>
              <a:rPr lang="en-GB" sz="2000" dirty="0" smtClean="0"/>
              <a:t> All valid moves where the disk is moved one at a time to any of the other pegs, with the constraint of no larger disks on top of smaller disks</a:t>
            </a:r>
          </a:p>
          <a:p>
            <a:r>
              <a:rPr lang="en-GB" sz="2000" b="1" dirty="0" smtClean="0"/>
              <a:t>Goal function:</a:t>
            </a:r>
            <a:r>
              <a:rPr lang="en-GB" sz="2000" dirty="0" smtClean="0"/>
              <a:t> No disks on two pegs, and disks in order on one peg, no larger on top of smaller</a:t>
            </a:r>
          </a:p>
          <a:p>
            <a:r>
              <a:rPr lang="en-GB" sz="2000" b="1" dirty="0" smtClean="0"/>
              <a:t>Path cost function:</a:t>
            </a:r>
            <a:r>
              <a:rPr lang="en-GB" sz="2000" dirty="0" smtClean="0"/>
              <a:t> Number of moves made</a:t>
            </a:r>
          </a:p>
          <a:p>
            <a:endParaRPr lang="en-GB" sz="2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GB" dirty="0" smtClean="0"/>
              <a:t>Exercise</a:t>
            </a:r>
          </a:p>
        </p:txBody>
      </p:sp>
      <p:pic>
        <p:nvPicPr>
          <p:cNvPr id="4" name="Picture 3" descr="C:\Users\Richard\Desktop\mc-init-state.png"/>
          <p:cNvPicPr/>
          <p:nvPr/>
        </p:nvPicPr>
        <p:blipFill>
          <a:blip r:embed="rId3" cstate="print"/>
          <a:srcRect/>
          <a:stretch>
            <a:fillRect/>
          </a:stretch>
        </p:blipFill>
        <p:spPr bwMode="auto">
          <a:xfrm>
            <a:off x="5943600" y="1371600"/>
            <a:ext cx="2971800" cy="1828800"/>
          </a:xfrm>
          <a:prstGeom prst="rect">
            <a:avLst/>
          </a:prstGeom>
          <a:ln>
            <a:noFill/>
          </a:ln>
          <a:effectLst>
            <a:outerShdw blurRad="292100" dist="139700" dir="2700000" algn="tl" rotWithShape="0">
              <a:srgbClr val="333333">
                <a:alpha val="65000"/>
              </a:srgbClr>
            </a:outerShdw>
          </a:effectLst>
        </p:spPr>
      </p:pic>
      <p:sp>
        <p:nvSpPr>
          <p:cNvPr id="73729" name="Rectangle 1"/>
          <p:cNvSpPr>
            <a:spLocks noChangeArrowheads="1"/>
          </p:cNvSpPr>
          <p:nvPr/>
        </p:nvSpPr>
        <p:spPr bwMode="auto">
          <a:xfrm>
            <a:off x="228600" y="1371600"/>
            <a:ext cx="5638800" cy="21852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CMR12"/>
              </a:rPr>
              <a:t>The missionaries and cannibals problem is usually stated as follows. Three missionaries and three cannibals are on one side of a river, along with a boat that can hold one or two people. The boat cannot cross the river empty. Find a way to get everyone to the other side, without ever leaving a group of missionaries in one place outnumbered by the cannibals in that place. </a:t>
            </a: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1"/>
          <p:cNvSpPr>
            <a:spLocks noChangeArrowheads="1"/>
          </p:cNvSpPr>
          <p:nvPr/>
        </p:nvSpPr>
        <p:spPr bwMode="auto">
          <a:xfrm>
            <a:off x="228600" y="3872300"/>
            <a:ext cx="8229600" cy="21852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CMR12"/>
              </a:rPr>
              <a:t>This problem is famous in AI because it was the subject of the first paper that approached problem formulation from an analytical viewpoint.</a:t>
            </a:r>
            <a:endParaRPr kumimoji="0" lang="en-GB"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GB" b="0" i="0" u="none" strike="noStrike" cap="none" normalizeH="0" baseline="0" dirty="0" smtClean="0">
              <a:ln>
                <a:noFill/>
              </a:ln>
              <a:solidFill>
                <a:schemeClr val="tx1"/>
              </a:solidFill>
              <a:effectLst/>
              <a:latin typeface="Calibri" pitchFamily="34" charset="0"/>
              <a:ea typeface="Calibri" pitchFamily="34" charset="0"/>
              <a:cs typeface="CMR12"/>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smtClean="0">
                <a:ln>
                  <a:noFill/>
                </a:ln>
                <a:solidFill>
                  <a:schemeClr val="tx1"/>
                </a:solidFill>
                <a:effectLst/>
                <a:latin typeface="Calibri" pitchFamily="34" charset="0"/>
                <a:ea typeface="Calibri" pitchFamily="34" charset="0"/>
                <a:cs typeface="CMR12"/>
              </a:rPr>
              <a:t>a.</a:t>
            </a:r>
            <a:r>
              <a:rPr kumimoji="0" lang="en-GB" b="0" i="0" u="none" strike="noStrike" cap="none" normalizeH="0" baseline="0" dirty="0" smtClean="0">
                <a:ln>
                  <a:noFill/>
                </a:ln>
                <a:solidFill>
                  <a:schemeClr val="tx1"/>
                </a:solidFill>
                <a:effectLst/>
                <a:latin typeface="Calibri" pitchFamily="34" charset="0"/>
                <a:ea typeface="Calibri" pitchFamily="34" charset="0"/>
                <a:cs typeface="CMR12"/>
              </a:rPr>
              <a:t> Formulate the problem precisely, making only those distinctions necessary to ensure a valid solution. Draw a diagram of the complete state space.</a:t>
            </a: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GB"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smtClean="0">
                <a:ln>
                  <a:noFill/>
                </a:ln>
                <a:solidFill>
                  <a:schemeClr val="tx1"/>
                </a:solidFill>
                <a:effectLst/>
                <a:latin typeface="Calibri" pitchFamily="34" charset="0"/>
                <a:ea typeface="Calibri" pitchFamily="34" charset="0"/>
                <a:cs typeface="CMR12"/>
              </a:rPr>
              <a:t>b.</a:t>
            </a:r>
            <a:r>
              <a:rPr kumimoji="0" lang="en-GB" b="0" i="0" u="none" strike="noStrike" cap="none" normalizeH="0" baseline="0" dirty="0" smtClean="0">
                <a:ln>
                  <a:noFill/>
                </a:ln>
                <a:solidFill>
                  <a:schemeClr val="tx1"/>
                </a:solidFill>
                <a:effectLst/>
                <a:latin typeface="Calibri" pitchFamily="34" charset="0"/>
                <a:ea typeface="Calibri" pitchFamily="34" charset="0"/>
                <a:cs typeface="CMR12"/>
              </a:rPr>
              <a:t> Why do you think people have</a:t>
            </a:r>
            <a:r>
              <a:rPr kumimoji="0" lang="en-GB" b="0" i="0" u="none" strike="noStrike" cap="none" normalizeH="0" dirty="0" smtClean="0">
                <a:ln>
                  <a:noFill/>
                </a:ln>
                <a:solidFill>
                  <a:schemeClr val="tx1"/>
                </a:solidFill>
                <a:effectLst/>
                <a:latin typeface="Calibri" pitchFamily="34" charset="0"/>
                <a:ea typeface="Calibri" pitchFamily="34" charset="0"/>
                <a:cs typeface="CMR12"/>
              </a:rPr>
              <a:t> a hard time solving this puzzle given that the state space is so simple?</a:t>
            </a:r>
            <a:endParaRPr kumimoji="0" lang="en-GB" b="0" i="0" u="none" strike="noStrike" cap="none" normalizeH="0" baseline="0" dirty="0" smtClean="0">
              <a:ln>
                <a:noFill/>
              </a:ln>
              <a:solidFill>
                <a:schemeClr val="tx1"/>
              </a:solidFill>
              <a:effectLst/>
              <a:latin typeface="Calibri" pitchFamily="34" charset="0"/>
              <a:ea typeface="Calibri" pitchFamily="34" charset="0"/>
              <a:cs typeface="CMR1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State space</a:t>
            </a:r>
            <a:endParaRPr lang="en-GB" dirty="0"/>
          </a:p>
        </p:txBody>
      </p:sp>
      <p:pic>
        <p:nvPicPr>
          <p:cNvPr id="4" name="Picture 3" descr="C:\Users\Richard\Desktop\mc-search-space.png"/>
          <p:cNvPicPr/>
          <p:nvPr/>
        </p:nvPicPr>
        <p:blipFill>
          <a:blip r:embed="rId3" cstate="print"/>
          <a:srcRect/>
          <a:stretch>
            <a:fillRect/>
          </a:stretch>
        </p:blipFill>
        <p:spPr bwMode="auto">
          <a:xfrm>
            <a:off x="609600" y="1509712"/>
            <a:ext cx="7815263" cy="4281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smtClean="0"/>
              <a:t>Search trees</a:t>
            </a:r>
          </a:p>
        </p:txBody>
      </p:sp>
      <p:sp>
        <p:nvSpPr>
          <p:cNvPr id="11267" name="Rectangle 3"/>
          <p:cNvSpPr>
            <a:spLocks noGrp="1" noChangeArrowheads="1"/>
          </p:cNvSpPr>
          <p:nvPr>
            <p:ph type="body" idx="1"/>
          </p:nvPr>
        </p:nvSpPr>
        <p:spPr>
          <a:xfrm>
            <a:off x="457200" y="4419600"/>
            <a:ext cx="8229600" cy="2057400"/>
          </a:xfrm>
        </p:spPr>
        <p:txBody>
          <a:bodyPr/>
          <a:lstStyle/>
          <a:p>
            <a:pPr eaLnBrk="1" hangingPunct="1">
              <a:lnSpc>
                <a:spcPct val="90000"/>
              </a:lnSpc>
            </a:pPr>
            <a:r>
              <a:rPr lang="en-US" sz="2000" dirty="0" smtClean="0"/>
              <a:t>Search trees do not summarise all possible searches, but are an abstraction of one possible search</a:t>
            </a:r>
          </a:p>
          <a:p>
            <a:pPr lvl="1" eaLnBrk="1" hangingPunct="1">
              <a:lnSpc>
                <a:spcPct val="90000"/>
              </a:lnSpc>
            </a:pPr>
            <a:r>
              <a:rPr lang="en-US" sz="1800" dirty="0" smtClean="0"/>
              <a:t>Root is null state (or initial state)</a:t>
            </a:r>
          </a:p>
          <a:p>
            <a:pPr lvl="1" eaLnBrk="1" hangingPunct="1">
              <a:lnSpc>
                <a:spcPct val="90000"/>
              </a:lnSpc>
            </a:pPr>
            <a:r>
              <a:rPr lang="en-US" sz="1800" dirty="0" smtClean="0"/>
              <a:t>Edges represent one choice, generated by actions</a:t>
            </a:r>
          </a:p>
          <a:p>
            <a:pPr lvl="1" eaLnBrk="1" hangingPunct="1">
              <a:lnSpc>
                <a:spcPct val="90000"/>
              </a:lnSpc>
            </a:pPr>
            <a:r>
              <a:rPr lang="en-US" sz="1800" dirty="0" smtClean="0"/>
              <a:t>Child nodes represent extensions (children give all possible choices)</a:t>
            </a:r>
          </a:p>
          <a:p>
            <a:pPr lvl="1" eaLnBrk="1" hangingPunct="1">
              <a:lnSpc>
                <a:spcPct val="90000"/>
              </a:lnSpc>
            </a:pPr>
            <a:r>
              <a:rPr lang="en-US" sz="1800" dirty="0" smtClean="0"/>
              <a:t>Leaf nodes are solutions/failures</a:t>
            </a:r>
          </a:p>
        </p:txBody>
      </p:sp>
      <p:sp>
        <p:nvSpPr>
          <p:cNvPr id="11268" name="Text Box 5"/>
          <p:cNvSpPr txBox="1">
            <a:spLocks noChangeArrowheads="1"/>
          </p:cNvSpPr>
          <p:nvPr/>
        </p:nvSpPr>
        <p:spPr bwMode="auto">
          <a:xfrm>
            <a:off x="4267200" y="1371600"/>
            <a:ext cx="533400" cy="523875"/>
          </a:xfrm>
          <a:prstGeom prst="rect">
            <a:avLst/>
          </a:prstGeom>
          <a:noFill/>
          <a:ln w="31750">
            <a:solidFill>
              <a:schemeClr val="tx1"/>
            </a:solidFill>
            <a:miter lim="800000"/>
            <a:headEnd/>
            <a:tailEnd/>
          </a:ln>
        </p:spPr>
        <p:txBody>
          <a:bodyPr>
            <a:spAutoFit/>
          </a:bodyPr>
          <a:lstStyle/>
          <a:p>
            <a:pPr>
              <a:spcBef>
                <a:spcPct val="50000"/>
              </a:spcBef>
            </a:pPr>
            <a:r>
              <a:rPr lang="en-GB" sz="2800" b="1"/>
              <a:t>A</a:t>
            </a:r>
          </a:p>
        </p:txBody>
      </p:sp>
      <p:sp>
        <p:nvSpPr>
          <p:cNvPr id="11269" name="Text Box 6"/>
          <p:cNvSpPr txBox="1">
            <a:spLocks noChangeArrowheads="1"/>
          </p:cNvSpPr>
          <p:nvPr/>
        </p:nvSpPr>
        <p:spPr bwMode="auto">
          <a:xfrm>
            <a:off x="3200400" y="2438400"/>
            <a:ext cx="533400" cy="550863"/>
          </a:xfrm>
          <a:prstGeom prst="rect">
            <a:avLst/>
          </a:prstGeom>
          <a:noFill/>
          <a:ln w="31750">
            <a:solidFill>
              <a:schemeClr val="tx1"/>
            </a:solidFill>
            <a:miter lim="800000"/>
            <a:headEnd/>
            <a:tailEnd/>
          </a:ln>
        </p:spPr>
        <p:txBody>
          <a:bodyPr>
            <a:spAutoFit/>
          </a:bodyPr>
          <a:lstStyle/>
          <a:p>
            <a:pPr>
              <a:spcBef>
                <a:spcPct val="50000"/>
              </a:spcBef>
            </a:pPr>
            <a:r>
              <a:rPr lang="en-GB" sz="2800" b="1"/>
              <a:t>C</a:t>
            </a:r>
          </a:p>
        </p:txBody>
      </p:sp>
      <p:sp>
        <p:nvSpPr>
          <p:cNvPr id="11270" name="Text Box 7"/>
          <p:cNvSpPr txBox="1">
            <a:spLocks noChangeArrowheads="1"/>
          </p:cNvSpPr>
          <p:nvPr/>
        </p:nvSpPr>
        <p:spPr bwMode="auto">
          <a:xfrm>
            <a:off x="5105400" y="2438400"/>
            <a:ext cx="533400" cy="550863"/>
          </a:xfrm>
          <a:prstGeom prst="rect">
            <a:avLst/>
          </a:prstGeom>
          <a:noFill/>
          <a:ln w="31750">
            <a:solidFill>
              <a:schemeClr val="tx1"/>
            </a:solidFill>
            <a:miter lim="800000"/>
            <a:headEnd/>
            <a:tailEnd/>
          </a:ln>
        </p:spPr>
        <p:txBody>
          <a:bodyPr>
            <a:spAutoFit/>
          </a:bodyPr>
          <a:lstStyle/>
          <a:p>
            <a:pPr>
              <a:spcBef>
                <a:spcPct val="50000"/>
              </a:spcBef>
            </a:pPr>
            <a:r>
              <a:rPr lang="en-GB" sz="2800" b="1"/>
              <a:t>D</a:t>
            </a:r>
          </a:p>
        </p:txBody>
      </p:sp>
      <p:sp>
        <p:nvSpPr>
          <p:cNvPr id="11271" name="Text Box 8"/>
          <p:cNvSpPr txBox="1">
            <a:spLocks noChangeArrowheads="1"/>
          </p:cNvSpPr>
          <p:nvPr/>
        </p:nvSpPr>
        <p:spPr bwMode="auto">
          <a:xfrm>
            <a:off x="6934200" y="2438400"/>
            <a:ext cx="533400" cy="550863"/>
          </a:xfrm>
          <a:prstGeom prst="rect">
            <a:avLst/>
          </a:prstGeom>
          <a:noFill/>
          <a:ln w="31750">
            <a:solidFill>
              <a:schemeClr val="tx1"/>
            </a:solidFill>
            <a:miter lim="800000"/>
            <a:headEnd/>
            <a:tailEnd/>
          </a:ln>
        </p:spPr>
        <p:txBody>
          <a:bodyPr>
            <a:spAutoFit/>
          </a:bodyPr>
          <a:lstStyle/>
          <a:p>
            <a:pPr>
              <a:spcBef>
                <a:spcPct val="50000"/>
              </a:spcBef>
            </a:pPr>
            <a:r>
              <a:rPr lang="en-GB" sz="2800" b="1"/>
              <a:t>E</a:t>
            </a:r>
          </a:p>
        </p:txBody>
      </p:sp>
      <p:sp>
        <p:nvSpPr>
          <p:cNvPr id="11272" name="Text Box 10"/>
          <p:cNvSpPr txBox="1">
            <a:spLocks noChangeArrowheads="1"/>
          </p:cNvSpPr>
          <p:nvPr/>
        </p:nvSpPr>
        <p:spPr bwMode="auto">
          <a:xfrm>
            <a:off x="1828800" y="2438400"/>
            <a:ext cx="533400" cy="550863"/>
          </a:xfrm>
          <a:prstGeom prst="rect">
            <a:avLst/>
          </a:prstGeom>
          <a:noFill/>
          <a:ln w="31750">
            <a:solidFill>
              <a:schemeClr val="tx1"/>
            </a:solidFill>
            <a:miter lim="800000"/>
            <a:headEnd/>
            <a:tailEnd/>
          </a:ln>
        </p:spPr>
        <p:txBody>
          <a:bodyPr>
            <a:spAutoFit/>
          </a:bodyPr>
          <a:lstStyle/>
          <a:p>
            <a:pPr>
              <a:spcBef>
                <a:spcPct val="50000"/>
              </a:spcBef>
            </a:pPr>
            <a:r>
              <a:rPr lang="en-GB" sz="2800" b="1"/>
              <a:t>B</a:t>
            </a:r>
          </a:p>
        </p:txBody>
      </p:sp>
      <p:sp>
        <p:nvSpPr>
          <p:cNvPr id="11273" name="Text Box 11"/>
          <p:cNvSpPr txBox="1">
            <a:spLocks noChangeArrowheads="1"/>
          </p:cNvSpPr>
          <p:nvPr/>
        </p:nvSpPr>
        <p:spPr bwMode="auto">
          <a:xfrm>
            <a:off x="1219200" y="3657600"/>
            <a:ext cx="533400" cy="550863"/>
          </a:xfrm>
          <a:prstGeom prst="rect">
            <a:avLst/>
          </a:prstGeom>
          <a:noFill/>
          <a:ln w="31750">
            <a:solidFill>
              <a:schemeClr val="tx1"/>
            </a:solidFill>
            <a:miter lim="800000"/>
            <a:headEnd/>
            <a:tailEnd/>
          </a:ln>
        </p:spPr>
        <p:txBody>
          <a:bodyPr>
            <a:spAutoFit/>
          </a:bodyPr>
          <a:lstStyle/>
          <a:p>
            <a:pPr>
              <a:spcBef>
                <a:spcPct val="50000"/>
              </a:spcBef>
            </a:pPr>
            <a:r>
              <a:rPr lang="en-GB" sz="2800" b="1"/>
              <a:t>G</a:t>
            </a:r>
          </a:p>
        </p:txBody>
      </p:sp>
      <p:sp>
        <p:nvSpPr>
          <p:cNvPr id="11274" name="Text Box 12"/>
          <p:cNvSpPr txBox="1">
            <a:spLocks noChangeArrowheads="1"/>
          </p:cNvSpPr>
          <p:nvPr/>
        </p:nvSpPr>
        <p:spPr bwMode="auto">
          <a:xfrm>
            <a:off x="1828800" y="3657600"/>
            <a:ext cx="533400" cy="550863"/>
          </a:xfrm>
          <a:prstGeom prst="rect">
            <a:avLst/>
          </a:prstGeom>
          <a:noFill/>
          <a:ln w="31750">
            <a:solidFill>
              <a:schemeClr val="tx1"/>
            </a:solidFill>
            <a:miter lim="800000"/>
            <a:headEnd/>
            <a:tailEnd/>
          </a:ln>
        </p:spPr>
        <p:txBody>
          <a:bodyPr>
            <a:spAutoFit/>
          </a:bodyPr>
          <a:lstStyle/>
          <a:p>
            <a:pPr>
              <a:spcBef>
                <a:spcPct val="50000"/>
              </a:spcBef>
            </a:pPr>
            <a:r>
              <a:rPr lang="en-GB" sz="2800" b="1"/>
              <a:t>H</a:t>
            </a:r>
          </a:p>
        </p:txBody>
      </p:sp>
      <p:sp>
        <p:nvSpPr>
          <p:cNvPr id="11275" name="Text Box 15"/>
          <p:cNvSpPr txBox="1">
            <a:spLocks noChangeArrowheads="1"/>
          </p:cNvSpPr>
          <p:nvPr/>
        </p:nvSpPr>
        <p:spPr bwMode="auto">
          <a:xfrm>
            <a:off x="4800600" y="3657600"/>
            <a:ext cx="533400" cy="550863"/>
          </a:xfrm>
          <a:prstGeom prst="rect">
            <a:avLst/>
          </a:prstGeom>
          <a:noFill/>
          <a:ln w="31750">
            <a:solidFill>
              <a:schemeClr val="tx1"/>
            </a:solidFill>
            <a:miter lim="800000"/>
            <a:headEnd/>
            <a:tailEnd/>
          </a:ln>
        </p:spPr>
        <p:txBody>
          <a:bodyPr>
            <a:spAutoFit/>
          </a:bodyPr>
          <a:lstStyle/>
          <a:p>
            <a:pPr>
              <a:spcBef>
                <a:spcPct val="50000"/>
              </a:spcBef>
            </a:pPr>
            <a:r>
              <a:rPr lang="en-GB" sz="2800" b="1"/>
              <a:t>K</a:t>
            </a:r>
          </a:p>
        </p:txBody>
      </p:sp>
      <p:sp>
        <p:nvSpPr>
          <p:cNvPr id="11276" name="Text Box 16"/>
          <p:cNvSpPr txBox="1">
            <a:spLocks noChangeArrowheads="1"/>
          </p:cNvSpPr>
          <p:nvPr/>
        </p:nvSpPr>
        <p:spPr bwMode="auto">
          <a:xfrm>
            <a:off x="5410200" y="3657600"/>
            <a:ext cx="533400" cy="550863"/>
          </a:xfrm>
          <a:prstGeom prst="rect">
            <a:avLst/>
          </a:prstGeom>
          <a:noFill/>
          <a:ln w="31750">
            <a:solidFill>
              <a:schemeClr val="tx1"/>
            </a:solidFill>
            <a:miter lim="800000"/>
            <a:headEnd/>
            <a:tailEnd/>
          </a:ln>
        </p:spPr>
        <p:txBody>
          <a:bodyPr>
            <a:spAutoFit/>
          </a:bodyPr>
          <a:lstStyle/>
          <a:p>
            <a:pPr>
              <a:spcBef>
                <a:spcPct val="50000"/>
              </a:spcBef>
            </a:pPr>
            <a:r>
              <a:rPr lang="en-GB" sz="2800" b="1"/>
              <a:t>L</a:t>
            </a:r>
          </a:p>
        </p:txBody>
      </p:sp>
      <p:sp>
        <p:nvSpPr>
          <p:cNvPr id="11277" name="Text Box 17"/>
          <p:cNvSpPr txBox="1">
            <a:spLocks noChangeArrowheads="1"/>
          </p:cNvSpPr>
          <p:nvPr/>
        </p:nvSpPr>
        <p:spPr bwMode="auto">
          <a:xfrm>
            <a:off x="6629400" y="3657600"/>
            <a:ext cx="533400" cy="550863"/>
          </a:xfrm>
          <a:prstGeom prst="rect">
            <a:avLst/>
          </a:prstGeom>
          <a:noFill/>
          <a:ln w="31750">
            <a:solidFill>
              <a:schemeClr val="tx1"/>
            </a:solidFill>
            <a:miter lim="800000"/>
            <a:headEnd/>
            <a:tailEnd/>
          </a:ln>
        </p:spPr>
        <p:txBody>
          <a:bodyPr>
            <a:spAutoFit/>
          </a:bodyPr>
          <a:lstStyle/>
          <a:p>
            <a:pPr>
              <a:spcBef>
                <a:spcPct val="50000"/>
              </a:spcBef>
            </a:pPr>
            <a:r>
              <a:rPr lang="en-GB" sz="2800" b="1"/>
              <a:t>M</a:t>
            </a:r>
          </a:p>
        </p:txBody>
      </p:sp>
      <p:cxnSp>
        <p:nvCxnSpPr>
          <p:cNvPr id="11278" name="AutoShape 32"/>
          <p:cNvCxnSpPr>
            <a:cxnSpLocks noChangeShapeType="1"/>
            <a:stCxn id="11268" idx="2"/>
            <a:endCxn id="11271" idx="0"/>
          </p:cNvCxnSpPr>
          <p:nvPr/>
        </p:nvCxnSpPr>
        <p:spPr bwMode="auto">
          <a:xfrm rot="16200000" flipH="1">
            <a:off x="5595937" y="833438"/>
            <a:ext cx="542925" cy="2667000"/>
          </a:xfrm>
          <a:prstGeom prst="straightConnector1">
            <a:avLst/>
          </a:prstGeom>
          <a:noFill/>
          <a:ln w="31750">
            <a:solidFill>
              <a:schemeClr val="tx1"/>
            </a:solidFill>
            <a:round/>
            <a:headEnd/>
            <a:tailEnd/>
          </a:ln>
        </p:spPr>
      </p:cxnSp>
      <p:cxnSp>
        <p:nvCxnSpPr>
          <p:cNvPr id="11279" name="AutoShape 33"/>
          <p:cNvCxnSpPr>
            <a:cxnSpLocks noChangeShapeType="1"/>
            <a:stCxn id="11268" idx="2"/>
            <a:endCxn id="11270" idx="0"/>
          </p:cNvCxnSpPr>
          <p:nvPr/>
        </p:nvCxnSpPr>
        <p:spPr bwMode="auto">
          <a:xfrm rot="16200000" flipH="1">
            <a:off x="4681537" y="1747838"/>
            <a:ext cx="542925" cy="838200"/>
          </a:xfrm>
          <a:prstGeom prst="straightConnector1">
            <a:avLst/>
          </a:prstGeom>
          <a:noFill/>
          <a:ln w="31750">
            <a:solidFill>
              <a:schemeClr val="tx1"/>
            </a:solidFill>
            <a:round/>
            <a:headEnd/>
            <a:tailEnd/>
          </a:ln>
        </p:spPr>
      </p:cxnSp>
      <p:cxnSp>
        <p:nvCxnSpPr>
          <p:cNvPr id="11280" name="AutoShape 34"/>
          <p:cNvCxnSpPr>
            <a:cxnSpLocks noChangeShapeType="1"/>
            <a:stCxn id="11268" idx="2"/>
            <a:endCxn id="11269" idx="0"/>
          </p:cNvCxnSpPr>
          <p:nvPr/>
        </p:nvCxnSpPr>
        <p:spPr bwMode="auto">
          <a:xfrm rot="5400000">
            <a:off x="3729037" y="1633538"/>
            <a:ext cx="542925" cy="1066800"/>
          </a:xfrm>
          <a:prstGeom prst="straightConnector1">
            <a:avLst/>
          </a:prstGeom>
          <a:noFill/>
          <a:ln w="31750">
            <a:solidFill>
              <a:schemeClr val="tx1"/>
            </a:solidFill>
            <a:round/>
            <a:headEnd/>
            <a:tailEnd/>
          </a:ln>
        </p:spPr>
      </p:cxnSp>
      <p:cxnSp>
        <p:nvCxnSpPr>
          <p:cNvPr id="11281" name="AutoShape 35"/>
          <p:cNvCxnSpPr>
            <a:cxnSpLocks noChangeShapeType="1"/>
            <a:stCxn id="11268" idx="2"/>
            <a:endCxn id="11272" idx="0"/>
          </p:cNvCxnSpPr>
          <p:nvPr/>
        </p:nvCxnSpPr>
        <p:spPr bwMode="auto">
          <a:xfrm rot="5400000">
            <a:off x="3043237" y="947738"/>
            <a:ext cx="542925" cy="2438400"/>
          </a:xfrm>
          <a:prstGeom prst="straightConnector1">
            <a:avLst/>
          </a:prstGeom>
          <a:noFill/>
          <a:ln w="31750">
            <a:solidFill>
              <a:schemeClr val="tx1"/>
            </a:solidFill>
            <a:round/>
            <a:headEnd/>
            <a:tailEnd/>
          </a:ln>
        </p:spPr>
      </p:cxnSp>
      <p:cxnSp>
        <p:nvCxnSpPr>
          <p:cNvPr id="11282" name="AutoShape 36"/>
          <p:cNvCxnSpPr>
            <a:cxnSpLocks noChangeShapeType="1"/>
            <a:stCxn id="11272" idx="2"/>
            <a:endCxn id="11274" idx="0"/>
          </p:cNvCxnSpPr>
          <p:nvPr/>
        </p:nvCxnSpPr>
        <p:spPr bwMode="auto">
          <a:xfrm rot="5400000">
            <a:off x="1762125" y="3322638"/>
            <a:ext cx="668337" cy="1588"/>
          </a:xfrm>
          <a:prstGeom prst="straightConnector1">
            <a:avLst/>
          </a:prstGeom>
          <a:noFill/>
          <a:ln w="31750">
            <a:solidFill>
              <a:schemeClr val="tx1"/>
            </a:solidFill>
            <a:round/>
            <a:headEnd/>
            <a:tailEnd/>
          </a:ln>
        </p:spPr>
      </p:cxnSp>
      <p:cxnSp>
        <p:nvCxnSpPr>
          <p:cNvPr id="11283" name="AutoShape 37"/>
          <p:cNvCxnSpPr>
            <a:cxnSpLocks noChangeShapeType="1"/>
            <a:stCxn id="11272" idx="2"/>
            <a:endCxn id="11273" idx="0"/>
          </p:cNvCxnSpPr>
          <p:nvPr/>
        </p:nvCxnSpPr>
        <p:spPr bwMode="auto">
          <a:xfrm rot="5400000">
            <a:off x="1456531" y="3018632"/>
            <a:ext cx="668337" cy="609600"/>
          </a:xfrm>
          <a:prstGeom prst="straightConnector1">
            <a:avLst/>
          </a:prstGeom>
          <a:noFill/>
          <a:ln w="31750">
            <a:solidFill>
              <a:schemeClr val="tx1"/>
            </a:solidFill>
            <a:round/>
            <a:headEnd/>
            <a:tailEnd/>
          </a:ln>
        </p:spPr>
      </p:cxnSp>
      <p:cxnSp>
        <p:nvCxnSpPr>
          <p:cNvPr id="11284" name="AutoShape 44"/>
          <p:cNvCxnSpPr>
            <a:cxnSpLocks noChangeShapeType="1"/>
            <a:stCxn id="11270" idx="2"/>
            <a:endCxn id="11275" idx="0"/>
          </p:cNvCxnSpPr>
          <p:nvPr/>
        </p:nvCxnSpPr>
        <p:spPr bwMode="auto">
          <a:xfrm flipH="1">
            <a:off x="5067300" y="3005138"/>
            <a:ext cx="304800" cy="636587"/>
          </a:xfrm>
          <a:prstGeom prst="straightConnector1">
            <a:avLst/>
          </a:prstGeom>
          <a:noFill/>
          <a:ln w="31750">
            <a:solidFill>
              <a:schemeClr val="tx1"/>
            </a:solidFill>
            <a:round/>
            <a:headEnd/>
            <a:tailEnd/>
          </a:ln>
        </p:spPr>
      </p:cxnSp>
      <p:cxnSp>
        <p:nvCxnSpPr>
          <p:cNvPr id="11285" name="AutoShape 45"/>
          <p:cNvCxnSpPr>
            <a:cxnSpLocks noChangeShapeType="1"/>
            <a:stCxn id="11270" idx="2"/>
            <a:endCxn id="11276" idx="0"/>
          </p:cNvCxnSpPr>
          <p:nvPr/>
        </p:nvCxnSpPr>
        <p:spPr bwMode="auto">
          <a:xfrm>
            <a:off x="5372100" y="3005138"/>
            <a:ext cx="304800" cy="636587"/>
          </a:xfrm>
          <a:prstGeom prst="straightConnector1">
            <a:avLst/>
          </a:prstGeom>
          <a:noFill/>
          <a:ln w="31750">
            <a:solidFill>
              <a:schemeClr val="tx1"/>
            </a:solidFill>
            <a:round/>
            <a:headEnd/>
            <a:tailEnd/>
          </a:ln>
        </p:spPr>
      </p:cxnSp>
      <p:cxnSp>
        <p:nvCxnSpPr>
          <p:cNvPr id="11286" name="AutoShape 49"/>
          <p:cNvCxnSpPr>
            <a:cxnSpLocks noChangeShapeType="1"/>
            <a:stCxn id="11271" idx="2"/>
            <a:endCxn id="11277" idx="0"/>
          </p:cNvCxnSpPr>
          <p:nvPr/>
        </p:nvCxnSpPr>
        <p:spPr bwMode="auto">
          <a:xfrm flipH="1">
            <a:off x="6896100" y="3005138"/>
            <a:ext cx="304800" cy="636587"/>
          </a:xfrm>
          <a:prstGeom prst="straightConnector1">
            <a:avLst/>
          </a:prstGeom>
          <a:noFill/>
          <a:ln w="31750">
            <a:solidFill>
              <a:schemeClr val="tx1"/>
            </a:solidFill>
            <a:round/>
            <a:headEnd/>
            <a:tailEnd/>
          </a:ln>
        </p:spPr>
      </p:cxnSp>
      <p:sp>
        <p:nvSpPr>
          <p:cNvPr id="29" name="Text Box 57"/>
          <p:cNvSpPr txBox="1">
            <a:spLocks noChangeArrowheads="1"/>
          </p:cNvSpPr>
          <p:nvPr/>
        </p:nvSpPr>
        <p:spPr bwMode="auto">
          <a:xfrm>
            <a:off x="2286000" y="1143000"/>
            <a:ext cx="2209800" cy="396875"/>
          </a:xfrm>
          <a:prstGeom prst="rect">
            <a:avLst/>
          </a:prstGeom>
          <a:noFill/>
          <a:ln w="31750">
            <a:noFill/>
            <a:miter lim="800000"/>
            <a:headEnd/>
            <a:tailEnd/>
          </a:ln>
        </p:spPr>
        <p:txBody>
          <a:bodyPr>
            <a:spAutoFit/>
          </a:bodyPr>
          <a:lstStyle/>
          <a:p>
            <a:pPr>
              <a:spcBef>
                <a:spcPct val="50000"/>
              </a:spcBef>
            </a:pPr>
            <a:r>
              <a:rPr lang="en-US" sz="2000" b="1">
                <a:solidFill>
                  <a:srgbClr val="FF3300"/>
                </a:solidFill>
              </a:rPr>
              <a:t>Initial state</a:t>
            </a:r>
          </a:p>
        </p:txBody>
      </p:sp>
      <p:sp>
        <p:nvSpPr>
          <p:cNvPr id="30" name="Line 58"/>
          <p:cNvSpPr>
            <a:spLocks noChangeShapeType="1"/>
          </p:cNvSpPr>
          <p:nvPr/>
        </p:nvSpPr>
        <p:spPr bwMode="auto">
          <a:xfrm>
            <a:off x="3124200" y="1524000"/>
            <a:ext cx="1066800" cy="152400"/>
          </a:xfrm>
          <a:prstGeom prst="line">
            <a:avLst/>
          </a:prstGeom>
          <a:noFill/>
          <a:ln w="31750">
            <a:solidFill>
              <a:srgbClr val="FF3300"/>
            </a:solidFill>
            <a:round/>
            <a:headEnd/>
            <a:tailEnd type="triangle" w="med" len="med"/>
          </a:ln>
        </p:spPr>
        <p:txBody>
          <a:bodyPr>
            <a:spAutoFit/>
          </a:bodyPr>
          <a:lstStyle/>
          <a:p>
            <a:endParaRPr lang="en-GB"/>
          </a:p>
        </p:txBody>
      </p:sp>
      <p:sp>
        <p:nvSpPr>
          <p:cNvPr id="31" name="Text Box 59"/>
          <p:cNvSpPr txBox="1">
            <a:spLocks noChangeArrowheads="1"/>
          </p:cNvSpPr>
          <p:nvPr/>
        </p:nvSpPr>
        <p:spPr bwMode="auto">
          <a:xfrm>
            <a:off x="5562600" y="3048000"/>
            <a:ext cx="1447800" cy="396875"/>
          </a:xfrm>
          <a:prstGeom prst="rect">
            <a:avLst/>
          </a:prstGeom>
          <a:noFill/>
          <a:ln w="31750">
            <a:noFill/>
            <a:miter lim="800000"/>
            <a:headEnd/>
            <a:tailEnd/>
          </a:ln>
        </p:spPr>
        <p:txBody>
          <a:bodyPr>
            <a:spAutoFit/>
          </a:bodyPr>
          <a:lstStyle/>
          <a:p>
            <a:pPr>
              <a:spcBef>
                <a:spcPct val="50000"/>
              </a:spcBef>
            </a:pPr>
            <a:r>
              <a:rPr lang="en-US" sz="2000" b="1">
                <a:solidFill>
                  <a:srgbClr val="FF3300"/>
                </a:solidFill>
              </a:rPr>
              <a:t>Goal state</a:t>
            </a:r>
          </a:p>
        </p:txBody>
      </p:sp>
      <p:sp>
        <p:nvSpPr>
          <p:cNvPr id="32" name="Line 60"/>
          <p:cNvSpPr>
            <a:spLocks noChangeShapeType="1"/>
          </p:cNvSpPr>
          <p:nvPr/>
        </p:nvSpPr>
        <p:spPr bwMode="auto">
          <a:xfrm flipH="1">
            <a:off x="6019800" y="3429000"/>
            <a:ext cx="228600" cy="304800"/>
          </a:xfrm>
          <a:prstGeom prst="line">
            <a:avLst/>
          </a:prstGeom>
          <a:noFill/>
          <a:ln w="31750">
            <a:solidFill>
              <a:srgbClr val="FF3300"/>
            </a:solidFill>
            <a:round/>
            <a:headEnd/>
            <a:tailEnd type="triangle" w="med" len="med"/>
          </a:ln>
        </p:spPr>
        <p:txBody>
          <a:bodyPr>
            <a:spAutoFit/>
          </a:bodyPr>
          <a:lstStyle/>
          <a:p>
            <a:endParaRPr lang="en-GB"/>
          </a:p>
        </p:txBody>
      </p:sp>
      <p:sp>
        <p:nvSpPr>
          <p:cNvPr id="33" name="Text Box 61"/>
          <p:cNvSpPr txBox="1">
            <a:spLocks noChangeArrowheads="1"/>
          </p:cNvSpPr>
          <p:nvPr/>
        </p:nvSpPr>
        <p:spPr bwMode="auto">
          <a:xfrm>
            <a:off x="4267200" y="1371600"/>
            <a:ext cx="533400" cy="523875"/>
          </a:xfrm>
          <a:prstGeom prst="rect">
            <a:avLst/>
          </a:prstGeom>
          <a:noFill/>
          <a:ln w="31750">
            <a:solidFill>
              <a:srgbClr val="FF3300"/>
            </a:solidFill>
            <a:miter lim="800000"/>
            <a:headEnd/>
            <a:tailEnd/>
          </a:ln>
        </p:spPr>
        <p:txBody>
          <a:bodyPr>
            <a:spAutoFit/>
          </a:bodyPr>
          <a:lstStyle/>
          <a:p>
            <a:pPr>
              <a:spcBef>
                <a:spcPct val="50000"/>
              </a:spcBef>
            </a:pPr>
            <a:r>
              <a:rPr lang="en-GB" sz="2800" b="1">
                <a:solidFill>
                  <a:srgbClr val="FF3300"/>
                </a:solidFill>
              </a:rPr>
              <a:t>A</a:t>
            </a:r>
          </a:p>
        </p:txBody>
      </p:sp>
      <p:sp>
        <p:nvSpPr>
          <p:cNvPr id="34" name="Text Box 62"/>
          <p:cNvSpPr txBox="1">
            <a:spLocks noChangeArrowheads="1"/>
          </p:cNvSpPr>
          <p:nvPr/>
        </p:nvSpPr>
        <p:spPr bwMode="auto">
          <a:xfrm>
            <a:off x="5410200" y="3657600"/>
            <a:ext cx="533400" cy="550863"/>
          </a:xfrm>
          <a:prstGeom prst="rect">
            <a:avLst/>
          </a:prstGeom>
          <a:noFill/>
          <a:ln w="31750">
            <a:solidFill>
              <a:srgbClr val="FF3300"/>
            </a:solidFill>
            <a:miter lim="800000"/>
            <a:headEnd/>
            <a:tailEnd/>
          </a:ln>
        </p:spPr>
        <p:txBody>
          <a:bodyPr>
            <a:spAutoFit/>
          </a:bodyPr>
          <a:lstStyle/>
          <a:p>
            <a:pPr>
              <a:spcBef>
                <a:spcPct val="50000"/>
              </a:spcBef>
            </a:pPr>
            <a:r>
              <a:rPr lang="en-GB" sz="2800" b="1">
                <a:solidFill>
                  <a:srgbClr val="FF3300"/>
                </a:solidFill>
              </a:rPr>
              <a:t>L</a:t>
            </a:r>
          </a:p>
        </p:txBody>
      </p:sp>
      <p:sp>
        <p:nvSpPr>
          <p:cNvPr id="35" name="Text Box 66"/>
          <p:cNvSpPr txBox="1">
            <a:spLocks noChangeArrowheads="1"/>
          </p:cNvSpPr>
          <p:nvPr/>
        </p:nvSpPr>
        <p:spPr bwMode="auto">
          <a:xfrm>
            <a:off x="76200" y="3260725"/>
            <a:ext cx="1524000" cy="396875"/>
          </a:xfrm>
          <a:prstGeom prst="rect">
            <a:avLst/>
          </a:prstGeom>
          <a:noFill/>
          <a:ln w="31750">
            <a:noFill/>
            <a:miter lim="800000"/>
            <a:headEnd/>
            <a:tailEnd/>
          </a:ln>
        </p:spPr>
        <p:txBody>
          <a:bodyPr>
            <a:spAutoFit/>
          </a:bodyPr>
          <a:lstStyle/>
          <a:p>
            <a:pPr>
              <a:spcBef>
                <a:spcPct val="50000"/>
              </a:spcBef>
            </a:pPr>
            <a:r>
              <a:rPr lang="en-US" sz="2000" b="1">
                <a:solidFill>
                  <a:srgbClr val="FF3300"/>
                </a:solidFill>
              </a:rPr>
              <a:t>Leaf node</a:t>
            </a:r>
          </a:p>
        </p:txBody>
      </p:sp>
      <p:sp>
        <p:nvSpPr>
          <p:cNvPr id="36" name="Line 67"/>
          <p:cNvSpPr>
            <a:spLocks noChangeShapeType="1"/>
          </p:cNvSpPr>
          <p:nvPr/>
        </p:nvSpPr>
        <p:spPr bwMode="auto">
          <a:xfrm>
            <a:off x="838200" y="3657600"/>
            <a:ext cx="381000" cy="457200"/>
          </a:xfrm>
          <a:prstGeom prst="line">
            <a:avLst/>
          </a:prstGeom>
          <a:noFill/>
          <a:ln w="31750">
            <a:solidFill>
              <a:srgbClr val="FF3300"/>
            </a:solidFill>
            <a:round/>
            <a:headEnd/>
            <a:tailEnd type="triangle" w="med" len="med"/>
          </a:ln>
        </p:spPr>
        <p:txBody>
          <a:bodyPr>
            <a:spAutoFit/>
          </a:bodyPr>
          <a:lstStyle/>
          <a:p>
            <a:endParaRPr lang="en-GB"/>
          </a:p>
        </p:txBody>
      </p:sp>
      <p:sp>
        <p:nvSpPr>
          <p:cNvPr id="37" name="Line 68"/>
          <p:cNvSpPr>
            <a:spLocks noChangeShapeType="1"/>
          </p:cNvSpPr>
          <p:nvPr/>
        </p:nvSpPr>
        <p:spPr bwMode="auto">
          <a:xfrm flipV="1">
            <a:off x="1371600" y="2895600"/>
            <a:ext cx="1676400" cy="533400"/>
          </a:xfrm>
          <a:prstGeom prst="line">
            <a:avLst/>
          </a:prstGeom>
          <a:noFill/>
          <a:ln w="31750">
            <a:solidFill>
              <a:srgbClr val="FF3300"/>
            </a:solidFill>
            <a:round/>
            <a:headEnd/>
            <a:tailEnd type="triangle" w="med" len="med"/>
          </a:ln>
        </p:spPr>
        <p:txBody>
          <a:bodyPr>
            <a:spAutoFit/>
          </a:bodyPr>
          <a:lstStyle/>
          <a:p>
            <a:endParaRPr lang="en-GB"/>
          </a:p>
        </p:txBody>
      </p:sp>
      <p:sp>
        <p:nvSpPr>
          <p:cNvPr id="11296" name="Text Box 18"/>
          <p:cNvSpPr txBox="1">
            <a:spLocks noChangeArrowheads="1"/>
          </p:cNvSpPr>
          <p:nvPr/>
        </p:nvSpPr>
        <p:spPr bwMode="auto">
          <a:xfrm>
            <a:off x="2443163" y="3649663"/>
            <a:ext cx="533400" cy="550862"/>
          </a:xfrm>
          <a:prstGeom prst="rect">
            <a:avLst/>
          </a:prstGeom>
          <a:noFill/>
          <a:ln w="31750">
            <a:solidFill>
              <a:schemeClr val="tx1"/>
            </a:solidFill>
            <a:miter lim="800000"/>
            <a:headEnd/>
            <a:tailEnd/>
          </a:ln>
        </p:spPr>
        <p:txBody>
          <a:bodyPr>
            <a:spAutoFit/>
          </a:bodyPr>
          <a:lstStyle/>
          <a:p>
            <a:pPr>
              <a:spcBef>
                <a:spcPct val="50000"/>
              </a:spcBef>
            </a:pPr>
            <a:r>
              <a:rPr lang="en-GB" sz="2800" b="1"/>
              <a:t>N</a:t>
            </a:r>
          </a:p>
        </p:txBody>
      </p:sp>
      <p:cxnSp>
        <p:nvCxnSpPr>
          <p:cNvPr id="11297" name="AutoShape 48"/>
          <p:cNvCxnSpPr>
            <a:cxnSpLocks noChangeShapeType="1"/>
            <a:stCxn id="11272" idx="2"/>
            <a:endCxn id="11296" idx="0"/>
          </p:cNvCxnSpPr>
          <p:nvPr/>
        </p:nvCxnSpPr>
        <p:spPr bwMode="auto">
          <a:xfrm rot="16200000" flipH="1">
            <a:off x="2072482" y="3012281"/>
            <a:ext cx="660400" cy="614363"/>
          </a:xfrm>
          <a:prstGeom prst="straightConnector1">
            <a:avLst/>
          </a:prstGeom>
          <a:noFill/>
          <a:ln w="31750">
            <a:solidFill>
              <a:schemeClr val="tx1"/>
            </a:solidFill>
            <a:round/>
            <a:headEnd/>
            <a:tailE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9"/>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30"/>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33"/>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31"/>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32"/>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34"/>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35"/>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36"/>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utoUpdateAnimBg="0"/>
      <p:bldP spid="30" grpId="0" animBg="1"/>
      <p:bldP spid="31" grpId="0" autoUpdateAnimBg="0"/>
      <p:bldP spid="32" grpId="0" animBg="1"/>
      <p:bldP spid="33" grpId="0" animBg="1" autoUpdateAnimBg="0"/>
      <p:bldP spid="34" grpId="0" animBg="1" autoUpdateAnimBg="0"/>
      <p:bldP spid="35" grpId="0" autoUpdateAnimBg="0"/>
      <p:bldP spid="36" grpId="0" animBg="1"/>
      <p:bldP spid="3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smtClean="0"/>
              <a:t>Search trees</a:t>
            </a:r>
          </a:p>
        </p:txBody>
      </p:sp>
      <p:sp>
        <p:nvSpPr>
          <p:cNvPr id="12291" name="Rectangle 3"/>
          <p:cNvSpPr>
            <a:spLocks noGrp="1" noChangeArrowheads="1"/>
          </p:cNvSpPr>
          <p:nvPr>
            <p:ph type="body" idx="1"/>
          </p:nvPr>
        </p:nvSpPr>
        <p:spPr>
          <a:xfrm>
            <a:off x="457200" y="1219200"/>
            <a:ext cx="8229600" cy="4937125"/>
          </a:xfrm>
        </p:spPr>
        <p:txBody>
          <a:bodyPr/>
          <a:lstStyle/>
          <a:p>
            <a:pPr eaLnBrk="1" hangingPunct="1">
              <a:lnSpc>
                <a:spcPct val="90000"/>
              </a:lnSpc>
            </a:pPr>
            <a:r>
              <a:rPr lang="en-US" sz="2400" smtClean="0"/>
              <a:t>Search algorithms do </a:t>
            </a:r>
            <a:r>
              <a:rPr lang="en-US" sz="2400" i="1" smtClean="0"/>
              <a:t>not</a:t>
            </a:r>
            <a:r>
              <a:rPr lang="en-US" sz="2400" smtClean="0"/>
              <a:t> store whole search trees</a:t>
            </a:r>
          </a:p>
          <a:p>
            <a:pPr lvl="1">
              <a:lnSpc>
                <a:spcPct val="90000"/>
              </a:lnSpc>
            </a:pPr>
            <a:r>
              <a:rPr lang="en-US" sz="2400" smtClean="0"/>
              <a:t>Would require a lot of space</a:t>
            </a:r>
          </a:p>
          <a:p>
            <a:pPr lvl="1">
              <a:lnSpc>
                <a:spcPct val="90000"/>
              </a:lnSpc>
            </a:pPr>
            <a:r>
              <a:rPr lang="en-US" sz="2400" smtClean="0"/>
              <a:t>We can discard already explored nodes in search tree</a:t>
            </a:r>
            <a:endParaRPr lang="en-US" sz="2100" smtClean="0"/>
          </a:p>
          <a:p>
            <a:pPr eaLnBrk="1" hangingPunct="1">
              <a:lnSpc>
                <a:spcPct val="90000"/>
              </a:lnSpc>
            </a:pPr>
            <a:endParaRPr lang="en-US" sz="2400" smtClean="0"/>
          </a:p>
          <a:p>
            <a:pPr eaLnBrk="1" hangingPunct="1">
              <a:lnSpc>
                <a:spcPct val="90000"/>
              </a:lnSpc>
            </a:pPr>
            <a:r>
              <a:rPr lang="en-US" sz="2400" smtClean="0"/>
              <a:t>Search algorithms store </a:t>
            </a:r>
            <a:r>
              <a:rPr lang="en-US" sz="2400" i="1" smtClean="0"/>
              <a:t>frontier </a:t>
            </a:r>
            <a:r>
              <a:rPr lang="en-US" sz="2400" smtClean="0"/>
              <a:t>of search</a:t>
            </a:r>
          </a:p>
          <a:p>
            <a:pPr lvl="1" eaLnBrk="1" hangingPunct="1">
              <a:lnSpc>
                <a:spcPct val="90000"/>
              </a:lnSpc>
            </a:pPr>
            <a:r>
              <a:rPr lang="en-US" sz="2400" smtClean="0"/>
              <a:t>i.e. nodes in search tree with some unexplored children</a:t>
            </a:r>
            <a:endParaRPr lang="en-US" sz="2100" smtClean="0"/>
          </a:p>
          <a:p>
            <a:pPr eaLnBrk="1" hangingPunct="1">
              <a:lnSpc>
                <a:spcPct val="90000"/>
              </a:lnSpc>
            </a:pPr>
            <a:endParaRPr lang="en-US" sz="2400" smtClean="0"/>
          </a:p>
          <a:p>
            <a:pPr eaLnBrk="1" hangingPunct="1">
              <a:lnSpc>
                <a:spcPct val="90000"/>
              </a:lnSpc>
            </a:pPr>
            <a:r>
              <a:rPr lang="en-US" sz="2400" smtClean="0"/>
              <a:t>Many search algorithms understandable in terms of search trees and how they explore the frontier</a:t>
            </a:r>
            <a:endParaRPr lang="en-GB" sz="240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GB" smtClean="0"/>
              <a:t>8 puzzle search tree</a:t>
            </a:r>
          </a:p>
        </p:txBody>
      </p:sp>
      <p:pic>
        <p:nvPicPr>
          <p:cNvPr id="13315" name="Picture 3"/>
          <p:cNvPicPr>
            <a:picLocks noChangeAspect="1" noChangeArrowheads="1"/>
          </p:cNvPicPr>
          <p:nvPr/>
        </p:nvPicPr>
        <p:blipFill>
          <a:blip r:embed="rId3" cstate="print"/>
          <a:srcRect/>
          <a:stretch>
            <a:fillRect/>
          </a:stretch>
        </p:blipFill>
        <p:spPr bwMode="auto">
          <a:xfrm>
            <a:off x="685800" y="1295400"/>
            <a:ext cx="7486650" cy="5105400"/>
          </a:xfrm>
          <a:prstGeom prst="rect">
            <a:avLst/>
          </a:prstGeom>
          <a:noFill/>
          <a:ln w="9525">
            <a:noFill/>
            <a:miter lim="800000"/>
            <a:headEnd/>
            <a:tailEnd/>
          </a:ln>
        </p:spPr>
      </p:pic>
      <p:sp>
        <p:nvSpPr>
          <p:cNvPr id="6" name="Rectangle 5"/>
          <p:cNvSpPr/>
          <p:nvPr/>
        </p:nvSpPr>
        <p:spPr>
          <a:xfrm>
            <a:off x="1143000" y="3995738"/>
            <a:ext cx="7391400"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 name="Rectangle 7"/>
          <p:cNvSpPr/>
          <p:nvPr/>
        </p:nvSpPr>
        <p:spPr>
          <a:xfrm>
            <a:off x="1143000" y="2379663"/>
            <a:ext cx="7391400" cy="403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8"/>
                                        </p:tgtEl>
                                        <p:attrNameLst>
                                          <p:attrName>ppt_x</p:attrName>
                                        </p:attrNameLst>
                                      </p:cBhvr>
                                      <p:tavLst>
                                        <p:tav tm="0">
                                          <p:val>
                                            <p:strVal val="ppt_x"/>
                                          </p:val>
                                        </p:tav>
                                        <p:tav tm="100000">
                                          <p:val>
                                            <p:strVal val="ppt_x"/>
                                          </p:val>
                                        </p:tav>
                                      </p:tavLst>
                                    </p:anim>
                                    <p:anim calcmode="lin" valueType="num">
                                      <p:cBhvr additive="base">
                                        <p:cTn id="7" dur="500"/>
                                        <p:tgtEl>
                                          <p:spTgt spid="8"/>
                                        </p:tgtEl>
                                        <p:attrNameLst>
                                          <p:attrName>ppt_y</p:attrName>
                                        </p:attrNameLst>
                                      </p:cBhvr>
                                      <p:tavLst>
                                        <p:tav tm="0">
                                          <p:val>
                                            <p:strVal val="ppt_y"/>
                                          </p:val>
                                        </p:tav>
                                        <p:tav tm="100000">
                                          <p:val>
                                            <p:strVal val="1+ppt_h/2"/>
                                          </p:val>
                                        </p:tav>
                                      </p:tavLst>
                                    </p:anim>
                                    <p:set>
                                      <p:cBhvr>
                                        <p:cTn id="8" dur="1" fill="hold">
                                          <p:stCondLst>
                                            <p:cond delay="499"/>
                                          </p:stCondLst>
                                        </p:cTn>
                                        <p:tgtEl>
                                          <p:spTgt spid="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smtClean="0"/>
              <a:t>Finding a solution</a:t>
            </a:r>
          </a:p>
        </p:txBody>
      </p:sp>
      <p:sp>
        <p:nvSpPr>
          <p:cNvPr id="14339" name="Content Placeholder 2"/>
          <p:cNvSpPr>
            <a:spLocks noGrp="1"/>
          </p:cNvSpPr>
          <p:nvPr>
            <p:ph sz="quarter" idx="1"/>
          </p:nvPr>
        </p:nvSpPr>
        <p:spPr>
          <a:xfrm>
            <a:off x="457200" y="1219200"/>
            <a:ext cx="8229600" cy="4937125"/>
          </a:xfrm>
        </p:spPr>
        <p:txBody>
          <a:bodyPr/>
          <a:lstStyle/>
          <a:p>
            <a:r>
              <a:rPr lang="en-GB" dirty="0" smtClean="0"/>
              <a:t>Search algorithms are used to find paths through state space from initial state to goal state</a:t>
            </a:r>
          </a:p>
          <a:p>
            <a:pPr lvl="1"/>
            <a:r>
              <a:rPr lang="en-GB" dirty="0" smtClean="0"/>
              <a:t>Find initial (or current) state</a:t>
            </a:r>
          </a:p>
          <a:p>
            <a:pPr lvl="1"/>
            <a:r>
              <a:rPr lang="en-GB" dirty="0" smtClean="0"/>
              <a:t>Check if </a:t>
            </a:r>
            <a:r>
              <a:rPr lang="en-GB" b="1" dirty="0" smtClean="0"/>
              <a:t>GOAL</a:t>
            </a:r>
            <a:r>
              <a:rPr lang="en-GB" dirty="0" smtClean="0"/>
              <a:t> found (</a:t>
            </a:r>
            <a:r>
              <a:rPr lang="en-GB" b="1" dirty="0" smtClean="0"/>
              <a:t>HALT</a:t>
            </a:r>
            <a:r>
              <a:rPr lang="en-GB" dirty="0" smtClean="0"/>
              <a:t> if found)</a:t>
            </a:r>
          </a:p>
          <a:p>
            <a:pPr lvl="1"/>
            <a:r>
              <a:rPr lang="en-GB" dirty="0" smtClean="0"/>
              <a:t>Use actions to expand all next nodes</a:t>
            </a:r>
          </a:p>
          <a:p>
            <a:pPr lvl="1"/>
            <a:r>
              <a:rPr lang="en-GB" dirty="0" smtClean="0"/>
              <a:t>Use search techniques to decide which one to pick next</a:t>
            </a:r>
          </a:p>
          <a:p>
            <a:pPr lvl="2"/>
            <a:r>
              <a:rPr lang="en-GB" dirty="0" smtClean="0"/>
              <a:t>Either use no information (uninformed/blind search)</a:t>
            </a:r>
          </a:p>
          <a:p>
            <a:pPr lvl="2"/>
            <a:r>
              <a:rPr lang="en-GB" dirty="0" smtClean="0"/>
              <a:t>or use information (informed/heuristic search)</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smtClean="0"/>
              <a:t>Representing the search</a:t>
            </a:r>
          </a:p>
        </p:txBody>
      </p:sp>
      <p:sp>
        <p:nvSpPr>
          <p:cNvPr id="15363" name="Content Placeholder 2"/>
          <p:cNvSpPr>
            <a:spLocks noGrp="1"/>
          </p:cNvSpPr>
          <p:nvPr>
            <p:ph sz="quarter" idx="1"/>
          </p:nvPr>
        </p:nvSpPr>
        <p:spPr>
          <a:xfrm>
            <a:off x="457200" y="1219200"/>
            <a:ext cx="8229600" cy="4937125"/>
          </a:xfrm>
        </p:spPr>
        <p:txBody>
          <a:bodyPr/>
          <a:lstStyle/>
          <a:p>
            <a:r>
              <a:rPr lang="en-GB" dirty="0" smtClean="0"/>
              <a:t>Data structures: iteration </a:t>
            </a:r>
            <a:r>
              <a:rPr lang="en-GB" dirty="0" err="1" smtClean="0"/>
              <a:t>vs</a:t>
            </a:r>
            <a:r>
              <a:rPr lang="en-GB" dirty="0" smtClean="0"/>
              <a:t> recursion</a:t>
            </a:r>
          </a:p>
          <a:p>
            <a:endParaRPr lang="en-GB" dirty="0" smtClean="0"/>
          </a:p>
          <a:p>
            <a:r>
              <a:rPr lang="en-GB" dirty="0" smtClean="0"/>
              <a:t>Partial - only store the frontier of search tree (most common approach)</a:t>
            </a:r>
          </a:p>
          <a:p>
            <a:pPr lvl="1"/>
            <a:r>
              <a:rPr lang="en-GB" dirty="0" smtClean="0"/>
              <a:t>Stack</a:t>
            </a:r>
          </a:p>
          <a:p>
            <a:pPr lvl="1"/>
            <a:r>
              <a:rPr lang="en-GB" dirty="0" smtClean="0"/>
              <a:t>Queue</a:t>
            </a:r>
          </a:p>
          <a:p>
            <a:pPr lvl="1"/>
            <a:r>
              <a:rPr lang="en-GB" dirty="0" smtClean="0"/>
              <a:t>(Also priority queue)</a:t>
            </a:r>
          </a:p>
          <a:p>
            <a:pPr>
              <a:buNone/>
            </a:pPr>
            <a:endParaRPr lang="en-GB" dirty="0" smtClean="0"/>
          </a:p>
          <a:p>
            <a:endParaRPr lang="en-GB" dirty="0" smtClean="0"/>
          </a:p>
          <a:p>
            <a:r>
              <a:rPr lang="en-GB" dirty="0" smtClean="0"/>
              <a:t>Full - the whole tree</a:t>
            </a:r>
          </a:p>
          <a:p>
            <a:pPr lvl="1"/>
            <a:r>
              <a:rPr lang="en-GB" dirty="0" smtClean="0"/>
              <a:t>Binary trees/n-</a:t>
            </a:r>
            <a:r>
              <a:rPr lang="en-GB" dirty="0" err="1" smtClean="0"/>
              <a:t>ary</a:t>
            </a:r>
            <a:r>
              <a:rPr lang="en-GB" dirty="0" smtClean="0"/>
              <a:t> trees</a:t>
            </a:r>
          </a:p>
        </p:txBody>
      </p:sp>
      <p:pic>
        <p:nvPicPr>
          <p:cNvPr id="15364" name="Picture 2"/>
          <p:cNvPicPr>
            <a:picLocks noChangeAspect="1" noChangeArrowheads="1"/>
          </p:cNvPicPr>
          <p:nvPr/>
        </p:nvPicPr>
        <p:blipFill>
          <a:blip r:embed="rId3" cstate="print"/>
          <a:srcRect/>
          <a:stretch>
            <a:fillRect/>
          </a:stretch>
        </p:blipFill>
        <p:spPr bwMode="auto">
          <a:xfrm>
            <a:off x="4572000" y="2590800"/>
            <a:ext cx="4171950" cy="20859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smtClean="0"/>
              <a:t>Search strategies - evaluation</a:t>
            </a:r>
          </a:p>
        </p:txBody>
      </p:sp>
      <p:sp>
        <p:nvSpPr>
          <p:cNvPr id="16387" name="Content Placeholder 2"/>
          <p:cNvSpPr>
            <a:spLocks noGrp="1"/>
          </p:cNvSpPr>
          <p:nvPr>
            <p:ph sz="quarter" idx="1"/>
          </p:nvPr>
        </p:nvSpPr>
        <p:spPr>
          <a:xfrm>
            <a:off x="457200" y="1219200"/>
            <a:ext cx="8229600" cy="4937125"/>
          </a:xfrm>
        </p:spPr>
        <p:txBody>
          <a:bodyPr/>
          <a:lstStyle/>
          <a:p>
            <a:r>
              <a:rPr lang="en-GB" sz="2400" b="1" dirty="0" smtClean="0"/>
              <a:t>Time complexity </a:t>
            </a:r>
            <a:r>
              <a:rPr lang="en-GB" sz="2400" dirty="0" smtClean="0"/>
              <a:t>- number of nodes generated during a search (worst case)</a:t>
            </a:r>
          </a:p>
          <a:p>
            <a:endParaRPr lang="en-GB" sz="2400" dirty="0" smtClean="0"/>
          </a:p>
          <a:p>
            <a:r>
              <a:rPr lang="en-GB" sz="2400" b="1" dirty="0" smtClean="0"/>
              <a:t>Space complexity </a:t>
            </a:r>
            <a:r>
              <a:rPr lang="en-GB" sz="2400" dirty="0" smtClean="0"/>
              <a:t>- maximum number of nodes stored in memory</a:t>
            </a:r>
          </a:p>
          <a:p>
            <a:endParaRPr lang="en-GB" sz="2400" dirty="0" smtClean="0"/>
          </a:p>
          <a:p>
            <a:r>
              <a:rPr lang="en-GB" sz="2400" b="1" dirty="0" smtClean="0"/>
              <a:t>Optimality</a:t>
            </a:r>
            <a:r>
              <a:rPr lang="en-GB" sz="2400" dirty="0" smtClean="0"/>
              <a:t> - is it guaranteed that the optimal solution can be found?</a:t>
            </a:r>
          </a:p>
          <a:p>
            <a:endParaRPr lang="en-GB" sz="2400" dirty="0" smtClean="0"/>
          </a:p>
          <a:p>
            <a:r>
              <a:rPr lang="en-GB" sz="2400" b="1" dirty="0" smtClean="0"/>
              <a:t>Completeness</a:t>
            </a:r>
            <a:r>
              <a:rPr lang="en-GB" sz="2400" dirty="0" smtClean="0"/>
              <a:t> - if there is a solution available, will it be found?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Revision</a:t>
            </a:r>
            <a:endParaRPr lang="en-GB" dirty="0"/>
          </a:p>
        </p:txBody>
      </p:sp>
      <p:sp>
        <p:nvSpPr>
          <p:cNvPr id="3" name="Content Placeholder 2"/>
          <p:cNvSpPr>
            <a:spLocks noGrp="1"/>
          </p:cNvSpPr>
          <p:nvPr>
            <p:ph sz="quarter" idx="1"/>
          </p:nvPr>
        </p:nvSpPr>
        <p:spPr/>
        <p:txBody>
          <a:bodyPr/>
          <a:lstStyle/>
          <a:p>
            <a:r>
              <a:rPr lang="en-GB" dirty="0" smtClean="0"/>
              <a:t>What is AI??</a:t>
            </a:r>
          </a:p>
          <a:p>
            <a:endParaRPr lang="en-GB" dirty="0" smtClean="0"/>
          </a:p>
          <a:p>
            <a:r>
              <a:rPr lang="en-GB" dirty="0" smtClean="0"/>
              <a:t>What is the Turing test?</a:t>
            </a:r>
          </a:p>
          <a:p>
            <a:pPr lvl="1"/>
            <a:r>
              <a:rPr lang="en-GB" dirty="0" smtClean="0"/>
              <a:t>What AI is involved?</a:t>
            </a:r>
          </a:p>
          <a:p>
            <a:endParaRPr lang="en-GB" dirty="0" smtClean="0"/>
          </a:p>
          <a:p>
            <a:r>
              <a:rPr lang="en-GB" dirty="0" smtClean="0"/>
              <a:t>What is the Chinese Room thought experiment?</a:t>
            </a:r>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Search strategies - evaluation</a:t>
            </a:r>
            <a:endParaRPr lang="en-GB" dirty="0"/>
          </a:p>
        </p:txBody>
      </p:sp>
      <p:sp>
        <p:nvSpPr>
          <p:cNvPr id="3" name="Content Placeholder 2"/>
          <p:cNvSpPr>
            <a:spLocks noGrp="1"/>
          </p:cNvSpPr>
          <p:nvPr>
            <p:ph sz="quarter" idx="1"/>
          </p:nvPr>
        </p:nvSpPr>
        <p:spPr/>
        <p:txBody>
          <a:bodyPr/>
          <a:lstStyle/>
          <a:p>
            <a:r>
              <a:rPr lang="en-GB" dirty="0" smtClean="0"/>
              <a:t>Other aspects of search:</a:t>
            </a:r>
          </a:p>
          <a:p>
            <a:pPr lvl="1"/>
            <a:r>
              <a:rPr lang="en-GB" dirty="0" smtClean="0"/>
              <a:t>Branching factor, </a:t>
            </a:r>
            <a:r>
              <a:rPr lang="en-GB" b="1" i="1" dirty="0" smtClean="0"/>
              <a:t>b</a:t>
            </a:r>
            <a:r>
              <a:rPr lang="en-GB" dirty="0" smtClean="0"/>
              <a:t>, the maximum number of successors of any node (= actions/operators)</a:t>
            </a:r>
          </a:p>
          <a:p>
            <a:pPr lvl="1"/>
            <a:r>
              <a:rPr lang="en-GB" dirty="0" smtClean="0"/>
              <a:t>Depth of the shallowest goal, </a:t>
            </a:r>
            <a:r>
              <a:rPr lang="en-GB" b="1" i="1" dirty="0" smtClean="0"/>
              <a:t>d</a:t>
            </a:r>
          </a:p>
          <a:p>
            <a:pPr lvl="1"/>
            <a:r>
              <a:rPr lang="en-GB" dirty="0" smtClean="0"/>
              <a:t>The maximum length of any path in the state space, </a:t>
            </a:r>
            <a:r>
              <a:rPr lang="en-GB" b="1" i="1" dirty="0" smtClean="0"/>
              <a:t>m</a:t>
            </a:r>
            <a:endParaRPr lang="en-GB" b="1" i="1"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smtClean="0"/>
              <a:t>Uninformed search</a:t>
            </a:r>
          </a:p>
        </p:txBody>
      </p:sp>
      <p:sp>
        <p:nvSpPr>
          <p:cNvPr id="17411" name="Rectangle 3"/>
          <p:cNvSpPr>
            <a:spLocks noGrp="1" noChangeArrowheads="1"/>
          </p:cNvSpPr>
          <p:nvPr>
            <p:ph type="body" idx="1"/>
          </p:nvPr>
        </p:nvSpPr>
        <p:spPr>
          <a:xfrm>
            <a:off x="457200" y="1219200"/>
            <a:ext cx="8686800" cy="4937125"/>
          </a:xfrm>
        </p:spPr>
        <p:txBody>
          <a:bodyPr/>
          <a:lstStyle/>
          <a:p>
            <a:pPr eaLnBrk="1" hangingPunct="1"/>
            <a:r>
              <a:rPr lang="en-GB" sz="2400" dirty="0" smtClean="0"/>
              <a:t>No information as to location of goal - not giving you “hotter” or “colder” hints</a:t>
            </a:r>
          </a:p>
          <a:p>
            <a:pPr lvl="2" eaLnBrk="1" hangingPunct="1"/>
            <a:endParaRPr lang="en-GB" sz="1800" dirty="0" smtClean="0"/>
          </a:p>
          <a:p>
            <a:r>
              <a:rPr lang="en-GB" sz="2400" b="1" dirty="0" smtClean="0">
                <a:latin typeface="Arial" charset="0"/>
                <a:cs typeface="Arial" charset="0"/>
              </a:rPr>
              <a:t>Uninformed search algorithms</a:t>
            </a:r>
          </a:p>
          <a:p>
            <a:pPr lvl="1"/>
            <a:r>
              <a:rPr lang="en-GB" sz="2400" dirty="0" smtClean="0">
                <a:latin typeface="Arial" charset="0"/>
                <a:cs typeface="Arial" charset="0"/>
              </a:rPr>
              <a:t>Breadth-first</a:t>
            </a:r>
          </a:p>
          <a:p>
            <a:pPr lvl="1"/>
            <a:r>
              <a:rPr lang="en-GB" sz="2400" dirty="0" smtClean="0">
                <a:latin typeface="Arial" charset="0"/>
                <a:cs typeface="Arial" charset="0"/>
              </a:rPr>
              <a:t>Depth-first</a:t>
            </a:r>
          </a:p>
          <a:p>
            <a:pPr lvl="1"/>
            <a:r>
              <a:rPr lang="en-GB" sz="2400" dirty="0" smtClean="0">
                <a:latin typeface="Arial" charset="0"/>
                <a:cs typeface="Arial" charset="0"/>
              </a:rPr>
              <a:t>Uniform Cost</a:t>
            </a:r>
          </a:p>
          <a:p>
            <a:pPr lvl="1"/>
            <a:r>
              <a:rPr lang="en-GB" sz="2400" dirty="0" smtClean="0">
                <a:latin typeface="Arial" charset="0"/>
                <a:cs typeface="Arial" charset="0"/>
              </a:rPr>
              <a:t>Depth-limited</a:t>
            </a:r>
          </a:p>
          <a:p>
            <a:pPr lvl="1"/>
            <a:r>
              <a:rPr lang="en-GB" sz="2400" dirty="0" smtClean="0">
                <a:latin typeface="Arial" charset="0"/>
                <a:cs typeface="Arial" charset="0"/>
              </a:rPr>
              <a:t>Iterative Deepening</a:t>
            </a:r>
          </a:p>
          <a:p>
            <a:pPr lvl="1"/>
            <a:r>
              <a:rPr lang="en-GB" sz="2400" dirty="0" smtClean="0">
                <a:latin typeface="Arial" charset="0"/>
                <a:cs typeface="Arial" charset="0"/>
              </a:rPr>
              <a:t>Bidirectional</a:t>
            </a:r>
          </a:p>
          <a:p>
            <a:pPr lvl="2"/>
            <a:endParaRPr lang="en-GB" sz="1800" dirty="0" smtClean="0">
              <a:latin typeface="Arial" charset="0"/>
              <a:cs typeface="Arial" charset="0"/>
            </a:endParaRPr>
          </a:p>
          <a:p>
            <a:r>
              <a:rPr lang="en-GB" sz="2400" dirty="0" smtClean="0">
                <a:latin typeface="Arial" charset="0"/>
                <a:cs typeface="Arial" charset="0"/>
              </a:rPr>
              <a:t>Distinguished by the order in which the nodes are expanded</a:t>
            </a:r>
            <a:endParaRPr lang="en-US" sz="2400" dirty="0" smtClean="0">
              <a:latin typeface="Arial" charset="0"/>
              <a:cs typeface="Arial" charset="0"/>
            </a:endParaRPr>
          </a:p>
          <a:p>
            <a:pPr eaLnBrk="1" hangingPunct="1"/>
            <a:endParaRPr lang="en-US" sz="24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smtClean="0"/>
              <a:t>Breadth-first search</a:t>
            </a:r>
          </a:p>
        </p:txBody>
      </p:sp>
      <p:sp>
        <p:nvSpPr>
          <p:cNvPr id="18435" name="Content Placeholder 3"/>
          <p:cNvSpPr>
            <a:spLocks noGrp="1"/>
          </p:cNvSpPr>
          <p:nvPr>
            <p:ph sz="quarter" idx="1"/>
          </p:nvPr>
        </p:nvSpPr>
        <p:spPr>
          <a:xfrm>
            <a:off x="457200" y="1219200"/>
            <a:ext cx="8229600" cy="4937125"/>
          </a:xfrm>
        </p:spPr>
        <p:txBody>
          <a:bodyPr/>
          <a:lstStyle/>
          <a:p>
            <a:pPr eaLnBrk="1" hangingPunct="1"/>
            <a:r>
              <a:rPr lang="en-US" sz="2400" dirty="0" smtClean="0"/>
              <a:t>Breadth-first search (BFS)</a:t>
            </a:r>
          </a:p>
          <a:p>
            <a:pPr lvl="1" eaLnBrk="1" hangingPunct="1"/>
            <a:r>
              <a:rPr lang="en-US" sz="2000" dirty="0" smtClean="0"/>
              <a:t>Explore all nodes at one height in tree before any other nodes</a:t>
            </a:r>
          </a:p>
          <a:p>
            <a:pPr lvl="1" eaLnBrk="1" hangingPunct="1"/>
            <a:r>
              <a:rPr lang="en-US" sz="2000" dirty="0" smtClean="0"/>
              <a:t>Pick shallowest and leftmost element of frontier</a:t>
            </a:r>
          </a:p>
          <a:p>
            <a:endParaRPr lang="en-GB" sz="2400" dirty="0" smtClean="0"/>
          </a:p>
          <a:p>
            <a:r>
              <a:rPr lang="en-GB" sz="2400" dirty="0" smtClean="0"/>
              <a:t>Put the start node on your queue (</a:t>
            </a:r>
            <a:r>
              <a:rPr lang="en-GB" sz="2400" b="1" dirty="0" smtClean="0"/>
              <a:t>FRONTIER/OPEN list)</a:t>
            </a:r>
          </a:p>
          <a:p>
            <a:r>
              <a:rPr lang="en-GB" sz="2400" dirty="0" smtClean="0"/>
              <a:t>Until you have no more nodes on your queue:</a:t>
            </a:r>
          </a:p>
          <a:p>
            <a:pPr lvl="1"/>
            <a:r>
              <a:rPr lang="en-GB" sz="2000" dirty="0" smtClean="0"/>
              <a:t>Examine the first node (call it </a:t>
            </a:r>
            <a:r>
              <a:rPr lang="en-GB" sz="2000" b="1" dirty="0" smtClean="0"/>
              <a:t>NODE</a:t>
            </a:r>
            <a:r>
              <a:rPr lang="en-GB" sz="2000" dirty="0" smtClean="0"/>
              <a:t>) on queue</a:t>
            </a:r>
          </a:p>
          <a:p>
            <a:pPr lvl="1"/>
            <a:r>
              <a:rPr lang="en-GB" sz="2000" dirty="0" smtClean="0"/>
              <a:t>If it is a solution, then </a:t>
            </a:r>
            <a:r>
              <a:rPr lang="en-GB" sz="2000" b="1" dirty="0" smtClean="0"/>
              <a:t>SUCCEED</a:t>
            </a:r>
            <a:r>
              <a:rPr lang="en-GB" sz="2000" dirty="0" smtClean="0"/>
              <a:t>. </a:t>
            </a:r>
            <a:r>
              <a:rPr lang="en-GB" sz="2000" b="1" dirty="0" smtClean="0"/>
              <a:t>HALT</a:t>
            </a:r>
            <a:r>
              <a:rPr lang="en-GB" sz="2000" dirty="0" smtClean="0"/>
              <a:t>.</a:t>
            </a:r>
          </a:p>
          <a:p>
            <a:pPr lvl="1"/>
            <a:r>
              <a:rPr lang="en-GB" sz="2000" dirty="0" smtClean="0"/>
              <a:t>Remove </a:t>
            </a:r>
            <a:r>
              <a:rPr lang="en-GB" sz="2000" b="1" dirty="0" smtClean="0"/>
              <a:t>NODE </a:t>
            </a:r>
            <a:r>
              <a:rPr lang="en-GB" sz="2000" dirty="0" smtClean="0"/>
              <a:t>from queue and place on </a:t>
            </a:r>
            <a:r>
              <a:rPr lang="en-GB" sz="2000" b="1" dirty="0" smtClean="0"/>
              <a:t>EXPLORED/CLOSED</a:t>
            </a:r>
          </a:p>
          <a:p>
            <a:pPr lvl="1"/>
            <a:r>
              <a:rPr lang="en-GB" sz="2000" dirty="0" smtClean="0"/>
              <a:t>Add any </a:t>
            </a:r>
            <a:r>
              <a:rPr lang="en-GB" sz="2000" b="1" dirty="0" smtClean="0"/>
              <a:t>CHILDREN</a:t>
            </a:r>
            <a:r>
              <a:rPr lang="en-GB" sz="2000" dirty="0" smtClean="0"/>
              <a:t> of </a:t>
            </a:r>
            <a:r>
              <a:rPr lang="en-GB" sz="2000" b="1" dirty="0" smtClean="0"/>
              <a:t>NODE</a:t>
            </a:r>
            <a:r>
              <a:rPr lang="en-GB" sz="2000" dirty="0" smtClean="0"/>
              <a:t> to the back of queue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smtClean="0"/>
              <a:t>BFS example</a:t>
            </a:r>
          </a:p>
        </p:txBody>
      </p:sp>
      <p:sp>
        <p:nvSpPr>
          <p:cNvPr id="54276" name="Text Box 4"/>
          <p:cNvSpPr txBox="1">
            <a:spLocks noChangeArrowheads="1"/>
          </p:cNvSpPr>
          <p:nvPr/>
        </p:nvSpPr>
        <p:spPr bwMode="auto">
          <a:xfrm>
            <a:off x="4267200" y="14525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A</a:t>
            </a:r>
          </a:p>
        </p:txBody>
      </p:sp>
      <p:sp>
        <p:nvSpPr>
          <p:cNvPr id="54277" name="Text Box 5"/>
          <p:cNvSpPr txBox="1">
            <a:spLocks noChangeArrowheads="1"/>
          </p:cNvSpPr>
          <p:nvPr/>
        </p:nvSpPr>
        <p:spPr bwMode="auto">
          <a:xfrm>
            <a:off x="2362200" y="25193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C</a:t>
            </a:r>
          </a:p>
        </p:txBody>
      </p:sp>
      <p:sp>
        <p:nvSpPr>
          <p:cNvPr id="54278" name="Text Box 6"/>
          <p:cNvSpPr txBox="1">
            <a:spLocks noChangeArrowheads="1"/>
          </p:cNvSpPr>
          <p:nvPr/>
        </p:nvSpPr>
        <p:spPr bwMode="auto">
          <a:xfrm>
            <a:off x="4267200" y="25193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D</a:t>
            </a:r>
          </a:p>
        </p:txBody>
      </p:sp>
      <p:sp>
        <p:nvSpPr>
          <p:cNvPr id="54279" name="Text Box 7"/>
          <p:cNvSpPr txBox="1">
            <a:spLocks noChangeArrowheads="1"/>
          </p:cNvSpPr>
          <p:nvPr/>
        </p:nvSpPr>
        <p:spPr bwMode="auto">
          <a:xfrm>
            <a:off x="6096000" y="25193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E</a:t>
            </a:r>
          </a:p>
        </p:txBody>
      </p:sp>
      <p:sp>
        <p:nvSpPr>
          <p:cNvPr id="54280" name="Text Box 8"/>
          <p:cNvSpPr txBox="1">
            <a:spLocks noChangeArrowheads="1"/>
          </p:cNvSpPr>
          <p:nvPr/>
        </p:nvSpPr>
        <p:spPr bwMode="auto">
          <a:xfrm>
            <a:off x="8001000" y="25193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F</a:t>
            </a:r>
          </a:p>
        </p:txBody>
      </p:sp>
      <p:sp>
        <p:nvSpPr>
          <p:cNvPr id="54281" name="Text Box 9"/>
          <p:cNvSpPr txBox="1">
            <a:spLocks noChangeArrowheads="1"/>
          </p:cNvSpPr>
          <p:nvPr/>
        </p:nvSpPr>
        <p:spPr bwMode="auto">
          <a:xfrm>
            <a:off x="762000" y="25193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B</a:t>
            </a:r>
          </a:p>
        </p:txBody>
      </p:sp>
      <p:sp>
        <p:nvSpPr>
          <p:cNvPr id="54282" name="Text Box 10"/>
          <p:cNvSpPr txBox="1">
            <a:spLocks noChangeArrowheads="1"/>
          </p:cNvSpPr>
          <p:nvPr/>
        </p:nvSpPr>
        <p:spPr bwMode="auto">
          <a:xfrm>
            <a:off x="381000" y="37385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G</a:t>
            </a:r>
          </a:p>
        </p:txBody>
      </p:sp>
      <p:sp>
        <p:nvSpPr>
          <p:cNvPr id="54283" name="Text Box 11"/>
          <p:cNvSpPr txBox="1">
            <a:spLocks noChangeArrowheads="1"/>
          </p:cNvSpPr>
          <p:nvPr/>
        </p:nvSpPr>
        <p:spPr bwMode="auto">
          <a:xfrm>
            <a:off x="990600" y="37385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H</a:t>
            </a:r>
          </a:p>
        </p:txBody>
      </p:sp>
      <p:sp>
        <p:nvSpPr>
          <p:cNvPr id="54284" name="Text Box 12"/>
          <p:cNvSpPr txBox="1">
            <a:spLocks noChangeArrowheads="1"/>
          </p:cNvSpPr>
          <p:nvPr/>
        </p:nvSpPr>
        <p:spPr bwMode="auto">
          <a:xfrm>
            <a:off x="2057400" y="37385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I</a:t>
            </a:r>
          </a:p>
        </p:txBody>
      </p:sp>
      <p:sp>
        <p:nvSpPr>
          <p:cNvPr id="54285" name="Text Box 13"/>
          <p:cNvSpPr txBox="1">
            <a:spLocks noChangeArrowheads="1"/>
          </p:cNvSpPr>
          <p:nvPr/>
        </p:nvSpPr>
        <p:spPr bwMode="auto">
          <a:xfrm>
            <a:off x="2667000" y="37385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J</a:t>
            </a:r>
          </a:p>
        </p:txBody>
      </p:sp>
      <p:sp>
        <p:nvSpPr>
          <p:cNvPr id="54286" name="Text Box 14"/>
          <p:cNvSpPr txBox="1">
            <a:spLocks noChangeArrowheads="1"/>
          </p:cNvSpPr>
          <p:nvPr/>
        </p:nvSpPr>
        <p:spPr bwMode="auto">
          <a:xfrm>
            <a:off x="3962400" y="37385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K</a:t>
            </a:r>
          </a:p>
        </p:txBody>
      </p:sp>
      <p:sp>
        <p:nvSpPr>
          <p:cNvPr id="54287" name="Text Box 15"/>
          <p:cNvSpPr txBox="1">
            <a:spLocks noChangeArrowheads="1"/>
          </p:cNvSpPr>
          <p:nvPr/>
        </p:nvSpPr>
        <p:spPr bwMode="auto">
          <a:xfrm>
            <a:off x="4572000" y="37385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L</a:t>
            </a:r>
          </a:p>
        </p:txBody>
      </p:sp>
      <p:sp>
        <p:nvSpPr>
          <p:cNvPr id="54288" name="Text Box 16"/>
          <p:cNvSpPr txBox="1">
            <a:spLocks noChangeArrowheads="1"/>
          </p:cNvSpPr>
          <p:nvPr/>
        </p:nvSpPr>
        <p:spPr bwMode="auto">
          <a:xfrm>
            <a:off x="381000" y="49577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Q</a:t>
            </a:r>
          </a:p>
        </p:txBody>
      </p:sp>
      <p:sp>
        <p:nvSpPr>
          <p:cNvPr id="54289" name="Text Box 17"/>
          <p:cNvSpPr txBox="1">
            <a:spLocks noChangeArrowheads="1"/>
          </p:cNvSpPr>
          <p:nvPr/>
        </p:nvSpPr>
        <p:spPr bwMode="auto">
          <a:xfrm>
            <a:off x="990600" y="49577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R</a:t>
            </a:r>
          </a:p>
        </p:txBody>
      </p:sp>
      <p:sp>
        <p:nvSpPr>
          <p:cNvPr id="54290" name="Text Box 18"/>
          <p:cNvSpPr txBox="1">
            <a:spLocks noChangeArrowheads="1"/>
          </p:cNvSpPr>
          <p:nvPr/>
        </p:nvSpPr>
        <p:spPr bwMode="auto">
          <a:xfrm>
            <a:off x="2057400" y="49577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S</a:t>
            </a:r>
          </a:p>
        </p:txBody>
      </p:sp>
      <p:sp>
        <p:nvSpPr>
          <p:cNvPr id="54291" name="Text Box 19"/>
          <p:cNvSpPr txBox="1">
            <a:spLocks noChangeArrowheads="1"/>
          </p:cNvSpPr>
          <p:nvPr/>
        </p:nvSpPr>
        <p:spPr bwMode="auto">
          <a:xfrm>
            <a:off x="2667000" y="49577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T</a:t>
            </a:r>
          </a:p>
        </p:txBody>
      </p:sp>
      <p:sp>
        <p:nvSpPr>
          <p:cNvPr id="54292" name="Text Box 20"/>
          <p:cNvSpPr txBox="1">
            <a:spLocks noChangeArrowheads="1"/>
          </p:cNvSpPr>
          <p:nvPr/>
        </p:nvSpPr>
        <p:spPr bwMode="auto">
          <a:xfrm>
            <a:off x="3962400" y="49577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U</a:t>
            </a:r>
          </a:p>
        </p:txBody>
      </p:sp>
      <p:cxnSp>
        <p:nvCxnSpPr>
          <p:cNvPr id="54293" name="AutoShape 21"/>
          <p:cNvCxnSpPr>
            <a:cxnSpLocks noChangeShapeType="1"/>
            <a:stCxn id="54276" idx="2"/>
            <a:endCxn id="54280" idx="0"/>
          </p:cNvCxnSpPr>
          <p:nvPr/>
        </p:nvCxnSpPr>
        <p:spPr bwMode="auto">
          <a:xfrm>
            <a:off x="4533900" y="1981200"/>
            <a:ext cx="3733800" cy="538163"/>
          </a:xfrm>
          <a:prstGeom prst="straightConnector1">
            <a:avLst/>
          </a:prstGeom>
          <a:noFill/>
          <a:ln w="9525">
            <a:solidFill>
              <a:schemeClr val="folHlink"/>
            </a:solidFill>
            <a:round/>
            <a:headEnd/>
            <a:tailEnd/>
          </a:ln>
        </p:spPr>
      </p:cxnSp>
      <p:cxnSp>
        <p:nvCxnSpPr>
          <p:cNvPr id="54294" name="AutoShape 22"/>
          <p:cNvCxnSpPr>
            <a:cxnSpLocks noChangeShapeType="1"/>
            <a:stCxn id="54276" idx="2"/>
            <a:endCxn id="54279" idx="0"/>
          </p:cNvCxnSpPr>
          <p:nvPr/>
        </p:nvCxnSpPr>
        <p:spPr bwMode="auto">
          <a:xfrm>
            <a:off x="4533900" y="1981200"/>
            <a:ext cx="1828800" cy="538163"/>
          </a:xfrm>
          <a:prstGeom prst="straightConnector1">
            <a:avLst/>
          </a:prstGeom>
          <a:noFill/>
          <a:ln w="9525">
            <a:solidFill>
              <a:schemeClr val="folHlink"/>
            </a:solidFill>
            <a:round/>
            <a:headEnd/>
            <a:tailEnd/>
          </a:ln>
        </p:spPr>
      </p:cxnSp>
      <p:cxnSp>
        <p:nvCxnSpPr>
          <p:cNvPr id="54295" name="AutoShape 23"/>
          <p:cNvCxnSpPr>
            <a:cxnSpLocks noChangeShapeType="1"/>
            <a:stCxn id="54276" idx="2"/>
            <a:endCxn id="54278" idx="0"/>
          </p:cNvCxnSpPr>
          <p:nvPr/>
        </p:nvCxnSpPr>
        <p:spPr bwMode="auto">
          <a:xfrm>
            <a:off x="4533900" y="1981200"/>
            <a:ext cx="0" cy="538163"/>
          </a:xfrm>
          <a:prstGeom prst="straightConnector1">
            <a:avLst/>
          </a:prstGeom>
          <a:noFill/>
          <a:ln w="9525">
            <a:solidFill>
              <a:schemeClr val="folHlink"/>
            </a:solidFill>
            <a:round/>
            <a:headEnd/>
            <a:tailEnd/>
          </a:ln>
        </p:spPr>
      </p:cxnSp>
      <p:cxnSp>
        <p:nvCxnSpPr>
          <p:cNvPr id="54296" name="AutoShape 24"/>
          <p:cNvCxnSpPr>
            <a:cxnSpLocks noChangeShapeType="1"/>
            <a:stCxn id="54276" idx="2"/>
            <a:endCxn id="54277" idx="0"/>
          </p:cNvCxnSpPr>
          <p:nvPr/>
        </p:nvCxnSpPr>
        <p:spPr bwMode="auto">
          <a:xfrm flipH="1">
            <a:off x="2628900" y="1981200"/>
            <a:ext cx="1905000" cy="538163"/>
          </a:xfrm>
          <a:prstGeom prst="straightConnector1">
            <a:avLst/>
          </a:prstGeom>
          <a:noFill/>
          <a:ln w="9525">
            <a:solidFill>
              <a:schemeClr val="folHlink"/>
            </a:solidFill>
            <a:round/>
            <a:headEnd/>
            <a:tailEnd/>
          </a:ln>
        </p:spPr>
      </p:cxnSp>
      <p:cxnSp>
        <p:nvCxnSpPr>
          <p:cNvPr id="54297" name="AutoShape 25"/>
          <p:cNvCxnSpPr>
            <a:cxnSpLocks noChangeShapeType="1"/>
            <a:stCxn id="54276" idx="2"/>
            <a:endCxn id="54281" idx="0"/>
          </p:cNvCxnSpPr>
          <p:nvPr/>
        </p:nvCxnSpPr>
        <p:spPr bwMode="auto">
          <a:xfrm flipH="1">
            <a:off x="1028700" y="1981200"/>
            <a:ext cx="3505200" cy="538163"/>
          </a:xfrm>
          <a:prstGeom prst="straightConnector1">
            <a:avLst/>
          </a:prstGeom>
          <a:noFill/>
          <a:ln w="9525">
            <a:solidFill>
              <a:schemeClr val="folHlink"/>
            </a:solidFill>
            <a:round/>
            <a:headEnd/>
            <a:tailEnd/>
          </a:ln>
        </p:spPr>
      </p:cxnSp>
      <p:sp>
        <p:nvSpPr>
          <p:cNvPr id="54298" name="Text Box 26"/>
          <p:cNvSpPr txBox="1">
            <a:spLocks noChangeArrowheads="1"/>
          </p:cNvSpPr>
          <p:nvPr/>
        </p:nvSpPr>
        <p:spPr bwMode="auto">
          <a:xfrm>
            <a:off x="4267200" y="1452563"/>
            <a:ext cx="533400" cy="528637"/>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A</a:t>
            </a:r>
          </a:p>
        </p:txBody>
      </p:sp>
      <p:cxnSp>
        <p:nvCxnSpPr>
          <p:cNvPr id="54299" name="AutoShape 27"/>
          <p:cNvCxnSpPr>
            <a:cxnSpLocks noChangeShapeType="1"/>
            <a:stCxn id="54298" idx="2"/>
            <a:endCxn id="54281" idx="0"/>
          </p:cNvCxnSpPr>
          <p:nvPr/>
        </p:nvCxnSpPr>
        <p:spPr bwMode="auto">
          <a:xfrm flipH="1">
            <a:off x="1028700" y="1981200"/>
            <a:ext cx="3505200" cy="538163"/>
          </a:xfrm>
          <a:prstGeom prst="straightConnector1">
            <a:avLst/>
          </a:prstGeom>
          <a:noFill/>
          <a:ln w="9525">
            <a:solidFill>
              <a:schemeClr val="tx1"/>
            </a:solidFill>
            <a:round/>
            <a:headEnd/>
            <a:tailEnd type="triangle" w="med" len="med"/>
          </a:ln>
        </p:spPr>
      </p:cxnSp>
      <p:sp>
        <p:nvSpPr>
          <p:cNvPr id="54300" name="Text Box 28"/>
          <p:cNvSpPr txBox="1">
            <a:spLocks noChangeArrowheads="1"/>
          </p:cNvSpPr>
          <p:nvPr/>
        </p:nvSpPr>
        <p:spPr bwMode="auto">
          <a:xfrm>
            <a:off x="762000" y="2519363"/>
            <a:ext cx="533400" cy="528637"/>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B</a:t>
            </a:r>
          </a:p>
        </p:txBody>
      </p:sp>
      <p:cxnSp>
        <p:nvCxnSpPr>
          <p:cNvPr id="54301" name="AutoShape 29"/>
          <p:cNvCxnSpPr>
            <a:cxnSpLocks noChangeShapeType="1"/>
            <a:stCxn id="54300" idx="2"/>
            <a:endCxn id="54283" idx="0"/>
          </p:cNvCxnSpPr>
          <p:nvPr/>
        </p:nvCxnSpPr>
        <p:spPr bwMode="auto">
          <a:xfrm>
            <a:off x="1028700" y="3048000"/>
            <a:ext cx="228600" cy="690563"/>
          </a:xfrm>
          <a:prstGeom prst="straightConnector1">
            <a:avLst/>
          </a:prstGeom>
          <a:noFill/>
          <a:ln w="9525">
            <a:solidFill>
              <a:schemeClr val="folHlink"/>
            </a:solidFill>
            <a:round/>
            <a:headEnd/>
            <a:tailEnd/>
          </a:ln>
        </p:spPr>
      </p:cxnSp>
      <p:cxnSp>
        <p:nvCxnSpPr>
          <p:cNvPr id="54302" name="AutoShape 30"/>
          <p:cNvCxnSpPr>
            <a:cxnSpLocks noChangeShapeType="1"/>
            <a:stCxn id="54300" idx="2"/>
            <a:endCxn id="54282" idx="0"/>
          </p:cNvCxnSpPr>
          <p:nvPr/>
        </p:nvCxnSpPr>
        <p:spPr bwMode="auto">
          <a:xfrm flipH="1">
            <a:off x="647700" y="3048000"/>
            <a:ext cx="381000" cy="690563"/>
          </a:xfrm>
          <a:prstGeom prst="straightConnector1">
            <a:avLst/>
          </a:prstGeom>
          <a:noFill/>
          <a:ln w="9525">
            <a:solidFill>
              <a:schemeClr val="folHlink"/>
            </a:solidFill>
            <a:round/>
            <a:headEnd/>
            <a:tailEnd/>
          </a:ln>
        </p:spPr>
      </p:cxnSp>
      <p:cxnSp>
        <p:nvCxnSpPr>
          <p:cNvPr id="54303" name="AutoShape 31"/>
          <p:cNvCxnSpPr>
            <a:cxnSpLocks noChangeShapeType="1"/>
            <a:endCxn id="54288" idx="0"/>
          </p:cNvCxnSpPr>
          <p:nvPr/>
        </p:nvCxnSpPr>
        <p:spPr bwMode="auto">
          <a:xfrm>
            <a:off x="647700" y="4267200"/>
            <a:ext cx="0" cy="690563"/>
          </a:xfrm>
          <a:prstGeom prst="straightConnector1">
            <a:avLst/>
          </a:prstGeom>
          <a:noFill/>
          <a:ln w="9525">
            <a:solidFill>
              <a:schemeClr val="folHlink"/>
            </a:solidFill>
            <a:round/>
            <a:headEnd/>
            <a:tailEnd/>
          </a:ln>
        </p:spPr>
      </p:cxnSp>
      <p:cxnSp>
        <p:nvCxnSpPr>
          <p:cNvPr id="54304" name="AutoShape 32"/>
          <p:cNvCxnSpPr>
            <a:cxnSpLocks noChangeShapeType="1"/>
            <a:endCxn id="54289" idx="0"/>
          </p:cNvCxnSpPr>
          <p:nvPr/>
        </p:nvCxnSpPr>
        <p:spPr bwMode="auto">
          <a:xfrm>
            <a:off x="1257300" y="4267200"/>
            <a:ext cx="0" cy="690563"/>
          </a:xfrm>
          <a:prstGeom prst="straightConnector1">
            <a:avLst/>
          </a:prstGeom>
          <a:noFill/>
          <a:ln w="9525">
            <a:solidFill>
              <a:schemeClr val="folHlink"/>
            </a:solidFill>
            <a:round/>
            <a:headEnd/>
            <a:tailEnd/>
          </a:ln>
        </p:spPr>
      </p:cxnSp>
      <p:cxnSp>
        <p:nvCxnSpPr>
          <p:cNvPr id="54305" name="AutoShape 33"/>
          <p:cNvCxnSpPr>
            <a:cxnSpLocks noChangeShapeType="1"/>
            <a:stCxn id="54300" idx="0"/>
            <a:endCxn id="54298" idx="2"/>
          </p:cNvCxnSpPr>
          <p:nvPr/>
        </p:nvCxnSpPr>
        <p:spPr bwMode="auto">
          <a:xfrm flipV="1">
            <a:off x="1028700" y="1981200"/>
            <a:ext cx="3505200" cy="538163"/>
          </a:xfrm>
          <a:prstGeom prst="straightConnector1">
            <a:avLst/>
          </a:prstGeom>
          <a:noFill/>
          <a:ln w="9525">
            <a:solidFill>
              <a:schemeClr val="tx1"/>
            </a:solidFill>
            <a:round/>
            <a:headEnd/>
            <a:tailEnd type="triangle" w="med" len="med"/>
          </a:ln>
        </p:spPr>
      </p:cxnSp>
      <p:cxnSp>
        <p:nvCxnSpPr>
          <p:cNvPr id="54306" name="AutoShape 34"/>
          <p:cNvCxnSpPr>
            <a:cxnSpLocks noChangeShapeType="1"/>
            <a:stCxn id="54298" idx="2"/>
            <a:endCxn id="54277" idx="0"/>
          </p:cNvCxnSpPr>
          <p:nvPr/>
        </p:nvCxnSpPr>
        <p:spPr bwMode="auto">
          <a:xfrm flipH="1">
            <a:off x="2628900" y="1981200"/>
            <a:ext cx="1905000" cy="538163"/>
          </a:xfrm>
          <a:prstGeom prst="straightConnector1">
            <a:avLst/>
          </a:prstGeom>
          <a:noFill/>
          <a:ln w="9525">
            <a:solidFill>
              <a:schemeClr val="tx1"/>
            </a:solidFill>
            <a:round/>
            <a:headEnd/>
            <a:tailEnd type="triangle" w="med" len="med"/>
          </a:ln>
        </p:spPr>
      </p:cxnSp>
      <p:sp>
        <p:nvSpPr>
          <p:cNvPr id="54307" name="Text Box 35"/>
          <p:cNvSpPr txBox="1">
            <a:spLocks noChangeArrowheads="1"/>
          </p:cNvSpPr>
          <p:nvPr/>
        </p:nvSpPr>
        <p:spPr bwMode="auto">
          <a:xfrm>
            <a:off x="2362200" y="2519363"/>
            <a:ext cx="533400" cy="528637"/>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C</a:t>
            </a:r>
          </a:p>
        </p:txBody>
      </p:sp>
      <p:cxnSp>
        <p:nvCxnSpPr>
          <p:cNvPr id="54308" name="AutoShape 36"/>
          <p:cNvCxnSpPr>
            <a:cxnSpLocks noChangeShapeType="1"/>
            <a:stCxn id="54277" idx="2"/>
            <a:endCxn id="54285" idx="0"/>
          </p:cNvCxnSpPr>
          <p:nvPr/>
        </p:nvCxnSpPr>
        <p:spPr bwMode="auto">
          <a:xfrm>
            <a:off x="2628900" y="3048000"/>
            <a:ext cx="304800" cy="690563"/>
          </a:xfrm>
          <a:prstGeom prst="straightConnector1">
            <a:avLst/>
          </a:prstGeom>
          <a:noFill/>
          <a:ln w="9525">
            <a:solidFill>
              <a:schemeClr val="folHlink"/>
            </a:solidFill>
            <a:round/>
            <a:headEnd/>
            <a:tailEnd/>
          </a:ln>
        </p:spPr>
      </p:cxnSp>
      <p:cxnSp>
        <p:nvCxnSpPr>
          <p:cNvPr id="54309" name="AutoShape 37"/>
          <p:cNvCxnSpPr>
            <a:cxnSpLocks noChangeShapeType="1"/>
            <a:stCxn id="54277" idx="2"/>
            <a:endCxn id="54284" idx="0"/>
          </p:cNvCxnSpPr>
          <p:nvPr/>
        </p:nvCxnSpPr>
        <p:spPr bwMode="auto">
          <a:xfrm flipH="1">
            <a:off x="2324100" y="3048000"/>
            <a:ext cx="304800" cy="690563"/>
          </a:xfrm>
          <a:prstGeom prst="straightConnector1">
            <a:avLst/>
          </a:prstGeom>
          <a:noFill/>
          <a:ln w="9525">
            <a:solidFill>
              <a:schemeClr val="folHlink"/>
            </a:solidFill>
            <a:round/>
            <a:headEnd/>
            <a:tailEnd/>
          </a:ln>
        </p:spPr>
      </p:cxnSp>
      <p:cxnSp>
        <p:nvCxnSpPr>
          <p:cNvPr id="54310" name="AutoShape 38"/>
          <p:cNvCxnSpPr>
            <a:cxnSpLocks noChangeShapeType="1"/>
            <a:stCxn id="54284" idx="2"/>
            <a:endCxn id="54290" idx="0"/>
          </p:cNvCxnSpPr>
          <p:nvPr/>
        </p:nvCxnSpPr>
        <p:spPr bwMode="auto">
          <a:xfrm>
            <a:off x="2324100" y="4267200"/>
            <a:ext cx="0" cy="690563"/>
          </a:xfrm>
          <a:prstGeom prst="straightConnector1">
            <a:avLst/>
          </a:prstGeom>
          <a:noFill/>
          <a:ln w="9525">
            <a:solidFill>
              <a:schemeClr val="folHlink"/>
            </a:solidFill>
            <a:round/>
            <a:headEnd/>
            <a:tailEnd/>
          </a:ln>
        </p:spPr>
      </p:cxnSp>
      <p:cxnSp>
        <p:nvCxnSpPr>
          <p:cNvPr id="54311" name="AutoShape 39"/>
          <p:cNvCxnSpPr>
            <a:cxnSpLocks noChangeShapeType="1"/>
            <a:stCxn id="54285" idx="2"/>
            <a:endCxn id="54291" idx="0"/>
          </p:cNvCxnSpPr>
          <p:nvPr/>
        </p:nvCxnSpPr>
        <p:spPr bwMode="auto">
          <a:xfrm>
            <a:off x="2933700" y="4267200"/>
            <a:ext cx="0" cy="690563"/>
          </a:xfrm>
          <a:prstGeom prst="straightConnector1">
            <a:avLst/>
          </a:prstGeom>
          <a:noFill/>
          <a:ln w="9525">
            <a:solidFill>
              <a:schemeClr val="folHlink"/>
            </a:solidFill>
            <a:round/>
            <a:headEnd/>
            <a:tailEnd/>
          </a:ln>
        </p:spPr>
      </p:cxnSp>
      <p:cxnSp>
        <p:nvCxnSpPr>
          <p:cNvPr id="54312" name="AutoShape 40"/>
          <p:cNvCxnSpPr>
            <a:cxnSpLocks noChangeShapeType="1"/>
            <a:stCxn id="54307" idx="0"/>
            <a:endCxn id="54298" idx="2"/>
          </p:cNvCxnSpPr>
          <p:nvPr/>
        </p:nvCxnSpPr>
        <p:spPr bwMode="auto">
          <a:xfrm flipV="1">
            <a:off x="2628900" y="1981200"/>
            <a:ext cx="1905000" cy="538163"/>
          </a:xfrm>
          <a:prstGeom prst="straightConnector1">
            <a:avLst/>
          </a:prstGeom>
          <a:noFill/>
          <a:ln w="9525">
            <a:solidFill>
              <a:schemeClr val="tx1"/>
            </a:solidFill>
            <a:round/>
            <a:headEnd/>
            <a:tailEnd type="triangle" w="med" len="med"/>
          </a:ln>
        </p:spPr>
      </p:cxnSp>
      <p:cxnSp>
        <p:nvCxnSpPr>
          <p:cNvPr id="54313" name="AutoShape 41"/>
          <p:cNvCxnSpPr>
            <a:cxnSpLocks noChangeShapeType="1"/>
            <a:stCxn id="54298" idx="2"/>
            <a:endCxn id="54278" idx="0"/>
          </p:cNvCxnSpPr>
          <p:nvPr/>
        </p:nvCxnSpPr>
        <p:spPr bwMode="auto">
          <a:xfrm>
            <a:off x="4533900" y="1981200"/>
            <a:ext cx="0" cy="538163"/>
          </a:xfrm>
          <a:prstGeom prst="straightConnector1">
            <a:avLst/>
          </a:prstGeom>
          <a:noFill/>
          <a:ln w="9525">
            <a:solidFill>
              <a:schemeClr val="tx1"/>
            </a:solidFill>
            <a:round/>
            <a:headEnd/>
            <a:tailEnd type="triangle" w="med" len="med"/>
          </a:ln>
        </p:spPr>
      </p:cxnSp>
      <p:cxnSp>
        <p:nvCxnSpPr>
          <p:cNvPr id="54314" name="AutoShape 42"/>
          <p:cNvCxnSpPr>
            <a:cxnSpLocks noChangeShapeType="1"/>
            <a:stCxn id="54278" idx="2"/>
            <a:endCxn id="54287" idx="0"/>
          </p:cNvCxnSpPr>
          <p:nvPr/>
        </p:nvCxnSpPr>
        <p:spPr bwMode="auto">
          <a:xfrm>
            <a:off x="4533900" y="3048000"/>
            <a:ext cx="304800" cy="690563"/>
          </a:xfrm>
          <a:prstGeom prst="straightConnector1">
            <a:avLst/>
          </a:prstGeom>
          <a:noFill/>
          <a:ln w="9525">
            <a:solidFill>
              <a:schemeClr val="folHlink"/>
            </a:solidFill>
            <a:round/>
            <a:headEnd/>
            <a:tailEnd/>
          </a:ln>
        </p:spPr>
      </p:cxnSp>
      <p:cxnSp>
        <p:nvCxnSpPr>
          <p:cNvPr id="54315" name="AutoShape 43"/>
          <p:cNvCxnSpPr>
            <a:cxnSpLocks noChangeShapeType="1"/>
            <a:stCxn id="54278" idx="2"/>
            <a:endCxn id="54286" idx="0"/>
          </p:cNvCxnSpPr>
          <p:nvPr/>
        </p:nvCxnSpPr>
        <p:spPr bwMode="auto">
          <a:xfrm flipH="1">
            <a:off x="4229100" y="3048000"/>
            <a:ext cx="304800" cy="690563"/>
          </a:xfrm>
          <a:prstGeom prst="straightConnector1">
            <a:avLst/>
          </a:prstGeom>
          <a:noFill/>
          <a:ln w="9525">
            <a:solidFill>
              <a:schemeClr val="folHlink"/>
            </a:solidFill>
            <a:round/>
            <a:headEnd/>
            <a:tailEnd/>
          </a:ln>
        </p:spPr>
      </p:cxnSp>
      <p:sp>
        <p:nvSpPr>
          <p:cNvPr id="54316" name="Text Box 44"/>
          <p:cNvSpPr txBox="1">
            <a:spLocks noChangeArrowheads="1"/>
          </p:cNvSpPr>
          <p:nvPr/>
        </p:nvSpPr>
        <p:spPr bwMode="auto">
          <a:xfrm>
            <a:off x="4267200" y="2519363"/>
            <a:ext cx="533400" cy="528637"/>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D</a:t>
            </a:r>
          </a:p>
        </p:txBody>
      </p:sp>
      <p:cxnSp>
        <p:nvCxnSpPr>
          <p:cNvPr id="54317" name="AutoShape 45"/>
          <p:cNvCxnSpPr>
            <a:cxnSpLocks noChangeShapeType="1"/>
            <a:stCxn id="54286" idx="2"/>
            <a:endCxn id="54292" idx="0"/>
          </p:cNvCxnSpPr>
          <p:nvPr/>
        </p:nvCxnSpPr>
        <p:spPr bwMode="auto">
          <a:xfrm>
            <a:off x="4229100" y="4267200"/>
            <a:ext cx="0" cy="690563"/>
          </a:xfrm>
          <a:prstGeom prst="straightConnector1">
            <a:avLst/>
          </a:prstGeom>
          <a:noFill/>
          <a:ln w="9525">
            <a:solidFill>
              <a:schemeClr val="folHlink"/>
            </a:solidFill>
            <a:round/>
            <a:headEnd/>
            <a:tailEnd/>
          </a:ln>
        </p:spPr>
      </p:cxnSp>
      <p:sp>
        <p:nvSpPr>
          <p:cNvPr id="54318" name="Text Box 46"/>
          <p:cNvSpPr txBox="1">
            <a:spLocks noChangeArrowheads="1"/>
          </p:cNvSpPr>
          <p:nvPr/>
        </p:nvSpPr>
        <p:spPr bwMode="auto">
          <a:xfrm>
            <a:off x="4876800" y="1376363"/>
            <a:ext cx="4267200" cy="641350"/>
          </a:xfrm>
          <a:prstGeom prst="rect">
            <a:avLst/>
          </a:prstGeom>
          <a:noFill/>
          <a:ln w="9525">
            <a:noFill/>
            <a:miter lim="800000"/>
            <a:headEnd/>
            <a:tailEnd/>
          </a:ln>
        </p:spPr>
        <p:txBody>
          <a:bodyPr>
            <a:spAutoFit/>
          </a:bodyPr>
          <a:lstStyle/>
          <a:p>
            <a:pPr>
              <a:spcBef>
                <a:spcPct val="50000"/>
              </a:spcBef>
            </a:pPr>
            <a:r>
              <a:rPr lang="en-US">
                <a:solidFill>
                  <a:srgbClr val="FF3300"/>
                </a:solidFill>
              </a:rPr>
              <a:t>We begin with our initial state: the node labelled A</a:t>
            </a:r>
          </a:p>
        </p:txBody>
      </p:sp>
      <p:sp>
        <p:nvSpPr>
          <p:cNvPr id="54321" name="Text Box 49"/>
          <p:cNvSpPr txBox="1">
            <a:spLocks noChangeArrowheads="1"/>
          </p:cNvSpPr>
          <p:nvPr/>
        </p:nvSpPr>
        <p:spPr bwMode="auto">
          <a:xfrm>
            <a:off x="609600" y="1371600"/>
            <a:ext cx="3657600" cy="641350"/>
          </a:xfrm>
          <a:prstGeom prst="rect">
            <a:avLst/>
          </a:prstGeom>
          <a:noFill/>
          <a:ln w="9525">
            <a:noFill/>
            <a:miter lim="800000"/>
            <a:headEnd/>
            <a:tailEnd/>
          </a:ln>
        </p:spPr>
        <p:txBody>
          <a:bodyPr>
            <a:spAutoFit/>
          </a:bodyPr>
          <a:lstStyle/>
          <a:p>
            <a:pPr>
              <a:spcBef>
                <a:spcPct val="50000"/>
              </a:spcBef>
            </a:pPr>
            <a:r>
              <a:rPr lang="en-US">
                <a:solidFill>
                  <a:srgbClr val="FF3300"/>
                </a:solidFill>
              </a:rPr>
              <a:t>The search then moves to the first node</a:t>
            </a:r>
          </a:p>
        </p:txBody>
      </p:sp>
      <p:sp>
        <p:nvSpPr>
          <p:cNvPr id="54322" name="Text Box 50"/>
          <p:cNvSpPr txBox="1">
            <a:spLocks noChangeArrowheads="1"/>
          </p:cNvSpPr>
          <p:nvPr/>
        </p:nvSpPr>
        <p:spPr bwMode="auto">
          <a:xfrm>
            <a:off x="490538" y="1371600"/>
            <a:ext cx="3929062" cy="366713"/>
          </a:xfrm>
          <a:prstGeom prst="rect">
            <a:avLst/>
          </a:prstGeom>
          <a:noFill/>
          <a:ln w="9525">
            <a:noFill/>
            <a:miter lim="800000"/>
            <a:headEnd/>
            <a:tailEnd/>
          </a:ln>
        </p:spPr>
        <p:txBody>
          <a:bodyPr>
            <a:spAutoFit/>
          </a:bodyPr>
          <a:lstStyle/>
          <a:p>
            <a:pPr>
              <a:spcBef>
                <a:spcPct val="50000"/>
              </a:spcBef>
            </a:pPr>
            <a:r>
              <a:rPr lang="en-US">
                <a:solidFill>
                  <a:srgbClr val="FF3300"/>
                </a:solidFill>
              </a:rPr>
              <a:t>Node B is expanded…</a:t>
            </a:r>
          </a:p>
        </p:txBody>
      </p:sp>
      <p:cxnSp>
        <p:nvCxnSpPr>
          <p:cNvPr id="54324" name="AutoShape 52"/>
          <p:cNvCxnSpPr>
            <a:cxnSpLocks noChangeShapeType="1"/>
            <a:stCxn id="54316" idx="0"/>
            <a:endCxn id="54298" idx="2"/>
          </p:cNvCxnSpPr>
          <p:nvPr/>
        </p:nvCxnSpPr>
        <p:spPr bwMode="auto">
          <a:xfrm flipV="1">
            <a:off x="4533900" y="1981200"/>
            <a:ext cx="0" cy="538163"/>
          </a:xfrm>
          <a:prstGeom prst="straightConnector1">
            <a:avLst/>
          </a:prstGeom>
          <a:noFill/>
          <a:ln w="9525">
            <a:solidFill>
              <a:schemeClr val="tx1"/>
            </a:solidFill>
            <a:round/>
            <a:headEnd/>
            <a:tailEnd type="triangle" w="med" len="med"/>
          </a:ln>
        </p:spPr>
      </p:cxnSp>
      <p:cxnSp>
        <p:nvCxnSpPr>
          <p:cNvPr id="54325" name="AutoShape 53"/>
          <p:cNvCxnSpPr>
            <a:cxnSpLocks noChangeShapeType="1"/>
            <a:stCxn id="54298" idx="2"/>
            <a:endCxn id="54279" idx="0"/>
          </p:cNvCxnSpPr>
          <p:nvPr/>
        </p:nvCxnSpPr>
        <p:spPr bwMode="auto">
          <a:xfrm>
            <a:off x="4533900" y="1981200"/>
            <a:ext cx="1828800" cy="538163"/>
          </a:xfrm>
          <a:prstGeom prst="straightConnector1">
            <a:avLst/>
          </a:prstGeom>
          <a:noFill/>
          <a:ln w="9525">
            <a:solidFill>
              <a:schemeClr val="tx1"/>
            </a:solidFill>
            <a:round/>
            <a:headEnd/>
            <a:tailEnd type="triangle" w="med" len="med"/>
          </a:ln>
        </p:spPr>
      </p:cxnSp>
      <p:sp>
        <p:nvSpPr>
          <p:cNvPr id="54326" name="Text Box 54"/>
          <p:cNvSpPr txBox="1">
            <a:spLocks noChangeArrowheads="1"/>
          </p:cNvSpPr>
          <p:nvPr/>
        </p:nvSpPr>
        <p:spPr bwMode="auto">
          <a:xfrm>
            <a:off x="6477000" y="37385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N</a:t>
            </a:r>
          </a:p>
        </p:txBody>
      </p:sp>
      <p:sp>
        <p:nvSpPr>
          <p:cNvPr id="54327" name="Text Box 55"/>
          <p:cNvSpPr txBox="1">
            <a:spLocks noChangeArrowheads="1"/>
          </p:cNvSpPr>
          <p:nvPr/>
        </p:nvSpPr>
        <p:spPr bwMode="auto">
          <a:xfrm>
            <a:off x="5867400" y="37385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M</a:t>
            </a:r>
          </a:p>
        </p:txBody>
      </p:sp>
      <p:cxnSp>
        <p:nvCxnSpPr>
          <p:cNvPr id="54328" name="AutoShape 56"/>
          <p:cNvCxnSpPr>
            <a:cxnSpLocks noChangeShapeType="1"/>
            <a:stCxn id="54279" idx="2"/>
            <a:endCxn id="54326" idx="0"/>
          </p:cNvCxnSpPr>
          <p:nvPr/>
        </p:nvCxnSpPr>
        <p:spPr bwMode="auto">
          <a:xfrm>
            <a:off x="6362700" y="3048000"/>
            <a:ext cx="381000" cy="690563"/>
          </a:xfrm>
          <a:prstGeom prst="straightConnector1">
            <a:avLst/>
          </a:prstGeom>
          <a:noFill/>
          <a:ln w="9525">
            <a:solidFill>
              <a:schemeClr val="folHlink"/>
            </a:solidFill>
            <a:round/>
            <a:headEnd/>
            <a:tailEnd/>
          </a:ln>
        </p:spPr>
      </p:cxnSp>
      <p:cxnSp>
        <p:nvCxnSpPr>
          <p:cNvPr id="54329" name="AutoShape 57"/>
          <p:cNvCxnSpPr>
            <a:cxnSpLocks noChangeShapeType="1"/>
            <a:stCxn id="54279" idx="2"/>
            <a:endCxn id="54327" idx="0"/>
          </p:cNvCxnSpPr>
          <p:nvPr/>
        </p:nvCxnSpPr>
        <p:spPr bwMode="auto">
          <a:xfrm flipH="1">
            <a:off x="6134100" y="3048000"/>
            <a:ext cx="228600" cy="690563"/>
          </a:xfrm>
          <a:prstGeom prst="straightConnector1">
            <a:avLst/>
          </a:prstGeom>
          <a:noFill/>
          <a:ln w="9525">
            <a:solidFill>
              <a:schemeClr val="folHlink"/>
            </a:solidFill>
            <a:round/>
            <a:headEnd/>
            <a:tailEnd/>
          </a:ln>
        </p:spPr>
      </p:cxnSp>
      <p:sp>
        <p:nvSpPr>
          <p:cNvPr id="54330" name="Text Box 58"/>
          <p:cNvSpPr txBox="1">
            <a:spLocks noChangeArrowheads="1"/>
          </p:cNvSpPr>
          <p:nvPr/>
        </p:nvSpPr>
        <p:spPr bwMode="auto">
          <a:xfrm>
            <a:off x="6096000" y="2519363"/>
            <a:ext cx="533400" cy="528637"/>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E</a:t>
            </a:r>
          </a:p>
        </p:txBody>
      </p:sp>
      <p:cxnSp>
        <p:nvCxnSpPr>
          <p:cNvPr id="54331" name="AutoShape 59"/>
          <p:cNvCxnSpPr>
            <a:cxnSpLocks noChangeShapeType="1"/>
            <a:stCxn id="54330" idx="0"/>
            <a:endCxn id="54298" idx="2"/>
          </p:cNvCxnSpPr>
          <p:nvPr/>
        </p:nvCxnSpPr>
        <p:spPr bwMode="auto">
          <a:xfrm flipH="1" flipV="1">
            <a:off x="4533900" y="1981200"/>
            <a:ext cx="1828800" cy="538163"/>
          </a:xfrm>
          <a:prstGeom prst="straightConnector1">
            <a:avLst/>
          </a:prstGeom>
          <a:noFill/>
          <a:ln w="9525">
            <a:solidFill>
              <a:schemeClr val="tx1"/>
            </a:solidFill>
            <a:round/>
            <a:headEnd/>
            <a:tailEnd type="triangle" w="med" len="med"/>
          </a:ln>
        </p:spPr>
      </p:cxnSp>
      <p:cxnSp>
        <p:nvCxnSpPr>
          <p:cNvPr id="54332" name="AutoShape 60"/>
          <p:cNvCxnSpPr>
            <a:cxnSpLocks noChangeShapeType="1"/>
            <a:stCxn id="54298" idx="2"/>
            <a:endCxn id="54280" idx="0"/>
          </p:cNvCxnSpPr>
          <p:nvPr/>
        </p:nvCxnSpPr>
        <p:spPr bwMode="auto">
          <a:xfrm>
            <a:off x="4533900" y="1981200"/>
            <a:ext cx="3733800" cy="538163"/>
          </a:xfrm>
          <a:prstGeom prst="straightConnector1">
            <a:avLst/>
          </a:prstGeom>
          <a:noFill/>
          <a:ln w="9525">
            <a:solidFill>
              <a:schemeClr val="tx1"/>
            </a:solidFill>
            <a:round/>
            <a:headEnd/>
            <a:tailEnd type="triangle" w="med" len="med"/>
          </a:ln>
        </p:spPr>
      </p:cxnSp>
      <p:sp>
        <p:nvSpPr>
          <p:cNvPr id="54333" name="Text Box 61"/>
          <p:cNvSpPr txBox="1">
            <a:spLocks noChangeArrowheads="1"/>
          </p:cNvSpPr>
          <p:nvPr/>
        </p:nvSpPr>
        <p:spPr bwMode="auto">
          <a:xfrm>
            <a:off x="7696200" y="37385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O</a:t>
            </a:r>
          </a:p>
        </p:txBody>
      </p:sp>
      <p:sp>
        <p:nvSpPr>
          <p:cNvPr id="54334" name="Text Box 62"/>
          <p:cNvSpPr txBox="1">
            <a:spLocks noChangeArrowheads="1"/>
          </p:cNvSpPr>
          <p:nvPr/>
        </p:nvSpPr>
        <p:spPr bwMode="auto">
          <a:xfrm>
            <a:off x="8305800" y="37385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P</a:t>
            </a:r>
          </a:p>
        </p:txBody>
      </p:sp>
      <p:cxnSp>
        <p:nvCxnSpPr>
          <p:cNvPr id="54335" name="AutoShape 63"/>
          <p:cNvCxnSpPr>
            <a:cxnSpLocks noChangeShapeType="1"/>
            <a:stCxn id="54280" idx="2"/>
            <a:endCxn id="54334" idx="0"/>
          </p:cNvCxnSpPr>
          <p:nvPr/>
        </p:nvCxnSpPr>
        <p:spPr bwMode="auto">
          <a:xfrm>
            <a:off x="8267700" y="3048000"/>
            <a:ext cx="304800" cy="690563"/>
          </a:xfrm>
          <a:prstGeom prst="straightConnector1">
            <a:avLst/>
          </a:prstGeom>
          <a:noFill/>
          <a:ln w="9525">
            <a:solidFill>
              <a:schemeClr val="folHlink"/>
            </a:solidFill>
            <a:round/>
            <a:headEnd/>
            <a:tailEnd/>
          </a:ln>
        </p:spPr>
      </p:cxnSp>
      <p:cxnSp>
        <p:nvCxnSpPr>
          <p:cNvPr id="54336" name="AutoShape 64"/>
          <p:cNvCxnSpPr>
            <a:cxnSpLocks noChangeShapeType="1"/>
            <a:stCxn id="54280" idx="2"/>
            <a:endCxn id="54333" idx="0"/>
          </p:cNvCxnSpPr>
          <p:nvPr/>
        </p:nvCxnSpPr>
        <p:spPr bwMode="auto">
          <a:xfrm flipH="1">
            <a:off x="7962900" y="3048000"/>
            <a:ext cx="304800" cy="690563"/>
          </a:xfrm>
          <a:prstGeom prst="straightConnector1">
            <a:avLst/>
          </a:prstGeom>
          <a:noFill/>
          <a:ln w="9525">
            <a:solidFill>
              <a:schemeClr val="folHlink"/>
            </a:solidFill>
            <a:round/>
            <a:headEnd/>
            <a:tailEnd/>
          </a:ln>
        </p:spPr>
      </p:cxnSp>
      <p:sp>
        <p:nvSpPr>
          <p:cNvPr id="54337" name="Text Box 65"/>
          <p:cNvSpPr txBox="1">
            <a:spLocks noChangeArrowheads="1"/>
          </p:cNvSpPr>
          <p:nvPr/>
        </p:nvSpPr>
        <p:spPr bwMode="auto">
          <a:xfrm>
            <a:off x="8001000" y="2519363"/>
            <a:ext cx="533400" cy="528637"/>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F</a:t>
            </a:r>
          </a:p>
        </p:txBody>
      </p:sp>
      <p:cxnSp>
        <p:nvCxnSpPr>
          <p:cNvPr id="54338" name="AutoShape 66"/>
          <p:cNvCxnSpPr>
            <a:cxnSpLocks noChangeShapeType="1"/>
            <a:stCxn id="54337" idx="0"/>
            <a:endCxn id="54298" idx="2"/>
          </p:cNvCxnSpPr>
          <p:nvPr/>
        </p:nvCxnSpPr>
        <p:spPr bwMode="auto">
          <a:xfrm flipH="1" flipV="1">
            <a:off x="4533900" y="1981200"/>
            <a:ext cx="3733800" cy="538163"/>
          </a:xfrm>
          <a:prstGeom prst="straightConnector1">
            <a:avLst/>
          </a:prstGeom>
          <a:noFill/>
          <a:ln w="9525">
            <a:solidFill>
              <a:schemeClr val="tx1"/>
            </a:solidFill>
            <a:round/>
            <a:headEnd/>
            <a:tailEnd type="triangle" w="med" len="med"/>
          </a:ln>
        </p:spPr>
      </p:cxnSp>
      <p:cxnSp>
        <p:nvCxnSpPr>
          <p:cNvPr id="19519" name="AutoShape 67"/>
          <p:cNvCxnSpPr>
            <a:cxnSpLocks noChangeShapeType="1"/>
            <a:stCxn id="54298" idx="2"/>
          </p:cNvCxnSpPr>
          <p:nvPr/>
        </p:nvCxnSpPr>
        <p:spPr bwMode="auto">
          <a:xfrm flipH="1">
            <a:off x="2371725" y="1981200"/>
            <a:ext cx="2162175" cy="306388"/>
          </a:xfrm>
          <a:prstGeom prst="straightConnector1">
            <a:avLst/>
          </a:prstGeom>
          <a:noFill/>
          <a:ln w="9525">
            <a:noFill/>
            <a:round/>
            <a:headEnd/>
            <a:tailEnd type="triangle" w="med" len="med"/>
          </a:ln>
        </p:spPr>
      </p:cxnSp>
      <p:cxnSp>
        <p:nvCxnSpPr>
          <p:cNvPr id="54340" name="AutoShape 68"/>
          <p:cNvCxnSpPr>
            <a:cxnSpLocks noChangeShapeType="1"/>
            <a:stCxn id="54298" idx="2"/>
            <a:endCxn id="54300" idx="0"/>
          </p:cNvCxnSpPr>
          <p:nvPr/>
        </p:nvCxnSpPr>
        <p:spPr bwMode="auto">
          <a:xfrm flipH="1">
            <a:off x="1028700" y="1981200"/>
            <a:ext cx="3505200" cy="538163"/>
          </a:xfrm>
          <a:prstGeom prst="straightConnector1">
            <a:avLst/>
          </a:prstGeom>
          <a:noFill/>
          <a:ln w="9525">
            <a:solidFill>
              <a:schemeClr val="tx1"/>
            </a:solidFill>
            <a:round/>
            <a:headEnd/>
            <a:tailEnd type="triangle" w="med" len="med"/>
          </a:ln>
        </p:spPr>
      </p:cxnSp>
      <p:cxnSp>
        <p:nvCxnSpPr>
          <p:cNvPr id="54341" name="AutoShape 69"/>
          <p:cNvCxnSpPr>
            <a:cxnSpLocks noChangeShapeType="1"/>
            <a:stCxn id="54300" idx="2"/>
            <a:endCxn id="54282" idx="0"/>
          </p:cNvCxnSpPr>
          <p:nvPr/>
        </p:nvCxnSpPr>
        <p:spPr bwMode="auto">
          <a:xfrm flipH="1">
            <a:off x="647700" y="3048000"/>
            <a:ext cx="381000" cy="690563"/>
          </a:xfrm>
          <a:prstGeom prst="straightConnector1">
            <a:avLst/>
          </a:prstGeom>
          <a:noFill/>
          <a:ln w="9525">
            <a:solidFill>
              <a:schemeClr val="tx1"/>
            </a:solidFill>
            <a:round/>
            <a:headEnd/>
            <a:tailEnd type="triangle" w="med" len="med"/>
          </a:ln>
        </p:spPr>
      </p:cxnSp>
      <p:sp>
        <p:nvSpPr>
          <p:cNvPr id="54342" name="Text Box 70"/>
          <p:cNvSpPr txBox="1">
            <a:spLocks noChangeArrowheads="1"/>
          </p:cNvSpPr>
          <p:nvPr/>
        </p:nvSpPr>
        <p:spPr bwMode="auto">
          <a:xfrm>
            <a:off x="381000" y="3738563"/>
            <a:ext cx="533400" cy="528637"/>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G</a:t>
            </a:r>
          </a:p>
        </p:txBody>
      </p:sp>
      <p:cxnSp>
        <p:nvCxnSpPr>
          <p:cNvPr id="54343" name="AutoShape 71"/>
          <p:cNvCxnSpPr>
            <a:cxnSpLocks noChangeShapeType="1"/>
            <a:stCxn id="54342" idx="0"/>
            <a:endCxn id="54300" idx="2"/>
          </p:cNvCxnSpPr>
          <p:nvPr/>
        </p:nvCxnSpPr>
        <p:spPr bwMode="auto">
          <a:xfrm flipV="1">
            <a:off x="647700" y="3048000"/>
            <a:ext cx="381000" cy="690563"/>
          </a:xfrm>
          <a:prstGeom prst="straightConnector1">
            <a:avLst/>
          </a:prstGeom>
          <a:noFill/>
          <a:ln w="9525">
            <a:solidFill>
              <a:schemeClr val="tx1"/>
            </a:solidFill>
            <a:round/>
            <a:headEnd/>
            <a:tailEnd type="triangle" w="med" len="med"/>
          </a:ln>
        </p:spPr>
      </p:cxnSp>
      <p:cxnSp>
        <p:nvCxnSpPr>
          <p:cNvPr id="54344" name="AutoShape 72"/>
          <p:cNvCxnSpPr>
            <a:cxnSpLocks noChangeShapeType="1"/>
            <a:stCxn id="54300" idx="2"/>
            <a:endCxn id="54283" idx="0"/>
          </p:cNvCxnSpPr>
          <p:nvPr/>
        </p:nvCxnSpPr>
        <p:spPr bwMode="auto">
          <a:xfrm>
            <a:off x="1028700" y="3048000"/>
            <a:ext cx="228600" cy="690563"/>
          </a:xfrm>
          <a:prstGeom prst="straightConnector1">
            <a:avLst/>
          </a:prstGeom>
          <a:noFill/>
          <a:ln w="9525">
            <a:solidFill>
              <a:schemeClr val="tx1"/>
            </a:solidFill>
            <a:round/>
            <a:headEnd/>
            <a:tailEnd type="triangle" w="med" len="med"/>
          </a:ln>
        </p:spPr>
      </p:cxnSp>
      <p:sp>
        <p:nvSpPr>
          <p:cNvPr id="54345" name="Text Box 73"/>
          <p:cNvSpPr txBox="1">
            <a:spLocks noChangeArrowheads="1"/>
          </p:cNvSpPr>
          <p:nvPr/>
        </p:nvSpPr>
        <p:spPr bwMode="auto">
          <a:xfrm>
            <a:off x="990600" y="3738563"/>
            <a:ext cx="533400" cy="528637"/>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H</a:t>
            </a:r>
          </a:p>
        </p:txBody>
      </p:sp>
      <p:cxnSp>
        <p:nvCxnSpPr>
          <p:cNvPr id="54346" name="AutoShape 74"/>
          <p:cNvCxnSpPr>
            <a:cxnSpLocks noChangeShapeType="1"/>
            <a:stCxn id="54345" idx="0"/>
            <a:endCxn id="54300" idx="2"/>
          </p:cNvCxnSpPr>
          <p:nvPr/>
        </p:nvCxnSpPr>
        <p:spPr bwMode="auto">
          <a:xfrm flipH="1" flipV="1">
            <a:off x="1028700" y="3048000"/>
            <a:ext cx="228600" cy="690563"/>
          </a:xfrm>
          <a:prstGeom prst="straightConnector1">
            <a:avLst/>
          </a:prstGeom>
          <a:noFill/>
          <a:ln w="9525">
            <a:solidFill>
              <a:schemeClr val="tx1"/>
            </a:solidFill>
            <a:round/>
            <a:headEnd/>
            <a:tailEnd type="triangle" w="med" len="med"/>
          </a:ln>
        </p:spPr>
      </p:cxnSp>
      <p:cxnSp>
        <p:nvCxnSpPr>
          <p:cNvPr id="54347" name="AutoShape 75"/>
          <p:cNvCxnSpPr>
            <a:cxnSpLocks noChangeShapeType="1"/>
            <a:stCxn id="54300" idx="0"/>
            <a:endCxn id="54298" idx="2"/>
          </p:cNvCxnSpPr>
          <p:nvPr/>
        </p:nvCxnSpPr>
        <p:spPr bwMode="auto">
          <a:xfrm flipV="1">
            <a:off x="1028700" y="1981200"/>
            <a:ext cx="3505200" cy="538163"/>
          </a:xfrm>
          <a:prstGeom prst="straightConnector1">
            <a:avLst/>
          </a:prstGeom>
          <a:noFill/>
          <a:ln w="9525">
            <a:solidFill>
              <a:schemeClr val="tx1"/>
            </a:solidFill>
            <a:round/>
            <a:headEnd/>
            <a:tailEnd type="triangle" w="med" len="med"/>
          </a:ln>
        </p:spPr>
      </p:cxnSp>
      <p:cxnSp>
        <p:nvCxnSpPr>
          <p:cNvPr id="54348" name="AutoShape 76"/>
          <p:cNvCxnSpPr>
            <a:cxnSpLocks noChangeShapeType="1"/>
            <a:stCxn id="54298" idx="2"/>
            <a:endCxn id="54307" idx="0"/>
          </p:cNvCxnSpPr>
          <p:nvPr/>
        </p:nvCxnSpPr>
        <p:spPr bwMode="auto">
          <a:xfrm flipH="1">
            <a:off x="2628900" y="1981200"/>
            <a:ext cx="1905000" cy="538163"/>
          </a:xfrm>
          <a:prstGeom prst="straightConnector1">
            <a:avLst/>
          </a:prstGeom>
          <a:noFill/>
          <a:ln w="9525">
            <a:solidFill>
              <a:schemeClr val="tx1"/>
            </a:solidFill>
            <a:round/>
            <a:headEnd/>
            <a:tailEnd type="triangle" w="med" len="med"/>
          </a:ln>
        </p:spPr>
      </p:cxnSp>
      <p:cxnSp>
        <p:nvCxnSpPr>
          <p:cNvPr id="54349" name="AutoShape 77"/>
          <p:cNvCxnSpPr>
            <a:cxnSpLocks noChangeShapeType="1"/>
            <a:stCxn id="54307" idx="2"/>
            <a:endCxn id="54284" idx="0"/>
          </p:cNvCxnSpPr>
          <p:nvPr/>
        </p:nvCxnSpPr>
        <p:spPr bwMode="auto">
          <a:xfrm flipH="1">
            <a:off x="2324100" y="3048000"/>
            <a:ext cx="304800" cy="690563"/>
          </a:xfrm>
          <a:prstGeom prst="straightConnector1">
            <a:avLst/>
          </a:prstGeom>
          <a:noFill/>
          <a:ln w="9525">
            <a:solidFill>
              <a:schemeClr val="tx1"/>
            </a:solidFill>
            <a:round/>
            <a:headEnd/>
            <a:tailEnd type="triangle" w="med" len="med"/>
          </a:ln>
        </p:spPr>
      </p:cxnSp>
      <p:sp>
        <p:nvSpPr>
          <p:cNvPr id="54350" name="Text Box 78"/>
          <p:cNvSpPr txBox="1">
            <a:spLocks noChangeArrowheads="1"/>
          </p:cNvSpPr>
          <p:nvPr/>
        </p:nvSpPr>
        <p:spPr bwMode="auto">
          <a:xfrm>
            <a:off x="2057400" y="3738563"/>
            <a:ext cx="533400" cy="528637"/>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I</a:t>
            </a:r>
          </a:p>
        </p:txBody>
      </p:sp>
      <p:cxnSp>
        <p:nvCxnSpPr>
          <p:cNvPr id="54351" name="AutoShape 79"/>
          <p:cNvCxnSpPr>
            <a:cxnSpLocks noChangeShapeType="1"/>
            <a:stCxn id="54350" idx="0"/>
            <a:endCxn id="54307" idx="2"/>
          </p:cNvCxnSpPr>
          <p:nvPr/>
        </p:nvCxnSpPr>
        <p:spPr bwMode="auto">
          <a:xfrm flipV="1">
            <a:off x="2324100" y="3048000"/>
            <a:ext cx="304800" cy="690563"/>
          </a:xfrm>
          <a:prstGeom prst="straightConnector1">
            <a:avLst/>
          </a:prstGeom>
          <a:noFill/>
          <a:ln w="9525">
            <a:solidFill>
              <a:schemeClr val="tx1"/>
            </a:solidFill>
            <a:round/>
            <a:headEnd/>
            <a:tailEnd type="triangle" w="med" len="med"/>
          </a:ln>
        </p:spPr>
      </p:cxnSp>
      <p:cxnSp>
        <p:nvCxnSpPr>
          <p:cNvPr id="54352" name="AutoShape 80"/>
          <p:cNvCxnSpPr>
            <a:cxnSpLocks noChangeShapeType="1"/>
            <a:stCxn id="54307" idx="2"/>
            <a:endCxn id="54285" idx="0"/>
          </p:cNvCxnSpPr>
          <p:nvPr/>
        </p:nvCxnSpPr>
        <p:spPr bwMode="auto">
          <a:xfrm>
            <a:off x="2628900" y="3048000"/>
            <a:ext cx="304800" cy="690563"/>
          </a:xfrm>
          <a:prstGeom prst="straightConnector1">
            <a:avLst/>
          </a:prstGeom>
          <a:noFill/>
          <a:ln w="9525">
            <a:solidFill>
              <a:schemeClr val="tx1"/>
            </a:solidFill>
            <a:round/>
            <a:headEnd/>
            <a:tailEnd type="triangle" w="med" len="med"/>
          </a:ln>
        </p:spPr>
      </p:cxnSp>
      <p:sp>
        <p:nvSpPr>
          <p:cNvPr id="54353" name="Text Box 81"/>
          <p:cNvSpPr txBox="1">
            <a:spLocks noChangeArrowheads="1"/>
          </p:cNvSpPr>
          <p:nvPr/>
        </p:nvSpPr>
        <p:spPr bwMode="auto">
          <a:xfrm>
            <a:off x="2667000" y="3738563"/>
            <a:ext cx="533400" cy="528637"/>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J</a:t>
            </a:r>
          </a:p>
        </p:txBody>
      </p:sp>
      <p:cxnSp>
        <p:nvCxnSpPr>
          <p:cNvPr id="54354" name="AutoShape 82"/>
          <p:cNvCxnSpPr>
            <a:cxnSpLocks noChangeShapeType="1"/>
            <a:stCxn id="54353" idx="0"/>
            <a:endCxn id="54307" idx="2"/>
          </p:cNvCxnSpPr>
          <p:nvPr/>
        </p:nvCxnSpPr>
        <p:spPr bwMode="auto">
          <a:xfrm flipH="1" flipV="1">
            <a:off x="2628900" y="3048000"/>
            <a:ext cx="304800" cy="690563"/>
          </a:xfrm>
          <a:prstGeom prst="straightConnector1">
            <a:avLst/>
          </a:prstGeom>
          <a:noFill/>
          <a:ln w="9525">
            <a:solidFill>
              <a:schemeClr val="tx1"/>
            </a:solidFill>
            <a:round/>
            <a:headEnd/>
            <a:tailEnd type="triangle" w="med" len="med"/>
          </a:ln>
        </p:spPr>
      </p:cxnSp>
      <p:cxnSp>
        <p:nvCxnSpPr>
          <p:cNvPr id="54355" name="AutoShape 83"/>
          <p:cNvCxnSpPr>
            <a:cxnSpLocks noChangeShapeType="1"/>
            <a:stCxn id="54307" idx="0"/>
            <a:endCxn id="54298" idx="2"/>
          </p:cNvCxnSpPr>
          <p:nvPr/>
        </p:nvCxnSpPr>
        <p:spPr bwMode="auto">
          <a:xfrm flipV="1">
            <a:off x="2628900" y="1981200"/>
            <a:ext cx="1905000" cy="538163"/>
          </a:xfrm>
          <a:prstGeom prst="straightConnector1">
            <a:avLst/>
          </a:prstGeom>
          <a:noFill/>
          <a:ln w="9525">
            <a:solidFill>
              <a:schemeClr val="tx1"/>
            </a:solidFill>
            <a:round/>
            <a:headEnd/>
            <a:tailEnd type="triangle" w="med" len="med"/>
          </a:ln>
        </p:spPr>
      </p:cxnSp>
      <p:cxnSp>
        <p:nvCxnSpPr>
          <p:cNvPr id="54356" name="AutoShape 84"/>
          <p:cNvCxnSpPr>
            <a:cxnSpLocks noChangeShapeType="1"/>
            <a:stCxn id="54298" idx="2"/>
            <a:endCxn id="54316" idx="0"/>
          </p:cNvCxnSpPr>
          <p:nvPr/>
        </p:nvCxnSpPr>
        <p:spPr bwMode="auto">
          <a:xfrm>
            <a:off x="4533900" y="1981200"/>
            <a:ext cx="0" cy="538163"/>
          </a:xfrm>
          <a:prstGeom prst="straightConnector1">
            <a:avLst/>
          </a:prstGeom>
          <a:noFill/>
          <a:ln w="9525">
            <a:solidFill>
              <a:schemeClr val="tx1"/>
            </a:solidFill>
            <a:round/>
            <a:headEnd/>
            <a:tailEnd type="triangle" w="med" len="med"/>
          </a:ln>
        </p:spPr>
      </p:cxnSp>
      <p:cxnSp>
        <p:nvCxnSpPr>
          <p:cNvPr id="54357" name="AutoShape 85"/>
          <p:cNvCxnSpPr>
            <a:cxnSpLocks noChangeShapeType="1"/>
            <a:stCxn id="54316" idx="2"/>
            <a:endCxn id="54286" idx="0"/>
          </p:cNvCxnSpPr>
          <p:nvPr/>
        </p:nvCxnSpPr>
        <p:spPr bwMode="auto">
          <a:xfrm flipH="1">
            <a:off x="4229100" y="3048000"/>
            <a:ext cx="304800" cy="690563"/>
          </a:xfrm>
          <a:prstGeom prst="straightConnector1">
            <a:avLst/>
          </a:prstGeom>
          <a:noFill/>
          <a:ln w="9525">
            <a:solidFill>
              <a:schemeClr val="tx1"/>
            </a:solidFill>
            <a:round/>
            <a:headEnd/>
            <a:tailEnd type="triangle" w="med" len="med"/>
          </a:ln>
        </p:spPr>
      </p:cxnSp>
      <p:sp>
        <p:nvSpPr>
          <p:cNvPr id="54358" name="Text Box 86"/>
          <p:cNvSpPr txBox="1">
            <a:spLocks noChangeArrowheads="1"/>
          </p:cNvSpPr>
          <p:nvPr/>
        </p:nvSpPr>
        <p:spPr bwMode="auto">
          <a:xfrm>
            <a:off x="3962400" y="3738563"/>
            <a:ext cx="533400" cy="528637"/>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K</a:t>
            </a:r>
          </a:p>
        </p:txBody>
      </p:sp>
      <p:cxnSp>
        <p:nvCxnSpPr>
          <p:cNvPr id="54359" name="AutoShape 87"/>
          <p:cNvCxnSpPr>
            <a:cxnSpLocks noChangeShapeType="1"/>
            <a:stCxn id="54316" idx="2"/>
            <a:endCxn id="54287" idx="0"/>
          </p:cNvCxnSpPr>
          <p:nvPr/>
        </p:nvCxnSpPr>
        <p:spPr bwMode="auto">
          <a:xfrm>
            <a:off x="4533900" y="3048000"/>
            <a:ext cx="304800" cy="690563"/>
          </a:xfrm>
          <a:prstGeom prst="straightConnector1">
            <a:avLst/>
          </a:prstGeom>
          <a:noFill/>
          <a:ln w="9525">
            <a:solidFill>
              <a:schemeClr val="tx1"/>
            </a:solidFill>
            <a:round/>
            <a:headEnd/>
            <a:tailEnd type="triangle" w="med" len="med"/>
          </a:ln>
        </p:spPr>
      </p:cxnSp>
      <p:sp>
        <p:nvSpPr>
          <p:cNvPr id="54360" name="Text Box 88"/>
          <p:cNvSpPr txBox="1">
            <a:spLocks noChangeArrowheads="1"/>
          </p:cNvSpPr>
          <p:nvPr/>
        </p:nvSpPr>
        <p:spPr bwMode="auto">
          <a:xfrm>
            <a:off x="4572000" y="3738563"/>
            <a:ext cx="533400" cy="528637"/>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rgbClr val="FFFF00"/>
                </a:solidFill>
              </a:rPr>
              <a:t>L</a:t>
            </a:r>
          </a:p>
        </p:txBody>
      </p:sp>
      <p:sp>
        <p:nvSpPr>
          <p:cNvPr id="54361" name="Text Box 89"/>
          <p:cNvSpPr txBox="1">
            <a:spLocks noChangeArrowheads="1"/>
          </p:cNvSpPr>
          <p:nvPr/>
        </p:nvSpPr>
        <p:spPr bwMode="auto">
          <a:xfrm>
            <a:off x="4572000" y="3738563"/>
            <a:ext cx="533400" cy="528637"/>
          </a:xfrm>
          <a:prstGeom prst="rect">
            <a:avLst/>
          </a:prstGeom>
          <a:solidFill>
            <a:srgbClr val="FFFF00"/>
          </a:solidFill>
          <a:ln w="9525">
            <a:solidFill>
              <a:schemeClr val="tx1"/>
            </a:solidFill>
            <a:miter lim="800000"/>
            <a:headEnd/>
            <a:tailEnd/>
          </a:ln>
        </p:spPr>
        <p:txBody>
          <a:bodyPr>
            <a:spAutoFit/>
          </a:bodyPr>
          <a:lstStyle/>
          <a:p>
            <a:pPr>
              <a:spcBef>
                <a:spcPct val="50000"/>
              </a:spcBef>
            </a:pPr>
            <a:r>
              <a:rPr lang="en-GB" sz="2800"/>
              <a:t>L</a:t>
            </a:r>
          </a:p>
        </p:txBody>
      </p:sp>
      <p:sp>
        <p:nvSpPr>
          <p:cNvPr id="54362" name="Text Box 90"/>
          <p:cNvSpPr txBox="1">
            <a:spLocks noChangeArrowheads="1"/>
          </p:cNvSpPr>
          <p:nvPr/>
        </p:nvSpPr>
        <p:spPr bwMode="auto">
          <a:xfrm>
            <a:off x="4572000" y="3738563"/>
            <a:ext cx="533400" cy="528637"/>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rgbClr val="FFFF00"/>
                </a:solidFill>
              </a:rPr>
              <a:t>L</a:t>
            </a:r>
          </a:p>
        </p:txBody>
      </p:sp>
      <p:sp>
        <p:nvSpPr>
          <p:cNvPr id="54363" name="Text Box 91"/>
          <p:cNvSpPr txBox="1">
            <a:spLocks noChangeArrowheads="1"/>
          </p:cNvSpPr>
          <p:nvPr/>
        </p:nvSpPr>
        <p:spPr bwMode="auto">
          <a:xfrm>
            <a:off x="4572000" y="3738563"/>
            <a:ext cx="533400" cy="528637"/>
          </a:xfrm>
          <a:prstGeom prst="rect">
            <a:avLst/>
          </a:prstGeom>
          <a:solidFill>
            <a:srgbClr val="FFFF00"/>
          </a:solidFill>
          <a:ln w="9525">
            <a:solidFill>
              <a:srgbClr val="000000"/>
            </a:solidFill>
            <a:miter lim="800000"/>
            <a:headEnd/>
            <a:tailEnd/>
          </a:ln>
        </p:spPr>
        <p:txBody>
          <a:bodyPr>
            <a:spAutoFit/>
          </a:bodyPr>
          <a:lstStyle/>
          <a:p>
            <a:pPr>
              <a:spcBef>
                <a:spcPct val="50000"/>
              </a:spcBef>
            </a:pPr>
            <a:r>
              <a:rPr lang="en-GB" sz="2800"/>
              <a:t>L</a:t>
            </a:r>
          </a:p>
        </p:txBody>
      </p:sp>
      <p:sp>
        <p:nvSpPr>
          <p:cNvPr id="54364" name="Text Box 92"/>
          <p:cNvSpPr txBox="1">
            <a:spLocks noChangeArrowheads="1"/>
          </p:cNvSpPr>
          <p:nvPr/>
        </p:nvSpPr>
        <p:spPr bwMode="auto">
          <a:xfrm>
            <a:off x="5029200" y="4813300"/>
            <a:ext cx="3962400" cy="673100"/>
          </a:xfrm>
          <a:prstGeom prst="rect">
            <a:avLst/>
          </a:prstGeom>
          <a:noFill/>
          <a:ln w="31750">
            <a:solidFill>
              <a:srgbClr val="FF3300"/>
            </a:solidFill>
            <a:miter lim="800000"/>
            <a:headEnd/>
            <a:tailEnd/>
          </a:ln>
        </p:spPr>
        <p:txBody>
          <a:bodyPr>
            <a:spAutoFit/>
          </a:bodyPr>
          <a:lstStyle/>
          <a:p>
            <a:pPr>
              <a:spcBef>
                <a:spcPct val="50000"/>
              </a:spcBef>
            </a:pPr>
            <a:r>
              <a:rPr lang="en-US">
                <a:solidFill>
                  <a:srgbClr val="FF3300"/>
                </a:solidFill>
              </a:rPr>
              <a:t>Node L is located and the search returns a solution</a:t>
            </a:r>
          </a:p>
        </p:txBody>
      </p:sp>
      <p:cxnSp>
        <p:nvCxnSpPr>
          <p:cNvPr id="54365" name="AutoShape 93"/>
          <p:cNvCxnSpPr>
            <a:cxnSpLocks noChangeShapeType="1"/>
            <a:stCxn id="54358" idx="0"/>
            <a:endCxn id="54316" idx="2"/>
          </p:cNvCxnSpPr>
          <p:nvPr/>
        </p:nvCxnSpPr>
        <p:spPr bwMode="auto">
          <a:xfrm flipV="1">
            <a:off x="4229100" y="3048000"/>
            <a:ext cx="304800" cy="690563"/>
          </a:xfrm>
          <a:prstGeom prst="straightConnector1">
            <a:avLst/>
          </a:prstGeom>
          <a:noFill/>
          <a:ln w="9525">
            <a:solidFill>
              <a:schemeClr val="tx1"/>
            </a:solidFill>
            <a:round/>
            <a:headEnd/>
            <a:tailEnd type="triangle" w="med" len="med"/>
          </a:ln>
        </p:spPr>
      </p:cxnSp>
      <p:sp>
        <p:nvSpPr>
          <p:cNvPr id="54366" name="Text Box 94"/>
          <p:cNvSpPr txBox="1">
            <a:spLocks noChangeArrowheads="1"/>
          </p:cNvSpPr>
          <p:nvPr/>
        </p:nvSpPr>
        <p:spPr bwMode="auto">
          <a:xfrm>
            <a:off x="4572000" y="3738563"/>
            <a:ext cx="533400" cy="528637"/>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rgbClr val="FFFF00"/>
                </a:solidFill>
              </a:rPr>
              <a:t>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54318"/>
                                        </p:tgtEl>
                                        <p:attrNameLst>
                                          <p:attrName>style.visibility</p:attrName>
                                        </p:attrNameLst>
                                      </p:cBhvr>
                                      <p:to>
                                        <p:strVal val="visible"/>
                                      </p:to>
                                    </p:set>
                                  </p:childTnLst>
                                  <p:subTnLst>
                                    <p:set>
                                      <p:cBhvr override="childStyle">
                                        <p:cTn dur="1" fill="hold" display="0" masterRel="nextClick" afterEffect="1"/>
                                        <p:tgtEl>
                                          <p:spTgt spid="54318"/>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54293"/>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54280"/>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499"/>
                                          </p:stCondLst>
                                        </p:cTn>
                                        <p:tgtEl>
                                          <p:spTgt spid="54294"/>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499"/>
                                          </p:stCondLst>
                                        </p:cTn>
                                        <p:tgtEl>
                                          <p:spTgt spid="54279"/>
                                        </p:tgtEl>
                                        <p:attrNameLst>
                                          <p:attrName>style.visibility</p:attrName>
                                        </p:attrNameLst>
                                      </p:cBhvr>
                                      <p:to>
                                        <p:strVal val="visible"/>
                                      </p:to>
                                    </p:set>
                                  </p:childTnLst>
                                </p:cTn>
                              </p:par>
                            </p:childTnLst>
                          </p:cTn>
                        </p:par>
                        <p:par>
                          <p:cTn id="23" fill="hold">
                            <p:stCondLst>
                              <p:cond delay="2000"/>
                            </p:stCondLst>
                            <p:childTnLst>
                              <p:par>
                                <p:cTn id="24" presetID="1" presetClass="entr" presetSubtype="0" fill="hold" nodeType="afterEffect">
                                  <p:stCondLst>
                                    <p:cond delay="0"/>
                                  </p:stCondLst>
                                  <p:childTnLst>
                                    <p:set>
                                      <p:cBhvr>
                                        <p:cTn id="25" dur="1" fill="hold">
                                          <p:stCondLst>
                                            <p:cond delay="499"/>
                                          </p:stCondLst>
                                        </p:cTn>
                                        <p:tgtEl>
                                          <p:spTgt spid="54295"/>
                                        </p:tgtEl>
                                        <p:attrNameLst>
                                          <p:attrName>style.visibility</p:attrName>
                                        </p:attrNameLst>
                                      </p:cBhvr>
                                      <p:to>
                                        <p:strVal val="visible"/>
                                      </p:to>
                                    </p:set>
                                  </p:childTnLst>
                                </p:cTn>
                              </p:par>
                            </p:childTnLst>
                          </p:cTn>
                        </p:par>
                        <p:par>
                          <p:cTn id="26" fill="hold">
                            <p:stCondLst>
                              <p:cond delay="2500"/>
                            </p:stCondLst>
                            <p:childTnLst>
                              <p:par>
                                <p:cTn id="27" presetID="1" presetClass="entr" presetSubtype="0" fill="hold" grpId="0" nodeType="afterEffect">
                                  <p:stCondLst>
                                    <p:cond delay="0"/>
                                  </p:stCondLst>
                                  <p:childTnLst>
                                    <p:set>
                                      <p:cBhvr>
                                        <p:cTn id="28" dur="1" fill="hold">
                                          <p:stCondLst>
                                            <p:cond delay="499"/>
                                          </p:stCondLst>
                                        </p:cTn>
                                        <p:tgtEl>
                                          <p:spTgt spid="54278"/>
                                        </p:tgtEl>
                                        <p:attrNameLst>
                                          <p:attrName>style.visibility</p:attrName>
                                        </p:attrNameLst>
                                      </p:cBhvr>
                                      <p:to>
                                        <p:strVal val="visible"/>
                                      </p:to>
                                    </p:set>
                                  </p:childTnLst>
                                </p:cTn>
                              </p:par>
                            </p:childTnLst>
                          </p:cTn>
                        </p:par>
                        <p:par>
                          <p:cTn id="29" fill="hold">
                            <p:stCondLst>
                              <p:cond delay="3000"/>
                            </p:stCondLst>
                            <p:childTnLst>
                              <p:par>
                                <p:cTn id="30" presetID="1" presetClass="entr" presetSubtype="0" fill="hold" nodeType="afterEffect">
                                  <p:stCondLst>
                                    <p:cond delay="0"/>
                                  </p:stCondLst>
                                  <p:childTnLst>
                                    <p:set>
                                      <p:cBhvr>
                                        <p:cTn id="31" dur="1" fill="hold">
                                          <p:stCondLst>
                                            <p:cond delay="499"/>
                                          </p:stCondLst>
                                        </p:cTn>
                                        <p:tgtEl>
                                          <p:spTgt spid="54296"/>
                                        </p:tgtEl>
                                        <p:attrNameLst>
                                          <p:attrName>style.visibility</p:attrName>
                                        </p:attrNameLst>
                                      </p:cBhvr>
                                      <p:to>
                                        <p:strVal val="visible"/>
                                      </p:to>
                                    </p:se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499"/>
                                          </p:stCondLst>
                                        </p:cTn>
                                        <p:tgtEl>
                                          <p:spTgt spid="54277"/>
                                        </p:tgtEl>
                                        <p:attrNameLst>
                                          <p:attrName>style.visibility</p:attrName>
                                        </p:attrNameLst>
                                      </p:cBhvr>
                                      <p:to>
                                        <p:strVal val="visible"/>
                                      </p:to>
                                    </p:set>
                                  </p:childTnLst>
                                </p:cTn>
                              </p:par>
                            </p:childTnLst>
                          </p:cTn>
                        </p:par>
                        <p:par>
                          <p:cTn id="35" fill="hold">
                            <p:stCondLst>
                              <p:cond delay="4000"/>
                            </p:stCondLst>
                            <p:childTnLst>
                              <p:par>
                                <p:cTn id="36" presetID="1" presetClass="entr" presetSubtype="0" fill="hold" nodeType="afterEffect">
                                  <p:stCondLst>
                                    <p:cond delay="0"/>
                                  </p:stCondLst>
                                  <p:childTnLst>
                                    <p:set>
                                      <p:cBhvr>
                                        <p:cTn id="37" dur="1" fill="hold">
                                          <p:stCondLst>
                                            <p:cond delay="499"/>
                                          </p:stCondLst>
                                        </p:cTn>
                                        <p:tgtEl>
                                          <p:spTgt spid="54297"/>
                                        </p:tgtEl>
                                        <p:attrNameLst>
                                          <p:attrName>style.visibility</p:attrName>
                                        </p:attrNameLst>
                                      </p:cBhvr>
                                      <p:to>
                                        <p:strVal val="visible"/>
                                      </p:to>
                                    </p:set>
                                  </p:childTnLst>
                                </p:cTn>
                              </p:par>
                            </p:childTnLst>
                          </p:cTn>
                        </p:par>
                        <p:par>
                          <p:cTn id="38" fill="hold">
                            <p:stCondLst>
                              <p:cond delay="5000"/>
                            </p:stCondLst>
                            <p:childTnLst>
                              <p:par>
                                <p:cTn id="39" presetID="1" presetClass="entr" presetSubtype="0" fill="hold" grpId="0" nodeType="afterEffect">
                                  <p:stCondLst>
                                    <p:cond delay="0"/>
                                  </p:stCondLst>
                                  <p:childTnLst>
                                    <p:set>
                                      <p:cBhvr>
                                        <p:cTn id="40" dur="1" fill="hold">
                                          <p:stCondLst>
                                            <p:cond delay="499"/>
                                          </p:stCondLst>
                                        </p:cTn>
                                        <p:tgtEl>
                                          <p:spTgt spid="5428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54298"/>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54321"/>
                                        </p:tgtEl>
                                        <p:attrNameLst>
                                          <p:attrName>style.visibility</p:attrName>
                                        </p:attrNameLst>
                                      </p:cBhvr>
                                      <p:to>
                                        <p:strVal val="visible"/>
                                      </p:to>
                                    </p:set>
                                  </p:childTnLst>
                                  <p:subTnLst>
                                    <p:set>
                                      <p:cBhvr override="childStyle">
                                        <p:cTn dur="1" fill="hold" display="0" masterRel="nextClick" afterEffect="1"/>
                                        <p:tgtEl>
                                          <p:spTgt spid="54321"/>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499"/>
                                          </p:stCondLst>
                                        </p:cTn>
                                        <p:tgtEl>
                                          <p:spTgt spid="54299"/>
                                        </p:tgtEl>
                                        <p:attrNameLst>
                                          <p:attrName>style.visibility</p:attrName>
                                        </p:attrNameLst>
                                      </p:cBhvr>
                                      <p:to>
                                        <p:strVal val="visible"/>
                                      </p:to>
                                    </p:set>
                                  </p:childTnLst>
                                  <p:subTnLst>
                                    <p:set>
                                      <p:cBhvr override="childStyle">
                                        <p:cTn dur="1" fill="hold" display="0" masterRel="sameClick" afterEffect="1">
                                          <p:stCondLst>
                                            <p:cond evt="end" delay="0">
                                              <p:tn val="50"/>
                                            </p:cond>
                                          </p:stCondLst>
                                        </p:cTn>
                                        <p:tgtEl>
                                          <p:spTgt spid="54299"/>
                                        </p:tgtEl>
                                        <p:attrNameLst>
                                          <p:attrName>style.visibility</p:attrName>
                                        </p:attrNameLst>
                                      </p:cBhvr>
                                      <p:to>
                                        <p:strVal val="hidden"/>
                                      </p:to>
                                    </p:set>
                                  </p:sub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499"/>
                                          </p:stCondLst>
                                        </p:cTn>
                                        <p:tgtEl>
                                          <p:spTgt spid="54322"/>
                                        </p:tgtEl>
                                        <p:attrNameLst>
                                          <p:attrName>style.visibility</p:attrName>
                                        </p:attrNameLst>
                                      </p:cBhvr>
                                      <p:to>
                                        <p:strVal val="visible"/>
                                      </p:to>
                                    </p:set>
                                  </p:childTnLst>
                                  <p:subTnLst>
                                    <p:set>
                                      <p:cBhvr override="childStyle">
                                        <p:cTn dur="1" fill="hold" display="0" masterRel="nextClick" afterEffect="1"/>
                                        <p:tgtEl>
                                          <p:spTgt spid="54322"/>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54301"/>
                                        </p:tgtEl>
                                        <p:attrNameLst>
                                          <p:attrName>style.visibility</p:attrName>
                                        </p:attrNameLst>
                                      </p:cBhvr>
                                      <p:to>
                                        <p:strVal val="visible"/>
                                      </p:to>
                                    </p:set>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499"/>
                                          </p:stCondLst>
                                        </p:cTn>
                                        <p:tgtEl>
                                          <p:spTgt spid="54283"/>
                                        </p:tgtEl>
                                        <p:attrNameLst>
                                          <p:attrName>style.visibility</p:attrName>
                                        </p:attrNameLst>
                                      </p:cBhvr>
                                      <p:to>
                                        <p:strVal val="visible"/>
                                      </p:to>
                                    </p:set>
                                  </p:childTnLst>
                                </p:cTn>
                              </p:par>
                            </p:childTnLst>
                          </p:cTn>
                        </p:par>
                        <p:par>
                          <p:cTn id="62" fill="hold">
                            <p:stCondLst>
                              <p:cond delay="1000"/>
                            </p:stCondLst>
                            <p:childTnLst>
                              <p:par>
                                <p:cTn id="63" presetID="1" presetClass="entr" presetSubtype="0" fill="hold" nodeType="afterEffect">
                                  <p:stCondLst>
                                    <p:cond delay="0"/>
                                  </p:stCondLst>
                                  <p:childTnLst>
                                    <p:set>
                                      <p:cBhvr>
                                        <p:cTn id="64" dur="1" fill="hold">
                                          <p:stCondLst>
                                            <p:cond delay="499"/>
                                          </p:stCondLst>
                                        </p:cTn>
                                        <p:tgtEl>
                                          <p:spTgt spid="54302"/>
                                        </p:tgtEl>
                                        <p:attrNameLst>
                                          <p:attrName>style.visibility</p:attrName>
                                        </p:attrNameLst>
                                      </p:cBhvr>
                                      <p:to>
                                        <p:strVal val="visible"/>
                                      </p:to>
                                    </p:set>
                                  </p:childTnLst>
                                </p:cTn>
                              </p:par>
                            </p:childTnLst>
                          </p:cTn>
                        </p:par>
                        <p:par>
                          <p:cTn id="65" fill="hold">
                            <p:stCondLst>
                              <p:cond delay="1500"/>
                            </p:stCondLst>
                            <p:childTnLst>
                              <p:par>
                                <p:cTn id="66" presetID="1" presetClass="entr" presetSubtype="0" fill="hold" grpId="0" nodeType="afterEffect">
                                  <p:stCondLst>
                                    <p:cond delay="0"/>
                                  </p:stCondLst>
                                  <p:childTnLst>
                                    <p:set>
                                      <p:cBhvr>
                                        <p:cTn id="67" dur="1" fill="hold">
                                          <p:stCondLst>
                                            <p:cond delay="499"/>
                                          </p:stCondLst>
                                        </p:cTn>
                                        <p:tgtEl>
                                          <p:spTgt spid="54282"/>
                                        </p:tgtEl>
                                        <p:attrNameLst>
                                          <p:attrName>style.visibility</p:attrName>
                                        </p:attrNameLst>
                                      </p:cBhvr>
                                      <p:to>
                                        <p:strVal val="visible"/>
                                      </p:to>
                                    </p:set>
                                  </p:childTnLst>
                                </p:cTn>
                              </p:par>
                            </p:childTnLst>
                          </p:cTn>
                        </p:par>
                        <p:par>
                          <p:cTn id="68" fill="hold">
                            <p:stCondLst>
                              <p:cond delay="2000"/>
                            </p:stCondLst>
                            <p:childTnLst>
                              <p:par>
                                <p:cTn id="69" presetID="1" presetClass="entr" presetSubtype="0" fill="hold" grpId="0" nodeType="afterEffect">
                                  <p:stCondLst>
                                    <p:cond delay="0"/>
                                  </p:stCondLst>
                                  <p:childTnLst>
                                    <p:set>
                                      <p:cBhvr>
                                        <p:cTn id="70" dur="1" fill="hold">
                                          <p:stCondLst>
                                            <p:cond delay="499"/>
                                          </p:stCondLst>
                                        </p:cTn>
                                        <p:tgtEl>
                                          <p:spTgt spid="54300"/>
                                        </p:tgtEl>
                                        <p:attrNameLst>
                                          <p:attrName>style.visibility</p:attrName>
                                        </p:attrNameLst>
                                      </p:cBhvr>
                                      <p:to>
                                        <p:strVal val="visible"/>
                                      </p:to>
                                    </p:set>
                                  </p:childTnLst>
                                </p:cTn>
                              </p:par>
                            </p:childTnLst>
                          </p:cTn>
                        </p:par>
                        <p:par>
                          <p:cTn id="71" fill="hold">
                            <p:stCondLst>
                              <p:cond delay="2500"/>
                            </p:stCondLst>
                            <p:childTnLst>
                              <p:par>
                                <p:cTn id="72" presetID="1" presetClass="entr" presetSubtype="0" fill="hold" nodeType="afterEffect">
                                  <p:stCondLst>
                                    <p:cond delay="0"/>
                                  </p:stCondLst>
                                  <p:childTnLst>
                                    <p:set>
                                      <p:cBhvr>
                                        <p:cTn id="73" dur="1" fill="hold">
                                          <p:stCondLst>
                                            <p:cond delay="499"/>
                                          </p:stCondLst>
                                        </p:cTn>
                                        <p:tgtEl>
                                          <p:spTgt spid="54305"/>
                                        </p:tgtEl>
                                        <p:attrNameLst>
                                          <p:attrName>style.visibility</p:attrName>
                                        </p:attrNameLst>
                                      </p:cBhvr>
                                      <p:to>
                                        <p:strVal val="visible"/>
                                      </p:to>
                                    </p:set>
                                  </p:childTnLst>
                                  <p:subTnLst>
                                    <p:set>
                                      <p:cBhvr override="childStyle">
                                        <p:cTn dur="1" fill="hold" display="0" masterRel="sameClick" afterEffect="1">
                                          <p:stCondLst>
                                            <p:cond evt="end" delay="0">
                                              <p:tn val="72"/>
                                            </p:cond>
                                          </p:stCondLst>
                                        </p:cTn>
                                        <p:tgtEl>
                                          <p:spTgt spid="54305"/>
                                        </p:tgtEl>
                                        <p:attrNameLst>
                                          <p:attrName>style.visibility</p:attrName>
                                        </p:attrNameLst>
                                      </p:cBhvr>
                                      <p:to>
                                        <p:strVal val="hidden"/>
                                      </p:to>
                                    </p:set>
                                  </p:subTnLst>
                                </p:cTn>
                              </p:par>
                            </p:childTnLst>
                          </p:cTn>
                        </p:par>
                        <p:par>
                          <p:cTn id="74" fill="hold">
                            <p:stCondLst>
                              <p:cond delay="3000"/>
                            </p:stCondLst>
                            <p:childTnLst>
                              <p:par>
                                <p:cTn id="75" presetID="1" presetClass="entr" presetSubtype="0" fill="hold" nodeType="afterEffect">
                                  <p:stCondLst>
                                    <p:cond delay="0"/>
                                  </p:stCondLst>
                                  <p:childTnLst>
                                    <p:set>
                                      <p:cBhvr>
                                        <p:cTn id="76" dur="1" fill="hold">
                                          <p:stCondLst>
                                            <p:cond delay="499"/>
                                          </p:stCondLst>
                                        </p:cTn>
                                        <p:tgtEl>
                                          <p:spTgt spid="54306"/>
                                        </p:tgtEl>
                                        <p:attrNameLst>
                                          <p:attrName>style.visibility</p:attrName>
                                        </p:attrNameLst>
                                      </p:cBhvr>
                                      <p:to>
                                        <p:strVal val="visible"/>
                                      </p:to>
                                    </p:set>
                                  </p:childTnLst>
                                  <p:subTnLst>
                                    <p:set>
                                      <p:cBhvr override="childStyle">
                                        <p:cTn dur="1" fill="hold" display="0" masterRel="sameClick" afterEffect="1">
                                          <p:stCondLst>
                                            <p:cond evt="end" delay="0">
                                              <p:tn val="75"/>
                                            </p:cond>
                                          </p:stCondLst>
                                        </p:cTn>
                                        <p:tgtEl>
                                          <p:spTgt spid="54306"/>
                                        </p:tgtEl>
                                        <p:attrNameLst>
                                          <p:attrName>style.visibility</p:attrName>
                                        </p:attrNameLst>
                                      </p:cBhvr>
                                      <p:to>
                                        <p:strVal val="hidden"/>
                                      </p:to>
                                    </p:set>
                                  </p:subTnLst>
                                </p:cTn>
                              </p:par>
                            </p:childTnLst>
                          </p:cTn>
                        </p:par>
                        <p:par>
                          <p:cTn id="77" fill="hold">
                            <p:stCondLst>
                              <p:cond delay="3500"/>
                            </p:stCondLst>
                            <p:childTnLst>
                              <p:par>
                                <p:cTn id="78" presetID="1" presetClass="entr" presetSubtype="0" fill="hold" nodeType="afterEffect">
                                  <p:stCondLst>
                                    <p:cond delay="0"/>
                                  </p:stCondLst>
                                  <p:childTnLst>
                                    <p:set>
                                      <p:cBhvr>
                                        <p:cTn id="79" dur="1" fill="hold">
                                          <p:stCondLst>
                                            <p:cond delay="499"/>
                                          </p:stCondLst>
                                        </p:cTn>
                                        <p:tgtEl>
                                          <p:spTgt spid="54308"/>
                                        </p:tgtEl>
                                        <p:attrNameLst>
                                          <p:attrName>style.visibility</p:attrName>
                                        </p:attrNameLst>
                                      </p:cBhvr>
                                      <p:to>
                                        <p:strVal val="visible"/>
                                      </p:to>
                                    </p:set>
                                  </p:childTnLst>
                                </p:cTn>
                              </p:par>
                            </p:childTnLst>
                          </p:cTn>
                        </p:par>
                        <p:par>
                          <p:cTn id="80" fill="hold">
                            <p:stCondLst>
                              <p:cond delay="4000"/>
                            </p:stCondLst>
                            <p:childTnLst>
                              <p:par>
                                <p:cTn id="81" presetID="1" presetClass="entr" presetSubtype="0" fill="hold" grpId="0" nodeType="afterEffect">
                                  <p:stCondLst>
                                    <p:cond delay="0"/>
                                  </p:stCondLst>
                                  <p:childTnLst>
                                    <p:set>
                                      <p:cBhvr>
                                        <p:cTn id="82" dur="1" fill="hold">
                                          <p:stCondLst>
                                            <p:cond delay="499"/>
                                          </p:stCondLst>
                                        </p:cTn>
                                        <p:tgtEl>
                                          <p:spTgt spid="54285"/>
                                        </p:tgtEl>
                                        <p:attrNameLst>
                                          <p:attrName>style.visibility</p:attrName>
                                        </p:attrNameLst>
                                      </p:cBhvr>
                                      <p:to>
                                        <p:strVal val="visible"/>
                                      </p:to>
                                    </p:set>
                                  </p:childTnLst>
                                </p:cTn>
                              </p:par>
                            </p:childTnLst>
                          </p:cTn>
                        </p:par>
                        <p:par>
                          <p:cTn id="83" fill="hold">
                            <p:stCondLst>
                              <p:cond delay="4500"/>
                            </p:stCondLst>
                            <p:childTnLst>
                              <p:par>
                                <p:cTn id="84" presetID="1" presetClass="entr" presetSubtype="0" fill="hold" nodeType="afterEffect">
                                  <p:stCondLst>
                                    <p:cond delay="0"/>
                                  </p:stCondLst>
                                  <p:childTnLst>
                                    <p:set>
                                      <p:cBhvr>
                                        <p:cTn id="85" dur="1" fill="hold">
                                          <p:stCondLst>
                                            <p:cond delay="499"/>
                                          </p:stCondLst>
                                        </p:cTn>
                                        <p:tgtEl>
                                          <p:spTgt spid="54309"/>
                                        </p:tgtEl>
                                        <p:attrNameLst>
                                          <p:attrName>style.visibility</p:attrName>
                                        </p:attrNameLst>
                                      </p:cBhvr>
                                      <p:to>
                                        <p:strVal val="visible"/>
                                      </p:to>
                                    </p:set>
                                  </p:childTnLst>
                                </p:cTn>
                              </p:par>
                            </p:childTnLst>
                          </p:cTn>
                        </p:par>
                        <p:par>
                          <p:cTn id="86" fill="hold">
                            <p:stCondLst>
                              <p:cond delay="5000"/>
                            </p:stCondLst>
                            <p:childTnLst>
                              <p:par>
                                <p:cTn id="87" presetID="1" presetClass="entr" presetSubtype="0" fill="hold" grpId="0" nodeType="afterEffect">
                                  <p:stCondLst>
                                    <p:cond delay="0"/>
                                  </p:stCondLst>
                                  <p:childTnLst>
                                    <p:set>
                                      <p:cBhvr>
                                        <p:cTn id="88" dur="1" fill="hold">
                                          <p:stCondLst>
                                            <p:cond delay="499"/>
                                          </p:stCondLst>
                                        </p:cTn>
                                        <p:tgtEl>
                                          <p:spTgt spid="54284"/>
                                        </p:tgtEl>
                                        <p:attrNameLst>
                                          <p:attrName>style.visibility</p:attrName>
                                        </p:attrNameLst>
                                      </p:cBhvr>
                                      <p:to>
                                        <p:strVal val="visible"/>
                                      </p:to>
                                    </p:set>
                                  </p:childTnLst>
                                </p:cTn>
                              </p:par>
                            </p:childTnLst>
                          </p:cTn>
                        </p:par>
                        <p:par>
                          <p:cTn id="89" fill="hold">
                            <p:stCondLst>
                              <p:cond delay="5500"/>
                            </p:stCondLst>
                            <p:childTnLst>
                              <p:par>
                                <p:cTn id="90" presetID="1" presetClass="entr" presetSubtype="0" fill="hold" grpId="0" nodeType="afterEffect">
                                  <p:stCondLst>
                                    <p:cond delay="0"/>
                                  </p:stCondLst>
                                  <p:childTnLst>
                                    <p:set>
                                      <p:cBhvr>
                                        <p:cTn id="91" dur="1" fill="hold">
                                          <p:stCondLst>
                                            <p:cond delay="499"/>
                                          </p:stCondLst>
                                        </p:cTn>
                                        <p:tgtEl>
                                          <p:spTgt spid="54307"/>
                                        </p:tgtEl>
                                        <p:attrNameLst>
                                          <p:attrName>style.visibility</p:attrName>
                                        </p:attrNameLst>
                                      </p:cBhvr>
                                      <p:to>
                                        <p:strVal val="visible"/>
                                      </p:to>
                                    </p:set>
                                  </p:childTnLst>
                                </p:cTn>
                              </p:par>
                            </p:childTnLst>
                          </p:cTn>
                        </p:par>
                        <p:par>
                          <p:cTn id="92" fill="hold">
                            <p:stCondLst>
                              <p:cond delay="6000"/>
                            </p:stCondLst>
                            <p:childTnLst>
                              <p:par>
                                <p:cTn id="93" presetID="1" presetClass="entr" presetSubtype="0" fill="hold" nodeType="afterEffect">
                                  <p:stCondLst>
                                    <p:cond delay="0"/>
                                  </p:stCondLst>
                                  <p:childTnLst>
                                    <p:set>
                                      <p:cBhvr>
                                        <p:cTn id="94" dur="1" fill="hold">
                                          <p:stCondLst>
                                            <p:cond delay="499"/>
                                          </p:stCondLst>
                                        </p:cTn>
                                        <p:tgtEl>
                                          <p:spTgt spid="54312"/>
                                        </p:tgtEl>
                                        <p:attrNameLst>
                                          <p:attrName>style.visibility</p:attrName>
                                        </p:attrNameLst>
                                      </p:cBhvr>
                                      <p:to>
                                        <p:strVal val="visible"/>
                                      </p:to>
                                    </p:set>
                                  </p:childTnLst>
                                  <p:subTnLst>
                                    <p:set>
                                      <p:cBhvr override="childStyle">
                                        <p:cTn dur="1" fill="hold" display="0" masterRel="sameClick" afterEffect="1">
                                          <p:stCondLst>
                                            <p:cond evt="end" delay="0">
                                              <p:tn val="93"/>
                                            </p:cond>
                                          </p:stCondLst>
                                        </p:cTn>
                                        <p:tgtEl>
                                          <p:spTgt spid="54312"/>
                                        </p:tgtEl>
                                        <p:attrNameLst>
                                          <p:attrName>style.visibility</p:attrName>
                                        </p:attrNameLst>
                                      </p:cBhvr>
                                      <p:to>
                                        <p:strVal val="hidden"/>
                                      </p:to>
                                    </p:set>
                                  </p:subTnLst>
                                </p:cTn>
                              </p:par>
                            </p:childTnLst>
                          </p:cTn>
                        </p:par>
                        <p:par>
                          <p:cTn id="95" fill="hold">
                            <p:stCondLst>
                              <p:cond delay="6500"/>
                            </p:stCondLst>
                            <p:childTnLst>
                              <p:par>
                                <p:cTn id="96" presetID="1" presetClass="entr" presetSubtype="0" fill="hold" nodeType="afterEffect">
                                  <p:stCondLst>
                                    <p:cond delay="0"/>
                                  </p:stCondLst>
                                  <p:childTnLst>
                                    <p:set>
                                      <p:cBhvr>
                                        <p:cTn id="97" dur="1" fill="hold">
                                          <p:stCondLst>
                                            <p:cond delay="499"/>
                                          </p:stCondLst>
                                        </p:cTn>
                                        <p:tgtEl>
                                          <p:spTgt spid="54313"/>
                                        </p:tgtEl>
                                        <p:attrNameLst>
                                          <p:attrName>style.visibility</p:attrName>
                                        </p:attrNameLst>
                                      </p:cBhvr>
                                      <p:to>
                                        <p:strVal val="visible"/>
                                      </p:to>
                                    </p:set>
                                  </p:childTnLst>
                                  <p:subTnLst>
                                    <p:set>
                                      <p:cBhvr override="childStyle">
                                        <p:cTn dur="1" fill="hold" display="0" masterRel="sameClick" afterEffect="1">
                                          <p:stCondLst>
                                            <p:cond evt="end" delay="0">
                                              <p:tn val="96"/>
                                            </p:cond>
                                          </p:stCondLst>
                                        </p:cTn>
                                        <p:tgtEl>
                                          <p:spTgt spid="54313"/>
                                        </p:tgtEl>
                                        <p:attrNameLst>
                                          <p:attrName>style.visibility</p:attrName>
                                        </p:attrNameLst>
                                      </p:cBhvr>
                                      <p:to>
                                        <p:strVal val="hidden"/>
                                      </p:to>
                                    </p:set>
                                  </p:subTnLst>
                                </p:cTn>
                              </p:par>
                            </p:childTnLst>
                          </p:cTn>
                        </p:par>
                        <p:par>
                          <p:cTn id="98" fill="hold">
                            <p:stCondLst>
                              <p:cond delay="7000"/>
                            </p:stCondLst>
                            <p:childTnLst>
                              <p:par>
                                <p:cTn id="99" presetID="1" presetClass="entr" presetSubtype="0" fill="hold" nodeType="afterEffect">
                                  <p:stCondLst>
                                    <p:cond delay="0"/>
                                  </p:stCondLst>
                                  <p:childTnLst>
                                    <p:set>
                                      <p:cBhvr>
                                        <p:cTn id="100" dur="1" fill="hold">
                                          <p:stCondLst>
                                            <p:cond delay="499"/>
                                          </p:stCondLst>
                                        </p:cTn>
                                        <p:tgtEl>
                                          <p:spTgt spid="54314"/>
                                        </p:tgtEl>
                                        <p:attrNameLst>
                                          <p:attrName>style.visibility</p:attrName>
                                        </p:attrNameLst>
                                      </p:cBhvr>
                                      <p:to>
                                        <p:strVal val="visible"/>
                                      </p:to>
                                    </p:set>
                                  </p:childTnLst>
                                </p:cTn>
                              </p:par>
                            </p:childTnLst>
                          </p:cTn>
                        </p:par>
                        <p:par>
                          <p:cTn id="101" fill="hold">
                            <p:stCondLst>
                              <p:cond delay="7500"/>
                            </p:stCondLst>
                            <p:childTnLst>
                              <p:par>
                                <p:cTn id="102" presetID="1" presetClass="entr" presetSubtype="0" fill="hold" grpId="0" nodeType="afterEffect">
                                  <p:stCondLst>
                                    <p:cond delay="0"/>
                                  </p:stCondLst>
                                  <p:childTnLst>
                                    <p:set>
                                      <p:cBhvr>
                                        <p:cTn id="103" dur="1" fill="hold">
                                          <p:stCondLst>
                                            <p:cond delay="499"/>
                                          </p:stCondLst>
                                        </p:cTn>
                                        <p:tgtEl>
                                          <p:spTgt spid="54287"/>
                                        </p:tgtEl>
                                        <p:attrNameLst>
                                          <p:attrName>style.visibility</p:attrName>
                                        </p:attrNameLst>
                                      </p:cBhvr>
                                      <p:to>
                                        <p:strVal val="visible"/>
                                      </p:to>
                                    </p:set>
                                  </p:childTnLst>
                                </p:cTn>
                              </p:par>
                            </p:childTnLst>
                          </p:cTn>
                        </p:par>
                        <p:par>
                          <p:cTn id="104" fill="hold">
                            <p:stCondLst>
                              <p:cond delay="8000"/>
                            </p:stCondLst>
                            <p:childTnLst>
                              <p:par>
                                <p:cTn id="105" presetID="1" presetClass="entr" presetSubtype="0" fill="hold" nodeType="afterEffect">
                                  <p:stCondLst>
                                    <p:cond delay="0"/>
                                  </p:stCondLst>
                                  <p:childTnLst>
                                    <p:set>
                                      <p:cBhvr>
                                        <p:cTn id="106" dur="1" fill="hold">
                                          <p:stCondLst>
                                            <p:cond delay="499"/>
                                          </p:stCondLst>
                                        </p:cTn>
                                        <p:tgtEl>
                                          <p:spTgt spid="54315"/>
                                        </p:tgtEl>
                                        <p:attrNameLst>
                                          <p:attrName>style.visibility</p:attrName>
                                        </p:attrNameLst>
                                      </p:cBhvr>
                                      <p:to>
                                        <p:strVal val="visible"/>
                                      </p:to>
                                    </p:set>
                                  </p:childTnLst>
                                </p:cTn>
                              </p:par>
                            </p:childTnLst>
                          </p:cTn>
                        </p:par>
                        <p:par>
                          <p:cTn id="107" fill="hold">
                            <p:stCondLst>
                              <p:cond delay="8500"/>
                            </p:stCondLst>
                            <p:childTnLst>
                              <p:par>
                                <p:cTn id="108" presetID="1" presetClass="entr" presetSubtype="0" fill="hold" grpId="0" nodeType="afterEffect">
                                  <p:stCondLst>
                                    <p:cond delay="0"/>
                                  </p:stCondLst>
                                  <p:childTnLst>
                                    <p:set>
                                      <p:cBhvr>
                                        <p:cTn id="109" dur="1" fill="hold">
                                          <p:stCondLst>
                                            <p:cond delay="499"/>
                                          </p:stCondLst>
                                        </p:cTn>
                                        <p:tgtEl>
                                          <p:spTgt spid="54286"/>
                                        </p:tgtEl>
                                        <p:attrNameLst>
                                          <p:attrName>style.visibility</p:attrName>
                                        </p:attrNameLst>
                                      </p:cBhvr>
                                      <p:to>
                                        <p:strVal val="visible"/>
                                      </p:to>
                                    </p:set>
                                  </p:childTnLst>
                                </p:cTn>
                              </p:par>
                            </p:childTnLst>
                          </p:cTn>
                        </p:par>
                        <p:par>
                          <p:cTn id="110" fill="hold">
                            <p:stCondLst>
                              <p:cond delay="9000"/>
                            </p:stCondLst>
                            <p:childTnLst>
                              <p:par>
                                <p:cTn id="111" presetID="1" presetClass="entr" presetSubtype="0" fill="hold" grpId="0" nodeType="afterEffect">
                                  <p:stCondLst>
                                    <p:cond delay="0"/>
                                  </p:stCondLst>
                                  <p:childTnLst>
                                    <p:set>
                                      <p:cBhvr>
                                        <p:cTn id="112" dur="1" fill="hold">
                                          <p:stCondLst>
                                            <p:cond delay="499"/>
                                          </p:stCondLst>
                                        </p:cTn>
                                        <p:tgtEl>
                                          <p:spTgt spid="54316"/>
                                        </p:tgtEl>
                                        <p:attrNameLst>
                                          <p:attrName>style.visibility</p:attrName>
                                        </p:attrNameLst>
                                      </p:cBhvr>
                                      <p:to>
                                        <p:strVal val="visible"/>
                                      </p:to>
                                    </p:set>
                                  </p:childTnLst>
                                </p:cTn>
                              </p:par>
                            </p:childTnLst>
                          </p:cTn>
                        </p:par>
                        <p:par>
                          <p:cTn id="113" fill="hold">
                            <p:stCondLst>
                              <p:cond delay="9500"/>
                            </p:stCondLst>
                            <p:childTnLst>
                              <p:par>
                                <p:cTn id="114" presetID="1" presetClass="entr" presetSubtype="0" fill="hold" nodeType="afterEffect">
                                  <p:stCondLst>
                                    <p:cond delay="0"/>
                                  </p:stCondLst>
                                  <p:childTnLst>
                                    <p:set>
                                      <p:cBhvr>
                                        <p:cTn id="115" dur="1" fill="hold">
                                          <p:stCondLst>
                                            <p:cond delay="499"/>
                                          </p:stCondLst>
                                        </p:cTn>
                                        <p:tgtEl>
                                          <p:spTgt spid="54324"/>
                                        </p:tgtEl>
                                        <p:attrNameLst>
                                          <p:attrName>style.visibility</p:attrName>
                                        </p:attrNameLst>
                                      </p:cBhvr>
                                      <p:to>
                                        <p:strVal val="visible"/>
                                      </p:to>
                                    </p:set>
                                  </p:childTnLst>
                                  <p:subTnLst>
                                    <p:set>
                                      <p:cBhvr override="childStyle">
                                        <p:cTn dur="1" fill="hold" display="0" masterRel="sameClick" afterEffect="1">
                                          <p:stCondLst>
                                            <p:cond evt="end" delay="0">
                                              <p:tn val="114"/>
                                            </p:cond>
                                          </p:stCondLst>
                                        </p:cTn>
                                        <p:tgtEl>
                                          <p:spTgt spid="54324"/>
                                        </p:tgtEl>
                                        <p:attrNameLst>
                                          <p:attrName>style.visibility</p:attrName>
                                        </p:attrNameLst>
                                      </p:cBhvr>
                                      <p:to>
                                        <p:strVal val="hidden"/>
                                      </p:to>
                                    </p:set>
                                  </p:subTnLst>
                                </p:cTn>
                              </p:par>
                            </p:childTnLst>
                          </p:cTn>
                        </p:par>
                        <p:par>
                          <p:cTn id="116" fill="hold">
                            <p:stCondLst>
                              <p:cond delay="10000"/>
                            </p:stCondLst>
                            <p:childTnLst>
                              <p:par>
                                <p:cTn id="117" presetID="1" presetClass="entr" presetSubtype="0" fill="hold" nodeType="afterEffect">
                                  <p:stCondLst>
                                    <p:cond delay="0"/>
                                  </p:stCondLst>
                                  <p:childTnLst>
                                    <p:set>
                                      <p:cBhvr>
                                        <p:cTn id="118" dur="1" fill="hold">
                                          <p:stCondLst>
                                            <p:cond delay="499"/>
                                          </p:stCondLst>
                                        </p:cTn>
                                        <p:tgtEl>
                                          <p:spTgt spid="54325"/>
                                        </p:tgtEl>
                                        <p:attrNameLst>
                                          <p:attrName>style.visibility</p:attrName>
                                        </p:attrNameLst>
                                      </p:cBhvr>
                                      <p:to>
                                        <p:strVal val="visible"/>
                                      </p:to>
                                    </p:set>
                                  </p:childTnLst>
                                  <p:subTnLst>
                                    <p:set>
                                      <p:cBhvr override="childStyle">
                                        <p:cTn dur="1" fill="hold" display="0" masterRel="sameClick" afterEffect="1">
                                          <p:stCondLst>
                                            <p:cond evt="end" delay="0">
                                              <p:tn val="117"/>
                                            </p:cond>
                                          </p:stCondLst>
                                        </p:cTn>
                                        <p:tgtEl>
                                          <p:spTgt spid="54325"/>
                                        </p:tgtEl>
                                        <p:attrNameLst>
                                          <p:attrName>style.visibility</p:attrName>
                                        </p:attrNameLst>
                                      </p:cBhvr>
                                      <p:to>
                                        <p:strVal val="hidden"/>
                                      </p:to>
                                    </p:set>
                                  </p:subTnLst>
                                </p:cTn>
                              </p:par>
                            </p:childTnLst>
                          </p:cTn>
                        </p:par>
                        <p:par>
                          <p:cTn id="119" fill="hold">
                            <p:stCondLst>
                              <p:cond delay="10500"/>
                            </p:stCondLst>
                            <p:childTnLst>
                              <p:par>
                                <p:cTn id="120" presetID="1" presetClass="entr" presetSubtype="0" fill="hold" nodeType="afterEffect">
                                  <p:stCondLst>
                                    <p:cond delay="0"/>
                                  </p:stCondLst>
                                  <p:childTnLst>
                                    <p:set>
                                      <p:cBhvr>
                                        <p:cTn id="121" dur="1" fill="hold">
                                          <p:stCondLst>
                                            <p:cond delay="499"/>
                                          </p:stCondLst>
                                        </p:cTn>
                                        <p:tgtEl>
                                          <p:spTgt spid="54328"/>
                                        </p:tgtEl>
                                        <p:attrNameLst>
                                          <p:attrName>style.visibility</p:attrName>
                                        </p:attrNameLst>
                                      </p:cBhvr>
                                      <p:to>
                                        <p:strVal val="visible"/>
                                      </p:to>
                                    </p:set>
                                  </p:childTnLst>
                                </p:cTn>
                              </p:par>
                            </p:childTnLst>
                          </p:cTn>
                        </p:par>
                        <p:par>
                          <p:cTn id="122" fill="hold">
                            <p:stCondLst>
                              <p:cond delay="11000"/>
                            </p:stCondLst>
                            <p:childTnLst>
                              <p:par>
                                <p:cTn id="123" presetID="1" presetClass="entr" presetSubtype="0" fill="hold" grpId="0" nodeType="afterEffect">
                                  <p:stCondLst>
                                    <p:cond delay="0"/>
                                  </p:stCondLst>
                                  <p:childTnLst>
                                    <p:set>
                                      <p:cBhvr>
                                        <p:cTn id="124" dur="1" fill="hold">
                                          <p:stCondLst>
                                            <p:cond delay="499"/>
                                          </p:stCondLst>
                                        </p:cTn>
                                        <p:tgtEl>
                                          <p:spTgt spid="54326"/>
                                        </p:tgtEl>
                                        <p:attrNameLst>
                                          <p:attrName>style.visibility</p:attrName>
                                        </p:attrNameLst>
                                      </p:cBhvr>
                                      <p:to>
                                        <p:strVal val="visible"/>
                                      </p:to>
                                    </p:set>
                                  </p:childTnLst>
                                </p:cTn>
                              </p:par>
                            </p:childTnLst>
                          </p:cTn>
                        </p:par>
                        <p:par>
                          <p:cTn id="125" fill="hold">
                            <p:stCondLst>
                              <p:cond delay="11500"/>
                            </p:stCondLst>
                            <p:childTnLst>
                              <p:par>
                                <p:cTn id="126" presetID="1" presetClass="entr" presetSubtype="0" fill="hold" nodeType="afterEffect">
                                  <p:stCondLst>
                                    <p:cond delay="0"/>
                                  </p:stCondLst>
                                  <p:childTnLst>
                                    <p:set>
                                      <p:cBhvr>
                                        <p:cTn id="127" dur="1" fill="hold">
                                          <p:stCondLst>
                                            <p:cond delay="499"/>
                                          </p:stCondLst>
                                        </p:cTn>
                                        <p:tgtEl>
                                          <p:spTgt spid="54329"/>
                                        </p:tgtEl>
                                        <p:attrNameLst>
                                          <p:attrName>style.visibility</p:attrName>
                                        </p:attrNameLst>
                                      </p:cBhvr>
                                      <p:to>
                                        <p:strVal val="visible"/>
                                      </p:to>
                                    </p:set>
                                  </p:childTnLst>
                                </p:cTn>
                              </p:par>
                            </p:childTnLst>
                          </p:cTn>
                        </p:par>
                        <p:par>
                          <p:cTn id="128" fill="hold">
                            <p:stCondLst>
                              <p:cond delay="12000"/>
                            </p:stCondLst>
                            <p:childTnLst>
                              <p:par>
                                <p:cTn id="129" presetID="1" presetClass="entr" presetSubtype="0" fill="hold" grpId="0" nodeType="afterEffect">
                                  <p:stCondLst>
                                    <p:cond delay="0"/>
                                  </p:stCondLst>
                                  <p:childTnLst>
                                    <p:set>
                                      <p:cBhvr>
                                        <p:cTn id="130" dur="1" fill="hold">
                                          <p:stCondLst>
                                            <p:cond delay="499"/>
                                          </p:stCondLst>
                                        </p:cTn>
                                        <p:tgtEl>
                                          <p:spTgt spid="54327"/>
                                        </p:tgtEl>
                                        <p:attrNameLst>
                                          <p:attrName>style.visibility</p:attrName>
                                        </p:attrNameLst>
                                      </p:cBhvr>
                                      <p:to>
                                        <p:strVal val="visible"/>
                                      </p:to>
                                    </p:set>
                                  </p:childTnLst>
                                </p:cTn>
                              </p:par>
                            </p:childTnLst>
                          </p:cTn>
                        </p:par>
                        <p:par>
                          <p:cTn id="131" fill="hold">
                            <p:stCondLst>
                              <p:cond delay="12500"/>
                            </p:stCondLst>
                            <p:childTnLst>
                              <p:par>
                                <p:cTn id="132" presetID="1" presetClass="entr" presetSubtype="0" fill="hold" grpId="0" nodeType="afterEffect">
                                  <p:stCondLst>
                                    <p:cond delay="0"/>
                                  </p:stCondLst>
                                  <p:childTnLst>
                                    <p:set>
                                      <p:cBhvr>
                                        <p:cTn id="133" dur="1" fill="hold">
                                          <p:stCondLst>
                                            <p:cond delay="499"/>
                                          </p:stCondLst>
                                        </p:cTn>
                                        <p:tgtEl>
                                          <p:spTgt spid="54330"/>
                                        </p:tgtEl>
                                        <p:attrNameLst>
                                          <p:attrName>style.visibility</p:attrName>
                                        </p:attrNameLst>
                                      </p:cBhvr>
                                      <p:to>
                                        <p:strVal val="visible"/>
                                      </p:to>
                                    </p:set>
                                  </p:childTnLst>
                                </p:cTn>
                              </p:par>
                            </p:childTnLst>
                          </p:cTn>
                        </p:par>
                        <p:par>
                          <p:cTn id="134" fill="hold">
                            <p:stCondLst>
                              <p:cond delay="13000"/>
                            </p:stCondLst>
                            <p:childTnLst>
                              <p:par>
                                <p:cTn id="135" presetID="1" presetClass="entr" presetSubtype="0" fill="hold" nodeType="afterEffect">
                                  <p:stCondLst>
                                    <p:cond delay="0"/>
                                  </p:stCondLst>
                                  <p:childTnLst>
                                    <p:set>
                                      <p:cBhvr>
                                        <p:cTn id="136" dur="1" fill="hold">
                                          <p:stCondLst>
                                            <p:cond delay="499"/>
                                          </p:stCondLst>
                                        </p:cTn>
                                        <p:tgtEl>
                                          <p:spTgt spid="54331"/>
                                        </p:tgtEl>
                                        <p:attrNameLst>
                                          <p:attrName>style.visibility</p:attrName>
                                        </p:attrNameLst>
                                      </p:cBhvr>
                                      <p:to>
                                        <p:strVal val="visible"/>
                                      </p:to>
                                    </p:set>
                                  </p:childTnLst>
                                  <p:subTnLst>
                                    <p:set>
                                      <p:cBhvr override="childStyle">
                                        <p:cTn dur="1" fill="hold" display="0" masterRel="sameClick" afterEffect="1">
                                          <p:stCondLst>
                                            <p:cond evt="end" delay="0">
                                              <p:tn val="135"/>
                                            </p:cond>
                                          </p:stCondLst>
                                        </p:cTn>
                                        <p:tgtEl>
                                          <p:spTgt spid="54331"/>
                                        </p:tgtEl>
                                        <p:attrNameLst>
                                          <p:attrName>style.visibility</p:attrName>
                                        </p:attrNameLst>
                                      </p:cBhvr>
                                      <p:to>
                                        <p:strVal val="hidden"/>
                                      </p:to>
                                    </p:set>
                                  </p:subTnLst>
                                </p:cTn>
                              </p:par>
                            </p:childTnLst>
                          </p:cTn>
                        </p:par>
                        <p:par>
                          <p:cTn id="137" fill="hold">
                            <p:stCondLst>
                              <p:cond delay="13500"/>
                            </p:stCondLst>
                            <p:childTnLst>
                              <p:par>
                                <p:cTn id="138" presetID="1" presetClass="entr" presetSubtype="0" fill="hold" nodeType="afterEffect">
                                  <p:stCondLst>
                                    <p:cond delay="0"/>
                                  </p:stCondLst>
                                  <p:childTnLst>
                                    <p:set>
                                      <p:cBhvr>
                                        <p:cTn id="139" dur="1" fill="hold">
                                          <p:stCondLst>
                                            <p:cond delay="499"/>
                                          </p:stCondLst>
                                        </p:cTn>
                                        <p:tgtEl>
                                          <p:spTgt spid="54332"/>
                                        </p:tgtEl>
                                        <p:attrNameLst>
                                          <p:attrName>style.visibility</p:attrName>
                                        </p:attrNameLst>
                                      </p:cBhvr>
                                      <p:to>
                                        <p:strVal val="visible"/>
                                      </p:to>
                                    </p:set>
                                  </p:childTnLst>
                                  <p:subTnLst>
                                    <p:set>
                                      <p:cBhvr override="childStyle">
                                        <p:cTn dur="1" fill="hold" display="0" masterRel="sameClick" afterEffect="1">
                                          <p:stCondLst>
                                            <p:cond evt="end" delay="0">
                                              <p:tn val="138"/>
                                            </p:cond>
                                          </p:stCondLst>
                                        </p:cTn>
                                        <p:tgtEl>
                                          <p:spTgt spid="54332"/>
                                        </p:tgtEl>
                                        <p:attrNameLst>
                                          <p:attrName>style.visibility</p:attrName>
                                        </p:attrNameLst>
                                      </p:cBhvr>
                                      <p:to>
                                        <p:strVal val="hidden"/>
                                      </p:to>
                                    </p:set>
                                  </p:subTnLst>
                                </p:cTn>
                              </p:par>
                            </p:childTnLst>
                          </p:cTn>
                        </p:par>
                        <p:par>
                          <p:cTn id="140" fill="hold">
                            <p:stCondLst>
                              <p:cond delay="14000"/>
                            </p:stCondLst>
                            <p:childTnLst>
                              <p:par>
                                <p:cTn id="141" presetID="1" presetClass="entr" presetSubtype="0" fill="hold" nodeType="afterEffect">
                                  <p:stCondLst>
                                    <p:cond delay="0"/>
                                  </p:stCondLst>
                                  <p:childTnLst>
                                    <p:set>
                                      <p:cBhvr>
                                        <p:cTn id="142" dur="1" fill="hold">
                                          <p:stCondLst>
                                            <p:cond delay="499"/>
                                          </p:stCondLst>
                                        </p:cTn>
                                        <p:tgtEl>
                                          <p:spTgt spid="54335"/>
                                        </p:tgtEl>
                                        <p:attrNameLst>
                                          <p:attrName>style.visibility</p:attrName>
                                        </p:attrNameLst>
                                      </p:cBhvr>
                                      <p:to>
                                        <p:strVal val="visible"/>
                                      </p:to>
                                    </p:set>
                                  </p:childTnLst>
                                </p:cTn>
                              </p:par>
                            </p:childTnLst>
                          </p:cTn>
                        </p:par>
                        <p:par>
                          <p:cTn id="143" fill="hold">
                            <p:stCondLst>
                              <p:cond delay="14500"/>
                            </p:stCondLst>
                            <p:childTnLst>
                              <p:par>
                                <p:cTn id="144" presetID="1" presetClass="entr" presetSubtype="0" fill="hold" grpId="0" nodeType="afterEffect">
                                  <p:stCondLst>
                                    <p:cond delay="0"/>
                                  </p:stCondLst>
                                  <p:childTnLst>
                                    <p:set>
                                      <p:cBhvr>
                                        <p:cTn id="145" dur="1" fill="hold">
                                          <p:stCondLst>
                                            <p:cond delay="499"/>
                                          </p:stCondLst>
                                        </p:cTn>
                                        <p:tgtEl>
                                          <p:spTgt spid="54334"/>
                                        </p:tgtEl>
                                        <p:attrNameLst>
                                          <p:attrName>style.visibility</p:attrName>
                                        </p:attrNameLst>
                                      </p:cBhvr>
                                      <p:to>
                                        <p:strVal val="visible"/>
                                      </p:to>
                                    </p:set>
                                  </p:childTnLst>
                                </p:cTn>
                              </p:par>
                            </p:childTnLst>
                          </p:cTn>
                        </p:par>
                        <p:par>
                          <p:cTn id="146" fill="hold">
                            <p:stCondLst>
                              <p:cond delay="15000"/>
                            </p:stCondLst>
                            <p:childTnLst>
                              <p:par>
                                <p:cTn id="147" presetID="1" presetClass="entr" presetSubtype="0" fill="hold" nodeType="afterEffect">
                                  <p:stCondLst>
                                    <p:cond delay="0"/>
                                  </p:stCondLst>
                                  <p:childTnLst>
                                    <p:set>
                                      <p:cBhvr>
                                        <p:cTn id="148" dur="1" fill="hold">
                                          <p:stCondLst>
                                            <p:cond delay="499"/>
                                          </p:stCondLst>
                                        </p:cTn>
                                        <p:tgtEl>
                                          <p:spTgt spid="54336"/>
                                        </p:tgtEl>
                                        <p:attrNameLst>
                                          <p:attrName>style.visibility</p:attrName>
                                        </p:attrNameLst>
                                      </p:cBhvr>
                                      <p:to>
                                        <p:strVal val="visible"/>
                                      </p:to>
                                    </p:set>
                                  </p:childTnLst>
                                </p:cTn>
                              </p:par>
                            </p:childTnLst>
                          </p:cTn>
                        </p:par>
                        <p:par>
                          <p:cTn id="149" fill="hold">
                            <p:stCondLst>
                              <p:cond delay="15500"/>
                            </p:stCondLst>
                            <p:childTnLst>
                              <p:par>
                                <p:cTn id="150" presetID="1" presetClass="entr" presetSubtype="0" fill="hold" grpId="0" nodeType="afterEffect">
                                  <p:stCondLst>
                                    <p:cond delay="0"/>
                                  </p:stCondLst>
                                  <p:childTnLst>
                                    <p:set>
                                      <p:cBhvr>
                                        <p:cTn id="151" dur="1" fill="hold">
                                          <p:stCondLst>
                                            <p:cond delay="499"/>
                                          </p:stCondLst>
                                        </p:cTn>
                                        <p:tgtEl>
                                          <p:spTgt spid="54333"/>
                                        </p:tgtEl>
                                        <p:attrNameLst>
                                          <p:attrName>style.visibility</p:attrName>
                                        </p:attrNameLst>
                                      </p:cBhvr>
                                      <p:to>
                                        <p:strVal val="visible"/>
                                      </p:to>
                                    </p:set>
                                  </p:childTnLst>
                                </p:cTn>
                              </p:par>
                            </p:childTnLst>
                          </p:cTn>
                        </p:par>
                        <p:par>
                          <p:cTn id="152" fill="hold">
                            <p:stCondLst>
                              <p:cond delay="16000"/>
                            </p:stCondLst>
                            <p:childTnLst>
                              <p:par>
                                <p:cTn id="153" presetID="1" presetClass="entr" presetSubtype="0" fill="hold" grpId="0" nodeType="afterEffect">
                                  <p:stCondLst>
                                    <p:cond delay="0"/>
                                  </p:stCondLst>
                                  <p:childTnLst>
                                    <p:set>
                                      <p:cBhvr>
                                        <p:cTn id="154" dur="1" fill="hold">
                                          <p:stCondLst>
                                            <p:cond delay="499"/>
                                          </p:stCondLst>
                                        </p:cTn>
                                        <p:tgtEl>
                                          <p:spTgt spid="54337"/>
                                        </p:tgtEl>
                                        <p:attrNameLst>
                                          <p:attrName>style.visibility</p:attrName>
                                        </p:attrNameLst>
                                      </p:cBhvr>
                                      <p:to>
                                        <p:strVal val="visible"/>
                                      </p:to>
                                    </p:set>
                                  </p:childTnLst>
                                </p:cTn>
                              </p:par>
                            </p:childTnLst>
                          </p:cTn>
                        </p:par>
                        <p:par>
                          <p:cTn id="155" fill="hold">
                            <p:stCondLst>
                              <p:cond delay="16500"/>
                            </p:stCondLst>
                            <p:childTnLst>
                              <p:par>
                                <p:cTn id="156" presetID="1" presetClass="entr" presetSubtype="0" fill="hold" nodeType="afterEffect">
                                  <p:stCondLst>
                                    <p:cond delay="0"/>
                                  </p:stCondLst>
                                  <p:childTnLst>
                                    <p:set>
                                      <p:cBhvr>
                                        <p:cTn id="157" dur="1" fill="hold">
                                          <p:stCondLst>
                                            <p:cond delay="499"/>
                                          </p:stCondLst>
                                        </p:cTn>
                                        <p:tgtEl>
                                          <p:spTgt spid="54338"/>
                                        </p:tgtEl>
                                        <p:attrNameLst>
                                          <p:attrName>style.visibility</p:attrName>
                                        </p:attrNameLst>
                                      </p:cBhvr>
                                      <p:to>
                                        <p:strVal val="visible"/>
                                      </p:to>
                                    </p:set>
                                  </p:childTnLst>
                                  <p:subTnLst>
                                    <p:set>
                                      <p:cBhvr override="childStyle">
                                        <p:cTn dur="1" fill="hold" display="0" masterRel="sameClick" afterEffect="1">
                                          <p:stCondLst>
                                            <p:cond evt="end" delay="0">
                                              <p:tn val="156"/>
                                            </p:cond>
                                          </p:stCondLst>
                                        </p:cTn>
                                        <p:tgtEl>
                                          <p:spTgt spid="54338"/>
                                        </p:tgtEl>
                                        <p:attrNameLst>
                                          <p:attrName>style.visibility</p:attrName>
                                        </p:attrNameLst>
                                      </p:cBhvr>
                                      <p:to>
                                        <p:strVal val="hidden"/>
                                      </p:to>
                                    </p:set>
                                  </p:subTnLst>
                                </p:cTn>
                              </p:par>
                            </p:childTnLst>
                          </p:cTn>
                        </p:par>
                        <p:par>
                          <p:cTn id="158" fill="hold">
                            <p:stCondLst>
                              <p:cond delay="17000"/>
                            </p:stCondLst>
                            <p:childTnLst>
                              <p:par>
                                <p:cTn id="159" presetID="1" presetClass="entr" presetSubtype="0" fill="hold" nodeType="afterEffect">
                                  <p:stCondLst>
                                    <p:cond delay="0"/>
                                  </p:stCondLst>
                                  <p:childTnLst>
                                    <p:set>
                                      <p:cBhvr>
                                        <p:cTn id="160" dur="1" fill="hold">
                                          <p:stCondLst>
                                            <p:cond delay="499"/>
                                          </p:stCondLst>
                                        </p:cTn>
                                        <p:tgtEl>
                                          <p:spTgt spid="54340"/>
                                        </p:tgtEl>
                                        <p:attrNameLst>
                                          <p:attrName>style.visibility</p:attrName>
                                        </p:attrNameLst>
                                      </p:cBhvr>
                                      <p:to>
                                        <p:strVal val="visible"/>
                                      </p:to>
                                    </p:set>
                                  </p:childTnLst>
                                  <p:subTnLst>
                                    <p:set>
                                      <p:cBhvr override="childStyle">
                                        <p:cTn dur="1" fill="hold" display="0" masterRel="sameClick" afterEffect="1">
                                          <p:stCondLst>
                                            <p:cond evt="end" delay="0">
                                              <p:tn val="159"/>
                                            </p:cond>
                                          </p:stCondLst>
                                        </p:cTn>
                                        <p:tgtEl>
                                          <p:spTgt spid="54340"/>
                                        </p:tgtEl>
                                        <p:attrNameLst>
                                          <p:attrName>style.visibility</p:attrName>
                                        </p:attrNameLst>
                                      </p:cBhvr>
                                      <p:to>
                                        <p:strVal val="hidden"/>
                                      </p:to>
                                    </p:set>
                                  </p:subTnLst>
                                </p:cTn>
                              </p:par>
                            </p:childTnLst>
                          </p:cTn>
                        </p:par>
                        <p:par>
                          <p:cTn id="161" fill="hold">
                            <p:stCondLst>
                              <p:cond delay="17500"/>
                            </p:stCondLst>
                            <p:childTnLst>
                              <p:par>
                                <p:cTn id="162" presetID="1" presetClass="entr" presetSubtype="0" fill="hold" nodeType="afterEffect">
                                  <p:stCondLst>
                                    <p:cond delay="0"/>
                                  </p:stCondLst>
                                  <p:childTnLst>
                                    <p:set>
                                      <p:cBhvr>
                                        <p:cTn id="163" dur="1" fill="hold">
                                          <p:stCondLst>
                                            <p:cond delay="499"/>
                                          </p:stCondLst>
                                        </p:cTn>
                                        <p:tgtEl>
                                          <p:spTgt spid="54341"/>
                                        </p:tgtEl>
                                        <p:attrNameLst>
                                          <p:attrName>style.visibility</p:attrName>
                                        </p:attrNameLst>
                                      </p:cBhvr>
                                      <p:to>
                                        <p:strVal val="visible"/>
                                      </p:to>
                                    </p:set>
                                  </p:childTnLst>
                                  <p:subTnLst>
                                    <p:set>
                                      <p:cBhvr override="childStyle">
                                        <p:cTn dur="1" fill="hold" display="0" masterRel="sameClick" afterEffect="1">
                                          <p:stCondLst>
                                            <p:cond evt="end" delay="0">
                                              <p:tn val="162"/>
                                            </p:cond>
                                          </p:stCondLst>
                                        </p:cTn>
                                        <p:tgtEl>
                                          <p:spTgt spid="54341"/>
                                        </p:tgtEl>
                                        <p:attrNameLst>
                                          <p:attrName>style.visibility</p:attrName>
                                        </p:attrNameLst>
                                      </p:cBhvr>
                                      <p:to>
                                        <p:strVal val="hidden"/>
                                      </p:to>
                                    </p:set>
                                  </p:subTnLst>
                                </p:cTn>
                              </p:par>
                            </p:childTnLst>
                          </p:cTn>
                        </p:par>
                        <p:par>
                          <p:cTn id="164" fill="hold">
                            <p:stCondLst>
                              <p:cond delay="18000"/>
                            </p:stCondLst>
                            <p:childTnLst>
                              <p:par>
                                <p:cTn id="165" presetID="1" presetClass="entr" presetSubtype="0" fill="hold" nodeType="afterEffect">
                                  <p:stCondLst>
                                    <p:cond delay="0"/>
                                  </p:stCondLst>
                                  <p:childTnLst>
                                    <p:set>
                                      <p:cBhvr>
                                        <p:cTn id="166" dur="1" fill="hold">
                                          <p:stCondLst>
                                            <p:cond delay="499"/>
                                          </p:stCondLst>
                                        </p:cTn>
                                        <p:tgtEl>
                                          <p:spTgt spid="54303"/>
                                        </p:tgtEl>
                                        <p:attrNameLst>
                                          <p:attrName>style.visibility</p:attrName>
                                        </p:attrNameLst>
                                      </p:cBhvr>
                                      <p:to>
                                        <p:strVal val="visible"/>
                                      </p:to>
                                    </p:set>
                                  </p:childTnLst>
                                </p:cTn>
                              </p:par>
                            </p:childTnLst>
                          </p:cTn>
                        </p:par>
                        <p:par>
                          <p:cTn id="167" fill="hold">
                            <p:stCondLst>
                              <p:cond delay="18500"/>
                            </p:stCondLst>
                            <p:childTnLst>
                              <p:par>
                                <p:cTn id="168" presetID="1" presetClass="entr" presetSubtype="0" fill="hold" grpId="0" nodeType="afterEffect">
                                  <p:stCondLst>
                                    <p:cond delay="0"/>
                                  </p:stCondLst>
                                  <p:childTnLst>
                                    <p:set>
                                      <p:cBhvr>
                                        <p:cTn id="169" dur="1" fill="hold">
                                          <p:stCondLst>
                                            <p:cond delay="499"/>
                                          </p:stCondLst>
                                        </p:cTn>
                                        <p:tgtEl>
                                          <p:spTgt spid="54288"/>
                                        </p:tgtEl>
                                        <p:attrNameLst>
                                          <p:attrName>style.visibility</p:attrName>
                                        </p:attrNameLst>
                                      </p:cBhvr>
                                      <p:to>
                                        <p:strVal val="visible"/>
                                      </p:to>
                                    </p:set>
                                  </p:childTnLst>
                                </p:cTn>
                              </p:par>
                            </p:childTnLst>
                          </p:cTn>
                        </p:par>
                        <p:par>
                          <p:cTn id="170" fill="hold">
                            <p:stCondLst>
                              <p:cond delay="19000"/>
                            </p:stCondLst>
                            <p:childTnLst>
                              <p:par>
                                <p:cTn id="171" presetID="1" presetClass="entr" presetSubtype="0" fill="hold" grpId="0" nodeType="afterEffect">
                                  <p:stCondLst>
                                    <p:cond delay="0"/>
                                  </p:stCondLst>
                                  <p:childTnLst>
                                    <p:set>
                                      <p:cBhvr>
                                        <p:cTn id="172" dur="1" fill="hold">
                                          <p:stCondLst>
                                            <p:cond delay="499"/>
                                          </p:stCondLst>
                                        </p:cTn>
                                        <p:tgtEl>
                                          <p:spTgt spid="54342"/>
                                        </p:tgtEl>
                                        <p:attrNameLst>
                                          <p:attrName>style.visibility</p:attrName>
                                        </p:attrNameLst>
                                      </p:cBhvr>
                                      <p:to>
                                        <p:strVal val="visible"/>
                                      </p:to>
                                    </p:set>
                                  </p:childTnLst>
                                </p:cTn>
                              </p:par>
                            </p:childTnLst>
                          </p:cTn>
                        </p:par>
                        <p:par>
                          <p:cTn id="173" fill="hold">
                            <p:stCondLst>
                              <p:cond delay="19500"/>
                            </p:stCondLst>
                            <p:childTnLst>
                              <p:par>
                                <p:cTn id="174" presetID="1" presetClass="entr" presetSubtype="0" fill="hold" nodeType="afterEffect">
                                  <p:stCondLst>
                                    <p:cond delay="0"/>
                                  </p:stCondLst>
                                  <p:childTnLst>
                                    <p:set>
                                      <p:cBhvr>
                                        <p:cTn id="175" dur="1" fill="hold">
                                          <p:stCondLst>
                                            <p:cond delay="499"/>
                                          </p:stCondLst>
                                        </p:cTn>
                                        <p:tgtEl>
                                          <p:spTgt spid="54343"/>
                                        </p:tgtEl>
                                        <p:attrNameLst>
                                          <p:attrName>style.visibility</p:attrName>
                                        </p:attrNameLst>
                                      </p:cBhvr>
                                      <p:to>
                                        <p:strVal val="visible"/>
                                      </p:to>
                                    </p:set>
                                  </p:childTnLst>
                                  <p:subTnLst>
                                    <p:set>
                                      <p:cBhvr override="childStyle">
                                        <p:cTn dur="1" fill="hold" display="0" masterRel="sameClick" afterEffect="1">
                                          <p:stCondLst>
                                            <p:cond evt="end" delay="0">
                                              <p:tn val="174"/>
                                            </p:cond>
                                          </p:stCondLst>
                                        </p:cTn>
                                        <p:tgtEl>
                                          <p:spTgt spid="54343"/>
                                        </p:tgtEl>
                                        <p:attrNameLst>
                                          <p:attrName>style.visibility</p:attrName>
                                        </p:attrNameLst>
                                      </p:cBhvr>
                                      <p:to>
                                        <p:strVal val="hidden"/>
                                      </p:to>
                                    </p:set>
                                  </p:subTnLst>
                                </p:cTn>
                              </p:par>
                            </p:childTnLst>
                          </p:cTn>
                        </p:par>
                        <p:par>
                          <p:cTn id="176" fill="hold">
                            <p:stCondLst>
                              <p:cond delay="20000"/>
                            </p:stCondLst>
                            <p:childTnLst>
                              <p:par>
                                <p:cTn id="177" presetID="1" presetClass="entr" presetSubtype="0" fill="hold" nodeType="afterEffect">
                                  <p:stCondLst>
                                    <p:cond delay="0"/>
                                  </p:stCondLst>
                                  <p:childTnLst>
                                    <p:set>
                                      <p:cBhvr>
                                        <p:cTn id="178" dur="1" fill="hold">
                                          <p:stCondLst>
                                            <p:cond delay="499"/>
                                          </p:stCondLst>
                                        </p:cTn>
                                        <p:tgtEl>
                                          <p:spTgt spid="54344"/>
                                        </p:tgtEl>
                                        <p:attrNameLst>
                                          <p:attrName>style.visibility</p:attrName>
                                        </p:attrNameLst>
                                      </p:cBhvr>
                                      <p:to>
                                        <p:strVal val="visible"/>
                                      </p:to>
                                    </p:set>
                                  </p:childTnLst>
                                  <p:subTnLst>
                                    <p:set>
                                      <p:cBhvr override="childStyle">
                                        <p:cTn dur="1" fill="hold" display="0" masterRel="sameClick" afterEffect="1">
                                          <p:stCondLst>
                                            <p:cond evt="end" delay="0">
                                              <p:tn val="177"/>
                                            </p:cond>
                                          </p:stCondLst>
                                        </p:cTn>
                                        <p:tgtEl>
                                          <p:spTgt spid="54344"/>
                                        </p:tgtEl>
                                        <p:attrNameLst>
                                          <p:attrName>style.visibility</p:attrName>
                                        </p:attrNameLst>
                                      </p:cBhvr>
                                      <p:to>
                                        <p:strVal val="hidden"/>
                                      </p:to>
                                    </p:set>
                                  </p:subTnLst>
                                </p:cTn>
                              </p:par>
                            </p:childTnLst>
                          </p:cTn>
                        </p:par>
                        <p:par>
                          <p:cTn id="179" fill="hold">
                            <p:stCondLst>
                              <p:cond delay="20500"/>
                            </p:stCondLst>
                            <p:childTnLst>
                              <p:par>
                                <p:cTn id="180" presetID="1" presetClass="entr" presetSubtype="0" fill="hold" nodeType="afterEffect">
                                  <p:stCondLst>
                                    <p:cond delay="0"/>
                                  </p:stCondLst>
                                  <p:childTnLst>
                                    <p:set>
                                      <p:cBhvr>
                                        <p:cTn id="181" dur="1" fill="hold">
                                          <p:stCondLst>
                                            <p:cond delay="499"/>
                                          </p:stCondLst>
                                        </p:cTn>
                                        <p:tgtEl>
                                          <p:spTgt spid="54304"/>
                                        </p:tgtEl>
                                        <p:attrNameLst>
                                          <p:attrName>style.visibility</p:attrName>
                                        </p:attrNameLst>
                                      </p:cBhvr>
                                      <p:to>
                                        <p:strVal val="visible"/>
                                      </p:to>
                                    </p:set>
                                  </p:childTnLst>
                                </p:cTn>
                              </p:par>
                            </p:childTnLst>
                          </p:cTn>
                        </p:par>
                        <p:par>
                          <p:cTn id="182" fill="hold">
                            <p:stCondLst>
                              <p:cond delay="21000"/>
                            </p:stCondLst>
                            <p:childTnLst>
                              <p:par>
                                <p:cTn id="183" presetID="1" presetClass="entr" presetSubtype="0" fill="hold" grpId="0" nodeType="afterEffect">
                                  <p:stCondLst>
                                    <p:cond delay="0"/>
                                  </p:stCondLst>
                                  <p:childTnLst>
                                    <p:set>
                                      <p:cBhvr>
                                        <p:cTn id="184" dur="1" fill="hold">
                                          <p:stCondLst>
                                            <p:cond delay="499"/>
                                          </p:stCondLst>
                                        </p:cTn>
                                        <p:tgtEl>
                                          <p:spTgt spid="54289"/>
                                        </p:tgtEl>
                                        <p:attrNameLst>
                                          <p:attrName>style.visibility</p:attrName>
                                        </p:attrNameLst>
                                      </p:cBhvr>
                                      <p:to>
                                        <p:strVal val="visible"/>
                                      </p:to>
                                    </p:set>
                                  </p:childTnLst>
                                </p:cTn>
                              </p:par>
                            </p:childTnLst>
                          </p:cTn>
                        </p:par>
                        <p:par>
                          <p:cTn id="185" fill="hold">
                            <p:stCondLst>
                              <p:cond delay="21500"/>
                            </p:stCondLst>
                            <p:childTnLst>
                              <p:par>
                                <p:cTn id="186" presetID="1" presetClass="entr" presetSubtype="0" fill="hold" grpId="0" nodeType="afterEffect">
                                  <p:stCondLst>
                                    <p:cond delay="0"/>
                                  </p:stCondLst>
                                  <p:childTnLst>
                                    <p:set>
                                      <p:cBhvr>
                                        <p:cTn id="187" dur="1" fill="hold">
                                          <p:stCondLst>
                                            <p:cond delay="499"/>
                                          </p:stCondLst>
                                        </p:cTn>
                                        <p:tgtEl>
                                          <p:spTgt spid="54345"/>
                                        </p:tgtEl>
                                        <p:attrNameLst>
                                          <p:attrName>style.visibility</p:attrName>
                                        </p:attrNameLst>
                                      </p:cBhvr>
                                      <p:to>
                                        <p:strVal val="visible"/>
                                      </p:to>
                                    </p:set>
                                  </p:childTnLst>
                                </p:cTn>
                              </p:par>
                            </p:childTnLst>
                          </p:cTn>
                        </p:par>
                        <p:par>
                          <p:cTn id="188" fill="hold">
                            <p:stCondLst>
                              <p:cond delay="22000"/>
                            </p:stCondLst>
                            <p:childTnLst>
                              <p:par>
                                <p:cTn id="189" presetID="1" presetClass="entr" presetSubtype="0" fill="hold" nodeType="afterEffect">
                                  <p:stCondLst>
                                    <p:cond delay="0"/>
                                  </p:stCondLst>
                                  <p:childTnLst>
                                    <p:set>
                                      <p:cBhvr>
                                        <p:cTn id="190" dur="1" fill="hold">
                                          <p:stCondLst>
                                            <p:cond delay="499"/>
                                          </p:stCondLst>
                                        </p:cTn>
                                        <p:tgtEl>
                                          <p:spTgt spid="54346"/>
                                        </p:tgtEl>
                                        <p:attrNameLst>
                                          <p:attrName>style.visibility</p:attrName>
                                        </p:attrNameLst>
                                      </p:cBhvr>
                                      <p:to>
                                        <p:strVal val="visible"/>
                                      </p:to>
                                    </p:set>
                                  </p:childTnLst>
                                  <p:subTnLst>
                                    <p:set>
                                      <p:cBhvr override="childStyle">
                                        <p:cTn dur="1" fill="hold" display="0" masterRel="sameClick" afterEffect="1">
                                          <p:stCondLst>
                                            <p:cond evt="end" delay="0">
                                              <p:tn val="189"/>
                                            </p:cond>
                                          </p:stCondLst>
                                        </p:cTn>
                                        <p:tgtEl>
                                          <p:spTgt spid="54346"/>
                                        </p:tgtEl>
                                        <p:attrNameLst>
                                          <p:attrName>style.visibility</p:attrName>
                                        </p:attrNameLst>
                                      </p:cBhvr>
                                      <p:to>
                                        <p:strVal val="hidden"/>
                                      </p:to>
                                    </p:set>
                                  </p:subTnLst>
                                </p:cTn>
                              </p:par>
                            </p:childTnLst>
                          </p:cTn>
                        </p:par>
                        <p:par>
                          <p:cTn id="191" fill="hold">
                            <p:stCondLst>
                              <p:cond delay="22500"/>
                            </p:stCondLst>
                            <p:childTnLst>
                              <p:par>
                                <p:cTn id="192" presetID="1" presetClass="entr" presetSubtype="0" fill="hold" nodeType="afterEffect">
                                  <p:stCondLst>
                                    <p:cond delay="0"/>
                                  </p:stCondLst>
                                  <p:childTnLst>
                                    <p:set>
                                      <p:cBhvr>
                                        <p:cTn id="193" dur="1" fill="hold">
                                          <p:stCondLst>
                                            <p:cond delay="499"/>
                                          </p:stCondLst>
                                        </p:cTn>
                                        <p:tgtEl>
                                          <p:spTgt spid="54347"/>
                                        </p:tgtEl>
                                        <p:attrNameLst>
                                          <p:attrName>style.visibility</p:attrName>
                                        </p:attrNameLst>
                                      </p:cBhvr>
                                      <p:to>
                                        <p:strVal val="visible"/>
                                      </p:to>
                                    </p:set>
                                  </p:childTnLst>
                                  <p:subTnLst>
                                    <p:set>
                                      <p:cBhvr override="childStyle">
                                        <p:cTn dur="1" fill="hold" display="0" masterRel="sameClick" afterEffect="1">
                                          <p:stCondLst>
                                            <p:cond evt="end" delay="0">
                                              <p:tn val="192"/>
                                            </p:cond>
                                          </p:stCondLst>
                                        </p:cTn>
                                        <p:tgtEl>
                                          <p:spTgt spid="54347"/>
                                        </p:tgtEl>
                                        <p:attrNameLst>
                                          <p:attrName>style.visibility</p:attrName>
                                        </p:attrNameLst>
                                      </p:cBhvr>
                                      <p:to>
                                        <p:strVal val="hidden"/>
                                      </p:to>
                                    </p:set>
                                  </p:subTnLst>
                                </p:cTn>
                              </p:par>
                            </p:childTnLst>
                          </p:cTn>
                        </p:par>
                        <p:par>
                          <p:cTn id="194" fill="hold">
                            <p:stCondLst>
                              <p:cond delay="23000"/>
                            </p:stCondLst>
                            <p:childTnLst>
                              <p:par>
                                <p:cTn id="195" presetID="1" presetClass="entr" presetSubtype="0" fill="hold" nodeType="afterEffect">
                                  <p:stCondLst>
                                    <p:cond delay="0"/>
                                  </p:stCondLst>
                                  <p:childTnLst>
                                    <p:set>
                                      <p:cBhvr>
                                        <p:cTn id="196" dur="1" fill="hold">
                                          <p:stCondLst>
                                            <p:cond delay="499"/>
                                          </p:stCondLst>
                                        </p:cTn>
                                        <p:tgtEl>
                                          <p:spTgt spid="54348"/>
                                        </p:tgtEl>
                                        <p:attrNameLst>
                                          <p:attrName>style.visibility</p:attrName>
                                        </p:attrNameLst>
                                      </p:cBhvr>
                                      <p:to>
                                        <p:strVal val="visible"/>
                                      </p:to>
                                    </p:set>
                                  </p:childTnLst>
                                  <p:subTnLst>
                                    <p:set>
                                      <p:cBhvr override="childStyle">
                                        <p:cTn dur="1" fill="hold" display="0" masterRel="sameClick" afterEffect="1">
                                          <p:stCondLst>
                                            <p:cond evt="end" delay="0">
                                              <p:tn val="195"/>
                                            </p:cond>
                                          </p:stCondLst>
                                        </p:cTn>
                                        <p:tgtEl>
                                          <p:spTgt spid="54348"/>
                                        </p:tgtEl>
                                        <p:attrNameLst>
                                          <p:attrName>style.visibility</p:attrName>
                                        </p:attrNameLst>
                                      </p:cBhvr>
                                      <p:to>
                                        <p:strVal val="hidden"/>
                                      </p:to>
                                    </p:set>
                                  </p:subTnLst>
                                </p:cTn>
                              </p:par>
                            </p:childTnLst>
                          </p:cTn>
                        </p:par>
                        <p:par>
                          <p:cTn id="197" fill="hold">
                            <p:stCondLst>
                              <p:cond delay="23500"/>
                            </p:stCondLst>
                            <p:childTnLst>
                              <p:par>
                                <p:cTn id="198" presetID="1" presetClass="entr" presetSubtype="0" fill="hold" nodeType="afterEffect">
                                  <p:stCondLst>
                                    <p:cond delay="0"/>
                                  </p:stCondLst>
                                  <p:childTnLst>
                                    <p:set>
                                      <p:cBhvr>
                                        <p:cTn id="199" dur="1" fill="hold">
                                          <p:stCondLst>
                                            <p:cond delay="499"/>
                                          </p:stCondLst>
                                        </p:cTn>
                                        <p:tgtEl>
                                          <p:spTgt spid="54349"/>
                                        </p:tgtEl>
                                        <p:attrNameLst>
                                          <p:attrName>style.visibility</p:attrName>
                                        </p:attrNameLst>
                                      </p:cBhvr>
                                      <p:to>
                                        <p:strVal val="visible"/>
                                      </p:to>
                                    </p:set>
                                  </p:childTnLst>
                                  <p:subTnLst>
                                    <p:set>
                                      <p:cBhvr override="childStyle">
                                        <p:cTn dur="1" fill="hold" display="0" masterRel="sameClick" afterEffect="1">
                                          <p:stCondLst>
                                            <p:cond evt="end" delay="0">
                                              <p:tn val="198"/>
                                            </p:cond>
                                          </p:stCondLst>
                                        </p:cTn>
                                        <p:tgtEl>
                                          <p:spTgt spid="54349"/>
                                        </p:tgtEl>
                                        <p:attrNameLst>
                                          <p:attrName>style.visibility</p:attrName>
                                        </p:attrNameLst>
                                      </p:cBhvr>
                                      <p:to>
                                        <p:strVal val="hidden"/>
                                      </p:to>
                                    </p:set>
                                  </p:subTnLst>
                                </p:cTn>
                              </p:par>
                            </p:childTnLst>
                          </p:cTn>
                        </p:par>
                        <p:par>
                          <p:cTn id="200" fill="hold">
                            <p:stCondLst>
                              <p:cond delay="24000"/>
                            </p:stCondLst>
                            <p:childTnLst>
                              <p:par>
                                <p:cTn id="201" presetID="1" presetClass="entr" presetSubtype="0" fill="hold" nodeType="afterEffect">
                                  <p:stCondLst>
                                    <p:cond delay="0"/>
                                  </p:stCondLst>
                                  <p:childTnLst>
                                    <p:set>
                                      <p:cBhvr>
                                        <p:cTn id="202" dur="1" fill="hold">
                                          <p:stCondLst>
                                            <p:cond delay="499"/>
                                          </p:stCondLst>
                                        </p:cTn>
                                        <p:tgtEl>
                                          <p:spTgt spid="54310"/>
                                        </p:tgtEl>
                                        <p:attrNameLst>
                                          <p:attrName>style.visibility</p:attrName>
                                        </p:attrNameLst>
                                      </p:cBhvr>
                                      <p:to>
                                        <p:strVal val="visible"/>
                                      </p:to>
                                    </p:set>
                                  </p:childTnLst>
                                </p:cTn>
                              </p:par>
                            </p:childTnLst>
                          </p:cTn>
                        </p:par>
                        <p:par>
                          <p:cTn id="203" fill="hold">
                            <p:stCondLst>
                              <p:cond delay="24500"/>
                            </p:stCondLst>
                            <p:childTnLst>
                              <p:par>
                                <p:cTn id="204" presetID="1" presetClass="entr" presetSubtype="0" fill="hold" grpId="0" nodeType="afterEffect">
                                  <p:stCondLst>
                                    <p:cond delay="0"/>
                                  </p:stCondLst>
                                  <p:childTnLst>
                                    <p:set>
                                      <p:cBhvr>
                                        <p:cTn id="205" dur="1" fill="hold">
                                          <p:stCondLst>
                                            <p:cond delay="499"/>
                                          </p:stCondLst>
                                        </p:cTn>
                                        <p:tgtEl>
                                          <p:spTgt spid="54290"/>
                                        </p:tgtEl>
                                        <p:attrNameLst>
                                          <p:attrName>style.visibility</p:attrName>
                                        </p:attrNameLst>
                                      </p:cBhvr>
                                      <p:to>
                                        <p:strVal val="visible"/>
                                      </p:to>
                                    </p:set>
                                  </p:childTnLst>
                                </p:cTn>
                              </p:par>
                            </p:childTnLst>
                          </p:cTn>
                        </p:par>
                        <p:par>
                          <p:cTn id="206" fill="hold">
                            <p:stCondLst>
                              <p:cond delay="25000"/>
                            </p:stCondLst>
                            <p:childTnLst>
                              <p:par>
                                <p:cTn id="207" presetID="1" presetClass="entr" presetSubtype="0" fill="hold" grpId="0" nodeType="afterEffect">
                                  <p:stCondLst>
                                    <p:cond delay="0"/>
                                  </p:stCondLst>
                                  <p:childTnLst>
                                    <p:set>
                                      <p:cBhvr>
                                        <p:cTn id="208" dur="1" fill="hold">
                                          <p:stCondLst>
                                            <p:cond delay="499"/>
                                          </p:stCondLst>
                                        </p:cTn>
                                        <p:tgtEl>
                                          <p:spTgt spid="54350"/>
                                        </p:tgtEl>
                                        <p:attrNameLst>
                                          <p:attrName>style.visibility</p:attrName>
                                        </p:attrNameLst>
                                      </p:cBhvr>
                                      <p:to>
                                        <p:strVal val="visible"/>
                                      </p:to>
                                    </p:set>
                                  </p:childTnLst>
                                </p:cTn>
                              </p:par>
                            </p:childTnLst>
                          </p:cTn>
                        </p:par>
                        <p:par>
                          <p:cTn id="209" fill="hold">
                            <p:stCondLst>
                              <p:cond delay="25500"/>
                            </p:stCondLst>
                            <p:childTnLst>
                              <p:par>
                                <p:cTn id="210" presetID="1" presetClass="entr" presetSubtype="0" fill="hold" nodeType="afterEffect">
                                  <p:stCondLst>
                                    <p:cond delay="0"/>
                                  </p:stCondLst>
                                  <p:childTnLst>
                                    <p:set>
                                      <p:cBhvr>
                                        <p:cTn id="211" dur="1" fill="hold">
                                          <p:stCondLst>
                                            <p:cond delay="499"/>
                                          </p:stCondLst>
                                        </p:cTn>
                                        <p:tgtEl>
                                          <p:spTgt spid="54351"/>
                                        </p:tgtEl>
                                        <p:attrNameLst>
                                          <p:attrName>style.visibility</p:attrName>
                                        </p:attrNameLst>
                                      </p:cBhvr>
                                      <p:to>
                                        <p:strVal val="visible"/>
                                      </p:to>
                                    </p:set>
                                  </p:childTnLst>
                                  <p:subTnLst>
                                    <p:set>
                                      <p:cBhvr override="childStyle">
                                        <p:cTn dur="1" fill="hold" display="0" masterRel="sameClick" afterEffect="1">
                                          <p:stCondLst>
                                            <p:cond evt="end" delay="0">
                                              <p:tn val="210"/>
                                            </p:cond>
                                          </p:stCondLst>
                                        </p:cTn>
                                        <p:tgtEl>
                                          <p:spTgt spid="54351"/>
                                        </p:tgtEl>
                                        <p:attrNameLst>
                                          <p:attrName>style.visibility</p:attrName>
                                        </p:attrNameLst>
                                      </p:cBhvr>
                                      <p:to>
                                        <p:strVal val="hidden"/>
                                      </p:to>
                                    </p:set>
                                  </p:subTnLst>
                                </p:cTn>
                              </p:par>
                            </p:childTnLst>
                          </p:cTn>
                        </p:par>
                        <p:par>
                          <p:cTn id="212" fill="hold">
                            <p:stCondLst>
                              <p:cond delay="26000"/>
                            </p:stCondLst>
                            <p:childTnLst>
                              <p:par>
                                <p:cTn id="213" presetID="1" presetClass="entr" presetSubtype="0" fill="hold" nodeType="afterEffect">
                                  <p:stCondLst>
                                    <p:cond delay="0"/>
                                  </p:stCondLst>
                                  <p:childTnLst>
                                    <p:set>
                                      <p:cBhvr>
                                        <p:cTn id="214" dur="1" fill="hold">
                                          <p:stCondLst>
                                            <p:cond delay="499"/>
                                          </p:stCondLst>
                                        </p:cTn>
                                        <p:tgtEl>
                                          <p:spTgt spid="54352"/>
                                        </p:tgtEl>
                                        <p:attrNameLst>
                                          <p:attrName>style.visibility</p:attrName>
                                        </p:attrNameLst>
                                      </p:cBhvr>
                                      <p:to>
                                        <p:strVal val="visible"/>
                                      </p:to>
                                    </p:set>
                                  </p:childTnLst>
                                  <p:subTnLst>
                                    <p:set>
                                      <p:cBhvr override="childStyle">
                                        <p:cTn dur="1" fill="hold" display="0" masterRel="sameClick" afterEffect="1">
                                          <p:stCondLst>
                                            <p:cond evt="end" delay="0">
                                              <p:tn val="213"/>
                                            </p:cond>
                                          </p:stCondLst>
                                        </p:cTn>
                                        <p:tgtEl>
                                          <p:spTgt spid="54352"/>
                                        </p:tgtEl>
                                        <p:attrNameLst>
                                          <p:attrName>style.visibility</p:attrName>
                                        </p:attrNameLst>
                                      </p:cBhvr>
                                      <p:to>
                                        <p:strVal val="hidden"/>
                                      </p:to>
                                    </p:set>
                                  </p:subTnLst>
                                </p:cTn>
                              </p:par>
                            </p:childTnLst>
                          </p:cTn>
                        </p:par>
                        <p:par>
                          <p:cTn id="215" fill="hold">
                            <p:stCondLst>
                              <p:cond delay="26500"/>
                            </p:stCondLst>
                            <p:childTnLst>
                              <p:par>
                                <p:cTn id="216" presetID="1" presetClass="entr" presetSubtype="0" fill="hold" nodeType="afterEffect">
                                  <p:stCondLst>
                                    <p:cond delay="0"/>
                                  </p:stCondLst>
                                  <p:childTnLst>
                                    <p:set>
                                      <p:cBhvr>
                                        <p:cTn id="217" dur="1" fill="hold">
                                          <p:stCondLst>
                                            <p:cond delay="499"/>
                                          </p:stCondLst>
                                        </p:cTn>
                                        <p:tgtEl>
                                          <p:spTgt spid="54311"/>
                                        </p:tgtEl>
                                        <p:attrNameLst>
                                          <p:attrName>style.visibility</p:attrName>
                                        </p:attrNameLst>
                                      </p:cBhvr>
                                      <p:to>
                                        <p:strVal val="visible"/>
                                      </p:to>
                                    </p:set>
                                  </p:childTnLst>
                                </p:cTn>
                              </p:par>
                            </p:childTnLst>
                          </p:cTn>
                        </p:par>
                        <p:par>
                          <p:cTn id="218" fill="hold">
                            <p:stCondLst>
                              <p:cond delay="27000"/>
                            </p:stCondLst>
                            <p:childTnLst>
                              <p:par>
                                <p:cTn id="219" presetID="1" presetClass="entr" presetSubtype="0" fill="hold" grpId="0" nodeType="afterEffect">
                                  <p:stCondLst>
                                    <p:cond delay="0"/>
                                  </p:stCondLst>
                                  <p:childTnLst>
                                    <p:set>
                                      <p:cBhvr>
                                        <p:cTn id="220" dur="1" fill="hold">
                                          <p:stCondLst>
                                            <p:cond delay="499"/>
                                          </p:stCondLst>
                                        </p:cTn>
                                        <p:tgtEl>
                                          <p:spTgt spid="54291"/>
                                        </p:tgtEl>
                                        <p:attrNameLst>
                                          <p:attrName>style.visibility</p:attrName>
                                        </p:attrNameLst>
                                      </p:cBhvr>
                                      <p:to>
                                        <p:strVal val="visible"/>
                                      </p:to>
                                    </p:set>
                                  </p:childTnLst>
                                </p:cTn>
                              </p:par>
                            </p:childTnLst>
                          </p:cTn>
                        </p:par>
                        <p:par>
                          <p:cTn id="221" fill="hold">
                            <p:stCondLst>
                              <p:cond delay="27500"/>
                            </p:stCondLst>
                            <p:childTnLst>
                              <p:par>
                                <p:cTn id="222" presetID="1" presetClass="entr" presetSubtype="0" fill="hold" grpId="0" nodeType="afterEffect">
                                  <p:stCondLst>
                                    <p:cond delay="0"/>
                                  </p:stCondLst>
                                  <p:childTnLst>
                                    <p:set>
                                      <p:cBhvr>
                                        <p:cTn id="223" dur="1" fill="hold">
                                          <p:stCondLst>
                                            <p:cond delay="499"/>
                                          </p:stCondLst>
                                        </p:cTn>
                                        <p:tgtEl>
                                          <p:spTgt spid="54353"/>
                                        </p:tgtEl>
                                        <p:attrNameLst>
                                          <p:attrName>style.visibility</p:attrName>
                                        </p:attrNameLst>
                                      </p:cBhvr>
                                      <p:to>
                                        <p:strVal val="visible"/>
                                      </p:to>
                                    </p:set>
                                  </p:childTnLst>
                                </p:cTn>
                              </p:par>
                            </p:childTnLst>
                          </p:cTn>
                        </p:par>
                        <p:par>
                          <p:cTn id="224" fill="hold">
                            <p:stCondLst>
                              <p:cond delay="28000"/>
                            </p:stCondLst>
                            <p:childTnLst>
                              <p:par>
                                <p:cTn id="225" presetID="1" presetClass="entr" presetSubtype="0" fill="hold" nodeType="afterEffect">
                                  <p:stCondLst>
                                    <p:cond delay="0"/>
                                  </p:stCondLst>
                                  <p:childTnLst>
                                    <p:set>
                                      <p:cBhvr>
                                        <p:cTn id="226" dur="1" fill="hold">
                                          <p:stCondLst>
                                            <p:cond delay="499"/>
                                          </p:stCondLst>
                                        </p:cTn>
                                        <p:tgtEl>
                                          <p:spTgt spid="54354"/>
                                        </p:tgtEl>
                                        <p:attrNameLst>
                                          <p:attrName>style.visibility</p:attrName>
                                        </p:attrNameLst>
                                      </p:cBhvr>
                                      <p:to>
                                        <p:strVal val="visible"/>
                                      </p:to>
                                    </p:set>
                                  </p:childTnLst>
                                  <p:subTnLst>
                                    <p:set>
                                      <p:cBhvr override="childStyle">
                                        <p:cTn dur="1" fill="hold" display="0" masterRel="sameClick" afterEffect="1">
                                          <p:stCondLst>
                                            <p:cond evt="end" delay="0">
                                              <p:tn val="225"/>
                                            </p:cond>
                                          </p:stCondLst>
                                        </p:cTn>
                                        <p:tgtEl>
                                          <p:spTgt spid="54354"/>
                                        </p:tgtEl>
                                        <p:attrNameLst>
                                          <p:attrName>style.visibility</p:attrName>
                                        </p:attrNameLst>
                                      </p:cBhvr>
                                      <p:to>
                                        <p:strVal val="hidden"/>
                                      </p:to>
                                    </p:set>
                                  </p:subTnLst>
                                </p:cTn>
                              </p:par>
                            </p:childTnLst>
                          </p:cTn>
                        </p:par>
                        <p:par>
                          <p:cTn id="227" fill="hold">
                            <p:stCondLst>
                              <p:cond delay="28500"/>
                            </p:stCondLst>
                            <p:childTnLst>
                              <p:par>
                                <p:cTn id="228" presetID="1" presetClass="entr" presetSubtype="0" fill="hold" nodeType="afterEffect">
                                  <p:stCondLst>
                                    <p:cond delay="0"/>
                                  </p:stCondLst>
                                  <p:childTnLst>
                                    <p:set>
                                      <p:cBhvr>
                                        <p:cTn id="229" dur="1" fill="hold">
                                          <p:stCondLst>
                                            <p:cond delay="499"/>
                                          </p:stCondLst>
                                        </p:cTn>
                                        <p:tgtEl>
                                          <p:spTgt spid="54355"/>
                                        </p:tgtEl>
                                        <p:attrNameLst>
                                          <p:attrName>style.visibility</p:attrName>
                                        </p:attrNameLst>
                                      </p:cBhvr>
                                      <p:to>
                                        <p:strVal val="visible"/>
                                      </p:to>
                                    </p:set>
                                  </p:childTnLst>
                                  <p:subTnLst>
                                    <p:set>
                                      <p:cBhvr override="childStyle">
                                        <p:cTn dur="1" fill="hold" display="0" masterRel="sameClick" afterEffect="1">
                                          <p:stCondLst>
                                            <p:cond evt="end" delay="0">
                                              <p:tn val="228"/>
                                            </p:cond>
                                          </p:stCondLst>
                                        </p:cTn>
                                        <p:tgtEl>
                                          <p:spTgt spid="54355"/>
                                        </p:tgtEl>
                                        <p:attrNameLst>
                                          <p:attrName>style.visibility</p:attrName>
                                        </p:attrNameLst>
                                      </p:cBhvr>
                                      <p:to>
                                        <p:strVal val="hidden"/>
                                      </p:to>
                                    </p:set>
                                  </p:subTnLst>
                                </p:cTn>
                              </p:par>
                            </p:childTnLst>
                          </p:cTn>
                        </p:par>
                        <p:par>
                          <p:cTn id="230" fill="hold">
                            <p:stCondLst>
                              <p:cond delay="29000"/>
                            </p:stCondLst>
                            <p:childTnLst>
                              <p:par>
                                <p:cTn id="231" presetID="1" presetClass="entr" presetSubtype="0" fill="hold" nodeType="afterEffect">
                                  <p:stCondLst>
                                    <p:cond delay="0"/>
                                  </p:stCondLst>
                                  <p:childTnLst>
                                    <p:set>
                                      <p:cBhvr>
                                        <p:cTn id="232" dur="1" fill="hold">
                                          <p:stCondLst>
                                            <p:cond delay="499"/>
                                          </p:stCondLst>
                                        </p:cTn>
                                        <p:tgtEl>
                                          <p:spTgt spid="54356"/>
                                        </p:tgtEl>
                                        <p:attrNameLst>
                                          <p:attrName>style.visibility</p:attrName>
                                        </p:attrNameLst>
                                      </p:cBhvr>
                                      <p:to>
                                        <p:strVal val="visible"/>
                                      </p:to>
                                    </p:set>
                                  </p:childTnLst>
                                  <p:subTnLst>
                                    <p:set>
                                      <p:cBhvr override="childStyle">
                                        <p:cTn dur="1" fill="hold" display="0" masterRel="sameClick" afterEffect="1">
                                          <p:stCondLst>
                                            <p:cond evt="end" delay="0">
                                              <p:tn val="231"/>
                                            </p:cond>
                                          </p:stCondLst>
                                        </p:cTn>
                                        <p:tgtEl>
                                          <p:spTgt spid="54356"/>
                                        </p:tgtEl>
                                        <p:attrNameLst>
                                          <p:attrName>style.visibility</p:attrName>
                                        </p:attrNameLst>
                                      </p:cBhvr>
                                      <p:to>
                                        <p:strVal val="hidden"/>
                                      </p:to>
                                    </p:set>
                                  </p:subTnLst>
                                </p:cTn>
                              </p:par>
                            </p:childTnLst>
                          </p:cTn>
                        </p:par>
                        <p:par>
                          <p:cTn id="233" fill="hold">
                            <p:stCondLst>
                              <p:cond delay="29500"/>
                            </p:stCondLst>
                            <p:childTnLst>
                              <p:par>
                                <p:cTn id="234" presetID="1" presetClass="entr" presetSubtype="0" fill="hold" nodeType="afterEffect">
                                  <p:stCondLst>
                                    <p:cond delay="0"/>
                                  </p:stCondLst>
                                  <p:childTnLst>
                                    <p:set>
                                      <p:cBhvr>
                                        <p:cTn id="235" dur="1" fill="hold">
                                          <p:stCondLst>
                                            <p:cond delay="499"/>
                                          </p:stCondLst>
                                        </p:cTn>
                                        <p:tgtEl>
                                          <p:spTgt spid="54357"/>
                                        </p:tgtEl>
                                        <p:attrNameLst>
                                          <p:attrName>style.visibility</p:attrName>
                                        </p:attrNameLst>
                                      </p:cBhvr>
                                      <p:to>
                                        <p:strVal val="visible"/>
                                      </p:to>
                                    </p:set>
                                  </p:childTnLst>
                                  <p:subTnLst>
                                    <p:set>
                                      <p:cBhvr override="childStyle">
                                        <p:cTn dur="1" fill="hold" display="0" masterRel="sameClick" afterEffect="1">
                                          <p:stCondLst>
                                            <p:cond evt="end" delay="0">
                                              <p:tn val="234"/>
                                            </p:cond>
                                          </p:stCondLst>
                                        </p:cTn>
                                        <p:tgtEl>
                                          <p:spTgt spid="54357"/>
                                        </p:tgtEl>
                                        <p:attrNameLst>
                                          <p:attrName>style.visibility</p:attrName>
                                        </p:attrNameLst>
                                      </p:cBhvr>
                                      <p:to>
                                        <p:strVal val="hidden"/>
                                      </p:to>
                                    </p:set>
                                  </p:subTnLst>
                                </p:cTn>
                              </p:par>
                            </p:childTnLst>
                          </p:cTn>
                        </p:par>
                        <p:par>
                          <p:cTn id="236" fill="hold">
                            <p:stCondLst>
                              <p:cond delay="30000"/>
                            </p:stCondLst>
                            <p:childTnLst>
                              <p:par>
                                <p:cTn id="237" presetID="1" presetClass="entr" presetSubtype="0" fill="hold" nodeType="afterEffect">
                                  <p:stCondLst>
                                    <p:cond delay="0"/>
                                  </p:stCondLst>
                                  <p:childTnLst>
                                    <p:set>
                                      <p:cBhvr>
                                        <p:cTn id="238" dur="1" fill="hold">
                                          <p:stCondLst>
                                            <p:cond delay="499"/>
                                          </p:stCondLst>
                                        </p:cTn>
                                        <p:tgtEl>
                                          <p:spTgt spid="54317"/>
                                        </p:tgtEl>
                                        <p:attrNameLst>
                                          <p:attrName>style.visibility</p:attrName>
                                        </p:attrNameLst>
                                      </p:cBhvr>
                                      <p:to>
                                        <p:strVal val="visible"/>
                                      </p:to>
                                    </p:set>
                                  </p:childTnLst>
                                </p:cTn>
                              </p:par>
                            </p:childTnLst>
                          </p:cTn>
                        </p:par>
                        <p:par>
                          <p:cTn id="239" fill="hold">
                            <p:stCondLst>
                              <p:cond delay="30500"/>
                            </p:stCondLst>
                            <p:childTnLst>
                              <p:par>
                                <p:cTn id="240" presetID="1" presetClass="entr" presetSubtype="0" fill="hold" grpId="0" nodeType="afterEffect">
                                  <p:stCondLst>
                                    <p:cond delay="0"/>
                                  </p:stCondLst>
                                  <p:childTnLst>
                                    <p:set>
                                      <p:cBhvr>
                                        <p:cTn id="241" dur="1" fill="hold">
                                          <p:stCondLst>
                                            <p:cond delay="499"/>
                                          </p:stCondLst>
                                        </p:cTn>
                                        <p:tgtEl>
                                          <p:spTgt spid="54292"/>
                                        </p:tgtEl>
                                        <p:attrNameLst>
                                          <p:attrName>style.visibility</p:attrName>
                                        </p:attrNameLst>
                                      </p:cBhvr>
                                      <p:to>
                                        <p:strVal val="visible"/>
                                      </p:to>
                                    </p:set>
                                  </p:childTnLst>
                                </p:cTn>
                              </p:par>
                            </p:childTnLst>
                          </p:cTn>
                        </p:par>
                        <p:par>
                          <p:cTn id="242" fill="hold">
                            <p:stCondLst>
                              <p:cond delay="31000"/>
                            </p:stCondLst>
                            <p:childTnLst>
                              <p:par>
                                <p:cTn id="243" presetID="1" presetClass="entr" presetSubtype="0" fill="hold" grpId="0" nodeType="afterEffect">
                                  <p:stCondLst>
                                    <p:cond delay="0"/>
                                  </p:stCondLst>
                                  <p:childTnLst>
                                    <p:set>
                                      <p:cBhvr>
                                        <p:cTn id="244" dur="1" fill="hold">
                                          <p:stCondLst>
                                            <p:cond delay="499"/>
                                          </p:stCondLst>
                                        </p:cTn>
                                        <p:tgtEl>
                                          <p:spTgt spid="54358"/>
                                        </p:tgtEl>
                                        <p:attrNameLst>
                                          <p:attrName>style.visibility</p:attrName>
                                        </p:attrNameLst>
                                      </p:cBhvr>
                                      <p:to>
                                        <p:strVal val="visible"/>
                                      </p:to>
                                    </p:set>
                                  </p:childTnLst>
                                </p:cTn>
                              </p:par>
                            </p:childTnLst>
                          </p:cTn>
                        </p:par>
                        <p:par>
                          <p:cTn id="245" fill="hold">
                            <p:stCondLst>
                              <p:cond delay="31500"/>
                            </p:stCondLst>
                            <p:childTnLst>
                              <p:par>
                                <p:cTn id="246" presetID="1" presetClass="entr" presetSubtype="0" fill="hold" nodeType="afterEffect">
                                  <p:stCondLst>
                                    <p:cond delay="0"/>
                                  </p:stCondLst>
                                  <p:childTnLst>
                                    <p:set>
                                      <p:cBhvr>
                                        <p:cTn id="247" dur="1" fill="hold">
                                          <p:stCondLst>
                                            <p:cond delay="499"/>
                                          </p:stCondLst>
                                        </p:cTn>
                                        <p:tgtEl>
                                          <p:spTgt spid="54365"/>
                                        </p:tgtEl>
                                        <p:attrNameLst>
                                          <p:attrName>style.visibility</p:attrName>
                                        </p:attrNameLst>
                                      </p:cBhvr>
                                      <p:to>
                                        <p:strVal val="visible"/>
                                      </p:to>
                                    </p:set>
                                  </p:childTnLst>
                                  <p:subTnLst>
                                    <p:set>
                                      <p:cBhvr override="childStyle">
                                        <p:cTn dur="1" fill="hold" display="0" masterRel="sameClick" afterEffect="1">
                                          <p:stCondLst>
                                            <p:cond evt="end" delay="0">
                                              <p:tn val="246"/>
                                            </p:cond>
                                          </p:stCondLst>
                                        </p:cTn>
                                        <p:tgtEl>
                                          <p:spTgt spid="54365"/>
                                        </p:tgtEl>
                                        <p:attrNameLst>
                                          <p:attrName>style.visibility</p:attrName>
                                        </p:attrNameLst>
                                      </p:cBhvr>
                                      <p:to>
                                        <p:strVal val="hidden"/>
                                      </p:to>
                                    </p:set>
                                  </p:subTnLst>
                                </p:cTn>
                              </p:par>
                            </p:childTnLst>
                          </p:cTn>
                        </p:par>
                        <p:par>
                          <p:cTn id="248" fill="hold">
                            <p:stCondLst>
                              <p:cond delay="32000"/>
                            </p:stCondLst>
                            <p:childTnLst>
                              <p:par>
                                <p:cTn id="249" presetID="1" presetClass="entr" presetSubtype="0" fill="hold" nodeType="afterEffect">
                                  <p:stCondLst>
                                    <p:cond delay="0"/>
                                  </p:stCondLst>
                                  <p:childTnLst>
                                    <p:set>
                                      <p:cBhvr>
                                        <p:cTn id="250" dur="1" fill="hold">
                                          <p:stCondLst>
                                            <p:cond delay="499"/>
                                          </p:stCondLst>
                                        </p:cTn>
                                        <p:tgtEl>
                                          <p:spTgt spid="54359"/>
                                        </p:tgtEl>
                                        <p:attrNameLst>
                                          <p:attrName>style.visibility</p:attrName>
                                        </p:attrNameLst>
                                      </p:cBhvr>
                                      <p:to>
                                        <p:strVal val="visible"/>
                                      </p:to>
                                    </p:set>
                                  </p:childTnLst>
                                  <p:subTnLst>
                                    <p:set>
                                      <p:cBhvr override="childStyle">
                                        <p:cTn dur="1" fill="hold" display="0" masterRel="sameClick" afterEffect="1">
                                          <p:stCondLst>
                                            <p:cond evt="end" delay="0">
                                              <p:tn val="249"/>
                                            </p:cond>
                                          </p:stCondLst>
                                        </p:cTn>
                                        <p:tgtEl>
                                          <p:spTgt spid="54359"/>
                                        </p:tgtEl>
                                        <p:attrNameLst>
                                          <p:attrName>style.visibility</p:attrName>
                                        </p:attrNameLst>
                                      </p:cBhvr>
                                      <p:to>
                                        <p:strVal val="hidden"/>
                                      </p:to>
                                    </p:set>
                                  </p:subTnLst>
                                </p:cTn>
                              </p:par>
                            </p:childTnLst>
                          </p:cTn>
                        </p:par>
                        <p:par>
                          <p:cTn id="251" fill="hold">
                            <p:stCondLst>
                              <p:cond delay="32500"/>
                            </p:stCondLst>
                            <p:childTnLst>
                              <p:par>
                                <p:cTn id="252" presetID="1" presetClass="entr" presetSubtype="0" fill="hold" grpId="0" nodeType="afterEffect">
                                  <p:stCondLst>
                                    <p:cond delay="0"/>
                                  </p:stCondLst>
                                  <p:childTnLst>
                                    <p:set>
                                      <p:cBhvr>
                                        <p:cTn id="253" dur="1" fill="hold">
                                          <p:stCondLst>
                                            <p:cond delay="499"/>
                                          </p:stCondLst>
                                        </p:cTn>
                                        <p:tgtEl>
                                          <p:spTgt spid="54362"/>
                                        </p:tgtEl>
                                        <p:attrNameLst>
                                          <p:attrName>style.visibility</p:attrName>
                                        </p:attrNameLst>
                                      </p:cBhvr>
                                      <p:to>
                                        <p:strVal val="visible"/>
                                      </p:to>
                                    </p:set>
                                  </p:childTnLst>
                                </p:cTn>
                              </p:par>
                            </p:childTnLst>
                          </p:cTn>
                        </p:par>
                        <p:par>
                          <p:cTn id="254" fill="hold">
                            <p:stCondLst>
                              <p:cond delay="33000"/>
                            </p:stCondLst>
                            <p:childTnLst>
                              <p:par>
                                <p:cTn id="255" presetID="1" presetClass="entr" presetSubtype="0" fill="hold" grpId="0" nodeType="afterEffect">
                                  <p:stCondLst>
                                    <p:cond delay="0"/>
                                  </p:stCondLst>
                                  <p:childTnLst>
                                    <p:set>
                                      <p:cBhvr>
                                        <p:cTn id="256" dur="1" fill="hold">
                                          <p:stCondLst>
                                            <p:cond delay="499"/>
                                          </p:stCondLst>
                                        </p:cTn>
                                        <p:tgtEl>
                                          <p:spTgt spid="54363"/>
                                        </p:tgtEl>
                                        <p:attrNameLst>
                                          <p:attrName>style.visibility</p:attrName>
                                        </p:attrNameLst>
                                      </p:cBhvr>
                                      <p:to>
                                        <p:strVal val="visible"/>
                                      </p:to>
                                    </p:set>
                                  </p:childTnLst>
                                </p:cTn>
                              </p:par>
                            </p:childTnLst>
                          </p:cTn>
                        </p:par>
                        <p:par>
                          <p:cTn id="257" fill="hold">
                            <p:stCondLst>
                              <p:cond delay="33500"/>
                            </p:stCondLst>
                            <p:childTnLst>
                              <p:par>
                                <p:cTn id="258" presetID="1" presetClass="entr" presetSubtype="0" fill="hold" grpId="0" nodeType="afterEffect">
                                  <p:stCondLst>
                                    <p:cond delay="0"/>
                                  </p:stCondLst>
                                  <p:childTnLst>
                                    <p:set>
                                      <p:cBhvr>
                                        <p:cTn id="259" dur="1" fill="hold">
                                          <p:stCondLst>
                                            <p:cond delay="499"/>
                                          </p:stCondLst>
                                        </p:cTn>
                                        <p:tgtEl>
                                          <p:spTgt spid="54366"/>
                                        </p:tgtEl>
                                        <p:attrNameLst>
                                          <p:attrName>style.visibility</p:attrName>
                                        </p:attrNameLst>
                                      </p:cBhvr>
                                      <p:to>
                                        <p:strVal val="visible"/>
                                      </p:to>
                                    </p:set>
                                  </p:childTnLst>
                                </p:cTn>
                              </p:par>
                            </p:childTnLst>
                          </p:cTn>
                        </p:par>
                        <p:par>
                          <p:cTn id="260" fill="hold">
                            <p:stCondLst>
                              <p:cond delay="34000"/>
                            </p:stCondLst>
                            <p:childTnLst>
                              <p:par>
                                <p:cTn id="261" presetID="1" presetClass="entr" presetSubtype="0" fill="hold" grpId="0" nodeType="afterEffect">
                                  <p:stCondLst>
                                    <p:cond delay="0"/>
                                  </p:stCondLst>
                                  <p:childTnLst>
                                    <p:set>
                                      <p:cBhvr>
                                        <p:cTn id="262" dur="1" fill="hold">
                                          <p:stCondLst>
                                            <p:cond delay="499"/>
                                          </p:stCondLst>
                                        </p:cTn>
                                        <p:tgtEl>
                                          <p:spTgt spid="54361"/>
                                        </p:tgtEl>
                                        <p:attrNameLst>
                                          <p:attrName>style.visibility</p:attrName>
                                        </p:attrNameLst>
                                      </p:cBhvr>
                                      <p:to>
                                        <p:strVal val="visible"/>
                                      </p:to>
                                    </p:set>
                                  </p:childTnLst>
                                </p:cTn>
                              </p:par>
                            </p:childTnLst>
                          </p:cTn>
                        </p:par>
                        <p:par>
                          <p:cTn id="263" fill="hold">
                            <p:stCondLst>
                              <p:cond delay="34500"/>
                            </p:stCondLst>
                            <p:childTnLst>
                              <p:par>
                                <p:cTn id="264" presetID="1" presetClass="entr" presetSubtype="0" fill="hold" grpId="0" nodeType="afterEffect">
                                  <p:stCondLst>
                                    <p:cond delay="0"/>
                                  </p:stCondLst>
                                  <p:childTnLst>
                                    <p:set>
                                      <p:cBhvr>
                                        <p:cTn id="265" dur="1" fill="hold">
                                          <p:stCondLst>
                                            <p:cond delay="499"/>
                                          </p:stCondLst>
                                        </p:cTn>
                                        <p:tgtEl>
                                          <p:spTgt spid="54360"/>
                                        </p:tgtEl>
                                        <p:attrNameLst>
                                          <p:attrName>style.visibility</p:attrName>
                                        </p:attrNameLst>
                                      </p:cBhvr>
                                      <p:to>
                                        <p:strVal val="visible"/>
                                      </p:to>
                                    </p:set>
                                  </p:childTnLst>
                                </p:cTn>
                              </p:par>
                            </p:childTnLst>
                          </p:cTn>
                        </p:par>
                        <p:par>
                          <p:cTn id="266" fill="hold">
                            <p:stCondLst>
                              <p:cond delay="35000"/>
                            </p:stCondLst>
                            <p:childTnLst>
                              <p:par>
                                <p:cTn id="267" presetID="1" presetClass="entr" presetSubtype="0" fill="hold" grpId="0" nodeType="afterEffect">
                                  <p:stCondLst>
                                    <p:cond delay="0"/>
                                  </p:stCondLst>
                                  <p:childTnLst>
                                    <p:set>
                                      <p:cBhvr>
                                        <p:cTn id="268" dur="1" fill="hold">
                                          <p:stCondLst>
                                            <p:cond delay="499"/>
                                          </p:stCondLst>
                                        </p:cTn>
                                        <p:tgtEl>
                                          <p:spTgt spid="54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animBg="1" autoUpdateAnimBg="0"/>
      <p:bldP spid="54277" grpId="0" animBg="1" autoUpdateAnimBg="0"/>
      <p:bldP spid="54278" grpId="0" animBg="1" autoUpdateAnimBg="0"/>
      <p:bldP spid="54279" grpId="0" animBg="1" autoUpdateAnimBg="0"/>
      <p:bldP spid="54280" grpId="0" animBg="1" autoUpdateAnimBg="0"/>
      <p:bldP spid="54281" grpId="0" animBg="1" autoUpdateAnimBg="0"/>
      <p:bldP spid="54282" grpId="0" animBg="1" autoUpdateAnimBg="0"/>
      <p:bldP spid="54283" grpId="0" animBg="1" autoUpdateAnimBg="0"/>
      <p:bldP spid="54284" grpId="0" animBg="1" autoUpdateAnimBg="0"/>
      <p:bldP spid="54285" grpId="0" animBg="1" autoUpdateAnimBg="0"/>
      <p:bldP spid="54286" grpId="0" animBg="1" autoUpdateAnimBg="0"/>
      <p:bldP spid="54287" grpId="0" animBg="1" autoUpdateAnimBg="0"/>
      <p:bldP spid="54288" grpId="0" animBg="1" autoUpdateAnimBg="0"/>
      <p:bldP spid="54289" grpId="0" animBg="1" autoUpdateAnimBg="0"/>
      <p:bldP spid="54290" grpId="0" animBg="1" autoUpdateAnimBg="0"/>
      <p:bldP spid="54291" grpId="0" animBg="1" autoUpdateAnimBg="0"/>
      <p:bldP spid="54292" grpId="0" animBg="1" autoUpdateAnimBg="0"/>
      <p:bldP spid="54298" grpId="0" animBg="1" autoUpdateAnimBg="0"/>
      <p:bldP spid="54300" grpId="0" animBg="1" autoUpdateAnimBg="0"/>
      <p:bldP spid="54307" grpId="0" animBg="1" autoUpdateAnimBg="0"/>
      <p:bldP spid="54316" grpId="0" animBg="1" autoUpdateAnimBg="0"/>
      <p:bldP spid="54318" grpId="0" autoUpdateAnimBg="0"/>
      <p:bldP spid="54321" grpId="0" autoUpdateAnimBg="0"/>
      <p:bldP spid="54322" grpId="0" autoUpdateAnimBg="0"/>
      <p:bldP spid="54326" grpId="0" animBg="1" autoUpdateAnimBg="0"/>
      <p:bldP spid="54327" grpId="0" animBg="1" autoUpdateAnimBg="0"/>
      <p:bldP spid="54330" grpId="0" animBg="1" autoUpdateAnimBg="0"/>
      <p:bldP spid="54333" grpId="0" animBg="1" autoUpdateAnimBg="0"/>
      <p:bldP spid="54334" grpId="0" animBg="1" autoUpdateAnimBg="0"/>
      <p:bldP spid="54337" grpId="0" animBg="1" autoUpdateAnimBg="0"/>
      <p:bldP spid="54342" grpId="0" animBg="1" autoUpdateAnimBg="0"/>
      <p:bldP spid="54345" grpId="0" animBg="1" autoUpdateAnimBg="0"/>
      <p:bldP spid="54350" grpId="0" animBg="1" autoUpdateAnimBg="0"/>
      <p:bldP spid="54353" grpId="0" animBg="1" autoUpdateAnimBg="0"/>
      <p:bldP spid="54358" grpId="0" animBg="1" autoUpdateAnimBg="0"/>
      <p:bldP spid="54360" grpId="0" animBg="1" autoUpdateAnimBg="0"/>
      <p:bldP spid="54361" grpId="0" animBg="1" autoUpdateAnimBg="0"/>
      <p:bldP spid="54362" grpId="0" animBg="1" autoUpdateAnimBg="0"/>
      <p:bldP spid="54363" grpId="0" animBg="1" autoUpdateAnimBg="0"/>
      <p:bldP spid="54364" grpId="0" animBg="1" autoUpdateAnimBg="0"/>
      <p:bldP spid="54366"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smtClean="0"/>
              <a:t>BFS time &amp; space complexity</a:t>
            </a:r>
          </a:p>
        </p:txBody>
      </p:sp>
      <p:sp>
        <p:nvSpPr>
          <p:cNvPr id="20483" name="Content Placeholder 2"/>
          <p:cNvSpPr>
            <a:spLocks noGrp="1"/>
          </p:cNvSpPr>
          <p:nvPr>
            <p:ph sz="quarter" idx="1"/>
          </p:nvPr>
        </p:nvSpPr>
        <p:spPr>
          <a:xfrm>
            <a:off x="457200" y="1219200"/>
            <a:ext cx="8229600" cy="4937125"/>
          </a:xfrm>
        </p:spPr>
        <p:txBody>
          <a:bodyPr/>
          <a:lstStyle/>
          <a:p>
            <a:r>
              <a:rPr lang="en-GB" dirty="0" smtClean="0"/>
              <a:t>Consider a branching factor of </a:t>
            </a:r>
            <a:r>
              <a:rPr lang="en-GB" i="1" dirty="0" smtClean="0"/>
              <a:t>b</a:t>
            </a:r>
          </a:p>
          <a:p>
            <a:pPr lvl="1"/>
            <a:r>
              <a:rPr lang="en-GB" dirty="0" smtClean="0"/>
              <a:t>BFS generates </a:t>
            </a:r>
            <a:r>
              <a:rPr lang="en-GB" i="1" dirty="0" smtClean="0"/>
              <a:t>b</a:t>
            </a:r>
            <a:r>
              <a:rPr lang="en-GB" baseline="30000" dirty="0" smtClean="0"/>
              <a:t>1</a:t>
            </a:r>
            <a:r>
              <a:rPr lang="en-GB" i="1" dirty="0" smtClean="0"/>
              <a:t> nodes at level 1, b</a:t>
            </a:r>
            <a:r>
              <a:rPr lang="en-GB" baseline="30000" dirty="0" smtClean="0"/>
              <a:t>2</a:t>
            </a:r>
            <a:r>
              <a:rPr lang="en-GB" dirty="0" smtClean="0"/>
              <a:t> at level 2, etc</a:t>
            </a:r>
          </a:p>
          <a:p>
            <a:pPr lvl="1"/>
            <a:r>
              <a:rPr lang="en-GB" dirty="0" smtClean="0"/>
              <a:t>Suppose solution is at depth </a:t>
            </a:r>
            <a:r>
              <a:rPr lang="en-GB" i="1" dirty="0" smtClean="0"/>
              <a:t>d</a:t>
            </a:r>
          </a:p>
          <a:p>
            <a:pPr lvl="1"/>
            <a:r>
              <a:rPr lang="en-GB" dirty="0" smtClean="0"/>
              <a:t>Worst case would expand all nodes up to and including level </a:t>
            </a:r>
            <a:r>
              <a:rPr lang="en-GB" i="1" dirty="0" smtClean="0"/>
              <a:t>d</a:t>
            </a:r>
          </a:p>
          <a:p>
            <a:pPr marL="1143000" lvl="2"/>
            <a:endParaRPr lang="en-GB" sz="2100" i="1" dirty="0" smtClean="0"/>
          </a:p>
          <a:p>
            <a:r>
              <a:rPr lang="en-GB" dirty="0" smtClean="0"/>
              <a:t>Total number of nodes generated:</a:t>
            </a:r>
          </a:p>
          <a:p>
            <a:pPr lvl="1"/>
            <a:r>
              <a:rPr lang="pl-PL" i="1" dirty="0" smtClean="0"/>
              <a:t>b</a:t>
            </a:r>
            <a:r>
              <a:rPr lang="pl-PL" dirty="0" smtClean="0"/>
              <a:t> + </a:t>
            </a:r>
            <a:r>
              <a:rPr lang="pl-PL" i="1" dirty="0" smtClean="0"/>
              <a:t>b</a:t>
            </a:r>
            <a:r>
              <a:rPr lang="pl-PL" baseline="30000" dirty="0" smtClean="0"/>
              <a:t>2</a:t>
            </a:r>
            <a:r>
              <a:rPr lang="pl-PL" dirty="0" smtClean="0"/>
              <a:t> + </a:t>
            </a:r>
            <a:r>
              <a:rPr lang="pl-PL" i="1" dirty="0" smtClean="0"/>
              <a:t>b</a:t>
            </a:r>
            <a:r>
              <a:rPr lang="en-GB" baseline="30000" dirty="0" smtClean="0"/>
              <a:t>3</a:t>
            </a:r>
            <a:r>
              <a:rPr lang="pl-PL" dirty="0" smtClean="0"/>
              <a:t> +</a:t>
            </a:r>
            <a:r>
              <a:rPr lang="en-GB" dirty="0" smtClean="0"/>
              <a:t> ... +</a:t>
            </a:r>
            <a:r>
              <a:rPr lang="pl-PL" dirty="0" smtClean="0"/>
              <a:t> </a:t>
            </a:r>
            <a:r>
              <a:rPr lang="pl-PL" i="1" dirty="0" smtClean="0"/>
              <a:t>b</a:t>
            </a:r>
            <a:r>
              <a:rPr lang="en-GB" i="1" baseline="30000" dirty="0" smtClean="0"/>
              <a:t>d</a:t>
            </a:r>
            <a:r>
              <a:rPr lang="pl-PL" dirty="0" smtClean="0"/>
              <a:t> </a:t>
            </a:r>
            <a:r>
              <a:rPr lang="en-GB" dirty="0" smtClean="0"/>
              <a:t> =</a:t>
            </a:r>
            <a:r>
              <a:rPr lang="pl-PL" dirty="0" smtClean="0"/>
              <a:t> O(</a:t>
            </a:r>
            <a:r>
              <a:rPr lang="pl-PL" i="1" dirty="0" smtClean="0"/>
              <a:t>b</a:t>
            </a:r>
            <a:r>
              <a:rPr lang="en-GB" i="1" baseline="30000" dirty="0" smtClean="0"/>
              <a:t>d</a:t>
            </a:r>
            <a:r>
              <a:rPr lang="en-GB" dirty="0" smtClean="0"/>
              <a:t>)</a:t>
            </a:r>
            <a:endParaRPr lang="pl-PL" dirty="0" smtClean="0"/>
          </a:p>
          <a:p>
            <a:pPr lvl="1"/>
            <a:r>
              <a:rPr lang="en-GB" dirty="0" smtClean="0"/>
              <a:t>For </a:t>
            </a:r>
            <a:r>
              <a:rPr lang="en-GB" i="1" dirty="0" smtClean="0"/>
              <a:t>b</a:t>
            </a:r>
            <a:r>
              <a:rPr lang="en-GB" dirty="0" smtClean="0"/>
              <a:t> = 10 and </a:t>
            </a:r>
            <a:r>
              <a:rPr lang="en-GB" i="1" dirty="0" smtClean="0"/>
              <a:t>d </a:t>
            </a:r>
            <a:r>
              <a:rPr lang="en-GB" dirty="0" smtClean="0"/>
              <a:t>= 5, nodes generated = 111,110</a:t>
            </a:r>
          </a:p>
          <a:p>
            <a:pPr marL="1143000" lvl="2"/>
            <a:endParaRPr lang="en-GB" sz="21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smtClean="0"/>
              <a:t>BFS evaluation</a:t>
            </a:r>
          </a:p>
        </p:txBody>
      </p:sp>
      <p:sp>
        <p:nvSpPr>
          <p:cNvPr id="21507" name="Content Placeholder 2"/>
          <p:cNvSpPr>
            <a:spLocks noGrp="1"/>
          </p:cNvSpPr>
          <p:nvPr>
            <p:ph sz="quarter" idx="1"/>
          </p:nvPr>
        </p:nvSpPr>
        <p:spPr>
          <a:xfrm>
            <a:off x="457200" y="1219200"/>
            <a:ext cx="8229600" cy="4937125"/>
          </a:xfrm>
        </p:spPr>
        <p:txBody>
          <a:bodyPr/>
          <a:lstStyle/>
          <a:p>
            <a:r>
              <a:rPr lang="en-GB" dirty="0" smtClean="0"/>
              <a:t>Is complete (provided branching factor </a:t>
            </a:r>
            <a:r>
              <a:rPr lang="en-GB" i="1" dirty="0" smtClean="0"/>
              <a:t>b</a:t>
            </a:r>
            <a:r>
              <a:rPr lang="en-GB" dirty="0" smtClean="0"/>
              <a:t> is finite)</a:t>
            </a:r>
          </a:p>
          <a:p>
            <a:pPr marL="1143000" lvl="2"/>
            <a:endParaRPr lang="en-GB" dirty="0" smtClean="0"/>
          </a:p>
          <a:p>
            <a:r>
              <a:rPr lang="en-GB" dirty="0" smtClean="0"/>
              <a:t>Is optimal (if step costs are identical)</a:t>
            </a:r>
          </a:p>
          <a:p>
            <a:pPr marL="1143000" lvl="2"/>
            <a:endParaRPr lang="en-GB" dirty="0" smtClean="0"/>
          </a:p>
          <a:p>
            <a:r>
              <a:rPr lang="en-GB" dirty="0" smtClean="0"/>
              <a:t>Has time and space complexity of </a:t>
            </a:r>
            <a:r>
              <a:rPr lang="pl-PL" dirty="0" smtClean="0"/>
              <a:t>O(</a:t>
            </a:r>
            <a:r>
              <a:rPr lang="pl-PL" i="1" dirty="0" smtClean="0"/>
              <a:t>b</a:t>
            </a:r>
            <a:r>
              <a:rPr lang="en-GB" i="1" baseline="30000" dirty="0" smtClean="0"/>
              <a:t>d</a:t>
            </a:r>
            <a:r>
              <a:rPr lang="pl-PL" dirty="0" smtClean="0"/>
              <a:t>)</a:t>
            </a:r>
            <a:r>
              <a:rPr lang="en-GB" dirty="0" smtClean="0"/>
              <a:t> (where </a:t>
            </a:r>
            <a:r>
              <a:rPr lang="en-GB" i="1" dirty="0" smtClean="0"/>
              <a:t>d</a:t>
            </a:r>
            <a:r>
              <a:rPr lang="en-GB" dirty="0" smtClean="0"/>
              <a:t> is the depth of the shallowest solution)</a:t>
            </a:r>
          </a:p>
          <a:p>
            <a:pPr marL="1143000" lvl="2"/>
            <a:endParaRPr lang="en-GB" dirty="0" smtClean="0"/>
          </a:p>
          <a:p>
            <a:r>
              <a:rPr lang="en-GB" dirty="0" smtClean="0"/>
              <a:t>Will find the shallowest solution first</a:t>
            </a:r>
          </a:p>
          <a:p>
            <a:pPr marL="1143000" lvl="2"/>
            <a:endParaRPr lang="en-GB" dirty="0" smtClean="0"/>
          </a:p>
          <a:p>
            <a:r>
              <a:rPr lang="en-GB" dirty="0" smtClean="0"/>
              <a:t>Requires a lot of memory!  (lots of nodes on the frontier)</a:t>
            </a:r>
          </a:p>
          <a:p>
            <a:pPr marL="1143000" lvl="2"/>
            <a:endParaRPr lang="en-GB"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smtClean="0"/>
              <a:t>Depth-first search</a:t>
            </a:r>
          </a:p>
        </p:txBody>
      </p:sp>
      <p:sp>
        <p:nvSpPr>
          <p:cNvPr id="22531" name="Content Placeholder 2"/>
          <p:cNvSpPr>
            <a:spLocks noGrp="1"/>
          </p:cNvSpPr>
          <p:nvPr>
            <p:ph sz="quarter" idx="1"/>
          </p:nvPr>
        </p:nvSpPr>
        <p:spPr>
          <a:xfrm>
            <a:off x="457200" y="1219200"/>
            <a:ext cx="8229600" cy="4937125"/>
          </a:xfrm>
        </p:spPr>
        <p:txBody>
          <a:bodyPr/>
          <a:lstStyle/>
          <a:p>
            <a:pPr eaLnBrk="1" hangingPunct="1"/>
            <a:r>
              <a:rPr lang="en-US" sz="2400" dirty="0" smtClean="0"/>
              <a:t>Depth-first search (DFS)</a:t>
            </a:r>
          </a:p>
          <a:p>
            <a:pPr lvl="1" eaLnBrk="1" hangingPunct="1"/>
            <a:r>
              <a:rPr lang="en-US" sz="2000" dirty="0" smtClean="0"/>
              <a:t>Explore all nodes in </a:t>
            </a:r>
            <a:r>
              <a:rPr lang="en-US" sz="2000" dirty="0" err="1" smtClean="0"/>
              <a:t>subtree</a:t>
            </a:r>
            <a:r>
              <a:rPr lang="en-US" sz="2000" dirty="0" smtClean="0"/>
              <a:t> of current node before any other nodes </a:t>
            </a:r>
          </a:p>
          <a:p>
            <a:pPr lvl="1" eaLnBrk="1" hangingPunct="1"/>
            <a:r>
              <a:rPr lang="en-US" sz="2000" dirty="0" smtClean="0"/>
              <a:t>Pick leftmost and deepest element of frontier</a:t>
            </a:r>
          </a:p>
          <a:p>
            <a:endParaRPr lang="en-GB" sz="2400" dirty="0" smtClean="0"/>
          </a:p>
          <a:p>
            <a:r>
              <a:rPr lang="en-GB" sz="2400" dirty="0" smtClean="0"/>
              <a:t>Put the start node on your stack</a:t>
            </a:r>
          </a:p>
          <a:p>
            <a:r>
              <a:rPr lang="en-GB" sz="2400" dirty="0" smtClean="0"/>
              <a:t>Until you have no more nodes on your stack:</a:t>
            </a:r>
          </a:p>
          <a:p>
            <a:pPr lvl="1"/>
            <a:r>
              <a:rPr lang="en-GB" sz="2000" dirty="0" smtClean="0"/>
              <a:t>Examine the first node (call it </a:t>
            </a:r>
            <a:r>
              <a:rPr lang="en-GB" sz="2000" b="1" dirty="0" smtClean="0"/>
              <a:t>NODE</a:t>
            </a:r>
            <a:r>
              <a:rPr lang="en-GB" sz="2000" dirty="0" smtClean="0"/>
              <a:t>) on stack</a:t>
            </a:r>
          </a:p>
          <a:p>
            <a:pPr lvl="1"/>
            <a:r>
              <a:rPr lang="en-GB" sz="2000" dirty="0" smtClean="0"/>
              <a:t>If it is a solution, then </a:t>
            </a:r>
            <a:r>
              <a:rPr lang="en-GB" sz="2000" b="1" dirty="0" smtClean="0"/>
              <a:t>SUCCEED</a:t>
            </a:r>
            <a:r>
              <a:rPr lang="en-GB" sz="2000" dirty="0" smtClean="0"/>
              <a:t>. </a:t>
            </a:r>
            <a:r>
              <a:rPr lang="en-GB" sz="2000" b="1" dirty="0" smtClean="0"/>
              <a:t>HALT</a:t>
            </a:r>
            <a:r>
              <a:rPr lang="en-GB" sz="2000" dirty="0" smtClean="0"/>
              <a:t>.</a:t>
            </a:r>
          </a:p>
          <a:p>
            <a:pPr lvl="1"/>
            <a:r>
              <a:rPr lang="en-GB" sz="2000" dirty="0" smtClean="0"/>
              <a:t>Remove </a:t>
            </a:r>
            <a:r>
              <a:rPr lang="en-GB" sz="2000" b="1" dirty="0" smtClean="0"/>
              <a:t>NODE</a:t>
            </a:r>
            <a:r>
              <a:rPr lang="en-GB" sz="2000" dirty="0" smtClean="0"/>
              <a:t> from stack and place on </a:t>
            </a:r>
            <a:r>
              <a:rPr lang="en-GB" sz="2000" b="1" dirty="0" smtClean="0"/>
              <a:t>EXPLORED</a:t>
            </a:r>
          </a:p>
          <a:p>
            <a:pPr lvl="1"/>
            <a:r>
              <a:rPr lang="en-GB" sz="2000" dirty="0" smtClean="0"/>
              <a:t>Add any </a:t>
            </a:r>
            <a:r>
              <a:rPr lang="en-GB" sz="2000" b="1" dirty="0" smtClean="0"/>
              <a:t>CHILDREN</a:t>
            </a:r>
            <a:r>
              <a:rPr lang="en-GB" sz="2000" dirty="0" smtClean="0"/>
              <a:t> of </a:t>
            </a:r>
            <a:r>
              <a:rPr lang="en-GB" sz="2000" b="1" dirty="0" smtClean="0"/>
              <a:t>NODE</a:t>
            </a:r>
            <a:r>
              <a:rPr lang="en-GB" sz="2000" dirty="0" smtClean="0"/>
              <a:t> to the top of stack</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smtClean="0"/>
              <a:t>DFS example</a:t>
            </a:r>
          </a:p>
        </p:txBody>
      </p:sp>
      <p:sp>
        <p:nvSpPr>
          <p:cNvPr id="53252" name="Text Box 4"/>
          <p:cNvSpPr txBox="1">
            <a:spLocks noChangeArrowheads="1"/>
          </p:cNvSpPr>
          <p:nvPr/>
        </p:nvSpPr>
        <p:spPr bwMode="auto">
          <a:xfrm>
            <a:off x="4343400" y="14525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A</a:t>
            </a:r>
          </a:p>
        </p:txBody>
      </p:sp>
      <p:sp>
        <p:nvSpPr>
          <p:cNvPr id="53253" name="Text Box 5"/>
          <p:cNvSpPr txBox="1">
            <a:spLocks noChangeArrowheads="1"/>
          </p:cNvSpPr>
          <p:nvPr/>
        </p:nvSpPr>
        <p:spPr bwMode="auto">
          <a:xfrm>
            <a:off x="2438400" y="25193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C</a:t>
            </a:r>
          </a:p>
        </p:txBody>
      </p:sp>
      <p:sp>
        <p:nvSpPr>
          <p:cNvPr id="53254" name="Text Box 6"/>
          <p:cNvSpPr txBox="1">
            <a:spLocks noChangeArrowheads="1"/>
          </p:cNvSpPr>
          <p:nvPr/>
        </p:nvSpPr>
        <p:spPr bwMode="auto">
          <a:xfrm>
            <a:off x="4343400" y="25193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D</a:t>
            </a:r>
          </a:p>
        </p:txBody>
      </p:sp>
      <p:sp>
        <p:nvSpPr>
          <p:cNvPr id="53255" name="Text Box 7"/>
          <p:cNvSpPr txBox="1">
            <a:spLocks noChangeArrowheads="1"/>
          </p:cNvSpPr>
          <p:nvPr/>
        </p:nvSpPr>
        <p:spPr bwMode="auto">
          <a:xfrm>
            <a:off x="6172200" y="25193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E</a:t>
            </a:r>
          </a:p>
        </p:txBody>
      </p:sp>
      <p:sp>
        <p:nvSpPr>
          <p:cNvPr id="53256" name="Text Box 8"/>
          <p:cNvSpPr txBox="1">
            <a:spLocks noChangeArrowheads="1"/>
          </p:cNvSpPr>
          <p:nvPr/>
        </p:nvSpPr>
        <p:spPr bwMode="auto">
          <a:xfrm>
            <a:off x="8077200" y="25193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F</a:t>
            </a:r>
          </a:p>
        </p:txBody>
      </p:sp>
      <p:sp>
        <p:nvSpPr>
          <p:cNvPr id="53257" name="Text Box 9"/>
          <p:cNvSpPr txBox="1">
            <a:spLocks noChangeArrowheads="1"/>
          </p:cNvSpPr>
          <p:nvPr/>
        </p:nvSpPr>
        <p:spPr bwMode="auto">
          <a:xfrm>
            <a:off x="838200" y="25193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B</a:t>
            </a:r>
          </a:p>
        </p:txBody>
      </p:sp>
      <p:sp>
        <p:nvSpPr>
          <p:cNvPr id="53258" name="Text Box 10"/>
          <p:cNvSpPr txBox="1">
            <a:spLocks noChangeArrowheads="1"/>
          </p:cNvSpPr>
          <p:nvPr/>
        </p:nvSpPr>
        <p:spPr bwMode="auto">
          <a:xfrm>
            <a:off x="457200" y="37385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G</a:t>
            </a:r>
          </a:p>
        </p:txBody>
      </p:sp>
      <p:sp>
        <p:nvSpPr>
          <p:cNvPr id="53259" name="Text Box 11"/>
          <p:cNvSpPr txBox="1">
            <a:spLocks noChangeArrowheads="1"/>
          </p:cNvSpPr>
          <p:nvPr/>
        </p:nvSpPr>
        <p:spPr bwMode="auto">
          <a:xfrm>
            <a:off x="1066800" y="37385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H</a:t>
            </a:r>
          </a:p>
        </p:txBody>
      </p:sp>
      <p:sp>
        <p:nvSpPr>
          <p:cNvPr id="53260" name="Text Box 12"/>
          <p:cNvSpPr txBox="1">
            <a:spLocks noChangeArrowheads="1"/>
          </p:cNvSpPr>
          <p:nvPr/>
        </p:nvSpPr>
        <p:spPr bwMode="auto">
          <a:xfrm>
            <a:off x="2133600" y="37385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I</a:t>
            </a:r>
          </a:p>
        </p:txBody>
      </p:sp>
      <p:sp>
        <p:nvSpPr>
          <p:cNvPr id="53261" name="Text Box 13"/>
          <p:cNvSpPr txBox="1">
            <a:spLocks noChangeArrowheads="1"/>
          </p:cNvSpPr>
          <p:nvPr/>
        </p:nvSpPr>
        <p:spPr bwMode="auto">
          <a:xfrm>
            <a:off x="2743200" y="37385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J</a:t>
            </a:r>
          </a:p>
        </p:txBody>
      </p:sp>
      <p:sp>
        <p:nvSpPr>
          <p:cNvPr id="53262" name="Text Box 14"/>
          <p:cNvSpPr txBox="1">
            <a:spLocks noChangeArrowheads="1"/>
          </p:cNvSpPr>
          <p:nvPr/>
        </p:nvSpPr>
        <p:spPr bwMode="auto">
          <a:xfrm>
            <a:off x="4038600" y="37385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K</a:t>
            </a:r>
          </a:p>
        </p:txBody>
      </p:sp>
      <p:sp>
        <p:nvSpPr>
          <p:cNvPr id="53263" name="Text Box 15"/>
          <p:cNvSpPr txBox="1">
            <a:spLocks noChangeArrowheads="1"/>
          </p:cNvSpPr>
          <p:nvPr/>
        </p:nvSpPr>
        <p:spPr bwMode="auto">
          <a:xfrm>
            <a:off x="4648200" y="37385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L</a:t>
            </a:r>
          </a:p>
        </p:txBody>
      </p:sp>
      <p:sp>
        <p:nvSpPr>
          <p:cNvPr id="53264" name="Text Box 16"/>
          <p:cNvSpPr txBox="1">
            <a:spLocks noChangeArrowheads="1"/>
          </p:cNvSpPr>
          <p:nvPr/>
        </p:nvSpPr>
        <p:spPr bwMode="auto">
          <a:xfrm>
            <a:off x="457200" y="49577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Q</a:t>
            </a:r>
          </a:p>
        </p:txBody>
      </p:sp>
      <p:sp>
        <p:nvSpPr>
          <p:cNvPr id="53265" name="Text Box 17"/>
          <p:cNvSpPr txBox="1">
            <a:spLocks noChangeArrowheads="1"/>
          </p:cNvSpPr>
          <p:nvPr/>
        </p:nvSpPr>
        <p:spPr bwMode="auto">
          <a:xfrm>
            <a:off x="1066800" y="49577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R</a:t>
            </a:r>
          </a:p>
        </p:txBody>
      </p:sp>
      <p:sp>
        <p:nvSpPr>
          <p:cNvPr id="53266" name="Text Box 18"/>
          <p:cNvSpPr txBox="1">
            <a:spLocks noChangeArrowheads="1"/>
          </p:cNvSpPr>
          <p:nvPr/>
        </p:nvSpPr>
        <p:spPr bwMode="auto">
          <a:xfrm>
            <a:off x="2133600" y="49577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S</a:t>
            </a:r>
          </a:p>
        </p:txBody>
      </p:sp>
      <p:sp>
        <p:nvSpPr>
          <p:cNvPr id="53267" name="Text Box 19"/>
          <p:cNvSpPr txBox="1">
            <a:spLocks noChangeArrowheads="1"/>
          </p:cNvSpPr>
          <p:nvPr/>
        </p:nvSpPr>
        <p:spPr bwMode="auto">
          <a:xfrm>
            <a:off x="2743200" y="49577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T</a:t>
            </a:r>
          </a:p>
        </p:txBody>
      </p:sp>
      <p:sp>
        <p:nvSpPr>
          <p:cNvPr id="53268" name="Text Box 20"/>
          <p:cNvSpPr txBox="1">
            <a:spLocks noChangeArrowheads="1"/>
          </p:cNvSpPr>
          <p:nvPr/>
        </p:nvSpPr>
        <p:spPr bwMode="auto">
          <a:xfrm>
            <a:off x="4038600" y="4957763"/>
            <a:ext cx="533400" cy="528637"/>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U</a:t>
            </a:r>
          </a:p>
        </p:txBody>
      </p:sp>
      <p:cxnSp>
        <p:nvCxnSpPr>
          <p:cNvPr id="53269" name="AutoShape 21"/>
          <p:cNvCxnSpPr>
            <a:cxnSpLocks noChangeShapeType="1"/>
            <a:stCxn id="53252" idx="2"/>
            <a:endCxn id="53256" idx="0"/>
          </p:cNvCxnSpPr>
          <p:nvPr/>
        </p:nvCxnSpPr>
        <p:spPr bwMode="auto">
          <a:xfrm>
            <a:off x="4610100" y="1981200"/>
            <a:ext cx="3733800" cy="538163"/>
          </a:xfrm>
          <a:prstGeom prst="straightConnector1">
            <a:avLst/>
          </a:prstGeom>
          <a:noFill/>
          <a:ln w="9525">
            <a:solidFill>
              <a:schemeClr val="folHlink"/>
            </a:solidFill>
            <a:round/>
            <a:headEnd/>
            <a:tailEnd/>
          </a:ln>
        </p:spPr>
      </p:cxnSp>
      <p:cxnSp>
        <p:nvCxnSpPr>
          <p:cNvPr id="53270" name="AutoShape 22"/>
          <p:cNvCxnSpPr>
            <a:cxnSpLocks noChangeShapeType="1"/>
            <a:stCxn id="53252" idx="2"/>
            <a:endCxn id="53255" idx="0"/>
          </p:cNvCxnSpPr>
          <p:nvPr/>
        </p:nvCxnSpPr>
        <p:spPr bwMode="auto">
          <a:xfrm>
            <a:off x="4610100" y="1981200"/>
            <a:ext cx="1828800" cy="538163"/>
          </a:xfrm>
          <a:prstGeom prst="straightConnector1">
            <a:avLst/>
          </a:prstGeom>
          <a:noFill/>
          <a:ln w="9525">
            <a:solidFill>
              <a:schemeClr val="folHlink"/>
            </a:solidFill>
            <a:round/>
            <a:headEnd/>
            <a:tailEnd/>
          </a:ln>
        </p:spPr>
      </p:cxnSp>
      <p:cxnSp>
        <p:nvCxnSpPr>
          <p:cNvPr id="53271" name="AutoShape 23"/>
          <p:cNvCxnSpPr>
            <a:cxnSpLocks noChangeShapeType="1"/>
            <a:stCxn id="53252" idx="2"/>
            <a:endCxn id="53254" idx="0"/>
          </p:cNvCxnSpPr>
          <p:nvPr/>
        </p:nvCxnSpPr>
        <p:spPr bwMode="auto">
          <a:xfrm>
            <a:off x="4610100" y="1981200"/>
            <a:ext cx="0" cy="538163"/>
          </a:xfrm>
          <a:prstGeom prst="straightConnector1">
            <a:avLst/>
          </a:prstGeom>
          <a:noFill/>
          <a:ln w="9525">
            <a:solidFill>
              <a:schemeClr val="folHlink"/>
            </a:solidFill>
            <a:round/>
            <a:headEnd/>
            <a:tailEnd/>
          </a:ln>
        </p:spPr>
      </p:cxnSp>
      <p:cxnSp>
        <p:nvCxnSpPr>
          <p:cNvPr id="53272" name="AutoShape 24"/>
          <p:cNvCxnSpPr>
            <a:cxnSpLocks noChangeShapeType="1"/>
            <a:stCxn id="53252" idx="2"/>
            <a:endCxn id="53253" idx="0"/>
          </p:cNvCxnSpPr>
          <p:nvPr/>
        </p:nvCxnSpPr>
        <p:spPr bwMode="auto">
          <a:xfrm flipH="1">
            <a:off x="2705100" y="1981200"/>
            <a:ext cx="1905000" cy="538163"/>
          </a:xfrm>
          <a:prstGeom prst="straightConnector1">
            <a:avLst/>
          </a:prstGeom>
          <a:noFill/>
          <a:ln w="9525">
            <a:solidFill>
              <a:schemeClr val="folHlink"/>
            </a:solidFill>
            <a:round/>
            <a:headEnd/>
            <a:tailEnd/>
          </a:ln>
        </p:spPr>
      </p:cxnSp>
      <p:cxnSp>
        <p:nvCxnSpPr>
          <p:cNvPr id="53273" name="AutoShape 25"/>
          <p:cNvCxnSpPr>
            <a:cxnSpLocks noChangeShapeType="1"/>
            <a:stCxn id="53252" idx="2"/>
            <a:endCxn id="53257" idx="0"/>
          </p:cNvCxnSpPr>
          <p:nvPr/>
        </p:nvCxnSpPr>
        <p:spPr bwMode="auto">
          <a:xfrm flipH="1">
            <a:off x="1104900" y="1981200"/>
            <a:ext cx="3505200" cy="538163"/>
          </a:xfrm>
          <a:prstGeom prst="straightConnector1">
            <a:avLst/>
          </a:prstGeom>
          <a:noFill/>
          <a:ln w="9525">
            <a:solidFill>
              <a:schemeClr val="folHlink"/>
            </a:solidFill>
            <a:round/>
            <a:headEnd/>
            <a:tailEnd/>
          </a:ln>
        </p:spPr>
      </p:cxnSp>
      <p:sp>
        <p:nvSpPr>
          <p:cNvPr id="53274" name="Text Box 26"/>
          <p:cNvSpPr txBox="1">
            <a:spLocks noChangeArrowheads="1"/>
          </p:cNvSpPr>
          <p:nvPr/>
        </p:nvSpPr>
        <p:spPr bwMode="auto">
          <a:xfrm>
            <a:off x="4343400" y="1452563"/>
            <a:ext cx="533400" cy="528637"/>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A</a:t>
            </a:r>
          </a:p>
        </p:txBody>
      </p:sp>
      <p:cxnSp>
        <p:nvCxnSpPr>
          <p:cNvPr id="53275" name="AutoShape 27"/>
          <p:cNvCxnSpPr>
            <a:cxnSpLocks noChangeShapeType="1"/>
            <a:stCxn id="53274" idx="2"/>
            <a:endCxn id="53257" idx="0"/>
          </p:cNvCxnSpPr>
          <p:nvPr/>
        </p:nvCxnSpPr>
        <p:spPr bwMode="auto">
          <a:xfrm flipH="1">
            <a:off x="1104900" y="1981200"/>
            <a:ext cx="3505200" cy="538163"/>
          </a:xfrm>
          <a:prstGeom prst="straightConnector1">
            <a:avLst/>
          </a:prstGeom>
          <a:noFill/>
          <a:ln w="9525">
            <a:solidFill>
              <a:schemeClr val="tx1"/>
            </a:solidFill>
            <a:round/>
            <a:headEnd/>
            <a:tailEnd type="triangle" w="med" len="med"/>
          </a:ln>
        </p:spPr>
      </p:cxnSp>
      <p:sp>
        <p:nvSpPr>
          <p:cNvPr id="53276" name="Text Box 28"/>
          <p:cNvSpPr txBox="1">
            <a:spLocks noChangeArrowheads="1"/>
          </p:cNvSpPr>
          <p:nvPr/>
        </p:nvSpPr>
        <p:spPr bwMode="auto">
          <a:xfrm>
            <a:off x="838200" y="2519363"/>
            <a:ext cx="533400" cy="528637"/>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B</a:t>
            </a:r>
          </a:p>
        </p:txBody>
      </p:sp>
      <p:cxnSp>
        <p:nvCxnSpPr>
          <p:cNvPr id="53277" name="AutoShape 29"/>
          <p:cNvCxnSpPr>
            <a:cxnSpLocks noChangeShapeType="1"/>
            <a:stCxn id="53276" idx="2"/>
            <a:endCxn id="53259" idx="0"/>
          </p:cNvCxnSpPr>
          <p:nvPr/>
        </p:nvCxnSpPr>
        <p:spPr bwMode="auto">
          <a:xfrm>
            <a:off x="1104900" y="3048000"/>
            <a:ext cx="228600" cy="690563"/>
          </a:xfrm>
          <a:prstGeom prst="straightConnector1">
            <a:avLst/>
          </a:prstGeom>
          <a:noFill/>
          <a:ln w="9525">
            <a:solidFill>
              <a:schemeClr val="folHlink"/>
            </a:solidFill>
            <a:round/>
            <a:headEnd/>
            <a:tailEnd/>
          </a:ln>
        </p:spPr>
      </p:cxnSp>
      <p:cxnSp>
        <p:nvCxnSpPr>
          <p:cNvPr id="53278" name="AutoShape 30"/>
          <p:cNvCxnSpPr>
            <a:cxnSpLocks noChangeShapeType="1"/>
            <a:stCxn id="53276" idx="2"/>
            <a:endCxn id="53258" idx="0"/>
          </p:cNvCxnSpPr>
          <p:nvPr/>
        </p:nvCxnSpPr>
        <p:spPr bwMode="auto">
          <a:xfrm flipH="1">
            <a:off x="723900" y="3048000"/>
            <a:ext cx="381000" cy="690563"/>
          </a:xfrm>
          <a:prstGeom prst="straightConnector1">
            <a:avLst/>
          </a:prstGeom>
          <a:noFill/>
          <a:ln w="9525">
            <a:solidFill>
              <a:schemeClr val="folHlink"/>
            </a:solidFill>
            <a:round/>
            <a:headEnd/>
            <a:tailEnd/>
          </a:ln>
        </p:spPr>
      </p:cxnSp>
      <p:cxnSp>
        <p:nvCxnSpPr>
          <p:cNvPr id="53279" name="AutoShape 31"/>
          <p:cNvCxnSpPr>
            <a:cxnSpLocks noChangeShapeType="1"/>
            <a:stCxn id="53276" idx="2"/>
            <a:endCxn id="53258" idx="0"/>
          </p:cNvCxnSpPr>
          <p:nvPr/>
        </p:nvCxnSpPr>
        <p:spPr bwMode="auto">
          <a:xfrm flipH="1">
            <a:off x="723900" y="3048000"/>
            <a:ext cx="381000" cy="690563"/>
          </a:xfrm>
          <a:prstGeom prst="straightConnector1">
            <a:avLst/>
          </a:prstGeom>
          <a:noFill/>
          <a:ln w="9525">
            <a:solidFill>
              <a:schemeClr val="tx1"/>
            </a:solidFill>
            <a:round/>
            <a:headEnd/>
            <a:tailEnd type="triangle" w="med" len="med"/>
          </a:ln>
        </p:spPr>
      </p:cxnSp>
      <p:sp>
        <p:nvSpPr>
          <p:cNvPr id="53280" name="Text Box 32"/>
          <p:cNvSpPr txBox="1">
            <a:spLocks noChangeArrowheads="1"/>
          </p:cNvSpPr>
          <p:nvPr/>
        </p:nvSpPr>
        <p:spPr bwMode="auto">
          <a:xfrm>
            <a:off x="457200" y="3738563"/>
            <a:ext cx="533400" cy="528637"/>
          </a:xfrm>
          <a:prstGeom prst="rect">
            <a:avLst/>
          </a:prstGeom>
          <a:solidFill>
            <a:schemeClr val="tx1"/>
          </a:solidFill>
          <a:ln w="9525">
            <a:solidFill>
              <a:schemeClr val="tx1"/>
            </a:solidFill>
            <a:miter lim="800000"/>
            <a:headEnd/>
            <a:tailEnd/>
          </a:ln>
        </p:spPr>
        <p:txBody>
          <a:bodyPr>
            <a:spAutoFit/>
          </a:bodyPr>
          <a:lstStyle/>
          <a:p>
            <a:pPr>
              <a:spcBef>
                <a:spcPct val="50000"/>
              </a:spcBef>
            </a:pPr>
            <a:r>
              <a:rPr lang="en-GB" sz="2800">
                <a:solidFill>
                  <a:schemeClr val="bg1"/>
                </a:solidFill>
              </a:rPr>
              <a:t>G</a:t>
            </a:r>
          </a:p>
        </p:txBody>
      </p:sp>
      <p:cxnSp>
        <p:nvCxnSpPr>
          <p:cNvPr id="53281" name="AutoShape 33"/>
          <p:cNvCxnSpPr>
            <a:cxnSpLocks noChangeShapeType="1"/>
            <a:stCxn id="53280" idx="2"/>
            <a:endCxn id="53264" idx="0"/>
          </p:cNvCxnSpPr>
          <p:nvPr/>
        </p:nvCxnSpPr>
        <p:spPr bwMode="auto">
          <a:xfrm>
            <a:off x="723900" y="4267200"/>
            <a:ext cx="0" cy="690563"/>
          </a:xfrm>
          <a:prstGeom prst="straightConnector1">
            <a:avLst/>
          </a:prstGeom>
          <a:noFill/>
          <a:ln w="9525">
            <a:solidFill>
              <a:schemeClr val="folHlink"/>
            </a:solidFill>
            <a:round/>
            <a:headEnd/>
            <a:tailEnd/>
          </a:ln>
        </p:spPr>
      </p:cxnSp>
      <p:cxnSp>
        <p:nvCxnSpPr>
          <p:cNvPr id="53282" name="AutoShape 34"/>
          <p:cNvCxnSpPr>
            <a:cxnSpLocks noChangeShapeType="1"/>
            <a:stCxn id="53280" idx="2"/>
            <a:endCxn id="53264" idx="0"/>
          </p:cNvCxnSpPr>
          <p:nvPr/>
        </p:nvCxnSpPr>
        <p:spPr bwMode="auto">
          <a:xfrm>
            <a:off x="723900" y="4267200"/>
            <a:ext cx="0" cy="690563"/>
          </a:xfrm>
          <a:prstGeom prst="straightConnector1">
            <a:avLst/>
          </a:prstGeom>
          <a:noFill/>
          <a:ln w="9525">
            <a:solidFill>
              <a:schemeClr val="tx1"/>
            </a:solidFill>
            <a:round/>
            <a:headEnd/>
            <a:tailEnd type="triangle" w="med" len="med"/>
          </a:ln>
        </p:spPr>
      </p:cxnSp>
      <p:sp>
        <p:nvSpPr>
          <p:cNvPr id="53283" name="Text Box 35"/>
          <p:cNvSpPr txBox="1">
            <a:spLocks noChangeArrowheads="1"/>
          </p:cNvSpPr>
          <p:nvPr/>
        </p:nvSpPr>
        <p:spPr bwMode="auto">
          <a:xfrm>
            <a:off x="457200" y="4957763"/>
            <a:ext cx="533400" cy="528637"/>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Q</a:t>
            </a:r>
          </a:p>
        </p:txBody>
      </p:sp>
      <p:cxnSp>
        <p:nvCxnSpPr>
          <p:cNvPr id="53284" name="AutoShape 36"/>
          <p:cNvCxnSpPr>
            <a:cxnSpLocks noChangeShapeType="1"/>
            <a:stCxn id="53283" idx="0"/>
            <a:endCxn id="53280" idx="2"/>
          </p:cNvCxnSpPr>
          <p:nvPr/>
        </p:nvCxnSpPr>
        <p:spPr bwMode="auto">
          <a:xfrm flipV="1">
            <a:off x="723900" y="4267200"/>
            <a:ext cx="0" cy="690563"/>
          </a:xfrm>
          <a:prstGeom prst="straightConnector1">
            <a:avLst/>
          </a:prstGeom>
          <a:noFill/>
          <a:ln w="9525">
            <a:solidFill>
              <a:schemeClr val="tx1"/>
            </a:solidFill>
            <a:round/>
            <a:headEnd/>
            <a:tailEnd type="triangle" w="med" len="med"/>
          </a:ln>
        </p:spPr>
      </p:cxnSp>
      <p:cxnSp>
        <p:nvCxnSpPr>
          <p:cNvPr id="23588" name="AutoShape 37"/>
          <p:cNvCxnSpPr>
            <a:cxnSpLocks noChangeShapeType="1"/>
            <a:stCxn id="53280" idx="0"/>
          </p:cNvCxnSpPr>
          <p:nvPr/>
        </p:nvCxnSpPr>
        <p:spPr bwMode="auto">
          <a:xfrm flipV="1">
            <a:off x="723900" y="3205163"/>
            <a:ext cx="342900" cy="533400"/>
          </a:xfrm>
          <a:prstGeom prst="straightConnector1">
            <a:avLst/>
          </a:prstGeom>
          <a:noFill/>
          <a:ln w="9525">
            <a:noFill/>
            <a:round/>
            <a:headEnd/>
            <a:tailEnd type="triangle" w="med" len="med"/>
          </a:ln>
        </p:spPr>
      </p:cxnSp>
      <p:cxnSp>
        <p:nvCxnSpPr>
          <p:cNvPr id="53286" name="AutoShape 38"/>
          <p:cNvCxnSpPr>
            <a:cxnSpLocks noChangeShapeType="1"/>
            <a:stCxn id="53280" idx="0"/>
            <a:endCxn id="53276" idx="2"/>
          </p:cNvCxnSpPr>
          <p:nvPr/>
        </p:nvCxnSpPr>
        <p:spPr bwMode="auto">
          <a:xfrm flipV="1">
            <a:off x="723900" y="3048000"/>
            <a:ext cx="381000" cy="690563"/>
          </a:xfrm>
          <a:prstGeom prst="straightConnector1">
            <a:avLst/>
          </a:prstGeom>
          <a:noFill/>
          <a:ln w="9525">
            <a:solidFill>
              <a:schemeClr val="tx1"/>
            </a:solidFill>
            <a:round/>
            <a:headEnd/>
            <a:tailEnd type="triangle" w="med" len="med"/>
          </a:ln>
        </p:spPr>
      </p:cxnSp>
      <p:cxnSp>
        <p:nvCxnSpPr>
          <p:cNvPr id="53287" name="AutoShape 39"/>
          <p:cNvCxnSpPr>
            <a:cxnSpLocks noChangeShapeType="1"/>
            <a:stCxn id="53276" idx="2"/>
            <a:endCxn id="53259" idx="0"/>
          </p:cNvCxnSpPr>
          <p:nvPr/>
        </p:nvCxnSpPr>
        <p:spPr bwMode="auto">
          <a:xfrm>
            <a:off x="1104900" y="3048000"/>
            <a:ext cx="228600" cy="690563"/>
          </a:xfrm>
          <a:prstGeom prst="straightConnector1">
            <a:avLst/>
          </a:prstGeom>
          <a:noFill/>
          <a:ln w="9525">
            <a:solidFill>
              <a:schemeClr val="tx1"/>
            </a:solidFill>
            <a:round/>
            <a:headEnd/>
            <a:tailEnd type="triangle" w="med" len="med"/>
          </a:ln>
        </p:spPr>
      </p:cxnSp>
      <p:sp>
        <p:nvSpPr>
          <p:cNvPr id="53288" name="Text Box 40"/>
          <p:cNvSpPr txBox="1">
            <a:spLocks noChangeArrowheads="1"/>
          </p:cNvSpPr>
          <p:nvPr/>
        </p:nvSpPr>
        <p:spPr bwMode="auto">
          <a:xfrm>
            <a:off x="1066800" y="3738563"/>
            <a:ext cx="533400" cy="528637"/>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H</a:t>
            </a:r>
          </a:p>
        </p:txBody>
      </p:sp>
      <p:cxnSp>
        <p:nvCxnSpPr>
          <p:cNvPr id="53289" name="AutoShape 41"/>
          <p:cNvCxnSpPr>
            <a:cxnSpLocks noChangeShapeType="1"/>
            <a:stCxn id="53288" idx="2"/>
            <a:endCxn id="53265" idx="0"/>
          </p:cNvCxnSpPr>
          <p:nvPr/>
        </p:nvCxnSpPr>
        <p:spPr bwMode="auto">
          <a:xfrm>
            <a:off x="1333500" y="4267200"/>
            <a:ext cx="0" cy="690563"/>
          </a:xfrm>
          <a:prstGeom prst="straightConnector1">
            <a:avLst/>
          </a:prstGeom>
          <a:noFill/>
          <a:ln w="9525">
            <a:solidFill>
              <a:schemeClr val="folHlink"/>
            </a:solidFill>
            <a:round/>
            <a:headEnd/>
            <a:tailEnd/>
          </a:ln>
        </p:spPr>
      </p:cxnSp>
      <p:cxnSp>
        <p:nvCxnSpPr>
          <p:cNvPr id="53290" name="AutoShape 42"/>
          <p:cNvCxnSpPr>
            <a:cxnSpLocks noChangeShapeType="1"/>
            <a:stCxn id="53288" idx="2"/>
            <a:endCxn id="53265" idx="0"/>
          </p:cNvCxnSpPr>
          <p:nvPr/>
        </p:nvCxnSpPr>
        <p:spPr bwMode="auto">
          <a:xfrm>
            <a:off x="1333500" y="4267200"/>
            <a:ext cx="0" cy="690563"/>
          </a:xfrm>
          <a:prstGeom prst="straightConnector1">
            <a:avLst/>
          </a:prstGeom>
          <a:noFill/>
          <a:ln w="9525">
            <a:solidFill>
              <a:schemeClr val="tx1"/>
            </a:solidFill>
            <a:round/>
            <a:headEnd/>
            <a:tailEnd type="triangle" w="med" len="med"/>
          </a:ln>
        </p:spPr>
      </p:cxnSp>
      <p:sp>
        <p:nvSpPr>
          <p:cNvPr id="53291" name="Text Box 43"/>
          <p:cNvSpPr txBox="1">
            <a:spLocks noChangeArrowheads="1"/>
          </p:cNvSpPr>
          <p:nvPr/>
        </p:nvSpPr>
        <p:spPr bwMode="auto">
          <a:xfrm>
            <a:off x="1066800" y="4957763"/>
            <a:ext cx="533400" cy="528637"/>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R</a:t>
            </a:r>
          </a:p>
        </p:txBody>
      </p:sp>
      <p:cxnSp>
        <p:nvCxnSpPr>
          <p:cNvPr id="53292" name="AutoShape 44"/>
          <p:cNvCxnSpPr>
            <a:cxnSpLocks noChangeShapeType="1"/>
            <a:stCxn id="53291" idx="0"/>
            <a:endCxn id="53288" idx="2"/>
          </p:cNvCxnSpPr>
          <p:nvPr/>
        </p:nvCxnSpPr>
        <p:spPr bwMode="auto">
          <a:xfrm flipV="1">
            <a:off x="1333500" y="4267200"/>
            <a:ext cx="0" cy="690563"/>
          </a:xfrm>
          <a:prstGeom prst="straightConnector1">
            <a:avLst/>
          </a:prstGeom>
          <a:noFill/>
          <a:ln w="9525">
            <a:solidFill>
              <a:schemeClr val="tx1"/>
            </a:solidFill>
            <a:round/>
            <a:headEnd/>
            <a:tailEnd type="triangle" w="med" len="med"/>
          </a:ln>
        </p:spPr>
      </p:cxnSp>
      <p:cxnSp>
        <p:nvCxnSpPr>
          <p:cNvPr id="53293" name="AutoShape 45"/>
          <p:cNvCxnSpPr>
            <a:cxnSpLocks noChangeShapeType="1"/>
            <a:stCxn id="53288" idx="0"/>
            <a:endCxn id="53276" idx="2"/>
          </p:cNvCxnSpPr>
          <p:nvPr/>
        </p:nvCxnSpPr>
        <p:spPr bwMode="auto">
          <a:xfrm flipH="1" flipV="1">
            <a:off x="1104900" y="3048000"/>
            <a:ext cx="228600" cy="690563"/>
          </a:xfrm>
          <a:prstGeom prst="straightConnector1">
            <a:avLst/>
          </a:prstGeom>
          <a:noFill/>
          <a:ln w="9525">
            <a:solidFill>
              <a:schemeClr val="tx1"/>
            </a:solidFill>
            <a:round/>
            <a:headEnd/>
            <a:tailEnd type="triangle" w="med" len="med"/>
          </a:ln>
        </p:spPr>
      </p:cxnSp>
      <p:cxnSp>
        <p:nvCxnSpPr>
          <p:cNvPr id="53294" name="AutoShape 46"/>
          <p:cNvCxnSpPr>
            <a:cxnSpLocks noChangeShapeType="1"/>
            <a:stCxn id="53276" idx="0"/>
            <a:endCxn id="53274" idx="2"/>
          </p:cNvCxnSpPr>
          <p:nvPr/>
        </p:nvCxnSpPr>
        <p:spPr bwMode="auto">
          <a:xfrm flipV="1">
            <a:off x="1104900" y="1981200"/>
            <a:ext cx="3505200" cy="538163"/>
          </a:xfrm>
          <a:prstGeom prst="straightConnector1">
            <a:avLst/>
          </a:prstGeom>
          <a:noFill/>
          <a:ln w="9525">
            <a:solidFill>
              <a:schemeClr val="tx1"/>
            </a:solidFill>
            <a:round/>
            <a:headEnd/>
            <a:tailEnd type="triangle" w="med" len="med"/>
          </a:ln>
        </p:spPr>
      </p:cxnSp>
      <p:cxnSp>
        <p:nvCxnSpPr>
          <p:cNvPr id="53295" name="AutoShape 47"/>
          <p:cNvCxnSpPr>
            <a:cxnSpLocks noChangeShapeType="1"/>
            <a:stCxn id="53274" idx="2"/>
            <a:endCxn id="53253" idx="0"/>
          </p:cNvCxnSpPr>
          <p:nvPr/>
        </p:nvCxnSpPr>
        <p:spPr bwMode="auto">
          <a:xfrm flipH="1">
            <a:off x="2705100" y="1981200"/>
            <a:ext cx="1905000" cy="538163"/>
          </a:xfrm>
          <a:prstGeom prst="straightConnector1">
            <a:avLst/>
          </a:prstGeom>
          <a:noFill/>
          <a:ln w="9525">
            <a:solidFill>
              <a:schemeClr val="tx1"/>
            </a:solidFill>
            <a:round/>
            <a:headEnd/>
            <a:tailEnd type="triangle" w="med" len="med"/>
          </a:ln>
        </p:spPr>
      </p:cxnSp>
      <p:sp>
        <p:nvSpPr>
          <p:cNvPr id="53296" name="Text Box 48"/>
          <p:cNvSpPr txBox="1">
            <a:spLocks noChangeArrowheads="1"/>
          </p:cNvSpPr>
          <p:nvPr/>
        </p:nvSpPr>
        <p:spPr bwMode="auto">
          <a:xfrm>
            <a:off x="2438400" y="2519363"/>
            <a:ext cx="533400" cy="528637"/>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C</a:t>
            </a:r>
          </a:p>
        </p:txBody>
      </p:sp>
      <p:cxnSp>
        <p:nvCxnSpPr>
          <p:cNvPr id="53297" name="AutoShape 49"/>
          <p:cNvCxnSpPr>
            <a:cxnSpLocks noChangeShapeType="1"/>
            <a:stCxn id="53253" idx="2"/>
            <a:endCxn id="53261" idx="0"/>
          </p:cNvCxnSpPr>
          <p:nvPr/>
        </p:nvCxnSpPr>
        <p:spPr bwMode="auto">
          <a:xfrm>
            <a:off x="2705100" y="3048000"/>
            <a:ext cx="304800" cy="690563"/>
          </a:xfrm>
          <a:prstGeom prst="straightConnector1">
            <a:avLst/>
          </a:prstGeom>
          <a:noFill/>
          <a:ln w="9525">
            <a:solidFill>
              <a:schemeClr val="folHlink"/>
            </a:solidFill>
            <a:round/>
            <a:headEnd/>
            <a:tailEnd/>
          </a:ln>
        </p:spPr>
      </p:cxnSp>
      <p:cxnSp>
        <p:nvCxnSpPr>
          <p:cNvPr id="53298" name="AutoShape 50"/>
          <p:cNvCxnSpPr>
            <a:cxnSpLocks noChangeShapeType="1"/>
            <a:stCxn id="53253" idx="2"/>
            <a:endCxn id="53260" idx="0"/>
          </p:cNvCxnSpPr>
          <p:nvPr/>
        </p:nvCxnSpPr>
        <p:spPr bwMode="auto">
          <a:xfrm flipH="1">
            <a:off x="2400300" y="3048000"/>
            <a:ext cx="304800" cy="690563"/>
          </a:xfrm>
          <a:prstGeom prst="straightConnector1">
            <a:avLst/>
          </a:prstGeom>
          <a:noFill/>
          <a:ln w="9525">
            <a:solidFill>
              <a:schemeClr val="folHlink"/>
            </a:solidFill>
            <a:round/>
            <a:headEnd/>
            <a:tailEnd/>
          </a:ln>
        </p:spPr>
      </p:cxnSp>
      <p:cxnSp>
        <p:nvCxnSpPr>
          <p:cNvPr id="53299" name="AutoShape 51"/>
          <p:cNvCxnSpPr>
            <a:cxnSpLocks noChangeShapeType="1"/>
            <a:stCxn id="53296" idx="2"/>
            <a:endCxn id="53260" idx="0"/>
          </p:cNvCxnSpPr>
          <p:nvPr/>
        </p:nvCxnSpPr>
        <p:spPr bwMode="auto">
          <a:xfrm flipH="1">
            <a:off x="2400300" y="3048000"/>
            <a:ext cx="304800" cy="690563"/>
          </a:xfrm>
          <a:prstGeom prst="straightConnector1">
            <a:avLst/>
          </a:prstGeom>
          <a:noFill/>
          <a:ln w="9525">
            <a:solidFill>
              <a:schemeClr val="tx1"/>
            </a:solidFill>
            <a:round/>
            <a:headEnd/>
            <a:tailEnd type="triangle" w="med" len="med"/>
          </a:ln>
        </p:spPr>
      </p:cxnSp>
      <p:cxnSp>
        <p:nvCxnSpPr>
          <p:cNvPr id="53300" name="AutoShape 52"/>
          <p:cNvCxnSpPr>
            <a:cxnSpLocks noChangeShapeType="1"/>
            <a:stCxn id="53260" idx="2"/>
            <a:endCxn id="53266" idx="0"/>
          </p:cNvCxnSpPr>
          <p:nvPr/>
        </p:nvCxnSpPr>
        <p:spPr bwMode="auto">
          <a:xfrm>
            <a:off x="2400300" y="4267200"/>
            <a:ext cx="0" cy="690563"/>
          </a:xfrm>
          <a:prstGeom prst="straightConnector1">
            <a:avLst/>
          </a:prstGeom>
          <a:noFill/>
          <a:ln w="9525">
            <a:solidFill>
              <a:schemeClr val="folHlink"/>
            </a:solidFill>
            <a:round/>
            <a:headEnd/>
            <a:tailEnd/>
          </a:ln>
        </p:spPr>
      </p:cxnSp>
      <p:sp>
        <p:nvSpPr>
          <p:cNvPr id="53301" name="Text Box 53"/>
          <p:cNvSpPr txBox="1">
            <a:spLocks noChangeArrowheads="1"/>
          </p:cNvSpPr>
          <p:nvPr/>
        </p:nvSpPr>
        <p:spPr bwMode="auto">
          <a:xfrm>
            <a:off x="2133600" y="3738563"/>
            <a:ext cx="533400" cy="528637"/>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I</a:t>
            </a:r>
          </a:p>
        </p:txBody>
      </p:sp>
      <p:cxnSp>
        <p:nvCxnSpPr>
          <p:cNvPr id="53302" name="AutoShape 54"/>
          <p:cNvCxnSpPr>
            <a:cxnSpLocks noChangeShapeType="1"/>
            <a:stCxn id="53301" idx="2"/>
            <a:endCxn id="53266" idx="0"/>
          </p:cNvCxnSpPr>
          <p:nvPr/>
        </p:nvCxnSpPr>
        <p:spPr bwMode="auto">
          <a:xfrm>
            <a:off x="2400300" y="4267200"/>
            <a:ext cx="0" cy="690563"/>
          </a:xfrm>
          <a:prstGeom prst="straightConnector1">
            <a:avLst/>
          </a:prstGeom>
          <a:noFill/>
          <a:ln w="9525">
            <a:solidFill>
              <a:schemeClr val="tx1"/>
            </a:solidFill>
            <a:round/>
            <a:headEnd/>
            <a:tailEnd type="triangle" w="med" len="med"/>
          </a:ln>
        </p:spPr>
      </p:cxnSp>
      <p:sp>
        <p:nvSpPr>
          <p:cNvPr id="53303" name="Text Box 55"/>
          <p:cNvSpPr txBox="1">
            <a:spLocks noChangeArrowheads="1"/>
          </p:cNvSpPr>
          <p:nvPr/>
        </p:nvSpPr>
        <p:spPr bwMode="auto">
          <a:xfrm>
            <a:off x="2133600" y="4957763"/>
            <a:ext cx="533400" cy="528637"/>
          </a:xfrm>
          <a:prstGeom prst="rect">
            <a:avLst/>
          </a:prstGeom>
          <a:solidFill>
            <a:schemeClr val="tx1"/>
          </a:solidFill>
          <a:ln w="9525">
            <a:solidFill>
              <a:schemeClr val="tx1"/>
            </a:solidFill>
            <a:miter lim="800000"/>
            <a:headEnd/>
            <a:tailEnd/>
          </a:ln>
        </p:spPr>
        <p:txBody>
          <a:bodyPr>
            <a:spAutoFit/>
          </a:bodyPr>
          <a:lstStyle/>
          <a:p>
            <a:pPr>
              <a:spcBef>
                <a:spcPct val="50000"/>
              </a:spcBef>
            </a:pPr>
            <a:r>
              <a:rPr lang="en-GB" sz="2800">
                <a:solidFill>
                  <a:schemeClr val="bg1"/>
                </a:solidFill>
              </a:rPr>
              <a:t>S</a:t>
            </a:r>
          </a:p>
        </p:txBody>
      </p:sp>
      <p:cxnSp>
        <p:nvCxnSpPr>
          <p:cNvPr id="53304" name="AutoShape 56"/>
          <p:cNvCxnSpPr>
            <a:cxnSpLocks noChangeShapeType="1"/>
            <a:stCxn id="53303" idx="0"/>
            <a:endCxn id="53301" idx="2"/>
          </p:cNvCxnSpPr>
          <p:nvPr/>
        </p:nvCxnSpPr>
        <p:spPr bwMode="auto">
          <a:xfrm flipV="1">
            <a:off x="2400300" y="4267200"/>
            <a:ext cx="0" cy="690563"/>
          </a:xfrm>
          <a:prstGeom prst="straightConnector1">
            <a:avLst/>
          </a:prstGeom>
          <a:noFill/>
          <a:ln w="9525">
            <a:solidFill>
              <a:schemeClr val="tx1"/>
            </a:solidFill>
            <a:round/>
            <a:headEnd/>
            <a:tailEnd type="triangle" w="med" len="med"/>
          </a:ln>
        </p:spPr>
      </p:cxnSp>
      <p:cxnSp>
        <p:nvCxnSpPr>
          <p:cNvPr id="53305" name="AutoShape 57"/>
          <p:cNvCxnSpPr>
            <a:cxnSpLocks noChangeShapeType="1"/>
            <a:stCxn id="53301" idx="0"/>
            <a:endCxn id="53296" idx="2"/>
          </p:cNvCxnSpPr>
          <p:nvPr/>
        </p:nvCxnSpPr>
        <p:spPr bwMode="auto">
          <a:xfrm flipV="1">
            <a:off x="2400300" y="3048000"/>
            <a:ext cx="304800" cy="690563"/>
          </a:xfrm>
          <a:prstGeom prst="straightConnector1">
            <a:avLst/>
          </a:prstGeom>
          <a:noFill/>
          <a:ln w="9525">
            <a:solidFill>
              <a:schemeClr val="tx1"/>
            </a:solidFill>
            <a:round/>
            <a:headEnd/>
            <a:tailEnd type="triangle" w="med" len="med"/>
          </a:ln>
        </p:spPr>
      </p:cxnSp>
      <p:cxnSp>
        <p:nvCxnSpPr>
          <p:cNvPr id="53306" name="AutoShape 58"/>
          <p:cNvCxnSpPr>
            <a:cxnSpLocks noChangeShapeType="1"/>
            <a:stCxn id="53296" idx="2"/>
            <a:endCxn id="53261" idx="0"/>
          </p:cNvCxnSpPr>
          <p:nvPr/>
        </p:nvCxnSpPr>
        <p:spPr bwMode="auto">
          <a:xfrm>
            <a:off x="2705100" y="3048000"/>
            <a:ext cx="304800" cy="690563"/>
          </a:xfrm>
          <a:prstGeom prst="straightConnector1">
            <a:avLst/>
          </a:prstGeom>
          <a:noFill/>
          <a:ln w="9525">
            <a:solidFill>
              <a:schemeClr val="tx1"/>
            </a:solidFill>
            <a:round/>
            <a:headEnd/>
            <a:tailEnd type="triangle" w="med" len="med"/>
          </a:ln>
        </p:spPr>
      </p:cxnSp>
      <p:cxnSp>
        <p:nvCxnSpPr>
          <p:cNvPr id="53307" name="AutoShape 59"/>
          <p:cNvCxnSpPr>
            <a:cxnSpLocks noChangeShapeType="1"/>
            <a:stCxn id="53261" idx="2"/>
            <a:endCxn id="53267" idx="0"/>
          </p:cNvCxnSpPr>
          <p:nvPr/>
        </p:nvCxnSpPr>
        <p:spPr bwMode="auto">
          <a:xfrm>
            <a:off x="3009900" y="4267200"/>
            <a:ext cx="0" cy="690563"/>
          </a:xfrm>
          <a:prstGeom prst="straightConnector1">
            <a:avLst/>
          </a:prstGeom>
          <a:noFill/>
          <a:ln w="9525">
            <a:solidFill>
              <a:schemeClr val="folHlink"/>
            </a:solidFill>
            <a:round/>
            <a:headEnd/>
            <a:tailEnd/>
          </a:ln>
        </p:spPr>
      </p:cxnSp>
      <p:sp>
        <p:nvSpPr>
          <p:cNvPr id="53308" name="Text Box 60"/>
          <p:cNvSpPr txBox="1">
            <a:spLocks noChangeArrowheads="1"/>
          </p:cNvSpPr>
          <p:nvPr/>
        </p:nvSpPr>
        <p:spPr bwMode="auto">
          <a:xfrm>
            <a:off x="2743200" y="3738563"/>
            <a:ext cx="533400" cy="528637"/>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J</a:t>
            </a:r>
          </a:p>
        </p:txBody>
      </p:sp>
      <p:cxnSp>
        <p:nvCxnSpPr>
          <p:cNvPr id="53309" name="AutoShape 61"/>
          <p:cNvCxnSpPr>
            <a:cxnSpLocks noChangeShapeType="1"/>
            <a:stCxn id="53308" idx="2"/>
            <a:endCxn id="53267" idx="0"/>
          </p:cNvCxnSpPr>
          <p:nvPr/>
        </p:nvCxnSpPr>
        <p:spPr bwMode="auto">
          <a:xfrm>
            <a:off x="3009900" y="4267200"/>
            <a:ext cx="0" cy="690563"/>
          </a:xfrm>
          <a:prstGeom prst="straightConnector1">
            <a:avLst/>
          </a:prstGeom>
          <a:noFill/>
          <a:ln w="9525">
            <a:solidFill>
              <a:schemeClr val="tx1"/>
            </a:solidFill>
            <a:round/>
            <a:headEnd/>
            <a:tailEnd type="triangle" w="med" len="med"/>
          </a:ln>
        </p:spPr>
      </p:cxnSp>
      <p:sp>
        <p:nvSpPr>
          <p:cNvPr id="53310" name="Text Box 62"/>
          <p:cNvSpPr txBox="1">
            <a:spLocks noChangeArrowheads="1"/>
          </p:cNvSpPr>
          <p:nvPr/>
        </p:nvSpPr>
        <p:spPr bwMode="auto">
          <a:xfrm>
            <a:off x="2743200" y="4957763"/>
            <a:ext cx="533400" cy="528637"/>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T</a:t>
            </a:r>
          </a:p>
        </p:txBody>
      </p:sp>
      <p:cxnSp>
        <p:nvCxnSpPr>
          <p:cNvPr id="53311" name="AutoShape 63"/>
          <p:cNvCxnSpPr>
            <a:cxnSpLocks noChangeShapeType="1"/>
            <a:stCxn id="53310" idx="0"/>
            <a:endCxn id="53308" idx="2"/>
          </p:cNvCxnSpPr>
          <p:nvPr/>
        </p:nvCxnSpPr>
        <p:spPr bwMode="auto">
          <a:xfrm flipV="1">
            <a:off x="3009900" y="4267200"/>
            <a:ext cx="0" cy="690563"/>
          </a:xfrm>
          <a:prstGeom prst="straightConnector1">
            <a:avLst/>
          </a:prstGeom>
          <a:noFill/>
          <a:ln w="9525">
            <a:solidFill>
              <a:schemeClr val="tx1"/>
            </a:solidFill>
            <a:round/>
            <a:headEnd/>
            <a:tailEnd type="triangle" w="med" len="med"/>
          </a:ln>
        </p:spPr>
      </p:cxnSp>
      <p:cxnSp>
        <p:nvCxnSpPr>
          <p:cNvPr id="53312" name="AutoShape 64"/>
          <p:cNvCxnSpPr>
            <a:cxnSpLocks noChangeShapeType="1"/>
            <a:stCxn id="53308" idx="0"/>
            <a:endCxn id="53296" idx="2"/>
          </p:cNvCxnSpPr>
          <p:nvPr/>
        </p:nvCxnSpPr>
        <p:spPr bwMode="auto">
          <a:xfrm flipH="1" flipV="1">
            <a:off x="2705100" y="3048000"/>
            <a:ext cx="304800" cy="690563"/>
          </a:xfrm>
          <a:prstGeom prst="straightConnector1">
            <a:avLst/>
          </a:prstGeom>
          <a:noFill/>
          <a:ln w="9525">
            <a:solidFill>
              <a:schemeClr val="tx1"/>
            </a:solidFill>
            <a:round/>
            <a:headEnd/>
            <a:tailEnd type="triangle" w="med" len="med"/>
          </a:ln>
        </p:spPr>
      </p:cxnSp>
      <p:cxnSp>
        <p:nvCxnSpPr>
          <p:cNvPr id="53313" name="AutoShape 65"/>
          <p:cNvCxnSpPr>
            <a:cxnSpLocks noChangeShapeType="1"/>
            <a:stCxn id="53296" idx="0"/>
            <a:endCxn id="53274" idx="2"/>
          </p:cNvCxnSpPr>
          <p:nvPr/>
        </p:nvCxnSpPr>
        <p:spPr bwMode="auto">
          <a:xfrm flipV="1">
            <a:off x="2705100" y="1981200"/>
            <a:ext cx="1905000" cy="538163"/>
          </a:xfrm>
          <a:prstGeom prst="straightConnector1">
            <a:avLst/>
          </a:prstGeom>
          <a:noFill/>
          <a:ln w="9525">
            <a:solidFill>
              <a:schemeClr val="tx1"/>
            </a:solidFill>
            <a:round/>
            <a:headEnd/>
            <a:tailEnd type="triangle" w="med" len="med"/>
          </a:ln>
        </p:spPr>
      </p:cxnSp>
      <p:cxnSp>
        <p:nvCxnSpPr>
          <p:cNvPr id="53314" name="AutoShape 66"/>
          <p:cNvCxnSpPr>
            <a:cxnSpLocks noChangeShapeType="1"/>
            <a:stCxn id="53274" idx="2"/>
            <a:endCxn id="53254" idx="0"/>
          </p:cNvCxnSpPr>
          <p:nvPr/>
        </p:nvCxnSpPr>
        <p:spPr bwMode="auto">
          <a:xfrm>
            <a:off x="4610100" y="1981200"/>
            <a:ext cx="0" cy="538163"/>
          </a:xfrm>
          <a:prstGeom prst="straightConnector1">
            <a:avLst/>
          </a:prstGeom>
          <a:noFill/>
          <a:ln w="9525">
            <a:solidFill>
              <a:schemeClr val="tx1"/>
            </a:solidFill>
            <a:round/>
            <a:headEnd/>
            <a:tailEnd type="triangle" w="med" len="med"/>
          </a:ln>
        </p:spPr>
      </p:cxnSp>
      <p:cxnSp>
        <p:nvCxnSpPr>
          <p:cNvPr id="53315" name="AutoShape 67"/>
          <p:cNvCxnSpPr>
            <a:cxnSpLocks noChangeShapeType="1"/>
            <a:stCxn id="53254" idx="2"/>
            <a:endCxn id="53263" idx="0"/>
          </p:cNvCxnSpPr>
          <p:nvPr/>
        </p:nvCxnSpPr>
        <p:spPr bwMode="auto">
          <a:xfrm>
            <a:off x="4610100" y="3048000"/>
            <a:ext cx="304800" cy="690563"/>
          </a:xfrm>
          <a:prstGeom prst="straightConnector1">
            <a:avLst/>
          </a:prstGeom>
          <a:noFill/>
          <a:ln w="9525">
            <a:solidFill>
              <a:schemeClr val="folHlink"/>
            </a:solidFill>
            <a:round/>
            <a:headEnd/>
            <a:tailEnd/>
          </a:ln>
        </p:spPr>
      </p:cxnSp>
      <p:cxnSp>
        <p:nvCxnSpPr>
          <p:cNvPr id="53316" name="AutoShape 68"/>
          <p:cNvCxnSpPr>
            <a:cxnSpLocks noChangeShapeType="1"/>
            <a:stCxn id="53254" idx="2"/>
            <a:endCxn id="53262" idx="0"/>
          </p:cNvCxnSpPr>
          <p:nvPr/>
        </p:nvCxnSpPr>
        <p:spPr bwMode="auto">
          <a:xfrm flipH="1">
            <a:off x="4305300" y="3048000"/>
            <a:ext cx="304800" cy="690563"/>
          </a:xfrm>
          <a:prstGeom prst="straightConnector1">
            <a:avLst/>
          </a:prstGeom>
          <a:noFill/>
          <a:ln w="9525">
            <a:solidFill>
              <a:schemeClr val="folHlink"/>
            </a:solidFill>
            <a:round/>
            <a:headEnd/>
            <a:tailEnd/>
          </a:ln>
        </p:spPr>
      </p:cxnSp>
      <p:sp>
        <p:nvSpPr>
          <p:cNvPr id="53317" name="Text Box 69"/>
          <p:cNvSpPr txBox="1">
            <a:spLocks noChangeArrowheads="1"/>
          </p:cNvSpPr>
          <p:nvPr/>
        </p:nvSpPr>
        <p:spPr bwMode="auto">
          <a:xfrm>
            <a:off x="4343400" y="2519363"/>
            <a:ext cx="533400" cy="528637"/>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D</a:t>
            </a:r>
          </a:p>
        </p:txBody>
      </p:sp>
      <p:cxnSp>
        <p:nvCxnSpPr>
          <p:cNvPr id="53318" name="AutoShape 70"/>
          <p:cNvCxnSpPr>
            <a:cxnSpLocks noChangeShapeType="1"/>
            <a:stCxn id="53317" idx="2"/>
            <a:endCxn id="53262" idx="0"/>
          </p:cNvCxnSpPr>
          <p:nvPr/>
        </p:nvCxnSpPr>
        <p:spPr bwMode="auto">
          <a:xfrm flipH="1">
            <a:off x="4305300" y="3048000"/>
            <a:ext cx="304800" cy="690563"/>
          </a:xfrm>
          <a:prstGeom prst="straightConnector1">
            <a:avLst/>
          </a:prstGeom>
          <a:noFill/>
          <a:ln w="9525">
            <a:solidFill>
              <a:schemeClr val="tx1"/>
            </a:solidFill>
            <a:round/>
            <a:headEnd/>
            <a:tailEnd type="triangle" w="med" len="med"/>
          </a:ln>
        </p:spPr>
      </p:cxnSp>
      <p:cxnSp>
        <p:nvCxnSpPr>
          <p:cNvPr id="53319" name="AutoShape 71"/>
          <p:cNvCxnSpPr>
            <a:cxnSpLocks noChangeShapeType="1"/>
            <a:stCxn id="53262" idx="2"/>
            <a:endCxn id="53268" idx="0"/>
          </p:cNvCxnSpPr>
          <p:nvPr/>
        </p:nvCxnSpPr>
        <p:spPr bwMode="auto">
          <a:xfrm>
            <a:off x="4305300" y="4267200"/>
            <a:ext cx="0" cy="690563"/>
          </a:xfrm>
          <a:prstGeom prst="straightConnector1">
            <a:avLst/>
          </a:prstGeom>
          <a:noFill/>
          <a:ln w="9525">
            <a:solidFill>
              <a:schemeClr val="folHlink"/>
            </a:solidFill>
            <a:round/>
            <a:headEnd/>
            <a:tailEnd/>
          </a:ln>
        </p:spPr>
      </p:cxnSp>
      <p:sp>
        <p:nvSpPr>
          <p:cNvPr id="53320" name="Text Box 72"/>
          <p:cNvSpPr txBox="1">
            <a:spLocks noChangeArrowheads="1"/>
          </p:cNvSpPr>
          <p:nvPr/>
        </p:nvSpPr>
        <p:spPr bwMode="auto">
          <a:xfrm>
            <a:off x="4038600" y="3738563"/>
            <a:ext cx="533400" cy="528637"/>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K</a:t>
            </a:r>
          </a:p>
        </p:txBody>
      </p:sp>
      <p:cxnSp>
        <p:nvCxnSpPr>
          <p:cNvPr id="53321" name="AutoShape 73"/>
          <p:cNvCxnSpPr>
            <a:cxnSpLocks noChangeShapeType="1"/>
            <a:stCxn id="53320" idx="2"/>
            <a:endCxn id="53268" idx="0"/>
          </p:cNvCxnSpPr>
          <p:nvPr/>
        </p:nvCxnSpPr>
        <p:spPr bwMode="auto">
          <a:xfrm>
            <a:off x="4305300" y="4267200"/>
            <a:ext cx="0" cy="690563"/>
          </a:xfrm>
          <a:prstGeom prst="straightConnector1">
            <a:avLst/>
          </a:prstGeom>
          <a:noFill/>
          <a:ln w="9525">
            <a:solidFill>
              <a:schemeClr val="tx1"/>
            </a:solidFill>
            <a:round/>
            <a:headEnd/>
            <a:tailEnd type="triangle" w="med" len="med"/>
          </a:ln>
        </p:spPr>
      </p:cxnSp>
      <p:sp>
        <p:nvSpPr>
          <p:cNvPr id="53322" name="Text Box 74"/>
          <p:cNvSpPr txBox="1">
            <a:spLocks noChangeArrowheads="1"/>
          </p:cNvSpPr>
          <p:nvPr/>
        </p:nvSpPr>
        <p:spPr bwMode="auto">
          <a:xfrm>
            <a:off x="4038600" y="4957763"/>
            <a:ext cx="533400" cy="528637"/>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U</a:t>
            </a:r>
          </a:p>
        </p:txBody>
      </p:sp>
      <p:cxnSp>
        <p:nvCxnSpPr>
          <p:cNvPr id="53323" name="AutoShape 75"/>
          <p:cNvCxnSpPr>
            <a:cxnSpLocks noChangeShapeType="1"/>
            <a:stCxn id="53322" idx="0"/>
            <a:endCxn id="53320" idx="2"/>
          </p:cNvCxnSpPr>
          <p:nvPr/>
        </p:nvCxnSpPr>
        <p:spPr bwMode="auto">
          <a:xfrm flipV="1">
            <a:off x="4305300" y="4267200"/>
            <a:ext cx="0" cy="690563"/>
          </a:xfrm>
          <a:prstGeom prst="straightConnector1">
            <a:avLst/>
          </a:prstGeom>
          <a:noFill/>
          <a:ln w="9525">
            <a:solidFill>
              <a:schemeClr val="tx1"/>
            </a:solidFill>
            <a:round/>
            <a:headEnd/>
            <a:tailEnd type="triangle" w="med" len="med"/>
          </a:ln>
        </p:spPr>
      </p:cxnSp>
      <p:cxnSp>
        <p:nvCxnSpPr>
          <p:cNvPr id="53324" name="AutoShape 76"/>
          <p:cNvCxnSpPr>
            <a:cxnSpLocks noChangeShapeType="1"/>
            <a:stCxn id="53320" idx="0"/>
            <a:endCxn id="53317" idx="2"/>
          </p:cNvCxnSpPr>
          <p:nvPr/>
        </p:nvCxnSpPr>
        <p:spPr bwMode="auto">
          <a:xfrm flipV="1">
            <a:off x="4305300" y="3048000"/>
            <a:ext cx="304800" cy="690563"/>
          </a:xfrm>
          <a:prstGeom prst="straightConnector1">
            <a:avLst/>
          </a:prstGeom>
          <a:noFill/>
          <a:ln w="9525">
            <a:solidFill>
              <a:schemeClr val="tx1"/>
            </a:solidFill>
            <a:round/>
            <a:headEnd/>
            <a:tailEnd type="triangle" w="med" len="med"/>
          </a:ln>
        </p:spPr>
      </p:cxnSp>
      <p:cxnSp>
        <p:nvCxnSpPr>
          <p:cNvPr id="53325" name="AutoShape 77"/>
          <p:cNvCxnSpPr>
            <a:cxnSpLocks noChangeShapeType="1"/>
            <a:stCxn id="53317" idx="2"/>
            <a:endCxn id="53263" idx="0"/>
          </p:cNvCxnSpPr>
          <p:nvPr/>
        </p:nvCxnSpPr>
        <p:spPr bwMode="auto">
          <a:xfrm>
            <a:off x="4610100" y="3048000"/>
            <a:ext cx="304800" cy="690563"/>
          </a:xfrm>
          <a:prstGeom prst="straightConnector1">
            <a:avLst/>
          </a:prstGeom>
          <a:noFill/>
          <a:ln w="9525">
            <a:solidFill>
              <a:schemeClr val="tx1"/>
            </a:solidFill>
            <a:round/>
            <a:headEnd/>
            <a:tailEnd type="triangle" w="med" len="med"/>
          </a:ln>
        </p:spPr>
      </p:cxnSp>
      <p:sp>
        <p:nvSpPr>
          <p:cNvPr id="53326" name="Text Box 78"/>
          <p:cNvSpPr txBox="1">
            <a:spLocks noChangeArrowheads="1"/>
          </p:cNvSpPr>
          <p:nvPr/>
        </p:nvSpPr>
        <p:spPr bwMode="auto">
          <a:xfrm>
            <a:off x="4648200" y="3738563"/>
            <a:ext cx="533400" cy="528637"/>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rgbClr val="FFFF00"/>
                </a:solidFill>
              </a:rPr>
              <a:t>L</a:t>
            </a:r>
          </a:p>
        </p:txBody>
      </p:sp>
      <p:sp>
        <p:nvSpPr>
          <p:cNvPr id="53327" name="Text Box 79"/>
          <p:cNvSpPr txBox="1">
            <a:spLocks noChangeArrowheads="1"/>
          </p:cNvSpPr>
          <p:nvPr/>
        </p:nvSpPr>
        <p:spPr bwMode="auto">
          <a:xfrm>
            <a:off x="4648200" y="3738563"/>
            <a:ext cx="533400" cy="528637"/>
          </a:xfrm>
          <a:prstGeom prst="rect">
            <a:avLst/>
          </a:prstGeom>
          <a:solidFill>
            <a:srgbClr val="FFFF00"/>
          </a:solidFill>
          <a:ln w="9525">
            <a:solidFill>
              <a:schemeClr val="tx1"/>
            </a:solidFill>
            <a:miter lim="800000"/>
            <a:headEnd/>
            <a:tailEnd/>
          </a:ln>
        </p:spPr>
        <p:txBody>
          <a:bodyPr>
            <a:spAutoFit/>
          </a:bodyPr>
          <a:lstStyle/>
          <a:p>
            <a:pPr>
              <a:spcBef>
                <a:spcPct val="50000"/>
              </a:spcBef>
            </a:pPr>
            <a:r>
              <a:rPr lang="en-GB" sz="2800"/>
              <a:t>L</a:t>
            </a:r>
          </a:p>
        </p:txBody>
      </p:sp>
      <p:sp>
        <p:nvSpPr>
          <p:cNvPr id="53328" name="Text Box 80"/>
          <p:cNvSpPr txBox="1">
            <a:spLocks noChangeArrowheads="1"/>
          </p:cNvSpPr>
          <p:nvPr/>
        </p:nvSpPr>
        <p:spPr bwMode="auto">
          <a:xfrm>
            <a:off x="4648200" y="3738563"/>
            <a:ext cx="533400" cy="528637"/>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rgbClr val="FFFF00"/>
                </a:solidFill>
              </a:rPr>
              <a:t>L</a:t>
            </a:r>
          </a:p>
        </p:txBody>
      </p:sp>
      <p:sp>
        <p:nvSpPr>
          <p:cNvPr id="53329" name="Text Box 81"/>
          <p:cNvSpPr txBox="1">
            <a:spLocks noChangeArrowheads="1"/>
          </p:cNvSpPr>
          <p:nvPr/>
        </p:nvSpPr>
        <p:spPr bwMode="auto">
          <a:xfrm>
            <a:off x="4648200" y="3738563"/>
            <a:ext cx="533400" cy="528637"/>
          </a:xfrm>
          <a:prstGeom prst="rect">
            <a:avLst/>
          </a:prstGeom>
          <a:solidFill>
            <a:srgbClr val="FFFF00"/>
          </a:solidFill>
          <a:ln w="9525">
            <a:solidFill>
              <a:schemeClr val="tx1"/>
            </a:solidFill>
            <a:miter lim="800000"/>
            <a:headEnd/>
            <a:tailEnd/>
          </a:ln>
        </p:spPr>
        <p:txBody>
          <a:bodyPr>
            <a:spAutoFit/>
          </a:bodyPr>
          <a:lstStyle/>
          <a:p>
            <a:pPr>
              <a:spcBef>
                <a:spcPct val="50000"/>
              </a:spcBef>
            </a:pPr>
            <a:r>
              <a:rPr lang="en-GB" sz="2800"/>
              <a:t>L</a:t>
            </a:r>
          </a:p>
        </p:txBody>
      </p:sp>
      <p:sp>
        <p:nvSpPr>
          <p:cNvPr id="53330" name="Text Box 82"/>
          <p:cNvSpPr txBox="1">
            <a:spLocks noChangeArrowheads="1"/>
          </p:cNvSpPr>
          <p:nvPr/>
        </p:nvSpPr>
        <p:spPr bwMode="auto">
          <a:xfrm>
            <a:off x="4648200" y="3738563"/>
            <a:ext cx="533400" cy="528637"/>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rgbClr val="FFFF00"/>
                </a:solidFill>
              </a:rPr>
              <a:t>L</a:t>
            </a:r>
          </a:p>
        </p:txBody>
      </p:sp>
      <p:sp>
        <p:nvSpPr>
          <p:cNvPr id="53331" name="Text Box 83"/>
          <p:cNvSpPr txBox="1">
            <a:spLocks noChangeArrowheads="1"/>
          </p:cNvSpPr>
          <p:nvPr/>
        </p:nvSpPr>
        <p:spPr bwMode="auto">
          <a:xfrm>
            <a:off x="4876800" y="1295400"/>
            <a:ext cx="4114800" cy="641350"/>
          </a:xfrm>
          <a:prstGeom prst="rect">
            <a:avLst/>
          </a:prstGeom>
          <a:noFill/>
          <a:ln w="9525">
            <a:noFill/>
            <a:miter lim="800000"/>
            <a:headEnd/>
            <a:tailEnd/>
          </a:ln>
        </p:spPr>
        <p:txBody>
          <a:bodyPr>
            <a:spAutoFit/>
          </a:bodyPr>
          <a:lstStyle/>
          <a:p>
            <a:pPr>
              <a:spcBef>
                <a:spcPct val="50000"/>
              </a:spcBef>
            </a:pPr>
            <a:r>
              <a:rPr lang="en-US">
                <a:solidFill>
                  <a:srgbClr val="FF3300"/>
                </a:solidFill>
              </a:rPr>
              <a:t>We begin with our initial state: the node labelled A</a:t>
            </a:r>
          </a:p>
        </p:txBody>
      </p:sp>
      <p:sp>
        <p:nvSpPr>
          <p:cNvPr id="53334" name="Text Box 86"/>
          <p:cNvSpPr txBox="1">
            <a:spLocks noChangeArrowheads="1"/>
          </p:cNvSpPr>
          <p:nvPr/>
        </p:nvSpPr>
        <p:spPr bwMode="auto">
          <a:xfrm>
            <a:off x="465138" y="1219200"/>
            <a:ext cx="3725862" cy="641350"/>
          </a:xfrm>
          <a:prstGeom prst="rect">
            <a:avLst/>
          </a:prstGeom>
          <a:noFill/>
          <a:ln w="9525">
            <a:noFill/>
            <a:miter lim="800000"/>
            <a:headEnd/>
            <a:tailEnd/>
          </a:ln>
        </p:spPr>
        <p:txBody>
          <a:bodyPr>
            <a:spAutoFit/>
          </a:bodyPr>
          <a:lstStyle/>
          <a:p>
            <a:pPr>
              <a:spcBef>
                <a:spcPct val="50000"/>
              </a:spcBef>
            </a:pPr>
            <a:r>
              <a:rPr lang="en-US">
                <a:solidFill>
                  <a:srgbClr val="FF3300"/>
                </a:solidFill>
              </a:rPr>
              <a:t>The search then moves to the first node</a:t>
            </a:r>
          </a:p>
        </p:txBody>
      </p:sp>
      <p:sp>
        <p:nvSpPr>
          <p:cNvPr id="53335" name="Text Box 87"/>
          <p:cNvSpPr txBox="1">
            <a:spLocks noChangeArrowheads="1"/>
          </p:cNvSpPr>
          <p:nvPr/>
        </p:nvSpPr>
        <p:spPr bwMode="auto">
          <a:xfrm>
            <a:off x="465138" y="1219200"/>
            <a:ext cx="3657600" cy="366713"/>
          </a:xfrm>
          <a:prstGeom prst="rect">
            <a:avLst/>
          </a:prstGeom>
          <a:noFill/>
          <a:ln w="9525">
            <a:noFill/>
            <a:miter lim="800000"/>
            <a:headEnd/>
            <a:tailEnd/>
          </a:ln>
        </p:spPr>
        <p:txBody>
          <a:bodyPr>
            <a:spAutoFit/>
          </a:bodyPr>
          <a:lstStyle/>
          <a:p>
            <a:pPr>
              <a:spcBef>
                <a:spcPct val="50000"/>
              </a:spcBef>
            </a:pPr>
            <a:r>
              <a:rPr lang="en-US">
                <a:solidFill>
                  <a:srgbClr val="FF3300"/>
                </a:solidFill>
              </a:rPr>
              <a:t>Node B is expanded…</a:t>
            </a:r>
          </a:p>
        </p:txBody>
      </p:sp>
      <p:sp>
        <p:nvSpPr>
          <p:cNvPr id="53336" name="Text Box 88"/>
          <p:cNvSpPr txBox="1">
            <a:spLocks noChangeArrowheads="1"/>
          </p:cNvSpPr>
          <p:nvPr/>
        </p:nvSpPr>
        <p:spPr bwMode="auto">
          <a:xfrm>
            <a:off x="5029200" y="4813300"/>
            <a:ext cx="4038600" cy="673100"/>
          </a:xfrm>
          <a:prstGeom prst="rect">
            <a:avLst/>
          </a:prstGeom>
          <a:noFill/>
          <a:ln w="31750">
            <a:solidFill>
              <a:srgbClr val="FF3300"/>
            </a:solidFill>
            <a:miter lim="800000"/>
            <a:headEnd/>
            <a:tailEnd/>
          </a:ln>
        </p:spPr>
        <p:txBody>
          <a:bodyPr>
            <a:spAutoFit/>
          </a:bodyPr>
          <a:lstStyle/>
          <a:p>
            <a:pPr>
              <a:spcBef>
                <a:spcPct val="50000"/>
              </a:spcBef>
            </a:pPr>
            <a:r>
              <a:rPr lang="en-US">
                <a:solidFill>
                  <a:srgbClr val="FF3300"/>
                </a:solidFill>
              </a:rPr>
              <a:t>Node L is located and the search returns a solution</a:t>
            </a:r>
          </a:p>
        </p:txBody>
      </p:sp>
      <p:sp>
        <p:nvSpPr>
          <p:cNvPr id="53337" name="Text Box 89"/>
          <p:cNvSpPr txBox="1">
            <a:spLocks noChangeArrowheads="1"/>
          </p:cNvSpPr>
          <p:nvPr/>
        </p:nvSpPr>
        <p:spPr bwMode="auto">
          <a:xfrm>
            <a:off x="465138" y="1219200"/>
            <a:ext cx="3725862" cy="641350"/>
          </a:xfrm>
          <a:prstGeom prst="rect">
            <a:avLst/>
          </a:prstGeom>
          <a:noFill/>
          <a:ln w="9525">
            <a:noFill/>
            <a:miter lim="800000"/>
            <a:headEnd/>
            <a:tailEnd/>
          </a:ln>
        </p:spPr>
        <p:txBody>
          <a:bodyPr>
            <a:spAutoFit/>
          </a:bodyPr>
          <a:lstStyle/>
          <a:p>
            <a:pPr>
              <a:spcBef>
                <a:spcPct val="50000"/>
              </a:spcBef>
            </a:pPr>
            <a:r>
              <a:rPr lang="en-US">
                <a:solidFill>
                  <a:srgbClr val="FF3300"/>
                </a:solidFill>
              </a:rPr>
              <a:t>The process now continues until the goal state is achieved</a:t>
            </a:r>
          </a:p>
        </p:txBody>
      </p:sp>
      <p:sp>
        <p:nvSpPr>
          <p:cNvPr id="53338" name="Text Box 90"/>
          <p:cNvSpPr txBox="1">
            <a:spLocks noChangeArrowheads="1"/>
          </p:cNvSpPr>
          <p:nvPr/>
        </p:nvSpPr>
        <p:spPr bwMode="auto">
          <a:xfrm>
            <a:off x="4648200" y="3738563"/>
            <a:ext cx="533400" cy="528637"/>
          </a:xfrm>
          <a:prstGeom prst="rect">
            <a:avLst/>
          </a:prstGeom>
          <a:solidFill>
            <a:srgbClr val="FFFF00"/>
          </a:solidFill>
          <a:ln w="9525">
            <a:solidFill>
              <a:srgbClr val="000000"/>
            </a:solidFill>
            <a:miter lim="800000"/>
            <a:headEnd/>
            <a:tailEnd/>
          </a:ln>
        </p:spPr>
        <p:txBody>
          <a:bodyPr>
            <a:spAutoFit/>
          </a:bodyPr>
          <a:lstStyle/>
          <a:p>
            <a:pPr>
              <a:spcBef>
                <a:spcPct val="50000"/>
              </a:spcBef>
            </a:pPr>
            <a:r>
              <a:rPr lang="en-GB" sz="2800"/>
              <a:t>L</a:t>
            </a:r>
          </a:p>
        </p:txBody>
      </p:sp>
      <p:sp>
        <p:nvSpPr>
          <p:cNvPr id="53339" name="Text Box 91"/>
          <p:cNvSpPr txBox="1">
            <a:spLocks noChangeArrowheads="1"/>
          </p:cNvSpPr>
          <p:nvPr/>
        </p:nvSpPr>
        <p:spPr bwMode="auto">
          <a:xfrm>
            <a:off x="4648200" y="3738563"/>
            <a:ext cx="533400" cy="528637"/>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rgbClr val="FFFF00"/>
                </a:solidFill>
              </a:rPr>
              <a:t>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3331"/>
                                        </p:tgtEl>
                                        <p:attrNameLst>
                                          <p:attrName>style.visibility</p:attrName>
                                        </p:attrNameLst>
                                      </p:cBhvr>
                                      <p:to>
                                        <p:strVal val="visible"/>
                                      </p:to>
                                    </p:set>
                                  </p:childTnLst>
                                  <p:subTnLst>
                                    <p:set>
                                      <p:cBhvr override="childStyle">
                                        <p:cTn dur="1" fill="hold" display="0" masterRel="nextClick" afterEffect="1"/>
                                        <p:tgtEl>
                                          <p:spTgt spid="53331"/>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53269"/>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53256"/>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499"/>
                                          </p:stCondLst>
                                        </p:cTn>
                                        <p:tgtEl>
                                          <p:spTgt spid="53270"/>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499"/>
                                          </p:stCondLst>
                                        </p:cTn>
                                        <p:tgtEl>
                                          <p:spTgt spid="53255"/>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nodeType="afterEffect">
                                  <p:stCondLst>
                                    <p:cond delay="0"/>
                                  </p:stCondLst>
                                  <p:childTnLst>
                                    <p:set>
                                      <p:cBhvr>
                                        <p:cTn id="24" dur="1" fill="hold">
                                          <p:stCondLst>
                                            <p:cond delay="499"/>
                                          </p:stCondLst>
                                        </p:cTn>
                                        <p:tgtEl>
                                          <p:spTgt spid="53271"/>
                                        </p:tgtEl>
                                        <p:attrNameLst>
                                          <p:attrName>style.visibility</p:attrName>
                                        </p:attrNameLst>
                                      </p:cBhvr>
                                      <p:to>
                                        <p:strVal val="visible"/>
                                      </p:to>
                                    </p:set>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499"/>
                                          </p:stCondLst>
                                        </p:cTn>
                                        <p:tgtEl>
                                          <p:spTgt spid="53254"/>
                                        </p:tgtEl>
                                        <p:attrNameLst>
                                          <p:attrName>style.visibility</p:attrName>
                                        </p:attrNameLst>
                                      </p:cBhvr>
                                      <p:to>
                                        <p:strVal val="visible"/>
                                      </p:to>
                                    </p:set>
                                  </p:childTnLst>
                                </p:cTn>
                              </p:par>
                            </p:childTnLst>
                          </p:cTn>
                        </p:par>
                        <p:par>
                          <p:cTn id="28" fill="hold">
                            <p:stCondLst>
                              <p:cond delay="3000"/>
                            </p:stCondLst>
                            <p:childTnLst>
                              <p:par>
                                <p:cTn id="29" presetID="1" presetClass="entr" presetSubtype="0" fill="hold" nodeType="afterEffect">
                                  <p:stCondLst>
                                    <p:cond delay="0"/>
                                  </p:stCondLst>
                                  <p:childTnLst>
                                    <p:set>
                                      <p:cBhvr>
                                        <p:cTn id="30" dur="1" fill="hold">
                                          <p:stCondLst>
                                            <p:cond delay="499"/>
                                          </p:stCondLst>
                                        </p:cTn>
                                        <p:tgtEl>
                                          <p:spTgt spid="53272"/>
                                        </p:tgtEl>
                                        <p:attrNameLst>
                                          <p:attrName>style.visibility</p:attrName>
                                        </p:attrNameLst>
                                      </p:cBhvr>
                                      <p:to>
                                        <p:strVal val="visible"/>
                                      </p:to>
                                    </p:set>
                                  </p:childTnLst>
                                </p:cTn>
                              </p:par>
                            </p:childTnLst>
                          </p:cTn>
                        </p:par>
                        <p:par>
                          <p:cTn id="31" fill="hold">
                            <p:stCondLst>
                              <p:cond delay="3500"/>
                            </p:stCondLst>
                            <p:childTnLst>
                              <p:par>
                                <p:cTn id="32" presetID="1" presetClass="entr" presetSubtype="0" fill="hold" grpId="0" nodeType="afterEffect">
                                  <p:stCondLst>
                                    <p:cond delay="0"/>
                                  </p:stCondLst>
                                  <p:childTnLst>
                                    <p:set>
                                      <p:cBhvr>
                                        <p:cTn id="33" dur="1" fill="hold">
                                          <p:stCondLst>
                                            <p:cond delay="499"/>
                                          </p:stCondLst>
                                        </p:cTn>
                                        <p:tgtEl>
                                          <p:spTgt spid="53253"/>
                                        </p:tgtEl>
                                        <p:attrNameLst>
                                          <p:attrName>style.visibility</p:attrName>
                                        </p:attrNameLst>
                                      </p:cBhvr>
                                      <p:to>
                                        <p:strVal val="visible"/>
                                      </p:to>
                                    </p:set>
                                  </p:childTnLst>
                                </p:cTn>
                              </p:par>
                            </p:childTnLst>
                          </p:cTn>
                        </p:par>
                        <p:par>
                          <p:cTn id="34" fill="hold">
                            <p:stCondLst>
                              <p:cond delay="4000"/>
                            </p:stCondLst>
                            <p:childTnLst>
                              <p:par>
                                <p:cTn id="35" presetID="1" presetClass="entr" presetSubtype="0" fill="hold" nodeType="afterEffect">
                                  <p:stCondLst>
                                    <p:cond delay="0"/>
                                  </p:stCondLst>
                                  <p:childTnLst>
                                    <p:set>
                                      <p:cBhvr>
                                        <p:cTn id="36" dur="1" fill="hold">
                                          <p:stCondLst>
                                            <p:cond delay="499"/>
                                          </p:stCondLst>
                                        </p:cTn>
                                        <p:tgtEl>
                                          <p:spTgt spid="53273"/>
                                        </p:tgtEl>
                                        <p:attrNameLst>
                                          <p:attrName>style.visibility</p:attrName>
                                        </p:attrNameLst>
                                      </p:cBhvr>
                                      <p:to>
                                        <p:strVal val="visible"/>
                                      </p:to>
                                    </p:set>
                                  </p:childTnLst>
                                </p:cTn>
                              </p:par>
                            </p:childTnLst>
                          </p:cTn>
                        </p:par>
                        <p:par>
                          <p:cTn id="37" fill="hold">
                            <p:stCondLst>
                              <p:cond delay="4500"/>
                            </p:stCondLst>
                            <p:childTnLst>
                              <p:par>
                                <p:cTn id="38" presetID="1" presetClass="entr" presetSubtype="0" fill="hold" grpId="0" nodeType="afterEffect">
                                  <p:stCondLst>
                                    <p:cond delay="0"/>
                                  </p:stCondLst>
                                  <p:childTnLst>
                                    <p:set>
                                      <p:cBhvr>
                                        <p:cTn id="39" dur="1" fill="hold">
                                          <p:stCondLst>
                                            <p:cond delay="499"/>
                                          </p:stCondLst>
                                        </p:cTn>
                                        <p:tgtEl>
                                          <p:spTgt spid="5325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53274"/>
                                        </p:tgtEl>
                                        <p:attrNameLst>
                                          <p:attrName>style.visibility</p:attrName>
                                        </p:attrNameLst>
                                      </p:cBhvr>
                                      <p:to>
                                        <p:strVal val="visible"/>
                                      </p:to>
                                    </p:se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53334"/>
                                        </p:tgtEl>
                                        <p:attrNameLst>
                                          <p:attrName>style.visibility</p:attrName>
                                        </p:attrNameLst>
                                      </p:cBhvr>
                                      <p:to>
                                        <p:strVal val="visible"/>
                                      </p:to>
                                    </p:set>
                                  </p:childTnLst>
                                  <p:subTnLst>
                                    <p:set>
                                      <p:cBhvr override="childStyle">
                                        <p:cTn dur="1" fill="hold" display="0" masterRel="nextClick" afterEffect="1"/>
                                        <p:tgtEl>
                                          <p:spTgt spid="53334"/>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53275"/>
                                        </p:tgtEl>
                                        <p:attrNameLst>
                                          <p:attrName>style.visibility</p:attrName>
                                        </p:attrNameLst>
                                      </p:cBhvr>
                                      <p:to>
                                        <p:strVal val="visible"/>
                                      </p:to>
                                    </p:set>
                                  </p:childTnLst>
                                  <p:subTnLst>
                                    <p:set>
                                      <p:cBhvr override="childStyle">
                                        <p:cTn dur="1" fill="hold" display="0" masterRel="sameClick" afterEffect="1">
                                          <p:stCondLst>
                                            <p:cond evt="end" delay="0">
                                              <p:tn val="49"/>
                                            </p:cond>
                                          </p:stCondLst>
                                        </p:cTn>
                                        <p:tgtEl>
                                          <p:spTgt spid="53275"/>
                                        </p:tgtEl>
                                        <p:attrNameLst>
                                          <p:attrName>style.visibility</p:attrName>
                                        </p:attrNameLst>
                                      </p:cBhvr>
                                      <p:to>
                                        <p:strVal val="hidden"/>
                                      </p:to>
                                    </p:set>
                                  </p:sub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499"/>
                                          </p:stCondLst>
                                        </p:cTn>
                                        <p:tgtEl>
                                          <p:spTgt spid="53335"/>
                                        </p:tgtEl>
                                        <p:attrNameLst>
                                          <p:attrName>style.visibility</p:attrName>
                                        </p:attrNameLst>
                                      </p:cBhvr>
                                      <p:to>
                                        <p:strVal val="visible"/>
                                      </p:to>
                                    </p:set>
                                  </p:childTnLst>
                                  <p:subTnLst>
                                    <p:set>
                                      <p:cBhvr override="childStyle">
                                        <p:cTn dur="1" fill="hold" display="0" masterRel="nextClick" afterEffect="1"/>
                                        <p:tgtEl>
                                          <p:spTgt spid="53335"/>
                                        </p:tgtEl>
                                        <p:attrNameLst>
                                          <p:attrName>style.visibility</p:attrName>
                                        </p:attrNameLst>
                                      </p:cBhvr>
                                      <p:to>
                                        <p:strVal val="hidden"/>
                                      </p:to>
                                    </p:set>
                                  </p:sub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499"/>
                                          </p:stCondLst>
                                        </p:cTn>
                                        <p:tgtEl>
                                          <p:spTgt spid="53277"/>
                                        </p:tgtEl>
                                        <p:attrNameLst>
                                          <p:attrName>style.visibility</p:attrName>
                                        </p:attrNameLst>
                                      </p:cBhvr>
                                      <p:to>
                                        <p:strVal val="visible"/>
                                      </p:to>
                                    </p:set>
                                  </p:childTnLst>
                                </p:cTn>
                              </p:par>
                            </p:childTnLst>
                          </p:cTn>
                        </p:par>
                        <p:par>
                          <p:cTn id="58" fill="hold">
                            <p:stCondLst>
                              <p:cond delay="500"/>
                            </p:stCondLst>
                            <p:childTnLst>
                              <p:par>
                                <p:cTn id="59" presetID="1" presetClass="entr" presetSubtype="0" fill="hold" grpId="0" nodeType="afterEffect">
                                  <p:stCondLst>
                                    <p:cond delay="0"/>
                                  </p:stCondLst>
                                  <p:childTnLst>
                                    <p:set>
                                      <p:cBhvr>
                                        <p:cTn id="60" dur="1" fill="hold">
                                          <p:stCondLst>
                                            <p:cond delay="499"/>
                                          </p:stCondLst>
                                        </p:cTn>
                                        <p:tgtEl>
                                          <p:spTgt spid="53259"/>
                                        </p:tgtEl>
                                        <p:attrNameLst>
                                          <p:attrName>style.visibility</p:attrName>
                                        </p:attrNameLst>
                                      </p:cBhvr>
                                      <p:to>
                                        <p:strVal val="visible"/>
                                      </p:to>
                                    </p:set>
                                  </p:childTnLst>
                                </p:cTn>
                              </p:par>
                            </p:childTnLst>
                          </p:cTn>
                        </p:par>
                        <p:par>
                          <p:cTn id="61" fill="hold">
                            <p:stCondLst>
                              <p:cond delay="1000"/>
                            </p:stCondLst>
                            <p:childTnLst>
                              <p:par>
                                <p:cTn id="62" presetID="1" presetClass="entr" presetSubtype="0" fill="hold" nodeType="afterEffect">
                                  <p:stCondLst>
                                    <p:cond delay="0"/>
                                  </p:stCondLst>
                                  <p:childTnLst>
                                    <p:set>
                                      <p:cBhvr>
                                        <p:cTn id="63" dur="1" fill="hold">
                                          <p:stCondLst>
                                            <p:cond delay="499"/>
                                          </p:stCondLst>
                                        </p:cTn>
                                        <p:tgtEl>
                                          <p:spTgt spid="53278"/>
                                        </p:tgtEl>
                                        <p:attrNameLst>
                                          <p:attrName>style.visibility</p:attrName>
                                        </p:attrNameLst>
                                      </p:cBhvr>
                                      <p:to>
                                        <p:strVal val="visible"/>
                                      </p:to>
                                    </p:set>
                                  </p:childTnLst>
                                </p:cTn>
                              </p:par>
                            </p:childTnLst>
                          </p:cTn>
                        </p:par>
                        <p:par>
                          <p:cTn id="64" fill="hold">
                            <p:stCondLst>
                              <p:cond delay="1500"/>
                            </p:stCondLst>
                            <p:childTnLst>
                              <p:par>
                                <p:cTn id="65" presetID="1" presetClass="entr" presetSubtype="0" fill="hold" grpId="0" nodeType="afterEffect">
                                  <p:stCondLst>
                                    <p:cond delay="0"/>
                                  </p:stCondLst>
                                  <p:childTnLst>
                                    <p:set>
                                      <p:cBhvr>
                                        <p:cTn id="66" dur="1" fill="hold">
                                          <p:stCondLst>
                                            <p:cond delay="499"/>
                                          </p:stCondLst>
                                        </p:cTn>
                                        <p:tgtEl>
                                          <p:spTgt spid="53258"/>
                                        </p:tgtEl>
                                        <p:attrNameLst>
                                          <p:attrName>style.visibility</p:attrName>
                                        </p:attrNameLst>
                                      </p:cBhvr>
                                      <p:to>
                                        <p:strVal val="visible"/>
                                      </p:to>
                                    </p:set>
                                  </p:childTnLst>
                                </p:cTn>
                              </p:par>
                            </p:childTnLst>
                          </p:cTn>
                        </p:par>
                        <p:par>
                          <p:cTn id="67" fill="hold">
                            <p:stCondLst>
                              <p:cond delay="2000"/>
                            </p:stCondLst>
                            <p:childTnLst>
                              <p:par>
                                <p:cTn id="68" presetID="1" presetClass="entr" presetSubtype="0" fill="hold" grpId="0" nodeType="afterEffect">
                                  <p:stCondLst>
                                    <p:cond delay="0"/>
                                  </p:stCondLst>
                                  <p:childTnLst>
                                    <p:set>
                                      <p:cBhvr>
                                        <p:cTn id="69" dur="1" fill="hold">
                                          <p:stCondLst>
                                            <p:cond delay="499"/>
                                          </p:stCondLst>
                                        </p:cTn>
                                        <p:tgtEl>
                                          <p:spTgt spid="53276"/>
                                        </p:tgtEl>
                                        <p:attrNameLst>
                                          <p:attrName>style.visibility</p:attrName>
                                        </p:attrNameLst>
                                      </p:cBhvr>
                                      <p:to>
                                        <p:strVal val="visible"/>
                                      </p:to>
                                    </p:set>
                                  </p:childTnLst>
                                </p:cTn>
                              </p:par>
                            </p:childTnLst>
                          </p:cTn>
                        </p:par>
                        <p:par>
                          <p:cTn id="70" fill="hold">
                            <p:stCondLst>
                              <p:cond delay="2500"/>
                            </p:stCondLst>
                            <p:childTnLst>
                              <p:par>
                                <p:cTn id="71" presetID="1" presetClass="entr" presetSubtype="0" fill="hold" grpId="0" nodeType="afterEffect">
                                  <p:stCondLst>
                                    <p:cond delay="0"/>
                                  </p:stCondLst>
                                  <p:childTnLst>
                                    <p:set>
                                      <p:cBhvr>
                                        <p:cTn id="72" dur="1" fill="hold">
                                          <p:stCondLst>
                                            <p:cond delay="499"/>
                                          </p:stCondLst>
                                        </p:cTn>
                                        <p:tgtEl>
                                          <p:spTgt spid="53337"/>
                                        </p:tgtEl>
                                        <p:attrNameLst>
                                          <p:attrName>style.visibility</p:attrName>
                                        </p:attrNameLst>
                                      </p:cBhvr>
                                      <p:to>
                                        <p:strVal val="visible"/>
                                      </p:to>
                                    </p:set>
                                  </p:childTnLst>
                                  <p:subTnLst>
                                    <p:set>
                                      <p:cBhvr override="childStyle">
                                        <p:cTn dur="1" fill="hold" display="0" masterRel="nextClick" afterEffect="1"/>
                                        <p:tgtEl>
                                          <p:spTgt spid="53337"/>
                                        </p:tgtEl>
                                        <p:attrNameLst>
                                          <p:attrName>style.visibility</p:attrName>
                                        </p:attrNameLst>
                                      </p:cBhvr>
                                      <p:to>
                                        <p:strVal val="hidden"/>
                                      </p:to>
                                    </p:set>
                                  </p:sub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499"/>
                                          </p:stCondLst>
                                        </p:cTn>
                                        <p:tgtEl>
                                          <p:spTgt spid="53279"/>
                                        </p:tgtEl>
                                        <p:attrNameLst>
                                          <p:attrName>style.visibility</p:attrName>
                                        </p:attrNameLst>
                                      </p:cBhvr>
                                      <p:to>
                                        <p:strVal val="visible"/>
                                      </p:to>
                                    </p:set>
                                  </p:childTnLst>
                                  <p:subTnLst>
                                    <p:set>
                                      <p:cBhvr override="childStyle">
                                        <p:cTn dur="1" fill="hold" display="0" masterRel="sameClick" afterEffect="1">
                                          <p:stCondLst>
                                            <p:cond evt="end" delay="0">
                                              <p:tn val="75"/>
                                            </p:cond>
                                          </p:stCondLst>
                                        </p:cTn>
                                        <p:tgtEl>
                                          <p:spTgt spid="53279"/>
                                        </p:tgtEl>
                                        <p:attrNameLst>
                                          <p:attrName>style.visibility</p:attrName>
                                        </p:attrNameLst>
                                      </p:cBhvr>
                                      <p:to>
                                        <p:strVal val="hidden"/>
                                      </p:to>
                                    </p:set>
                                  </p:subTnLst>
                                </p:cTn>
                              </p:par>
                            </p:childTnLst>
                          </p:cTn>
                        </p:par>
                        <p:par>
                          <p:cTn id="77" fill="hold">
                            <p:stCondLst>
                              <p:cond delay="500"/>
                            </p:stCondLst>
                            <p:childTnLst>
                              <p:par>
                                <p:cTn id="78" presetID="1" presetClass="entr" presetSubtype="0" fill="hold" nodeType="afterEffect">
                                  <p:stCondLst>
                                    <p:cond delay="0"/>
                                  </p:stCondLst>
                                  <p:childTnLst>
                                    <p:set>
                                      <p:cBhvr>
                                        <p:cTn id="79" dur="1" fill="hold">
                                          <p:stCondLst>
                                            <p:cond delay="499"/>
                                          </p:stCondLst>
                                        </p:cTn>
                                        <p:tgtEl>
                                          <p:spTgt spid="53281"/>
                                        </p:tgtEl>
                                        <p:attrNameLst>
                                          <p:attrName>style.visibility</p:attrName>
                                        </p:attrNameLst>
                                      </p:cBhvr>
                                      <p:to>
                                        <p:strVal val="visible"/>
                                      </p:to>
                                    </p:set>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499"/>
                                          </p:stCondLst>
                                        </p:cTn>
                                        <p:tgtEl>
                                          <p:spTgt spid="53264"/>
                                        </p:tgtEl>
                                        <p:attrNameLst>
                                          <p:attrName>style.visibility</p:attrName>
                                        </p:attrNameLst>
                                      </p:cBhvr>
                                      <p:to>
                                        <p:strVal val="visible"/>
                                      </p:to>
                                    </p:set>
                                  </p:childTnLst>
                                </p:cTn>
                              </p:par>
                            </p:childTnLst>
                          </p:cTn>
                        </p:par>
                        <p:par>
                          <p:cTn id="83" fill="hold">
                            <p:stCondLst>
                              <p:cond delay="1500"/>
                            </p:stCondLst>
                            <p:childTnLst>
                              <p:par>
                                <p:cTn id="84" presetID="1" presetClass="entr" presetSubtype="0" fill="hold" grpId="0" nodeType="afterEffect">
                                  <p:stCondLst>
                                    <p:cond delay="0"/>
                                  </p:stCondLst>
                                  <p:childTnLst>
                                    <p:set>
                                      <p:cBhvr>
                                        <p:cTn id="85" dur="1" fill="hold">
                                          <p:stCondLst>
                                            <p:cond delay="499"/>
                                          </p:stCondLst>
                                        </p:cTn>
                                        <p:tgtEl>
                                          <p:spTgt spid="53280"/>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499"/>
                                          </p:stCondLst>
                                        </p:cTn>
                                        <p:tgtEl>
                                          <p:spTgt spid="53282"/>
                                        </p:tgtEl>
                                        <p:attrNameLst>
                                          <p:attrName>style.visibility</p:attrName>
                                        </p:attrNameLst>
                                      </p:cBhvr>
                                      <p:to>
                                        <p:strVal val="visible"/>
                                      </p:to>
                                    </p:set>
                                  </p:childTnLst>
                                  <p:subTnLst>
                                    <p:set>
                                      <p:cBhvr override="childStyle">
                                        <p:cTn dur="1" fill="hold" display="0" masterRel="sameClick" afterEffect="1">
                                          <p:stCondLst>
                                            <p:cond evt="end" delay="0">
                                              <p:tn val="88"/>
                                            </p:cond>
                                          </p:stCondLst>
                                        </p:cTn>
                                        <p:tgtEl>
                                          <p:spTgt spid="53282"/>
                                        </p:tgtEl>
                                        <p:attrNameLst>
                                          <p:attrName>style.visibility</p:attrName>
                                        </p:attrNameLst>
                                      </p:cBhvr>
                                      <p:to>
                                        <p:strVal val="hidden"/>
                                      </p:to>
                                    </p:set>
                                  </p:subTnLst>
                                </p:cTn>
                              </p:par>
                            </p:childTnLst>
                          </p:cTn>
                        </p:par>
                        <p:par>
                          <p:cTn id="90" fill="hold">
                            <p:stCondLst>
                              <p:cond delay="500"/>
                            </p:stCondLst>
                            <p:childTnLst>
                              <p:par>
                                <p:cTn id="91" presetID="1" presetClass="entr" presetSubtype="0" fill="hold" grpId="0" nodeType="afterEffect">
                                  <p:stCondLst>
                                    <p:cond delay="0"/>
                                  </p:stCondLst>
                                  <p:childTnLst>
                                    <p:set>
                                      <p:cBhvr>
                                        <p:cTn id="92" dur="1" fill="hold">
                                          <p:stCondLst>
                                            <p:cond delay="499"/>
                                          </p:stCondLst>
                                        </p:cTn>
                                        <p:tgtEl>
                                          <p:spTgt spid="53283"/>
                                        </p:tgtEl>
                                        <p:attrNameLst>
                                          <p:attrName>style.visibility</p:attrName>
                                        </p:attrNameLst>
                                      </p:cBhvr>
                                      <p:to>
                                        <p:strVal val="visible"/>
                                      </p:to>
                                    </p:set>
                                  </p:childTnLst>
                                </p:cTn>
                              </p:par>
                            </p:childTnLst>
                          </p:cTn>
                        </p:par>
                        <p:par>
                          <p:cTn id="93" fill="hold">
                            <p:stCondLst>
                              <p:cond delay="1000"/>
                            </p:stCondLst>
                            <p:childTnLst>
                              <p:par>
                                <p:cTn id="94" presetID="1" presetClass="entr" presetSubtype="0" fill="hold" nodeType="afterEffect">
                                  <p:stCondLst>
                                    <p:cond delay="0"/>
                                  </p:stCondLst>
                                  <p:childTnLst>
                                    <p:set>
                                      <p:cBhvr>
                                        <p:cTn id="95" dur="1" fill="hold">
                                          <p:stCondLst>
                                            <p:cond delay="499"/>
                                          </p:stCondLst>
                                        </p:cTn>
                                        <p:tgtEl>
                                          <p:spTgt spid="53284"/>
                                        </p:tgtEl>
                                        <p:attrNameLst>
                                          <p:attrName>style.visibility</p:attrName>
                                        </p:attrNameLst>
                                      </p:cBhvr>
                                      <p:to>
                                        <p:strVal val="visible"/>
                                      </p:to>
                                    </p:set>
                                  </p:childTnLst>
                                  <p:subTnLst>
                                    <p:set>
                                      <p:cBhvr override="childStyle">
                                        <p:cTn dur="1" fill="hold" display="0" masterRel="sameClick" afterEffect="1">
                                          <p:stCondLst>
                                            <p:cond evt="end" delay="0">
                                              <p:tn val="94"/>
                                            </p:cond>
                                          </p:stCondLst>
                                        </p:cTn>
                                        <p:tgtEl>
                                          <p:spTgt spid="53284"/>
                                        </p:tgtEl>
                                        <p:attrNameLst>
                                          <p:attrName>style.visibility</p:attrName>
                                        </p:attrNameLst>
                                      </p:cBhvr>
                                      <p:to>
                                        <p:strVal val="hidden"/>
                                      </p:to>
                                    </p:set>
                                  </p:subTnLst>
                                </p:cTn>
                              </p:par>
                            </p:childTnLst>
                          </p:cTn>
                        </p:par>
                        <p:par>
                          <p:cTn id="96" fill="hold">
                            <p:stCondLst>
                              <p:cond delay="1500"/>
                            </p:stCondLst>
                            <p:childTnLst>
                              <p:par>
                                <p:cTn id="97" presetID="1" presetClass="entr" presetSubtype="0" fill="hold" nodeType="afterEffect">
                                  <p:stCondLst>
                                    <p:cond delay="0"/>
                                  </p:stCondLst>
                                  <p:childTnLst>
                                    <p:set>
                                      <p:cBhvr>
                                        <p:cTn id="98" dur="1" fill="hold">
                                          <p:stCondLst>
                                            <p:cond delay="499"/>
                                          </p:stCondLst>
                                        </p:cTn>
                                        <p:tgtEl>
                                          <p:spTgt spid="53286"/>
                                        </p:tgtEl>
                                        <p:attrNameLst>
                                          <p:attrName>style.visibility</p:attrName>
                                        </p:attrNameLst>
                                      </p:cBhvr>
                                      <p:to>
                                        <p:strVal val="visible"/>
                                      </p:to>
                                    </p:set>
                                  </p:childTnLst>
                                  <p:subTnLst>
                                    <p:set>
                                      <p:cBhvr override="childStyle">
                                        <p:cTn dur="1" fill="hold" display="0" masterRel="sameClick" afterEffect="1">
                                          <p:stCondLst>
                                            <p:cond evt="end" delay="0">
                                              <p:tn val="97"/>
                                            </p:cond>
                                          </p:stCondLst>
                                        </p:cTn>
                                        <p:tgtEl>
                                          <p:spTgt spid="53286"/>
                                        </p:tgtEl>
                                        <p:attrNameLst>
                                          <p:attrName>style.visibility</p:attrName>
                                        </p:attrNameLst>
                                      </p:cBhvr>
                                      <p:to>
                                        <p:strVal val="hidden"/>
                                      </p:to>
                                    </p:set>
                                  </p:subTnLst>
                                </p:cTn>
                              </p:par>
                            </p:childTnLst>
                          </p:cTn>
                        </p:par>
                        <p:par>
                          <p:cTn id="99" fill="hold">
                            <p:stCondLst>
                              <p:cond delay="2000"/>
                            </p:stCondLst>
                            <p:childTnLst>
                              <p:par>
                                <p:cTn id="100" presetID="1" presetClass="entr" presetSubtype="0" fill="hold" nodeType="afterEffect">
                                  <p:stCondLst>
                                    <p:cond delay="0"/>
                                  </p:stCondLst>
                                  <p:childTnLst>
                                    <p:set>
                                      <p:cBhvr>
                                        <p:cTn id="101" dur="1" fill="hold">
                                          <p:stCondLst>
                                            <p:cond delay="499"/>
                                          </p:stCondLst>
                                        </p:cTn>
                                        <p:tgtEl>
                                          <p:spTgt spid="53287"/>
                                        </p:tgtEl>
                                        <p:attrNameLst>
                                          <p:attrName>style.visibility</p:attrName>
                                        </p:attrNameLst>
                                      </p:cBhvr>
                                      <p:to>
                                        <p:strVal val="visible"/>
                                      </p:to>
                                    </p:set>
                                  </p:childTnLst>
                                  <p:subTnLst>
                                    <p:set>
                                      <p:cBhvr override="childStyle">
                                        <p:cTn dur="1" fill="hold" display="0" masterRel="sameClick" afterEffect="1">
                                          <p:stCondLst>
                                            <p:cond evt="end" delay="0">
                                              <p:tn val="100"/>
                                            </p:cond>
                                          </p:stCondLst>
                                        </p:cTn>
                                        <p:tgtEl>
                                          <p:spTgt spid="53287"/>
                                        </p:tgtEl>
                                        <p:attrNameLst>
                                          <p:attrName>style.visibility</p:attrName>
                                        </p:attrNameLst>
                                      </p:cBhvr>
                                      <p:to>
                                        <p:strVal val="hidden"/>
                                      </p:to>
                                    </p:set>
                                  </p:subTnLst>
                                </p:cTn>
                              </p:par>
                            </p:childTnLst>
                          </p:cTn>
                        </p:par>
                        <p:par>
                          <p:cTn id="102" fill="hold">
                            <p:stCondLst>
                              <p:cond delay="2500"/>
                            </p:stCondLst>
                            <p:childTnLst>
                              <p:par>
                                <p:cTn id="103" presetID="1" presetClass="entr" presetSubtype="0" fill="hold" nodeType="afterEffect">
                                  <p:stCondLst>
                                    <p:cond delay="0"/>
                                  </p:stCondLst>
                                  <p:childTnLst>
                                    <p:set>
                                      <p:cBhvr>
                                        <p:cTn id="104" dur="1" fill="hold">
                                          <p:stCondLst>
                                            <p:cond delay="499"/>
                                          </p:stCondLst>
                                        </p:cTn>
                                        <p:tgtEl>
                                          <p:spTgt spid="53289"/>
                                        </p:tgtEl>
                                        <p:attrNameLst>
                                          <p:attrName>style.visibility</p:attrName>
                                        </p:attrNameLst>
                                      </p:cBhvr>
                                      <p:to>
                                        <p:strVal val="visible"/>
                                      </p:to>
                                    </p:set>
                                  </p:childTnLst>
                                </p:cTn>
                              </p:par>
                            </p:childTnLst>
                          </p:cTn>
                        </p:par>
                        <p:par>
                          <p:cTn id="105" fill="hold">
                            <p:stCondLst>
                              <p:cond delay="3000"/>
                            </p:stCondLst>
                            <p:childTnLst>
                              <p:par>
                                <p:cTn id="106" presetID="1" presetClass="entr" presetSubtype="0" fill="hold" grpId="0" nodeType="afterEffect">
                                  <p:stCondLst>
                                    <p:cond delay="0"/>
                                  </p:stCondLst>
                                  <p:childTnLst>
                                    <p:set>
                                      <p:cBhvr>
                                        <p:cTn id="107" dur="1" fill="hold">
                                          <p:stCondLst>
                                            <p:cond delay="499"/>
                                          </p:stCondLst>
                                        </p:cTn>
                                        <p:tgtEl>
                                          <p:spTgt spid="53265"/>
                                        </p:tgtEl>
                                        <p:attrNameLst>
                                          <p:attrName>style.visibility</p:attrName>
                                        </p:attrNameLst>
                                      </p:cBhvr>
                                      <p:to>
                                        <p:strVal val="visible"/>
                                      </p:to>
                                    </p:set>
                                  </p:childTnLst>
                                </p:cTn>
                              </p:par>
                            </p:childTnLst>
                          </p:cTn>
                        </p:par>
                        <p:par>
                          <p:cTn id="108" fill="hold">
                            <p:stCondLst>
                              <p:cond delay="3500"/>
                            </p:stCondLst>
                            <p:childTnLst>
                              <p:par>
                                <p:cTn id="109" presetID="1" presetClass="entr" presetSubtype="0" fill="hold" grpId="0" nodeType="afterEffect">
                                  <p:stCondLst>
                                    <p:cond delay="0"/>
                                  </p:stCondLst>
                                  <p:childTnLst>
                                    <p:set>
                                      <p:cBhvr>
                                        <p:cTn id="110" dur="1" fill="hold">
                                          <p:stCondLst>
                                            <p:cond delay="499"/>
                                          </p:stCondLst>
                                        </p:cTn>
                                        <p:tgtEl>
                                          <p:spTgt spid="5328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499"/>
                                          </p:stCondLst>
                                        </p:cTn>
                                        <p:tgtEl>
                                          <p:spTgt spid="53290"/>
                                        </p:tgtEl>
                                        <p:attrNameLst>
                                          <p:attrName>style.visibility</p:attrName>
                                        </p:attrNameLst>
                                      </p:cBhvr>
                                      <p:to>
                                        <p:strVal val="visible"/>
                                      </p:to>
                                    </p:set>
                                  </p:childTnLst>
                                  <p:subTnLst>
                                    <p:set>
                                      <p:cBhvr override="childStyle">
                                        <p:cTn dur="1" fill="hold" display="0" masterRel="sameClick" afterEffect="1">
                                          <p:stCondLst>
                                            <p:cond evt="end" delay="0">
                                              <p:tn val="113"/>
                                            </p:cond>
                                          </p:stCondLst>
                                        </p:cTn>
                                        <p:tgtEl>
                                          <p:spTgt spid="53290"/>
                                        </p:tgtEl>
                                        <p:attrNameLst>
                                          <p:attrName>style.visibility</p:attrName>
                                        </p:attrNameLst>
                                      </p:cBhvr>
                                      <p:to>
                                        <p:strVal val="hidden"/>
                                      </p:to>
                                    </p:set>
                                  </p:subTnLst>
                                </p:cTn>
                              </p:par>
                            </p:childTnLst>
                          </p:cTn>
                        </p:par>
                        <p:par>
                          <p:cTn id="115" fill="hold">
                            <p:stCondLst>
                              <p:cond delay="500"/>
                            </p:stCondLst>
                            <p:childTnLst>
                              <p:par>
                                <p:cTn id="116" presetID="1" presetClass="entr" presetSubtype="0" fill="hold" grpId="0" nodeType="afterEffect">
                                  <p:stCondLst>
                                    <p:cond delay="0"/>
                                  </p:stCondLst>
                                  <p:childTnLst>
                                    <p:set>
                                      <p:cBhvr>
                                        <p:cTn id="117" dur="1" fill="hold">
                                          <p:stCondLst>
                                            <p:cond delay="499"/>
                                          </p:stCondLst>
                                        </p:cTn>
                                        <p:tgtEl>
                                          <p:spTgt spid="53291"/>
                                        </p:tgtEl>
                                        <p:attrNameLst>
                                          <p:attrName>style.visibility</p:attrName>
                                        </p:attrNameLst>
                                      </p:cBhvr>
                                      <p:to>
                                        <p:strVal val="visible"/>
                                      </p:to>
                                    </p:set>
                                  </p:childTnLst>
                                </p:cTn>
                              </p:par>
                            </p:childTnLst>
                          </p:cTn>
                        </p:par>
                        <p:par>
                          <p:cTn id="118" fill="hold">
                            <p:stCondLst>
                              <p:cond delay="1000"/>
                            </p:stCondLst>
                            <p:childTnLst>
                              <p:par>
                                <p:cTn id="119" presetID="1" presetClass="entr" presetSubtype="0" fill="hold" nodeType="afterEffect">
                                  <p:stCondLst>
                                    <p:cond delay="0"/>
                                  </p:stCondLst>
                                  <p:childTnLst>
                                    <p:set>
                                      <p:cBhvr>
                                        <p:cTn id="120" dur="1" fill="hold">
                                          <p:stCondLst>
                                            <p:cond delay="499"/>
                                          </p:stCondLst>
                                        </p:cTn>
                                        <p:tgtEl>
                                          <p:spTgt spid="53292"/>
                                        </p:tgtEl>
                                        <p:attrNameLst>
                                          <p:attrName>style.visibility</p:attrName>
                                        </p:attrNameLst>
                                      </p:cBhvr>
                                      <p:to>
                                        <p:strVal val="visible"/>
                                      </p:to>
                                    </p:set>
                                  </p:childTnLst>
                                  <p:subTnLst>
                                    <p:set>
                                      <p:cBhvr override="childStyle">
                                        <p:cTn dur="1" fill="hold" display="0" masterRel="sameClick" afterEffect="1">
                                          <p:stCondLst>
                                            <p:cond evt="end" delay="0">
                                              <p:tn val="119"/>
                                            </p:cond>
                                          </p:stCondLst>
                                        </p:cTn>
                                        <p:tgtEl>
                                          <p:spTgt spid="53292"/>
                                        </p:tgtEl>
                                        <p:attrNameLst>
                                          <p:attrName>style.visibility</p:attrName>
                                        </p:attrNameLst>
                                      </p:cBhvr>
                                      <p:to>
                                        <p:strVal val="hidden"/>
                                      </p:to>
                                    </p:set>
                                  </p:subTnLst>
                                </p:cTn>
                              </p:par>
                            </p:childTnLst>
                          </p:cTn>
                        </p:par>
                        <p:par>
                          <p:cTn id="121" fill="hold">
                            <p:stCondLst>
                              <p:cond delay="1500"/>
                            </p:stCondLst>
                            <p:childTnLst>
                              <p:par>
                                <p:cTn id="122" presetID="1" presetClass="entr" presetSubtype="0" fill="hold" nodeType="afterEffect">
                                  <p:stCondLst>
                                    <p:cond delay="0"/>
                                  </p:stCondLst>
                                  <p:childTnLst>
                                    <p:set>
                                      <p:cBhvr>
                                        <p:cTn id="123" dur="1" fill="hold">
                                          <p:stCondLst>
                                            <p:cond delay="499"/>
                                          </p:stCondLst>
                                        </p:cTn>
                                        <p:tgtEl>
                                          <p:spTgt spid="53293"/>
                                        </p:tgtEl>
                                        <p:attrNameLst>
                                          <p:attrName>style.visibility</p:attrName>
                                        </p:attrNameLst>
                                      </p:cBhvr>
                                      <p:to>
                                        <p:strVal val="visible"/>
                                      </p:to>
                                    </p:set>
                                  </p:childTnLst>
                                  <p:subTnLst>
                                    <p:set>
                                      <p:cBhvr override="childStyle">
                                        <p:cTn dur="1" fill="hold" display="0" masterRel="sameClick" afterEffect="1">
                                          <p:stCondLst>
                                            <p:cond evt="end" delay="0">
                                              <p:tn val="122"/>
                                            </p:cond>
                                          </p:stCondLst>
                                        </p:cTn>
                                        <p:tgtEl>
                                          <p:spTgt spid="53293"/>
                                        </p:tgtEl>
                                        <p:attrNameLst>
                                          <p:attrName>style.visibility</p:attrName>
                                        </p:attrNameLst>
                                      </p:cBhvr>
                                      <p:to>
                                        <p:strVal val="hidden"/>
                                      </p:to>
                                    </p:set>
                                  </p:subTnLst>
                                </p:cTn>
                              </p:par>
                            </p:childTnLst>
                          </p:cTn>
                        </p:par>
                        <p:par>
                          <p:cTn id="124" fill="hold">
                            <p:stCondLst>
                              <p:cond delay="2000"/>
                            </p:stCondLst>
                            <p:childTnLst>
                              <p:par>
                                <p:cTn id="125" presetID="1" presetClass="entr" presetSubtype="0" fill="hold" nodeType="afterEffect">
                                  <p:stCondLst>
                                    <p:cond delay="0"/>
                                  </p:stCondLst>
                                  <p:childTnLst>
                                    <p:set>
                                      <p:cBhvr>
                                        <p:cTn id="126" dur="1" fill="hold">
                                          <p:stCondLst>
                                            <p:cond delay="499"/>
                                          </p:stCondLst>
                                        </p:cTn>
                                        <p:tgtEl>
                                          <p:spTgt spid="53294"/>
                                        </p:tgtEl>
                                        <p:attrNameLst>
                                          <p:attrName>style.visibility</p:attrName>
                                        </p:attrNameLst>
                                      </p:cBhvr>
                                      <p:to>
                                        <p:strVal val="visible"/>
                                      </p:to>
                                    </p:set>
                                  </p:childTnLst>
                                  <p:subTnLst>
                                    <p:set>
                                      <p:cBhvr override="childStyle">
                                        <p:cTn dur="1" fill="hold" display="0" masterRel="sameClick" afterEffect="1">
                                          <p:stCondLst>
                                            <p:cond evt="end" delay="0">
                                              <p:tn val="125"/>
                                            </p:cond>
                                          </p:stCondLst>
                                        </p:cTn>
                                        <p:tgtEl>
                                          <p:spTgt spid="53294"/>
                                        </p:tgtEl>
                                        <p:attrNameLst>
                                          <p:attrName>style.visibility</p:attrName>
                                        </p:attrNameLst>
                                      </p:cBhvr>
                                      <p:to>
                                        <p:strVal val="hidden"/>
                                      </p:to>
                                    </p:set>
                                  </p:subTnLst>
                                </p:cTn>
                              </p:par>
                            </p:childTnLst>
                          </p:cTn>
                        </p:par>
                        <p:par>
                          <p:cTn id="127" fill="hold">
                            <p:stCondLst>
                              <p:cond delay="2500"/>
                            </p:stCondLst>
                            <p:childTnLst>
                              <p:par>
                                <p:cTn id="128" presetID="1" presetClass="entr" presetSubtype="0" fill="hold" nodeType="afterEffect">
                                  <p:stCondLst>
                                    <p:cond delay="0"/>
                                  </p:stCondLst>
                                  <p:childTnLst>
                                    <p:set>
                                      <p:cBhvr>
                                        <p:cTn id="129" dur="1" fill="hold">
                                          <p:stCondLst>
                                            <p:cond delay="499"/>
                                          </p:stCondLst>
                                        </p:cTn>
                                        <p:tgtEl>
                                          <p:spTgt spid="53295"/>
                                        </p:tgtEl>
                                        <p:attrNameLst>
                                          <p:attrName>style.visibility</p:attrName>
                                        </p:attrNameLst>
                                      </p:cBhvr>
                                      <p:to>
                                        <p:strVal val="visible"/>
                                      </p:to>
                                    </p:set>
                                  </p:childTnLst>
                                  <p:subTnLst>
                                    <p:set>
                                      <p:cBhvr override="childStyle">
                                        <p:cTn dur="1" fill="hold" display="0" masterRel="sameClick" afterEffect="1">
                                          <p:stCondLst>
                                            <p:cond evt="end" delay="0">
                                              <p:tn val="128"/>
                                            </p:cond>
                                          </p:stCondLst>
                                        </p:cTn>
                                        <p:tgtEl>
                                          <p:spTgt spid="53295"/>
                                        </p:tgtEl>
                                        <p:attrNameLst>
                                          <p:attrName>style.visibility</p:attrName>
                                        </p:attrNameLst>
                                      </p:cBhvr>
                                      <p:to>
                                        <p:strVal val="hidden"/>
                                      </p:to>
                                    </p:set>
                                  </p:subTnLst>
                                </p:cTn>
                              </p:par>
                            </p:childTnLst>
                          </p:cTn>
                        </p:par>
                        <p:par>
                          <p:cTn id="130" fill="hold">
                            <p:stCondLst>
                              <p:cond delay="3000"/>
                            </p:stCondLst>
                            <p:childTnLst>
                              <p:par>
                                <p:cTn id="131" presetID="1" presetClass="entr" presetSubtype="0" fill="hold" nodeType="afterEffect">
                                  <p:stCondLst>
                                    <p:cond delay="0"/>
                                  </p:stCondLst>
                                  <p:childTnLst>
                                    <p:set>
                                      <p:cBhvr>
                                        <p:cTn id="132" dur="1" fill="hold">
                                          <p:stCondLst>
                                            <p:cond delay="499"/>
                                          </p:stCondLst>
                                        </p:cTn>
                                        <p:tgtEl>
                                          <p:spTgt spid="53297"/>
                                        </p:tgtEl>
                                        <p:attrNameLst>
                                          <p:attrName>style.visibility</p:attrName>
                                        </p:attrNameLst>
                                      </p:cBhvr>
                                      <p:to>
                                        <p:strVal val="visible"/>
                                      </p:to>
                                    </p:set>
                                  </p:childTnLst>
                                </p:cTn>
                              </p:par>
                            </p:childTnLst>
                          </p:cTn>
                        </p:par>
                        <p:par>
                          <p:cTn id="133" fill="hold">
                            <p:stCondLst>
                              <p:cond delay="3500"/>
                            </p:stCondLst>
                            <p:childTnLst>
                              <p:par>
                                <p:cTn id="134" presetID="1" presetClass="entr" presetSubtype="0" fill="hold" grpId="0" nodeType="afterEffect">
                                  <p:stCondLst>
                                    <p:cond delay="0"/>
                                  </p:stCondLst>
                                  <p:childTnLst>
                                    <p:set>
                                      <p:cBhvr>
                                        <p:cTn id="135" dur="1" fill="hold">
                                          <p:stCondLst>
                                            <p:cond delay="499"/>
                                          </p:stCondLst>
                                        </p:cTn>
                                        <p:tgtEl>
                                          <p:spTgt spid="53261"/>
                                        </p:tgtEl>
                                        <p:attrNameLst>
                                          <p:attrName>style.visibility</p:attrName>
                                        </p:attrNameLst>
                                      </p:cBhvr>
                                      <p:to>
                                        <p:strVal val="visible"/>
                                      </p:to>
                                    </p:set>
                                  </p:childTnLst>
                                </p:cTn>
                              </p:par>
                            </p:childTnLst>
                          </p:cTn>
                        </p:par>
                        <p:par>
                          <p:cTn id="136" fill="hold">
                            <p:stCondLst>
                              <p:cond delay="4000"/>
                            </p:stCondLst>
                            <p:childTnLst>
                              <p:par>
                                <p:cTn id="137" presetID="1" presetClass="entr" presetSubtype="0" fill="hold" nodeType="afterEffect">
                                  <p:stCondLst>
                                    <p:cond delay="0"/>
                                  </p:stCondLst>
                                  <p:childTnLst>
                                    <p:set>
                                      <p:cBhvr>
                                        <p:cTn id="138" dur="1" fill="hold">
                                          <p:stCondLst>
                                            <p:cond delay="499"/>
                                          </p:stCondLst>
                                        </p:cTn>
                                        <p:tgtEl>
                                          <p:spTgt spid="53298"/>
                                        </p:tgtEl>
                                        <p:attrNameLst>
                                          <p:attrName>style.visibility</p:attrName>
                                        </p:attrNameLst>
                                      </p:cBhvr>
                                      <p:to>
                                        <p:strVal val="visible"/>
                                      </p:to>
                                    </p:set>
                                  </p:childTnLst>
                                </p:cTn>
                              </p:par>
                            </p:childTnLst>
                          </p:cTn>
                        </p:par>
                        <p:par>
                          <p:cTn id="139" fill="hold">
                            <p:stCondLst>
                              <p:cond delay="4500"/>
                            </p:stCondLst>
                            <p:childTnLst>
                              <p:par>
                                <p:cTn id="140" presetID="1" presetClass="entr" presetSubtype="0" fill="hold" grpId="0" nodeType="afterEffect">
                                  <p:stCondLst>
                                    <p:cond delay="0"/>
                                  </p:stCondLst>
                                  <p:childTnLst>
                                    <p:set>
                                      <p:cBhvr>
                                        <p:cTn id="141" dur="1" fill="hold">
                                          <p:stCondLst>
                                            <p:cond delay="499"/>
                                          </p:stCondLst>
                                        </p:cTn>
                                        <p:tgtEl>
                                          <p:spTgt spid="53260"/>
                                        </p:tgtEl>
                                        <p:attrNameLst>
                                          <p:attrName>style.visibility</p:attrName>
                                        </p:attrNameLst>
                                      </p:cBhvr>
                                      <p:to>
                                        <p:strVal val="visible"/>
                                      </p:to>
                                    </p:set>
                                  </p:childTnLst>
                                </p:cTn>
                              </p:par>
                            </p:childTnLst>
                          </p:cTn>
                        </p:par>
                        <p:par>
                          <p:cTn id="142" fill="hold">
                            <p:stCondLst>
                              <p:cond delay="5000"/>
                            </p:stCondLst>
                            <p:childTnLst>
                              <p:par>
                                <p:cTn id="143" presetID="1" presetClass="entr" presetSubtype="0" fill="hold" grpId="0" nodeType="afterEffect">
                                  <p:stCondLst>
                                    <p:cond delay="0"/>
                                  </p:stCondLst>
                                  <p:childTnLst>
                                    <p:set>
                                      <p:cBhvr>
                                        <p:cTn id="144" dur="1" fill="hold">
                                          <p:stCondLst>
                                            <p:cond delay="499"/>
                                          </p:stCondLst>
                                        </p:cTn>
                                        <p:tgtEl>
                                          <p:spTgt spid="53296"/>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499"/>
                                          </p:stCondLst>
                                        </p:cTn>
                                        <p:tgtEl>
                                          <p:spTgt spid="53299"/>
                                        </p:tgtEl>
                                        <p:attrNameLst>
                                          <p:attrName>style.visibility</p:attrName>
                                        </p:attrNameLst>
                                      </p:cBhvr>
                                      <p:to>
                                        <p:strVal val="visible"/>
                                      </p:to>
                                    </p:set>
                                  </p:childTnLst>
                                  <p:subTnLst>
                                    <p:set>
                                      <p:cBhvr override="childStyle">
                                        <p:cTn dur="1" fill="hold" display="0" masterRel="sameClick" afterEffect="1">
                                          <p:stCondLst>
                                            <p:cond evt="end" delay="0">
                                              <p:tn val="147"/>
                                            </p:cond>
                                          </p:stCondLst>
                                        </p:cTn>
                                        <p:tgtEl>
                                          <p:spTgt spid="53299"/>
                                        </p:tgtEl>
                                        <p:attrNameLst>
                                          <p:attrName>style.visibility</p:attrName>
                                        </p:attrNameLst>
                                      </p:cBhvr>
                                      <p:to>
                                        <p:strVal val="hidden"/>
                                      </p:to>
                                    </p:set>
                                  </p:subTnLst>
                                </p:cTn>
                              </p:par>
                            </p:childTnLst>
                          </p:cTn>
                        </p:par>
                        <p:par>
                          <p:cTn id="149" fill="hold">
                            <p:stCondLst>
                              <p:cond delay="500"/>
                            </p:stCondLst>
                            <p:childTnLst>
                              <p:par>
                                <p:cTn id="150" presetID="1" presetClass="entr" presetSubtype="0" fill="hold" nodeType="afterEffect">
                                  <p:stCondLst>
                                    <p:cond delay="0"/>
                                  </p:stCondLst>
                                  <p:childTnLst>
                                    <p:set>
                                      <p:cBhvr>
                                        <p:cTn id="151" dur="1" fill="hold">
                                          <p:stCondLst>
                                            <p:cond delay="499"/>
                                          </p:stCondLst>
                                        </p:cTn>
                                        <p:tgtEl>
                                          <p:spTgt spid="53300"/>
                                        </p:tgtEl>
                                        <p:attrNameLst>
                                          <p:attrName>style.visibility</p:attrName>
                                        </p:attrNameLst>
                                      </p:cBhvr>
                                      <p:to>
                                        <p:strVal val="visible"/>
                                      </p:to>
                                    </p:set>
                                  </p:childTnLst>
                                </p:cTn>
                              </p:par>
                            </p:childTnLst>
                          </p:cTn>
                        </p:par>
                        <p:par>
                          <p:cTn id="152" fill="hold">
                            <p:stCondLst>
                              <p:cond delay="1000"/>
                            </p:stCondLst>
                            <p:childTnLst>
                              <p:par>
                                <p:cTn id="153" presetID="1" presetClass="entr" presetSubtype="0" fill="hold" grpId="0" nodeType="afterEffect">
                                  <p:stCondLst>
                                    <p:cond delay="0"/>
                                  </p:stCondLst>
                                  <p:childTnLst>
                                    <p:set>
                                      <p:cBhvr>
                                        <p:cTn id="154" dur="1" fill="hold">
                                          <p:stCondLst>
                                            <p:cond delay="499"/>
                                          </p:stCondLst>
                                        </p:cTn>
                                        <p:tgtEl>
                                          <p:spTgt spid="53266"/>
                                        </p:tgtEl>
                                        <p:attrNameLst>
                                          <p:attrName>style.visibility</p:attrName>
                                        </p:attrNameLst>
                                      </p:cBhvr>
                                      <p:to>
                                        <p:strVal val="visible"/>
                                      </p:to>
                                    </p:set>
                                  </p:childTnLst>
                                </p:cTn>
                              </p:par>
                            </p:childTnLst>
                          </p:cTn>
                        </p:par>
                        <p:par>
                          <p:cTn id="155" fill="hold">
                            <p:stCondLst>
                              <p:cond delay="1500"/>
                            </p:stCondLst>
                            <p:childTnLst>
                              <p:par>
                                <p:cTn id="156" presetID="1" presetClass="entr" presetSubtype="0" fill="hold" grpId="0" nodeType="afterEffect">
                                  <p:stCondLst>
                                    <p:cond delay="0"/>
                                  </p:stCondLst>
                                  <p:childTnLst>
                                    <p:set>
                                      <p:cBhvr>
                                        <p:cTn id="157" dur="1" fill="hold">
                                          <p:stCondLst>
                                            <p:cond delay="499"/>
                                          </p:stCondLst>
                                        </p:cTn>
                                        <p:tgtEl>
                                          <p:spTgt spid="53301"/>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nodeType="clickEffect">
                                  <p:stCondLst>
                                    <p:cond delay="0"/>
                                  </p:stCondLst>
                                  <p:childTnLst>
                                    <p:set>
                                      <p:cBhvr>
                                        <p:cTn id="161" dur="1" fill="hold">
                                          <p:stCondLst>
                                            <p:cond delay="499"/>
                                          </p:stCondLst>
                                        </p:cTn>
                                        <p:tgtEl>
                                          <p:spTgt spid="53302"/>
                                        </p:tgtEl>
                                        <p:attrNameLst>
                                          <p:attrName>style.visibility</p:attrName>
                                        </p:attrNameLst>
                                      </p:cBhvr>
                                      <p:to>
                                        <p:strVal val="visible"/>
                                      </p:to>
                                    </p:set>
                                  </p:childTnLst>
                                  <p:subTnLst>
                                    <p:set>
                                      <p:cBhvr override="childStyle">
                                        <p:cTn dur="1" fill="hold" display="0" masterRel="sameClick" afterEffect="1">
                                          <p:stCondLst>
                                            <p:cond evt="end" delay="0">
                                              <p:tn val="160"/>
                                            </p:cond>
                                          </p:stCondLst>
                                        </p:cTn>
                                        <p:tgtEl>
                                          <p:spTgt spid="53302"/>
                                        </p:tgtEl>
                                        <p:attrNameLst>
                                          <p:attrName>style.visibility</p:attrName>
                                        </p:attrNameLst>
                                      </p:cBhvr>
                                      <p:to>
                                        <p:strVal val="hidden"/>
                                      </p:to>
                                    </p:set>
                                  </p:subTnLst>
                                </p:cTn>
                              </p:par>
                            </p:childTnLst>
                          </p:cTn>
                        </p:par>
                        <p:par>
                          <p:cTn id="162" fill="hold">
                            <p:stCondLst>
                              <p:cond delay="500"/>
                            </p:stCondLst>
                            <p:childTnLst>
                              <p:par>
                                <p:cTn id="163" presetID="1" presetClass="entr" presetSubtype="0" fill="hold" grpId="0" nodeType="afterEffect">
                                  <p:stCondLst>
                                    <p:cond delay="0"/>
                                  </p:stCondLst>
                                  <p:childTnLst>
                                    <p:set>
                                      <p:cBhvr>
                                        <p:cTn id="164" dur="1" fill="hold">
                                          <p:stCondLst>
                                            <p:cond delay="499"/>
                                          </p:stCondLst>
                                        </p:cTn>
                                        <p:tgtEl>
                                          <p:spTgt spid="53303"/>
                                        </p:tgtEl>
                                        <p:attrNameLst>
                                          <p:attrName>style.visibility</p:attrName>
                                        </p:attrNameLst>
                                      </p:cBhvr>
                                      <p:to>
                                        <p:strVal val="visible"/>
                                      </p:to>
                                    </p:set>
                                  </p:childTnLst>
                                </p:cTn>
                              </p:par>
                            </p:childTnLst>
                          </p:cTn>
                        </p:par>
                        <p:par>
                          <p:cTn id="165" fill="hold">
                            <p:stCondLst>
                              <p:cond delay="1000"/>
                            </p:stCondLst>
                            <p:childTnLst>
                              <p:par>
                                <p:cTn id="166" presetID="1" presetClass="entr" presetSubtype="0" fill="hold" nodeType="afterEffect">
                                  <p:stCondLst>
                                    <p:cond delay="0"/>
                                  </p:stCondLst>
                                  <p:childTnLst>
                                    <p:set>
                                      <p:cBhvr>
                                        <p:cTn id="167" dur="1" fill="hold">
                                          <p:stCondLst>
                                            <p:cond delay="499"/>
                                          </p:stCondLst>
                                        </p:cTn>
                                        <p:tgtEl>
                                          <p:spTgt spid="53304"/>
                                        </p:tgtEl>
                                        <p:attrNameLst>
                                          <p:attrName>style.visibility</p:attrName>
                                        </p:attrNameLst>
                                      </p:cBhvr>
                                      <p:to>
                                        <p:strVal val="visible"/>
                                      </p:to>
                                    </p:set>
                                  </p:childTnLst>
                                  <p:subTnLst>
                                    <p:set>
                                      <p:cBhvr override="childStyle">
                                        <p:cTn dur="1" fill="hold" display="0" masterRel="sameClick" afterEffect="1">
                                          <p:stCondLst>
                                            <p:cond evt="end" delay="0">
                                              <p:tn val="166"/>
                                            </p:cond>
                                          </p:stCondLst>
                                        </p:cTn>
                                        <p:tgtEl>
                                          <p:spTgt spid="53304"/>
                                        </p:tgtEl>
                                        <p:attrNameLst>
                                          <p:attrName>style.visibility</p:attrName>
                                        </p:attrNameLst>
                                      </p:cBhvr>
                                      <p:to>
                                        <p:strVal val="hidden"/>
                                      </p:to>
                                    </p:set>
                                  </p:subTnLst>
                                </p:cTn>
                              </p:par>
                            </p:childTnLst>
                          </p:cTn>
                        </p:par>
                        <p:par>
                          <p:cTn id="168" fill="hold">
                            <p:stCondLst>
                              <p:cond delay="1500"/>
                            </p:stCondLst>
                            <p:childTnLst>
                              <p:par>
                                <p:cTn id="169" presetID="1" presetClass="entr" presetSubtype="0" fill="hold" nodeType="afterEffect">
                                  <p:stCondLst>
                                    <p:cond delay="0"/>
                                  </p:stCondLst>
                                  <p:childTnLst>
                                    <p:set>
                                      <p:cBhvr>
                                        <p:cTn id="170" dur="1" fill="hold">
                                          <p:stCondLst>
                                            <p:cond delay="499"/>
                                          </p:stCondLst>
                                        </p:cTn>
                                        <p:tgtEl>
                                          <p:spTgt spid="53305"/>
                                        </p:tgtEl>
                                        <p:attrNameLst>
                                          <p:attrName>style.visibility</p:attrName>
                                        </p:attrNameLst>
                                      </p:cBhvr>
                                      <p:to>
                                        <p:strVal val="visible"/>
                                      </p:to>
                                    </p:set>
                                  </p:childTnLst>
                                  <p:subTnLst>
                                    <p:set>
                                      <p:cBhvr override="childStyle">
                                        <p:cTn dur="1" fill="hold" display="0" masterRel="sameClick" afterEffect="1">
                                          <p:stCondLst>
                                            <p:cond evt="end" delay="0">
                                              <p:tn val="169"/>
                                            </p:cond>
                                          </p:stCondLst>
                                        </p:cTn>
                                        <p:tgtEl>
                                          <p:spTgt spid="53305"/>
                                        </p:tgtEl>
                                        <p:attrNameLst>
                                          <p:attrName>style.visibility</p:attrName>
                                        </p:attrNameLst>
                                      </p:cBhvr>
                                      <p:to>
                                        <p:strVal val="hidden"/>
                                      </p:to>
                                    </p:set>
                                  </p:subTnLst>
                                </p:cTn>
                              </p:par>
                            </p:childTnLst>
                          </p:cTn>
                        </p:par>
                        <p:par>
                          <p:cTn id="171" fill="hold">
                            <p:stCondLst>
                              <p:cond delay="2000"/>
                            </p:stCondLst>
                            <p:childTnLst>
                              <p:par>
                                <p:cTn id="172" presetID="1" presetClass="entr" presetSubtype="0" fill="hold" nodeType="afterEffect">
                                  <p:stCondLst>
                                    <p:cond delay="0"/>
                                  </p:stCondLst>
                                  <p:childTnLst>
                                    <p:set>
                                      <p:cBhvr>
                                        <p:cTn id="173" dur="1" fill="hold">
                                          <p:stCondLst>
                                            <p:cond delay="499"/>
                                          </p:stCondLst>
                                        </p:cTn>
                                        <p:tgtEl>
                                          <p:spTgt spid="53306"/>
                                        </p:tgtEl>
                                        <p:attrNameLst>
                                          <p:attrName>style.visibility</p:attrName>
                                        </p:attrNameLst>
                                      </p:cBhvr>
                                      <p:to>
                                        <p:strVal val="visible"/>
                                      </p:to>
                                    </p:set>
                                  </p:childTnLst>
                                  <p:subTnLst>
                                    <p:set>
                                      <p:cBhvr override="childStyle">
                                        <p:cTn dur="1" fill="hold" display="0" masterRel="sameClick" afterEffect="1">
                                          <p:stCondLst>
                                            <p:cond evt="end" delay="0">
                                              <p:tn val="172"/>
                                            </p:cond>
                                          </p:stCondLst>
                                        </p:cTn>
                                        <p:tgtEl>
                                          <p:spTgt spid="53306"/>
                                        </p:tgtEl>
                                        <p:attrNameLst>
                                          <p:attrName>style.visibility</p:attrName>
                                        </p:attrNameLst>
                                      </p:cBhvr>
                                      <p:to>
                                        <p:strVal val="hidden"/>
                                      </p:to>
                                    </p:set>
                                  </p:subTnLst>
                                </p:cTn>
                              </p:par>
                            </p:childTnLst>
                          </p:cTn>
                        </p:par>
                        <p:par>
                          <p:cTn id="174" fill="hold">
                            <p:stCondLst>
                              <p:cond delay="2500"/>
                            </p:stCondLst>
                            <p:childTnLst>
                              <p:par>
                                <p:cTn id="175" presetID="1" presetClass="entr" presetSubtype="0" fill="hold" nodeType="afterEffect">
                                  <p:stCondLst>
                                    <p:cond delay="0"/>
                                  </p:stCondLst>
                                  <p:childTnLst>
                                    <p:set>
                                      <p:cBhvr>
                                        <p:cTn id="176" dur="1" fill="hold">
                                          <p:stCondLst>
                                            <p:cond delay="499"/>
                                          </p:stCondLst>
                                        </p:cTn>
                                        <p:tgtEl>
                                          <p:spTgt spid="53307"/>
                                        </p:tgtEl>
                                        <p:attrNameLst>
                                          <p:attrName>style.visibility</p:attrName>
                                        </p:attrNameLst>
                                      </p:cBhvr>
                                      <p:to>
                                        <p:strVal val="visible"/>
                                      </p:to>
                                    </p:set>
                                  </p:childTnLst>
                                </p:cTn>
                              </p:par>
                            </p:childTnLst>
                          </p:cTn>
                        </p:par>
                        <p:par>
                          <p:cTn id="177" fill="hold">
                            <p:stCondLst>
                              <p:cond delay="3000"/>
                            </p:stCondLst>
                            <p:childTnLst>
                              <p:par>
                                <p:cTn id="178" presetID="1" presetClass="entr" presetSubtype="0" fill="hold" grpId="0" nodeType="afterEffect">
                                  <p:stCondLst>
                                    <p:cond delay="0"/>
                                  </p:stCondLst>
                                  <p:childTnLst>
                                    <p:set>
                                      <p:cBhvr>
                                        <p:cTn id="179" dur="1" fill="hold">
                                          <p:stCondLst>
                                            <p:cond delay="499"/>
                                          </p:stCondLst>
                                        </p:cTn>
                                        <p:tgtEl>
                                          <p:spTgt spid="53267"/>
                                        </p:tgtEl>
                                        <p:attrNameLst>
                                          <p:attrName>style.visibility</p:attrName>
                                        </p:attrNameLst>
                                      </p:cBhvr>
                                      <p:to>
                                        <p:strVal val="visible"/>
                                      </p:to>
                                    </p:set>
                                  </p:childTnLst>
                                </p:cTn>
                              </p:par>
                            </p:childTnLst>
                          </p:cTn>
                        </p:par>
                        <p:par>
                          <p:cTn id="180" fill="hold">
                            <p:stCondLst>
                              <p:cond delay="3500"/>
                            </p:stCondLst>
                            <p:childTnLst>
                              <p:par>
                                <p:cTn id="181" presetID="1" presetClass="entr" presetSubtype="0" fill="hold" grpId="0" nodeType="afterEffect">
                                  <p:stCondLst>
                                    <p:cond delay="0"/>
                                  </p:stCondLst>
                                  <p:childTnLst>
                                    <p:set>
                                      <p:cBhvr>
                                        <p:cTn id="182" dur="1" fill="hold">
                                          <p:stCondLst>
                                            <p:cond delay="499"/>
                                          </p:stCondLst>
                                        </p:cTn>
                                        <p:tgtEl>
                                          <p:spTgt spid="53308"/>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nodeType="clickEffect">
                                  <p:stCondLst>
                                    <p:cond delay="0"/>
                                  </p:stCondLst>
                                  <p:childTnLst>
                                    <p:set>
                                      <p:cBhvr>
                                        <p:cTn id="186" dur="1" fill="hold">
                                          <p:stCondLst>
                                            <p:cond delay="499"/>
                                          </p:stCondLst>
                                        </p:cTn>
                                        <p:tgtEl>
                                          <p:spTgt spid="53309"/>
                                        </p:tgtEl>
                                        <p:attrNameLst>
                                          <p:attrName>style.visibility</p:attrName>
                                        </p:attrNameLst>
                                      </p:cBhvr>
                                      <p:to>
                                        <p:strVal val="visible"/>
                                      </p:to>
                                    </p:set>
                                  </p:childTnLst>
                                  <p:subTnLst>
                                    <p:set>
                                      <p:cBhvr override="childStyle">
                                        <p:cTn dur="1" fill="hold" display="0" masterRel="sameClick" afterEffect="1">
                                          <p:stCondLst>
                                            <p:cond evt="end" delay="0">
                                              <p:tn val="185"/>
                                            </p:cond>
                                          </p:stCondLst>
                                        </p:cTn>
                                        <p:tgtEl>
                                          <p:spTgt spid="53309"/>
                                        </p:tgtEl>
                                        <p:attrNameLst>
                                          <p:attrName>style.visibility</p:attrName>
                                        </p:attrNameLst>
                                      </p:cBhvr>
                                      <p:to>
                                        <p:strVal val="hidden"/>
                                      </p:to>
                                    </p:set>
                                  </p:subTnLst>
                                </p:cTn>
                              </p:par>
                            </p:childTnLst>
                          </p:cTn>
                        </p:par>
                        <p:par>
                          <p:cTn id="187" fill="hold">
                            <p:stCondLst>
                              <p:cond delay="500"/>
                            </p:stCondLst>
                            <p:childTnLst>
                              <p:par>
                                <p:cTn id="188" presetID="1" presetClass="entr" presetSubtype="0" fill="hold" grpId="0" nodeType="afterEffect">
                                  <p:stCondLst>
                                    <p:cond delay="0"/>
                                  </p:stCondLst>
                                  <p:childTnLst>
                                    <p:set>
                                      <p:cBhvr>
                                        <p:cTn id="189" dur="1" fill="hold">
                                          <p:stCondLst>
                                            <p:cond delay="499"/>
                                          </p:stCondLst>
                                        </p:cTn>
                                        <p:tgtEl>
                                          <p:spTgt spid="53310"/>
                                        </p:tgtEl>
                                        <p:attrNameLst>
                                          <p:attrName>style.visibility</p:attrName>
                                        </p:attrNameLst>
                                      </p:cBhvr>
                                      <p:to>
                                        <p:strVal val="visible"/>
                                      </p:to>
                                    </p:set>
                                  </p:childTnLst>
                                </p:cTn>
                              </p:par>
                            </p:childTnLst>
                          </p:cTn>
                        </p:par>
                        <p:par>
                          <p:cTn id="190" fill="hold">
                            <p:stCondLst>
                              <p:cond delay="1000"/>
                            </p:stCondLst>
                            <p:childTnLst>
                              <p:par>
                                <p:cTn id="191" presetID="1" presetClass="entr" presetSubtype="0" fill="hold" nodeType="afterEffect">
                                  <p:stCondLst>
                                    <p:cond delay="0"/>
                                  </p:stCondLst>
                                  <p:childTnLst>
                                    <p:set>
                                      <p:cBhvr>
                                        <p:cTn id="192" dur="1" fill="hold">
                                          <p:stCondLst>
                                            <p:cond delay="499"/>
                                          </p:stCondLst>
                                        </p:cTn>
                                        <p:tgtEl>
                                          <p:spTgt spid="53311"/>
                                        </p:tgtEl>
                                        <p:attrNameLst>
                                          <p:attrName>style.visibility</p:attrName>
                                        </p:attrNameLst>
                                      </p:cBhvr>
                                      <p:to>
                                        <p:strVal val="visible"/>
                                      </p:to>
                                    </p:set>
                                  </p:childTnLst>
                                  <p:subTnLst>
                                    <p:set>
                                      <p:cBhvr override="childStyle">
                                        <p:cTn dur="1" fill="hold" display="0" masterRel="sameClick" afterEffect="1">
                                          <p:stCondLst>
                                            <p:cond evt="end" delay="0">
                                              <p:tn val="191"/>
                                            </p:cond>
                                          </p:stCondLst>
                                        </p:cTn>
                                        <p:tgtEl>
                                          <p:spTgt spid="53311"/>
                                        </p:tgtEl>
                                        <p:attrNameLst>
                                          <p:attrName>style.visibility</p:attrName>
                                        </p:attrNameLst>
                                      </p:cBhvr>
                                      <p:to>
                                        <p:strVal val="hidden"/>
                                      </p:to>
                                    </p:set>
                                  </p:subTnLst>
                                </p:cTn>
                              </p:par>
                            </p:childTnLst>
                          </p:cTn>
                        </p:par>
                        <p:par>
                          <p:cTn id="193" fill="hold">
                            <p:stCondLst>
                              <p:cond delay="1500"/>
                            </p:stCondLst>
                            <p:childTnLst>
                              <p:par>
                                <p:cTn id="194" presetID="1" presetClass="entr" presetSubtype="0" fill="hold" nodeType="afterEffect">
                                  <p:stCondLst>
                                    <p:cond delay="0"/>
                                  </p:stCondLst>
                                  <p:childTnLst>
                                    <p:set>
                                      <p:cBhvr>
                                        <p:cTn id="195" dur="1" fill="hold">
                                          <p:stCondLst>
                                            <p:cond delay="499"/>
                                          </p:stCondLst>
                                        </p:cTn>
                                        <p:tgtEl>
                                          <p:spTgt spid="53312"/>
                                        </p:tgtEl>
                                        <p:attrNameLst>
                                          <p:attrName>style.visibility</p:attrName>
                                        </p:attrNameLst>
                                      </p:cBhvr>
                                      <p:to>
                                        <p:strVal val="visible"/>
                                      </p:to>
                                    </p:set>
                                  </p:childTnLst>
                                  <p:subTnLst>
                                    <p:set>
                                      <p:cBhvr override="childStyle">
                                        <p:cTn dur="1" fill="hold" display="0" masterRel="sameClick" afterEffect="1">
                                          <p:stCondLst>
                                            <p:cond evt="end" delay="0">
                                              <p:tn val="194"/>
                                            </p:cond>
                                          </p:stCondLst>
                                        </p:cTn>
                                        <p:tgtEl>
                                          <p:spTgt spid="53312"/>
                                        </p:tgtEl>
                                        <p:attrNameLst>
                                          <p:attrName>style.visibility</p:attrName>
                                        </p:attrNameLst>
                                      </p:cBhvr>
                                      <p:to>
                                        <p:strVal val="hidden"/>
                                      </p:to>
                                    </p:set>
                                  </p:subTnLst>
                                </p:cTn>
                              </p:par>
                            </p:childTnLst>
                          </p:cTn>
                        </p:par>
                        <p:par>
                          <p:cTn id="196" fill="hold">
                            <p:stCondLst>
                              <p:cond delay="2000"/>
                            </p:stCondLst>
                            <p:childTnLst>
                              <p:par>
                                <p:cTn id="197" presetID="1" presetClass="entr" presetSubtype="0" fill="hold" nodeType="afterEffect">
                                  <p:stCondLst>
                                    <p:cond delay="0"/>
                                  </p:stCondLst>
                                  <p:childTnLst>
                                    <p:set>
                                      <p:cBhvr>
                                        <p:cTn id="198" dur="1" fill="hold">
                                          <p:stCondLst>
                                            <p:cond delay="499"/>
                                          </p:stCondLst>
                                        </p:cTn>
                                        <p:tgtEl>
                                          <p:spTgt spid="53313"/>
                                        </p:tgtEl>
                                        <p:attrNameLst>
                                          <p:attrName>style.visibility</p:attrName>
                                        </p:attrNameLst>
                                      </p:cBhvr>
                                      <p:to>
                                        <p:strVal val="visible"/>
                                      </p:to>
                                    </p:set>
                                  </p:childTnLst>
                                  <p:subTnLst>
                                    <p:set>
                                      <p:cBhvr override="childStyle">
                                        <p:cTn dur="1" fill="hold" display="0" masterRel="sameClick" afterEffect="1">
                                          <p:stCondLst>
                                            <p:cond evt="end" delay="0">
                                              <p:tn val="197"/>
                                            </p:cond>
                                          </p:stCondLst>
                                        </p:cTn>
                                        <p:tgtEl>
                                          <p:spTgt spid="53313"/>
                                        </p:tgtEl>
                                        <p:attrNameLst>
                                          <p:attrName>style.visibility</p:attrName>
                                        </p:attrNameLst>
                                      </p:cBhvr>
                                      <p:to>
                                        <p:strVal val="hidden"/>
                                      </p:to>
                                    </p:set>
                                  </p:subTnLst>
                                </p:cTn>
                              </p:par>
                            </p:childTnLst>
                          </p:cTn>
                        </p:par>
                        <p:par>
                          <p:cTn id="199" fill="hold">
                            <p:stCondLst>
                              <p:cond delay="2500"/>
                            </p:stCondLst>
                            <p:childTnLst>
                              <p:par>
                                <p:cTn id="200" presetID="1" presetClass="entr" presetSubtype="0" fill="hold" nodeType="afterEffect">
                                  <p:stCondLst>
                                    <p:cond delay="0"/>
                                  </p:stCondLst>
                                  <p:childTnLst>
                                    <p:set>
                                      <p:cBhvr>
                                        <p:cTn id="201" dur="1" fill="hold">
                                          <p:stCondLst>
                                            <p:cond delay="499"/>
                                          </p:stCondLst>
                                        </p:cTn>
                                        <p:tgtEl>
                                          <p:spTgt spid="53314"/>
                                        </p:tgtEl>
                                        <p:attrNameLst>
                                          <p:attrName>style.visibility</p:attrName>
                                        </p:attrNameLst>
                                      </p:cBhvr>
                                      <p:to>
                                        <p:strVal val="visible"/>
                                      </p:to>
                                    </p:set>
                                  </p:childTnLst>
                                  <p:subTnLst>
                                    <p:set>
                                      <p:cBhvr override="childStyle">
                                        <p:cTn dur="1" fill="hold" display="0" masterRel="sameClick" afterEffect="1">
                                          <p:stCondLst>
                                            <p:cond evt="end" delay="0">
                                              <p:tn val="200"/>
                                            </p:cond>
                                          </p:stCondLst>
                                        </p:cTn>
                                        <p:tgtEl>
                                          <p:spTgt spid="53314"/>
                                        </p:tgtEl>
                                        <p:attrNameLst>
                                          <p:attrName>style.visibility</p:attrName>
                                        </p:attrNameLst>
                                      </p:cBhvr>
                                      <p:to>
                                        <p:strVal val="hidden"/>
                                      </p:to>
                                    </p:set>
                                  </p:subTnLst>
                                </p:cTn>
                              </p:par>
                            </p:childTnLst>
                          </p:cTn>
                        </p:par>
                        <p:par>
                          <p:cTn id="202" fill="hold">
                            <p:stCondLst>
                              <p:cond delay="3000"/>
                            </p:stCondLst>
                            <p:childTnLst>
                              <p:par>
                                <p:cTn id="203" presetID="1" presetClass="entr" presetSubtype="0" fill="hold" nodeType="afterEffect">
                                  <p:stCondLst>
                                    <p:cond delay="0"/>
                                  </p:stCondLst>
                                  <p:childTnLst>
                                    <p:set>
                                      <p:cBhvr>
                                        <p:cTn id="204" dur="1" fill="hold">
                                          <p:stCondLst>
                                            <p:cond delay="499"/>
                                          </p:stCondLst>
                                        </p:cTn>
                                        <p:tgtEl>
                                          <p:spTgt spid="53315"/>
                                        </p:tgtEl>
                                        <p:attrNameLst>
                                          <p:attrName>style.visibility</p:attrName>
                                        </p:attrNameLst>
                                      </p:cBhvr>
                                      <p:to>
                                        <p:strVal val="visible"/>
                                      </p:to>
                                    </p:set>
                                  </p:childTnLst>
                                </p:cTn>
                              </p:par>
                            </p:childTnLst>
                          </p:cTn>
                        </p:par>
                        <p:par>
                          <p:cTn id="205" fill="hold">
                            <p:stCondLst>
                              <p:cond delay="3500"/>
                            </p:stCondLst>
                            <p:childTnLst>
                              <p:par>
                                <p:cTn id="206" presetID="1" presetClass="entr" presetSubtype="0" fill="hold" grpId="0" nodeType="afterEffect">
                                  <p:stCondLst>
                                    <p:cond delay="0"/>
                                  </p:stCondLst>
                                  <p:childTnLst>
                                    <p:set>
                                      <p:cBhvr>
                                        <p:cTn id="207" dur="1" fill="hold">
                                          <p:stCondLst>
                                            <p:cond delay="499"/>
                                          </p:stCondLst>
                                        </p:cTn>
                                        <p:tgtEl>
                                          <p:spTgt spid="53263"/>
                                        </p:tgtEl>
                                        <p:attrNameLst>
                                          <p:attrName>style.visibility</p:attrName>
                                        </p:attrNameLst>
                                      </p:cBhvr>
                                      <p:to>
                                        <p:strVal val="visible"/>
                                      </p:to>
                                    </p:set>
                                  </p:childTnLst>
                                </p:cTn>
                              </p:par>
                            </p:childTnLst>
                          </p:cTn>
                        </p:par>
                        <p:par>
                          <p:cTn id="208" fill="hold">
                            <p:stCondLst>
                              <p:cond delay="4000"/>
                            </p:stCondLst>
                            <p:childTnLst>
                              <p:par>
                                <p:cTn id="209" presetID="1" presetClass="entr" presetSubtype="0" fill="hold" nodeType="afterEffect">
                                  <p:stCondLst>
                                    <p:cond delay="0"/>
                                  </p:stCondLst>
                                  <p:childTnLst>
                                    <p:set>
                                      <p:cBhvr>
                                        <p:cTn id="210" dur="1" fill="hold">
                                          <p:stCondLst>
                                            <p:cond delay="499"/>
                                          </p:stCondLst>
                                        </p:cTn>
                                        <p:tgtEl>
                                          <p:spTgt spid="53316"/>
                                        </p:tgtEl>
                                        <p:attrNameLst>
                                          <p:attrName>style.visibility</p:attrName>
                                        </p:attrNameLst>
                                      </p:cBhvr>
                                      <p:to>
                                        <p:strVal val="visible"/>
                                      </p:to>
                                    </p:set>
                                  </p:childTnLst>
                                </p:cTn>
                              </p:par>
                            </p:childTnLst>
                          </p:cTn>
                        </p:par>
                        <p:par>
                          <p:cTn id="211" fill="hold">
                            <p:stCondLst>
                              <p:cond delay="4500"/>
                            </p:stCondLst>
                            <p:childTnLst>
                              <p:par>
                                <p:cTn id="212" presetID="1" presetClass="entr" presetSubtype="0" fill="hold" grpId="0" nodeType="afterEffect">
                                  <p:stCondLst>
                                    <p:cond delay="0"/>
                                  </p:stCondLst>
                                  <p:childTnLst>
                                    <p:set>
                                      <p:cBhvr>
                                        <p:cTn id="213" dur="1" fill="hold">
                                          <p:stCondLst>
                                            <p:cond delay="499"/>
                                          </p:stCondLst>
                                        </p:cTn>
                                        <p:tgtEl>
                                          <p:spTgt spid="53262"/>
                                        </p:tgtEl>
                                        <p:attrNameLst>
                                          <p:attrName>style.visibility</p:attrName>
                                        </p:attrNameLst>
                                      </p:cBhvr>
                                      <p:to>
                                        <p:strVal val="visible"/>
                                      </p:to>
                                    </p:set>
                                  </p:childTnLst>
                                </p:cTn>
                              </p:par>
                            </p:childTnLst>
                          </p:cTn>
                        </p:par>
                        <p:par>
                          <p:cTn id="214" fill="hold">
                            <p:stCondLst>
                              <p:cond delay="5000"/>
                            </p:stCondLst>
                            <p:childTnLst>
                              <p:par>
                                <p:cTn id="215" presetID="1" presetClass="entr" presetSubtype="0" fill="hold" grpId="0" nodeType="afterEffect">
                                  <p:stCondLst>
                                    <p:cond delay="0"/>
                                  </p:stCondLst>
                                  <p:childTnLst>
                                    <p:set>
                                      <p:cBhvr>
                                        <p:cTn id="216" dur="1" fill="hold">
                                          <p:stCondLst>
                                            <p:cond delay="499"/>
                                          </p:stCondLst>
                                        </p:cTn>
                                        <p:tgtEl>
                                          <p:spTgt spid="53317"/>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nodeType="clickEffect">
                                  <p:stCondLst>
                                    <p:cond delay="0"/>
                                  </p:stCondLst>
                                  <p:childTnLst>
                                    <p:set>
                                      <p:cBhvr>
                                        <p:cTn id="220" dur="1" fill="hold">
                                          <p:stCondLst>
                                            <p:cond delay="499"/>
                                          </p:stCondLst>
                                        </p:cTn>
                                        <p:tgtEl>
                                          <p:spTgt spid="53318"/>
                                        </p:tgtEl>
                                        <p:attrNameLst>
                                          <p:attrName>style.visibility</p:attrName>
                                        </p:attrNameLst>
                                      </p:cBhvr>
                                      <p:to>
                                        <p:strVal val="visible"/>
                                      </p:to>
                                    </p:set>
                                  </p:childTnLst>
                                  <p:subTnLst>
                                    <p:set>
                                      <p:cBhvr override="childStyle">
                                        <p:cTn dur="1" fill="hold" display="0" masterRel="sameClick" afterEffect="1">
                                          <p:stCondLst>
                                            <p:cond evt="end" delay="0">
                                              <p:tn val="219"/>
                                            </p:cond>
                                          </p:stCondLst>
                                        </p:cTn>
                                        <p:tgtEl>
                                          <p:spTgt spid="53318"/>
                                        </p:tgtEl>
                                        <p:attrNameLst>
                                          <p:attrName>style.visibility</p:attrName>
                                        </p:attrNameLst>
                                      </p:cBhvr>
                                      <p:to>
                                        <p:strVal val="hidden"/>
                                      </p:to>
                                    </p:set>
                                  </p:subTnLst>
                                </p:cTn>
                              </p:par>
                            </p:childTnLst>
                          </p:cTn>
                        </p:par>
                        <p:par>
                          <p:cTn id="221" fill="hold">
                            <p:stCondLst>
                              <p:cond delay="500"/>
                            </p:stCondLst>
                            <p:childTnLst>
                              <p:par>
                                <p:cTn id="222" presetID="1" presetClass="entr" presetSubtype="0" fill="hold" nodeType="afterEffect">
                                  <p:stCondLst>
                                    <p:cond delay="0"/>
                                  </p:stCondLst>
                                  <p:childTnLst>
                                    <p:set>
                                      <p:cBhvr>
                                        <p:cTn id="223" dur="1" fill="hold">
                                          <p:stCondLst>
                                            <p:cond delay="499"/>
                                          </p:stCondLst>
                                        </p:cTn>
                                        <p:tgtEl>
                                          <p:spTgt spid="53319"/>
                                        </p:tgtEl>
                                        <p:attrNameLst>
                                          <p:attrName>style.visibility</p:attrName>
                                        </p:attrNameLst>
                                      </p:cBhvr>
                                      <p:to>
                                        <p:strVal val="visible"/>
                                      </p:to>
                                    </p:set>
                                  </p:childTnLst>
                                </p:cTn>
                              </p:par>
                            </p:childTnLst>
                          </p:cTn>
                        </p:par>
                        <p:par>
                          <p:cTn id="224" fill="hold">
                            <p:stCondLst>
                              <p:cond delay="1000"/>
                            </p:stCondLst>
                            <p:childTnLst>
                              <p:par>
                                <p:cTn id="225" presetID="1" presetClass="entr" presetSubtype="0" fill="hold" grpId="0" nodeType="afterEffect">
                                  <p:stCondLst>
                                    <p:cond delay="0"/>
                                  </p:stCondLst>
                                  <p:childTnLst>
                                    <p:set>
                                      <p:cBhvr>
                                        <p:cTn id="226" dur="1" fill="hold">
                                          <p:stCondLst>
                                            <p:cond delay="499"/>
                                          </p:stCondLst>
                                        </p:cTn>
                                        <p:tgtEl>
                                          <p:spTgt spid="53268"/>
                                        </p:tgtEl>
                                        <p:attrNameLst>
                                          <p:attrName>style.visibility</p:attrName>
                                        </p:attrNameLst>
                                      </p:cBhvr>
                                      <p:to>
                                        <p:strVal val="visible"/>
                                      </p:to>
                                    </p:set>
                                  </p:childTnLst>
                                </p:cTn>
                              </p:par>
                            </p:childTnLst>
                          </p:cTn>
                        </p:par>
                        <p:par>
                          <p:cTn id="227" fill="hold">
                            <p:stCondLst>
                              <p:cond delay="1500"/>
                            </p:stCondLst>
                            <p:childTnLst>
                              <p:par>
                                <p:cTn id="228" presetID="1" presetClass="entr" presetSubtype="0" fill="hold" grpId="0" nodeType="afterEffect">
                                  <p:stCondLst>
                                    <p:cond delay="0"/>
                                  </p:stCondLst>
                                  <p:childTnLst>
                                    <p:set>
                                      <p:cBhvr>
                                        <p:cTn id="229" dur="1" fill="hold">
                                          <p:stCondLst>
                                            <p:cond delay="499"/>
                                          </p:stCondLst>
                                        </p:cTn>
                                        <p:tgtEl>
                                          <p:spTgt spid="53320"/>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1" presetClass="entr" presetSubtype="0" fill="hold" nodeType="clickEffect">
                                  <p:stCondLst>
                                    <p:cond delay="0"/>
                                  </p:stCondLst>
                                  <p:childTnLst>
                                    <p:set>
                                      <p:cBhvr>
                                        <p:cTn id="233" dur="1" fill="hold">
                                          <p:stCondLst>
                                            <p:cond delay="499"/>
                                          </p:stCondLst>
                                        </p:cTn>
                                        <p:tgtEl>
                                          <p:spTgt spid="53321"/>
                                        </p:tgtEl>
                                        <p:attrNameLst>
                                          <p:attrName>style.visibility</p:attrName>
                                        </p:attrNameLst>
                                      </p:cBhvr>
                                      <p:to>
                                        <p:strVal val="visible"/>
                                      </p:to>
                                    </p:set>
                                  </p:childTnLst>
                                  <p:subTnLst>
                                    <p:set>
                                      <p:cBhvr override="childStyle">
                                        <p:cTn dur="1" fill="hold" display="0" masterRel="sameClick" afterEffect="1">
                                          <p:stCondLst>
                                            <p:cond evt="end" delay="0">
                                              <p:tn val="232"/>
                                            </p:cond>
                                          </p:stCondLst>
                                        </p:cTn>
                                        <p:tgtEl>
                                          <p:spTgt spid="53321"/>
                                        </p:tgtEl>
                                        <p:attrNameLst>
                                          <p:attrName>style.visibility</p:attrName>
                                        </p:attrNameLst>
                                      </p:cBhvr>
                                      <p:to>
                                        <p:strVal val="hidden"/>
                                      </p:to>
                                    </p:set>
                                  </p:subTnLst>
                                </p:cTn>
                              </p:par>
                            </p:childTnLst>
                          </p:cTn>
                        </p:par>
                        <p:par>
                          <p:cTn id="234" fill="hold">
                            <p:stCondLst>
                              <p:cond delay="500"/>
                            </p:stCondLst>
                            <p:childTnLst>
                              <p:par>
                                <p:cTn id="235" presetID="1" presetClass="entr" presetSubtype="0" fill="hold" grpId="0" nodeType="afterEffect">
                                  <p:stCondLst>
                                    <p:cond delay="0"/>
                                  </p:stCondLst>
                                  <p:childTnLst>
                                    <p:set>
                                      <p:cBhvr>
                                        <p:cTn id="236" dur="1" fill="hold">
                                          <p:stCondLst>
                                            <p:cond delay="499"/>
                                          </p:stCondLst>
                                        </p:cTn>
                                        <p:tgtEl>
                                          <p:spTgt spid="53322"/>
                                        </p:tgtEl>
                                        <p:attrNameLst>
                                          <p:attrName>style.visibility</p:attrName>
                                        </p:attrNameLst>
                                      </p:cBhvr>
                                      <p:to>
                                        <p:strVal val="visible"/>
                                      </p:to>
                                    </p:set>
                                  </p:childTnLst>
                                </p:cTn>
                              </p:par>
                            </p:childTnLst>
                          </p:cTn>
                        </p:par>
                        <p:par>
                          <p:cTn id="237" fill="hold">
                            <p:stCondLst>
                              <p:cond delay="1000"/>
                            </p:stCondLst>
                            <p:childTnLst>
                              <p:par>
                                <p:cTn id="238" presetID="1" presetClass="entr" presetSubtype="0" fill="hold" nodeType="afterEffect">
                                  <p:stCondLst>
                                    <p:cond delay="0"/>
                                  </p:stCondLst>
                                  <p:childTnLst>
                                    <p:set>
                                      <p:cBhvr>
                                        <p:cTn id="239" dur="1" fill="hold">
                                          <p:stCondLst>
                                            <p:cond delay="499"/>
                                          </p:stCondLst>
                                        </p:cTn>
                                        <p:tgtEl>
                                          <p:spTgt spid="53323"/>
                                        </p:tgtEl>
                                        <p:attrNameLst>
                                          <p:attrName>style.visibility</p:attrName>
                                        </p:attrNameLst>
                                      </p:cBhvr>
                                      <p:to>
                                        <p:strVal val="visible"/>
                                      </p:to>
                                    </p:set>
                                  </p:childTnLst>
                                  <p:subTnLst>
                                    <p:set>
                                      <p:cBhvr override="childStyle">
                                        <p:cTn dur="1" fill="hold" display="0" masterRel="sameClick" afterEffect="1">
                                          <p:stCondLst>
                                            <p:cond evt="end" delay="0">
                                              <p:tn val="238"/>
                                            </p:cond>
                                          </p:stCondLst>
                                        </p:cTn>
                                        <p:tgtEl>
                                          <p:spTgt spid="53323"/>
                                        </p:tgtEl>
                                        <p:attrNameLst>
                                          <p:attrName>style.visibility</p:attrName>
                                        </p:attrNameLst>
                                      </p:cBhvr>
                                      <p:to>
                                        <p:strVal val="hidden"/>
                                      </p:to>
                                    </p:set>
                                  </p:subTnLst>
                                </p:cTn>
                              </p:par>
                            </p:childTnLst>
                          </p:cTn>
                        </p:par>
                        <p:par>
                          <p:cTn id="240" fill="hold">
                            <p:stCondLst>
                              <p:cond delay="1500"/>
                            </p:stCondLst>
                            <p:childTnLst>
                              <p:par>
                                <p:cTn id="241" presetID="1" presetClass="entr" presetSubtype="0" fill="hold" nodeType="afterEffect">
                                  <p:stCondLst>
                                    <p:cond delay="0"/>
                                  </p:stCondLst>
                                  <p:childTnLst>
                                    <p:set>
                                      <p:cBhvr>
                                        <p:cTn id="242" dur="1" fill="hold">
                                          <p:stCondLst>
                                            <p:cond delay="499"/>
                                          </p:stCondLst>
                                        </p:cTn>
                                        <p:tgtEl>
                                          <p:spTgt spid="53324"/>
                                        </p:tgtEl>
                                        <p:attrNameLst>
                                          <p:attrName>style.visibility</p:attrName>
                                        </p:attrNameLst>
                                      </p:cBhvr>
                                      <p:to>
                                        <p:strVal val="visible"/>
                                      </p:to>
                                    </p:set>
                                  </p:childTnLst>
                                  <p:subTnLst>
                                    <p:set>
                                      <p:cBhvr override="childStyle">
                                        <p:cTn dur="1" fill="hold" display="0" masterRel="sameClick" afterEffect="1">
                                          <p:stCondLst>
                                            <p:cond evt="end" delay="0">
                                              <p:tn val="241"/>
                                            </p:cond>
                                          </p:stCondLst>
                                        </p:cTn>
                                        <p:tgtEl>
                                          <p:spTgt spid="53324"/>
                                        </p:tgtEl>
                                        <p:attrNameLst>
                                          <p:attrName>style.visibility</p:attrName>
                                        </p:attrNameLst>
                                      </p:cBhvr>
                                      <p:to>
                                        <p:strVal val="hidden"/>
                                      </p:to>
                                    </p:set>
                                  </p:subTnLst>
                                </p:cTn>
                              </p:par>
                            </p:childTnLst>
                          </p:cTn>
                        </p:par>
                        <p:par>
                          <p:cTn id="243" fill="hold">
                            <p:stCondLst>
                              <p:cond delay="2000"/>
                            </p:stCondLst>
                            <p:childTnLst>
                              <p:par>
                                <p:cTn id="244" presetID="1" presetClass="entr" presetSubtype="0" fill="hold" nodeType="afterEffect">
                                  <p:stCondLst>
                                    <p:cond delay="0"/>
                                  </p:stCondLst>
                                  <p:childTnLst>
                                    <p:set>
                                      <p:cBhvr>
                                        <p:cTn id="245" dur="1" fill="hold">
                                          <p:stCondLst>
                                            <p:cond delay="499"/>
                                          </p:stCondLst>
                                        </p:cTn>
                                        <p:tgtEl>
                                          <p:spTgt spid="53325"/>
                                        </p:tgtEl>
                                        <p:attrNameLst>
                                          <p:attrName>style.visibility</p:attrName>
                                        </p:attrNameLst>
                                      </p:cBhvr>
                                      <p:to>
                                        <p:strVal val="visible"/>
                                      </p:to>
                                    </p:set>
                                  </p:childTnLst>
                                </p:cTn>
                              </p:par>
                            </p:childTnLst>
                          </p:cTn>
                        </p:par>
                        <p:par>
                          <p:cTn id="246" fill="hold">
                            <p:stCondLst>
                              <p:cond delay="2500"/>
                            </p:stCondLst>
                            <p:childTnLst>
                              <p:par>
                                <p:cTn id="247" presetID="1" presetClass="entr" presetSubtype="0" fill="hold" grpId="0" nodeType="afterEffect">
                                  <p:stCondLst>
                                    <p:cond delay="0"/>
                                  </p:stCondLst>
                                  <p:childTnLst>
                                    <p:set>
                                      <p:cBhvr>
                                        <p:cTn id="248" dur="1" fill="hold">
                                          <p:stCondLst>
                                            <p:cond delay="499"/>
                                          </p:stCondLst>
                                        </p:cTn>
                                        <p:tgtEl>
                                          <p:spTgt spid="53326"/>
                                        </p:tgtEl>
                                        <p:attrNameLst>
                                          <p:attrName>style.visibility</p:attrName>
                                        </p:attrNameLst>
                                      </p:cBhvr>
                                      <p:to>
                                        <p:strVal val="visible"/>
                                      </p:to>
                                    </p:set>
                                  </p:childTnLst>
                                </p:cTn>
                              </p:par>
                            </p:childTnLst>
                          </p:cTn>
                        </p:par>
                        <p:par>
                          <p:cTn id="249" fill="hold">
                            <p:stCondLst>
                              <p:cond delay="3000"/>
                            </p:stCondLst>
                            <p:childTnLst>
                              <p:par>
                                <p:cTn id="250" presetID="1" presetClass="entr" presetSubtype="0" fill="hold" grpId="0" nodeType="afterEffect">
                                  <p:stCondLst>
                                    <p:cond delay="0"/>
                                  </p:stCondLst>
                                  <p:childTnLst>
                                    <p:set>
                                      <p:cBhvr>
                                        <p:cTn id="251" dur="1" fill="hold">
                                          <p:stCondLst>
                                            <p:cond delay="499"/>
                                          </p:stCondLst>
                                        </p:cTn>
                                        <p:tgtEl>
                                          <p:spTgt spid="53327"/>
                                        </p:tgtEl>
                                        <p:attrNameLst>
                                          <p:attrName>style.visibility</p:attrName>
                                        </p:attrNameLst>
                                      </p:cBhvr>
                                      <p:to>
                                        <p:strVal val="visible"/>
                                      </p:to>
                                    </p:set>
                                  </p:childTnLst>
                                </p:cTn>
                              </p:par>
                            </p:childTnLst>
                          </p:cTn>
                        </p:par>
                        <p:par>
                          <p:cTn id="252" fill="hold">
                            <p:stCondLst>
                              <p:cond delay="3500"/>
                            </p:stCondLst>
                            <p:childTnLst>
                              <p:par>
                                <p:cTn id="253" presetID="1" presetClass="entr" presetSubtype="0" fill="hold" grpId="0" nodeType="afterEffect">
                                  <p:stCondLst>
                                    <p:cond delay="0"/>
                                  </p:stCondLst>
                                  <p:childTnLst>
                                    <p:set>
                                      <p:cBhvr>
                                        <p:cTn id="254" dur="1" fill="hold">
                                          <p:stCondLst>
                                            <p:cond delay="499"/>
                                          </p:stCondLst>
                                        </p:cTn>
                                        <p:tgtEl>
                                          <p:spTgt spid="53328"/>
                                        </p:tgtEl>
                                        <p:attrNameLst>
                                          <p:attrName>style.visibility</p:attrName>
                                        </p:attrNameLst>
                                      </p:cBhvr>
                                      <p:to>
                                        <p:strVal val="visible"/>
                                      </p:to>
                                    </p:set>
                                  </p:childTnLst>
                                </p:cTn>
                              </p:par>
                            </p:childTnLst>
                          </p:cTn>
                        </p:par>
                        <p:par>
                          <p:cTn id="255" fill="hold">
                            <p:stCondLst>
                              <p:cond delay="4000"/>
                            </p:stCondLst>
                            <p:childTnLst>
                              <p:par>
                                <p:cTn id="256" presetID="1" presetClass="entr" presetSubtype="0" fill="hold" grpId="0" nodeType="afterEffect">
                                  <p:stCondLst>
                                    <p:cond delay="0"/>
                                  </p:stCondLst>
                                  <p:childTnLst>
                                    <p:set>
                                      <p:cBhvr>
                                        <p:cTn id="257" dur="1" fill="hold">
                                          <p:stCondLst>
                                            <p:cond delay="499"/>
                                          </p:stCondLst>
                                        </p:cTn>
                                        <p:tgtEl>
                                          <p:spTgt spid="53329"/>
                                        </p:tgtEl>
                                        <p:attrNameLst>
                                          <p:attrName>style.visibility</p:attrName>
                                        </p:attrNameLst>
                                      </p:cBhvr>
                                      <p:to>
                                        <p:strVal val="visible"/>
                                      </p:to>
                                    </p:set>
                                  </p:childTnLst>
                                </p:cTn>
                              </p:par>
                            </p:childTnLst>
                          </p:cTn>
                        </p:par>
                        <p:par>
                          <p:cTn id="258" fill="hold">
                            <p:stCondLst>
                              <p:cond delay="4500"/>
                            </p:stCondLst>
                            <p:childTnLst>
                              <p:par>
                                <p:cTn id="259" presetID="1" presetClass="entr" presetSubtype="0" fill="hold" grpId="0" nodeType="afterEffect">
                                  <p:stCondLst>
                                    <p:cond delay="0"/>
                                  </p:stCondLst>
                                  <p:childTnLst>
                                    <p:set>
                                      <p:cBhvr>
                                        <p:cTn id="260" dur="1" fill="hold">
                                          <p:stCondLst>
                                            <p:cond delay="499"/>
                                          </p:stCondLst>
                                        </p:cTn>
                                        <p:tgtEl>
                                          <p:spTgt spid="53330"/>
                                        </p:tgtEl>
                                        <p:attrNameLst>
                                          <p:attrName>style.visibility</p:attrName>
                                        </p:attrNameLst>
                                      </p:cBhvr>
                                      <p:to>
                                        <p:strVal val="visible"/>
                                      </p:to>
                                    </p:set>
                                  </p:childTnLst>
                                </p:cTn>
                              </p:par>
                            </p:childTnLst>
                          </p:cTn>
                        </p:par>
                        <p:par>
                          <p:cTn id="261" fill="hold">
                            <p:stCondLst>
                              <p:cond delay="5000"/>
                            </p:stCondLst>
                            <p:childTnLst>
                              <p:par>
                                <p:cTn id="262" presetID="1" presetClass="entr" presetSubtype="0" fill="hold" grpId="0" nodeType="afterEffect">
                                  <p:stCondLst>
                                    <p:cond delay="0"/>
                                  </p:stCondLst>
                                  <p:childTnLst>
                                    <p:set>
                                      <p:cBhvr>
                                        <p:cTn id="263" dur="1" fill="hold">
                                          <p:stCondLst>
                                            <p:cond delay="499"/>
                                          </p:stCondLst>
                                        </p:cTn>
                                        <p:tgtEl>
                                          <p:spTgt spid="53338"/>
                                        </p:tgtEl>
                                        <p:attrNameLst>
                                          <p:attrName>style.visibility</p:attrName>
                                        </p:attrNameLst>
                                      </p:cBhvr>
                                      <p:to>
                                        <p:strVal val="visible"/>
                                      </p:to>
                                    </p:set>
                                  </p:childTnLst>
                                </p:cTn>
                              </p:par>
                            </p:childTnLst>
                          </p:cTn>
                        </p:par>
                        <p:par>
                          <p:cTn id="264" fill="hold">
                            <p:stCondLst>
                              <p:cond delay="5500"/>
                            </p:stCondLst>
                            <p:childTnLst>
                              <p:par>
                                <p:cTn id="265" presetID="1" presetClass="entr" presetSubtype="0" fill="hold" grpId="0" nodeType="afterEffect">
                                  <p:stCondLst>
                                    <p:cond delay="0"/>
                                  </p:stCondLst>
                                  <p:childTnLst>
                                    <p:set>
                                      <p:cBhvr>
                                        <p:cTn id="266" dur="1" fill="hold">
                                          <p:stCondLst>
                                            <p:cond delay="499"/>
                                          </p:stCondLst>
                                        </p:cTn>
                                        <p:tgtEl>
                                          <p:spTgt spid="53339"/>
                                        </p:tgtEl>
                                        <p:attrNameLst>
                                          <p:attrName>style.visibility</p:attrName>
                                        </p:attrNameLst>
                                      </p:cBhvr>
                                      <p:to>
                                        <p:strVal val="visible"/>
                                      </p:to>
                                    </p:set>
                                  </p:childTnLst>
                                </p:cTn>
                              </p:par>
                            </p:childTnLst>
                          </p:cTn>
                        </p:par>
                        <p:par>
                          <p:cTn id="267" fill="hold">
                            <p:stCondLst>
                              <p:cond delay="6000"/>
                            </p:stCondLst>
                            <p:childTnLst>
                              <p:par>
                                <p:cTn id="268" presetID="1" presetClass="entr" presetSubtype="0" fill="hold" grpId="0" nodeType="afterEffect">
                                  <p:stCondLst>
                                    <p:cond delay="0"/>
                                  </p:stCondLst>
                                  <p:childTnLst>
                                    <p:set>
                                      <p:cBhvr>
                                        <p:cTn id="269" dur="1" fill="hold">
                                          <p:stCondLst>
                                            <p:cond delay="499"/>
                                          </p:stCondLst>
                                        </p:cTn>
                                        <p:tgtEl>
                                          <p:spTgt spid="53336"/>
                                        </p:tgtEl>
                                        <p:attrNameLst>
                                          <p:attrName>style.visibility</p:attrName>
                                        </p:attrNameLst>
                                      </p:cBhvr>
                                      <p:to>
                                        <p:strVal val="visible"/>
                                      </p:to>
                                    </p:set>
                                  </p:childTnLst>
                                  <p:subTnLst>
                                    <p:set>
                                      <p:cBhvr override="childStyle">
                                        <p:cTn dur="1" fill="hold" display="0" masterRel="nextClick" afterEffect="1"/>
                                        <p:tgtEl>
                                          <p:spTgt spid="5333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animBg="1" autoUpdateAnimBg="0"/>
      <p:bldP spid="53253" grpId="0" animBg="1" autoUpdateAnimBg="0"/>
      <p:bldP spid="53254" grpId="0" animBg="1" autoUpdateAnimBg="0"/>
      <p:bldP spid="53255" grpId="0" animBg="1" autoUpdateAnimBg="0"/>
      <p:bldP spid="53256" grpId="0" animBg="1" autoUpdateAnimBg="0"/>
      <p:bldP spid="53257" grpId="0" animBg="1" autoUpdateAnimBg="0"/>
      <p:bldP spid="53258" grpId="0" animBg="1" autoUpdateAnimBg="0"/>
      <p:bldP spid="53259" grpId="0" animBg="1" autoUpdateAnimBg="0"/>
      <p:bldP spid="53260" grpId="0" animBg="1" autoUpdateAnimBg="0"/>
      <p:bldP spid="53261" grpId="0" animBg="1" autoUpdateAnimBg="0"/>
      <p:bldP spid="53262" grpId="0" animBg="1" autoUpdateAnimBg="0"/>
      <p:bldP spid="53263" grpId="0" animBg="1" autoUpdateAnimBg="0"/>
      <p:bldP spid="53264" grpId="0" animBg="1" autoUpdateAnimBg="0"/>
      <p:bldP spid="53265" grpId="0" animBg="1" autoUpdateAnimBg="0"/>
      <p:bldP spid="53266" grpId="0" animBg="1" autoUpdateAnimBg="0"/>
      <p:bldP spid="53267" grpId="0" animBg="1" autoUpdateAnimBg="0"/>
      <p:bldP spid="53268" grpId="0" animBg="1" autoUpdateAnimBg="0"/>
      <p:bldP spid="53274" grpId="0" animBg="1" autoUpdateAnimBg="0"/>
      <p:bldP spid="53276" grpId="0" animBg="1" autoUpdateAnimBg="0"/>
      <p:bldP spid="53280" grpId="0" animBg="1" autoUpdateAnimBg="0"/>
      <p:bldP spid="53283" grpId="0" animBg="1" autoUpdateAnimBg="0"/>
      <p:bldP spid="53288" grpId="0" animBg="1" autoUpdateAnimBg="0"/>
      <p:bldP spid="53291" grpId="0" animBg="1" autoUpdateAnimBg="0"/>
      <p:bldP spid="53296" grpId="0" animBg="1" autoUpdateAnimBg="0"/>
      <p:bldP spid="53301" grpId="0" animBg="1" autoUpdateAnimBg="0"/>
      <p:bldP spid="53303" grpId="0" animBg="1" autoUpdateAnimBg="0"/>
      <p:bldP spid="53308" grpId="0" animBg="1" autoUpdateAnimBg="0"/>
      <p:bldP spid="53310" grpId="0" animBg="1" autoUpdateAnimBg="0"/>
      <p:bldP spid="53317" grpId="0" animBg="1" autoUpdateAnimBg="0"/>
      <p:bldP spid="53320" grpId="0" animBg="1" autoUpdateAnimBg="0"/>
      <p:bldP spid="53322" grpId="0" animBg="1" autoUpdateAnimBg="0"/>
      <p:bldP spid="53326" grpId="0" animBg="1" autoUpdateAnimBg="0"/>
      <p:bldP spid="53327" grpId="0" animBg="1" autoUpdateAnimBg="0"/>
      <p:bldP spid="53328" grpId="0" animBg="1" autoUpdateAnimBg="0"/>
      <p:bldP spid="53329" grpId="0" animBg="1" autoUpdateAnimBg="0"/>
      <p:bldP spid="53330" grpId="0" animBg="1" autoUpdateAnimBg="0"/>
      <p:bldP spid="53331" grpId="0" autoUpdateAnimBg="0"/>
      <p:bldP spid="53334" grpId="0" autoUpdateAnimBg="0"/>
      <p:bldP spid="53335" grpId="0" autoUpdateAnimBg="0"/>
      <p:bldP spid="53336" grpId="0" animBg="1" autoUpdateAnimBg="0"/>
      <p:bldP spid="53337" grpId="0" autoUpdateAnimBg="0"/>
      <p:bldP spid="53338" grpId="0" animBg="1" autoUpdateAnimBg="0"/>
      <p:bldP spid="53339"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smtClean="0"/>
              <a:t>DFS evaluation</a:t>
            </a:r>
          </a:p>
        </p:txBody>
      </p:sp>
      <p:sp>
        <p:nvSpPr>
          <p:cNvPr id="24579" name="Content Placeholder 2"/>
          <p:cNvSpPr>
            <a:spLocks noGrp="1"/>
          </p:cNvSpPr>
          <p:nvPr>
            <p:ph sz="quarter" idx="1"/>
          </p:nvPr>
        </p:nvSpPr>
        <p:spPr>
          <a:xfrm>
            <a:off x="457200" y="1219200"/>
            <a:ext cx="8229600" cy="4937125"/>
          </a:xfrm>
        </p:spPr>
        <p:txBody>
          <a:bodyPr/>
          <a:lstStyle/>
          <a:p>
            <a:r>
              <a:rPr lang="en-GB" dirty="0" smtClean="0"/>
              <a:t>Space requirement of O(</a:t>
            </a:r>
            <a:r>
              <a:rPr lang="en-GB" i="1" dirty="0" err="1" smtClean="0"/>
              <a:t>bm</a:t>
            </a:r>
            <a:r>
              <a:rPr lang="en-GB" dirty="0" smtClean="0"/>
              <a:t>) </a:t>
            </a:r>
          </a:p>
          <a:p>
            <a:pPr lvl="1"/>
            <a:r>
              <a:rPr lang="en-GB" i="1" dirty="0" smtClean="0"/>
              <a:t>m</a:t>
            </a:r>
            <a:r>
              <a:rPr lang="en-GB" dirty="0" smtClean="0"/>
              <a:t> = maximum depth of the state space (may be infinite)</a:t>
            </a:r>
          </a:p>
          <a:p>
            <a:pPr lvl="1"/>
            <a:r>
              <a:rPr lang="en-GB" dirty="0" smtClean="0"/>
              <a:t>Stores only a single path from the root to a leaf node and remaining unexpanded sibling nodes for each node on the path</a:t>
            </a:r>
          </a:p>
          <a:p>
            <a:pPr lvl="1"/>
            <a:endParaRPr lang="en-GB" dirty="0" smtClean="0"/>
          </a:p>
          <a:p>
            <a:r>
              <a:rPr lang="en-GB" dirty="0" smtClean="0"/>
              <a:t>Time complexity of O(</a:t>
            </a:r>
            <a:r>
              <a:rPr lang="en-GB" i="1" dirty="0" err="1" smtClean="0"/>
              <a:t>b</a:t>
            </a:r>
            <a:r>
              <a:rPr lang="en-GB" i="1" baseline="30000" dirty="0" err="1" smtClean="0"/>
              <a:t>m</a:t>
            </a:r>
            <a:r>
              <a:rPr lang="en-GB" dirty="0" smtClean="0"/>
              <a:t>)</a:t>
            </a:r>
          </a:p>
          <a:p>
            <a:pPr lvl="1"/>
            <a:r>
              <a:rPr lang="en-GB" sz="2200" dirty="0" smtClean="0"/>
              <a:t>Terrible if </a:t>
            </a:r>
            <a:r>
              <a:rPr lang="en-GB" sz="2200" i="1" dirty="0" smtClean="0"/>
              <a:t>m</a:t>
            </a:r>
            <a:r>
              <a:rPr lang="en-GB" sz="2200" dirty="0" smtClean="0"/>
              <a:t> is much larger than </a:t>
            </a:r>
            <a:r>
              <a:rPr lang="en-GB" sz="2200" i="1" dirty="0" smtClean="0"/>
              <a:t>d</a:t>
            </a:r>
          </a:p>
          <a:p>
            <a:pPr lvl="1"/>
            <a:r>
              <a:rPr lang="en-GB" sz="2200" dirty="0" smtClean="0"/>
              <a:t>If solutions are deep, may be much quicker than BFS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smtClean="0"/>
              <a:t>DFS evaluation</a:t>
            </a:r>
          </a:p>
        </p:txBody>
      </p:sp>
      <p:sp>
        <p:nvSpPr>
          <p:cNvPr id="25603" name="Content Placeholder 2"/>
          <p:cNvSpPr>
            <a:spLocks noGrp="1"/>
          </p:cNvSpPr>
          <p:nvPr>
            <p:ph sz="quarter" idx="1"/>
          </p:nvPr>
        </p:nvSpPr>
        <p:spPr>
          <a:xfrm>
            <a:off x="457200" y="1219200"/>
            <a:ext cx="8229600" cy="4937125"/>
          </a:xfrm>
        </p:spPr>
        <p:txBody>
          <a:bodyPr/>
          <a:lstStyle/>
          <a:p>
            <a:r>
              <a:rPr lang="en-GB" dirty="0" smtClean="0"/>
              <a:t>Issues</a:t>
            </a:r>
          </a:p>
          <a:p>
            <a:pPr lvl="1"/>
            <a:r>
              <a:rPr lang="en-GB" sz="2200" dirty="0" smtClean="0"/>
              <a:t>Can get stuck down the wrong path</a:t>
            </a:r>
          </a:p>
          <a:p>
            <a:pPr lvl="1"/>
            <a:r>
              <a:rPr lang="en-GB" sz="2200" dirty="0" smtClean="0"/>
              <a:t>Some problems have very deep search trees</a:t>
            </a:r>
          </a:p>
          <a:p>
            <a:pPr lvl="1"/>
            <a:r>
              <a:rPr lang="en-GB" sz="2200" dirty="0" smtClean="0"/>
              <a:t>Is not complete* or optimal</a:t>
            </a:r>
          </a:p>
          <a:p>
            <a:pPr lvl="1"/>
            <a:r>
              <a:rPr lang="en-GB" sz="2200" dirty="0" smtClean="0"/>
              <a:t>Should be avoided on problems with large or infinite maximum depths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smtClean="0"/>
              <a:t>Search</a:t>
            </a:r>
          </a:p>
        </p:txBody>
      </p:sp>
      <p:sp>
        <p:nvSpPr>
          <p:cNvPr id="10243" name="Rectangle 3"/>
          <p:cNvSpPr>
            <a:spLocks noGrp="1" noChangeArrowheads="1"/>
          </p:cNvSpPr>
          <p:nvPr>
            <p:ph type="body" idx="1"/>
          </p:nvPr>
        </p:nvSpPr>
        <p:spPr>
          <a:xfrm>
            <a:off x="457200" y="1219200"/>
            <a:ext cx="8229600" cy="4937125"/>
          </a:xfrm>
        </p:spPr>
        <p:txBody>
          <a:bodyPr/>
          <a:lstStyle/>
          <a:p>
            <a:pPr eaLnBrk="1" hangingPunct="1"/>
            <a:r>
              <a:rPr lang="en-US" smtClean="0"/>
              <a:t>Many of the tasks underlying AI can be phrased in terms of a </a:t>
            </a:r>
            <a:r>
              <a:rPr lang="en-US" b="1" i="1" smtClean="0"/>
              <a:t>search </a:t>
            </a:r>
            <a:r>
              <a:rPr lang="en-US" smtClean="0"/>
              <a:t>for the solution to the problem at hand</a:t>
            </a:r>
          </a:p>
          <a:p>
            <a:pPr eaLnBrk="1" hangingPunct="1"/>
            <a:r>
              <a:rPr lang="en-US" smtClean="0"/>
              <a:t>Need to be able to </a:t>
            </a:r>
            <a:r>
              <a:rPr lang="en-US" b="1" smtClean="0"/>
              <a:t>represent</a:t>
            </a:r>
            <a:r>
              <a:rPr lang="en-US" smtClean="0"/>
              <a:t> the task in a suitable manner</a:t>
            </a:r>
          </a:p>
          <a:p>
            <a:pPr eaLnBrk="1" hangingPunct="1"/>
            <a:r>
              <a:rPr lang="en-US" smtClean="0"/>
              <a:t>How we go about searching is determined by a </a:t>
            </a:r>
            <a:r>
              <a:rPr lang="en-US" b="1" i="1" smtClean="0"/>
              <a:t>search strategy</a:t>
            </a:r>
          </a:p>
          <a:p>
            <a:pPr eaLnBrk="1" hangingPunct="1"/>
            <a:r>
              <a:rPr lang="en-US" smtClean="0"/>
              <a:t>This can be either </a:t>
            </a:r>
          </a:p>
          <a:p>
            <a:pPr lvl="1" eaLnBrk="1" hangingPunct="1"/>
            <a:r>
              <a:rPr lang="en-US" smtClean="0"/>
              <a:t>Uninformed (blind search)</a:t>
            </a:r>
          </a:p>
          <a:p>
            <a:pPr lvl="1" eaLnBrk="1" hangingPunct="1"/>
            <a:r>
              <a:rPr lang="en-US" smtClean="0"/>
              <a:t>Informed (using heuristics – “rules of thumb”)</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smtClean="0"/>
              <a:t>Practical 1</a:t>
            </a:r>
          </a:p>
        </p:txBody>
      </p:sp>
      <p:sp>
        <p:nvSpPr>
          <p:cNvPr id="26627" name="Content Placeholder 2"/>
          <p:cNvSpPr>
            <a:spLocks noGrp="1"/>
          </p:cNvSpPr>
          <p:nvPr>
            <p:ph sz="quarter" idx="1"/>
          </p:nvPr>
        </p:nvSpPr>
        <p:spPr>
          <a:xfrm>
            <a:off x="457200" y="1219200"/>
            <a:ext cx="8229600" cy="990600"/>
          </a:xfrm>
        </p:spPr>
        <p:txBody>
          <a:bodyPr/>
          <a:lstStyle/>
          <a:p>
            <a:r>
              <a:rPr lang="en-GB" smtClean="0"/>
              <a:t>Implement data structure code for BFS and DFS for simple route planning</a:t>
            </a:r>
          </a:p>
        </p:txBody>
      </p:sp>
      <p:pic>
        <p:nvPicPr>
          <p:cNvPr id="26628" name="Picture 2"/>
          <p:cNvPicPr>
            <a:picLocks noChangeAspect="1" noChangeArrowheads="1"/>
          </p:cNvPicPr>
          <p:nvPr/>
        </p:nvPicPr>
        <p:blipFill>
          <a:blip r:embed="rId3" cstate="print"/>
          <a:srcRect/>
          <a:stretch>
            <a:fillRect/>
          </a:stretch>
        </p:blipFill>
        <p:spPr bwMode="auto">
          <a:xfrm>
            <a:off x="2514600" y="2128838"/>
            <a:ext cx="4433888" cy="4424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idx="4294967295"/>
          </p:nvPr>
        </p:nvSpPr>
        <p:spPr/>
        <p:txBody>
          <a:bodyPr/>
          <a:lstStyle/>
          <a:p>
            <a:r>
              <a:rPr lang="en-GB" smtClean="0"/>
              <a:t>E.g., DFSPathFinder.java</a:t>
            </a:r>
          </a:p>
        </p:txBody>
      </p:sp>
      <p:sp>
        <p:nvSpPr>
          <p:cNvPr id="27651" name="TextBox 3"/>
          <p:cNvSpPr txBox="1">
            <a:spLocks noChangeArrowheads="1"/>
          </p:cNvSpPr>
          <p:nvPr/>
        </p:nvSpPr>
        <p:spPr bwMode="auto">
          <a:xfrm>
            <a:off x="152400" y="1143000"/>
            <a:ext cx="8458200" cy="5761038"/>
          </a:xfrm>
          <a:prstGeom prst="rect">
            <a:avLst/>
          </a:prstGeom>
          <a:noFill/>
          <a:ln w="9525">
            <a:noFill/>
            <a:miter lim="800000"/>
            <a:headEnd/>
            <a:tailEnd/>
          </a:ln>
        </p:spPr>
        <p:txBody>
          <a:bodyPr>
            <a:spAutoFit/>
          </a:bodyPr>
          <a:lstStyle/>
          <a:p>
            <a:r>
              <a:rPr lang="en-GB" sz="1200" b="1">
                <a:latin typeface="Courier New" pitchFamily="49" charset="0"/>
                <a:cs typeface="Courier New" pitchFamily="49" charset="0"/>
              </a:rPr>
              <a:t>public Path findPath(Mover mover, int sx, int sy, int tx, int ty) {</a:t>
            </a:r>
          </a:p>
          <a:p>
            <a:r>
              <a:rPr lang="en-GB" sz="1000" b="1">
                <a:solidFill>
                  <a:srgbClr val="FF0000"/>
                </a:solidFill>
                <a:latin typeface="Courier New" pitchFamily="49" charset="0"/>
                <a:cs typeface="Courier New" pitchFamily="49" charset="0"/>
              </a:rPr>
              <a:t>   addToOpen(nodes[sx][sy]);</a:t>
            </a:r>
          </a:p>
          <a:p>
            <a:r>
              <a:rPr lang="en-GB" sz="1000" b="1">
                <a:latin typeface="Courier New" pitchFamily="49" charset="0"/>
                <a:cs typeface="Courier New" pitchFamily="49" charset="0"/>
              </a:rPr>
              <a:t>   while (open.size() != 0) {</a:t>
            </a:r>
          </a:p>
          <a:p>
            <a:r>
              <a:rPr lang="en-GB" sz="1000" b="1">
                <a:latin typeface="Courier New" pitchFamily="49" charset="0"/>
                <a:cs typeface="Courier New" pitchFamily="49" charset="0"/>
              </a:rPr>
              <a:t>	</a:t>
            </a:r>
            <a:r>
              <a:rPr lang="en-GB" sz="1000" b="1" i="1">
                <a:latin typeface="Courier New" pitchFamily="49" charset="0"/>
                <a:cs typeface="Courier New" pitchFamily="49" charset="0"/>
              </a:rPr>
              <a:t>//get the next state to consider - the first in the stack</a:t>
            </a:r>
          </a:p>
          <a:p>
            <a:r>
              <a:rPr lang="en-GB" sz="1000" b="1">
                <a:latin typeface="Courier New" pitchFamily="49" charset="0"/>
                <a:cs typeface="Courier New" pitchFamily="49" charset="0"/>
              </a:rPr>
              <a:t>	Node current = </a:t>
            </a:r>
            <a:r>
              <a:rPr lang="en-GB" sz="1000" b="1">
                <a:solidFill>
                  <a:srgbClr val="FF0000"/>
                </a:solidFill>
                <a:latin typeface="Courier New" pitchFamily="49" charset="0"/>
                <a:cs typeface="Courier New" pitchFamily="49" charset="0"/>
              </a:rPr>
              <a:t>getFirstInOpen();</a:t>
            </a:r>
            <a:r>
              <a:rPr lang="en-GB" sz="1000" b="1">
                <a:latin typeface="Courier New" pitchFamily="49" charset="0"/>
                <a:cs typeface="Courier New" pitchFamily="49" charset="0"/>
              </a:rPr>
              <a:t>	</a:t>
            </a:r>
          </a:p>
          <a:p>
            <a:r>
              <a:rPr lang="en-GB" sz="1000" b="1">
                <a:latin typeface="Courier New" pitchFamily="49" charset="0"/>
                <a:cs typeface="Courier New" pitchFamily="49" charset="0"/>
              </a:rPr>
              <a:t>	</a:t>
            </a:r>
            <a:r>
              <a:rPr lang="en-GB" sz="1000" b="1" i="1">
                <a:latin typeface="Courier New" pitchFamily="49" charset="0"/>
                <a:cs typeface="Courier New" pitchFamily="49" charset="0"/>
              </a:rPr>
              <a:t>//if this is a solution, then halt</a:t>
            </a:r>
          </a:p>
          <a:p>
            <a:r>
              <a:rPr lang="en-GB" sz="1000" b="1">
                <a:latin typeface="Courier New" pitchFamily="49" charset="0"/>
                <a:cs typeface="Courier New" pitchFamily="49" charset="0"/>
              </a:rPr>
              <a:t>	if (current == nodes[tx][ty]) break;</a:t>
            </a:r>
          </a:p>
          <a:p>
            <a:r>
              <a:rPr lang="en-GB" sz="1000" b="1">
                <a:latin typeface="Courier New" pitchFamily="49" charset="0"/>
                <a:cs typeface="Courier New" pitchFamily="49" charset="0"/>
              </a:rPr>
              <a:t>	</a:t>
            </a:r>
            <a:r>
              <a:rPr lang="en-GB" sz="1000" b="1">
                <a:solidFill>
                  <a:srgbClr val="FF0000"/>
                </a:solidFill>
                <a:latin typeface="Courier New" pitchFamily="49" charset="0"/>
                <a:cs typeface="Courier New" pitchFamily="49" charset="0"/>
              </a:rPr>
              <a:t>addToClosed(current);</a:t>
            </a:r>
          </a:p>
          <a:p>
            <a:endParaRPr lang="en-GB" sz="1000" b="1">
              <a:solidFill>
                <a:srgbClr val="FF0000"/>
              </a:solidFill>
              <a:latin typeface="Courier New" pitchFamily="49" charset="0"/>
              <a:cs typeface="Courier New" pitchFamily="49" charset="0"/>
            </a:endParaRPr>
          </a:p>
          <a:p>
            <a:r>
              <a:rPr lang="en-GB" sz="1000" b="1">
                <a:latin typeface="Courier New" pitchFamily="49" charset="0"/>
                <a:cs typeface="Courier New" pitchFamily="49" charset="0"/>
              </a:rPr>
              <a:t>	</a:t>
            </a:r>
            <a:r>
              <a:rPr lang="en-GB" sz="1000" b="1" i="1">
                <a:latin typeface="Courier New" pitchFamily="49" charset="0"/>
                <a:cs typeface="Courier New" pitchFamily="49" charset="0"/>
              </a:rPr>
              <a:t>// search through all the neighbours of the current node evaluating them as next steps</a:t>
            </a:r>
          </a:p>
          <a:p>
            <a:r>
              <a:rPr lang="en-GB" sz="1000" b="1">
                <a:latin typeface="Courier New" pitchFamily="49" charset="0"/>
                <a:cs typeface="Courier New" pitchFamily="49" charset="0"/>
              </a:rPr>
              <a:t>	for (int x=-1;x&lt;2;x++) {</a:t>
            </a:r>
          </a:p>
          <a:p>
            <a:r>
              <a:rPr lang="en-GB" sz="1000" b="1">
                <a:latin typeface="Courier New" pitchFamily="49" charset="0"/>
                <a:cs typeface="Courier New" pitchFamily="49" charset="0"/>
              </a:rPr>
              <a:t>		for (int y=-1;y&lt;2;y++) {</a:t>
            </a:r>
          </a:p>
          <a:p>
            <a:r>
              <a:rPr lang="en-GB" sz="1000" b="1">
                <a:latin typeface="Courier New" pitchFamily="49" charset="0"/>
                <a:cs typeface="Courier New" pitchFamily="49" charset="0"/>
              </a:rPr>
              <a:t>			</a:t>
            </a:r>
            <a:r>
              <a:rPr lang="en-GB" sz="1000" b="1" i="1">
                <a:latin typeface="Courier New" pitchFamily="49" charset="0"/>
                <a:cs typeface="Courier New" pitchFamily="49" charset="0"/>
              </a:rPr>
              <a:t>// not a neighbour, its the current tile</a:t>
            </a:r>
          </a:p>
          <a:p>
            <a:r>
              <a:rPr lang="en-GB" sz="1000" b="1">
                <a:latin typeface="Courier New" pitchFamily="49" charset="0"/>
                <a:cs typeface="Courier New" pitchFamily="49" charset="0"/>
              </a:rPr>
              <a:t>			if ((x == 0) &amp;&amp; (y == 0)) continue;</a:t>
            </a:r>
          </a:p>
          <a:p>
            <a:r>
              <a:rPr lang="en-GB" sz="1000" b="1">
                <a:latin typeface="Courier New" pitchFamily="49" charset="0"/>
                <a:cs typeface="Courier New" pitchFamily="49" charset="0"/>
              </a:rPr>
              <a:t>				</a:t>
            </a:r>
          </a:p>
          <a:p>
            <a:r>
              <a:rPr lang="en-GB" sz="1000" b="1">
                <a:latin typeface="Courier New" pitchFamily="49" charset="0"/>
                <a:cs typeface="Courier New" pitchFamily="49" charset="0"/>
              </a:rPr>
              <a:t>			</a:t>
            </a:r>
            <a:r>
              <a:rPr lang="en-GB" sz="1000" b="1" i="1">
                <a:latin typeface="Courier New" pitchFamily="49" charset="0"/>
                <a:cs typeface="Courier New" pitchFamily="49" charset="0"/>
              </a:rPr>
              <a:t>// if we're not allowing diagonal movement then only</a:t>
            </a:r>
          </a:p>
          <a:p>
            <a:r>
              <a:rPr lang="en-GB" sz="1000" b="1" i="1">
                <a:latin typeface="Courier New" pitchFamily="49" charset="0"/>
                <a:cs typeface="Courier New" pitchFamily="49" charset="0"/>
              </a:rPr>
              <a:t>			// one of x or y can be set</a:t>
            </a:r>
          </a:p>
          <a:p>
            <a:r>
              <a:rPr lang="en-GB" sz="1000" b="1">
                <a:latin typeface="Courier New" pitchFamily="49" charset="0"/>
                <a:cs typeface="Courier New" pitchFamily="49" charset="0"/>
              </a:rPr>
              <a:t>			if (!allowDiagMovement) {</a:t>
            </a:r>
          </a:p>
          <a:p>
            <a:r>
              <a:rPr lang="en-GB" sz="1000" b="1">
                <a:latin typeface="Courier New" pitchFamily="49" charset="0"/>
                <a:cs typeface="Courier New" pitchFamily="49" charset="0"/>
              </a:rPr>
              <a:t>				if ((x != 0) &amp;&amp; (y != 0)) continue;</a:t>
            </a:r>
          </a:p>
          <a:p>
            <a:r>
              <a:rPr lang="en-GB" sz="1000" b="1">
                <a:latin typeface="Courier New" pitchFamily="49" charset="0"/>
                <a:cs typeface="Courier New" pitchFamily="49" charset="0"/>
              </a:rPr>
              <a:t>				</a:t>
            </a:r>
          </a:p>
          <a:p>
            <a:r>
              <a:rPr lang="en-GB" sz="1000" b="1">
                <a:latin typeface="Courier New" pitchFamily="49" charset="0"/>
                <a:cs typeface="Courier New" pitchFamily="49" charset="0"/>
              </a:rPr>
              <a:t>			}</a:t>
            </a:r>
          </a:p>
          <a:p>
            <a:r>
              <a:rPr lang="en-GB" sz="1000" b="1">
                <a:latin typeface="Courier New" pitchFamily="49" charset="0"/>
                <a:cs typeface="Courier New" pitchFamily="49" charset="0"/>
              </a:rPr>
              <a:t>			</a:t>
            </a:r>
            <a:r>
              <a:rPr lang="en-GB" sz="1000" b="1" i="1">
                <a:latin typeface="Courier New" pitchFamily="49" charset="0"/>
                <a:cs typeface="Courier New" pitchFamily="49" charset="0"/>
              </a:rPr>
              <a:t>// determine the location of the neighbour and evaluate it</a:t>
            </a:r>
          </a:p>
          <a:p>
            <a:r>
              <a:rPr lang="en-GB" sz="1000" b="1">
                <a:latin typeface="Courier New" pitchFamily="49" charset="0"/>
                <a:cs typeface="Courier New" pitchFamily="49" charset="0"/>
              </a:rPr>
              <a:t>			int xp = x + current.x;</a:t>
            </a:r>
          </a:p>
          <a:p>
            <a:r>
              <a:rPr lang="en-GB" sz="1000" b="1">
                <a:latin typeface="Courier New" pitchFamily="49" charset="0"/>
                <a:cs typeface="Courier New" pitchFamily="49" charset="0"/>
              </a:rPr>
              <a:t>			int yp = y + current.y;</a:t>
            </a:r>
          </a:p>
          <a:p>
            <a:r>
              <a:rPr lang="en-GB" sz="1000" b="1">
                <a:latin typeface="Courier New" pitchFamily="49" charset="0"/>
                <a:cs typeface="Courier New" pitchFamily="49" charset="0"/>
              </a:rPr>
              <a:t>			</a:t>
            </a:r>
          </a:p>
          <a:p>
            <a:r>
              <a:rPr lang="en-GB" sz="1000" b="1">
                <a:latin typeface="Courier New" pitchFamily="49" charset="0"/>
                <a:cs typeface="Courier New" pitchFamily="49" charset="0"/>
              </a:rPr>
              <a:t>			if (isValidLocation(mover,sx,sy,xp,yp)) {</a:t>
            </a:r>
          </a:p>
          <a:p>
            <a:r>
              <a:rPr lang="en-GB" sz="1000" b="1">
                <a:latin typeface="Courier New" pitchFamily="49" charset="0"/>
                <a:cs typeface="Courier New" pitchFamily="49" charset="0"/>
              </a:rPr>
              <a:t>				Node neighbour = nodes[xp][yp];</a:t>
            </a:r>
          </a:p>
          <a:p>
            <a:r>
              <a:rPr lang="en-GB" sz="1000" b="1">
                <a:latin typeface="Courier New" pitchFamily="49" charset="0"/>
                <a:cs typeface="Courier New" pitchFamily="49" charset="0"/>
              </a:rPr>
              <a:t>				if (!</a:t>
            </a:r>
            <a:r>
              <a:rPr lang="en-GB" sz="1000" b="1">
                <a:solidFill>
                  <a:srgbClr val="FF0000"/>
                </a:solidFill>
                <a:latin typeface="Courier New" pitchFamily="49" charset="0"/>
                <a:cs typeface="Courier New" pitchFamily="49" charset="0"/>
              </a:rPr>
              <a:t>inOpenList(neighbour)</a:t>
            </a:r>
            <a:r>
              <a:rPr lang="en-GB" sz="1000" b="1">
                <a:latin typeface="Courier New" pitchFamily="49" charset="0"/>
                <a:cs typeface="Courier New" pitchFamily="49" charset="0"/>
              </a:rPr>
              <a:t> &amp;&amp; !</a:t>
            </a:r>
            <a:r>
              <a:rPr lang="en-GB" sz="1000" b="1">
                <a:solidFill>
                  <a:srgbClr val="FF0000"/>
                </a:solidFill>
                <a:latin typeface="Courier New" pitchFamily="49" charset="0"/>
                <a:cs typeface="Courier New" pitchFamily="49" charset="0"/>
              </a:rPr>
              <a:t>inClosedList(neighbour)</a:t>
            </a:r>
            <a:r>
              <a:rPr lang="en-GB" sz="1000" b="1">
                <a:latin typeface="Courier New" pitchFamily="49" charset="0"/>
                <a:cs typeface="Courier New" pitchFamily="49" charset="0"/>
              </a:rPr>
              <a:t>) {</a:t>
            </a:r>
          </a:p>
          <a:p>
            <a:r>
              <a:rPr lang="en-GB" sz="1000" b="1">
                <a:latin typeface="Courier New" pitchFamily="49" charset="0"/>
                <a:cs typeface="Courier New" pitchFamily="49" charset="0"/>
              </a:rPr>
              <a:t>					neighbour.setParent(current);</a:t>
            </a:r>
          </a:p>
          <a:p>
            <a:r>
              <a:rPr lang="en-GB" sz="1000" b="1">
                <a:latin typeface="Courier New" pitchFamily="49" charset="0"/>
                <a:cs typeface="Courier New" pitchFamily="49" charset="0"/>
              </a:rPr>
              <a:t>					</a:t>
            </a:r>
            <a:r>
              <a:rPr lang="en-GB" sz="1000" b="1" i="1">
                <a:latin typeface="Courier New" pitchFamily="49" charset="0"/>
                <a:cs typeface="Courier New" pitchFamily="49" charset="0"/>
              </a:rPr>
              <a:t>//keep track of the path</a:t>
            </a:r>
          </a:p>
          <a:p>
            <a:r>
              <a:rPr lang="en-GB" sz="1000" b="1">
                <a:latin typeface="Courier New" pitchFamily="49" charset="0"/>
                <a:cs typeface="Courier New" pitchFamily="49" charset="0"/>
              </a:rPr>
              <a:t>					</a:t>
            </a:r>
            <a:r>
              <a:rPr lang="en-GB" sz="1000" b="1">
                <a:solidFill>
                  <a:srgbClr val="FF0000"/>
                </a:solidFill>
                <a:latin typeface="Courier New" pitchFamily="49" charset="0"/>
                <a:cs typeface="Courier New" pitchFamily="49" charset="0"/>
              </a:rPr>
              <a:t>addToOpen(neighbour);</a:t>
            </a:r>
          </a:p>
          <a:p>
            <a:r>
              <a:rPr lang="en-GB" sz="1000" b="1">
                <a:latin typeface="Courier New" pitchFamily="49" charset="0"/>
                <a:cs typeface="Courier New" pitchFamily="49" charset="0"/>
              </a:rPr>
              <a:t>				}</a:t>
            </a:r>
          </a:p>
          <a:p>
            <a:r>
              <a:rPr lang="en-GB" sz="1000" b="1">
                <a:latin typeface="Courier New" pitchFamily="49" charset="0"/>
                <a:cs typeface="Courier New" pitchFamily="49" charset="0"/>
              </a:rPr>
              <a:t>			}</a:t>
            </a:r>
          </a:p>
          <a:p>
            <a:r>
              <a:rPr lang="en-GB" sz="1000" b="1">
                <a:latin typeface="Courier New" pitchFamily="49" charset="0"/>
                <a:cs typeface="Courier New" pitchFamily="49" charset="0"/>
              </a:rPr>
              <a:t>		}</a:t>
            </a:r>
          </a:p>
          <a:p>
            <a:r>
              <a:rPr lang="en-GB" sz="1000" b="1">
                <a:latin typeface="Courier New" pitchFamily="49" charset="0"/>
                <a:cs typeface="Courier New" pitchFamily="49" charset="0"/>
              </a:rPr>
              <a:t>	}</a:t>
            </a:r>
          </a:p>
          <a:p>
            <a:r>
              <a:rPr lang="en-GB" sz="1000" b="1">
                <a:latin typeface="Courier New" pitchFamily="49" charset="0"/>
                <a:cs typeface="Courier New" pitchFamily="49" charset="0"/>
              </a:rPr>
              <a:t>… </a:t>
            </a:r>
            <a:r>
              <a:rPr lang="en-GB" sz="1000" b="1" i="1">
                <a:latin typeface="Courier New" pitchFamily="49" charset="0"/>
                <a:cs typeface="Courier New" pitchFamily="49" charset="0"/>
              </a:rPr>
              <a:t>//other stuff happens here – path construction</a:t>
            </a:r>
          </a:p>
          <a:p>
            <a:r>
              <a:rPr lang="en-GB" sz="1000" b="1">
                <a:latin typeface="Courier New" pitchFamily="49" charset="0"/>
                <a:cs typeface="Courier New" pitchFamily="49" charset="0"/>
              </a:rPr>
              <a:t>}</a:t>
            </a:r>
            <a:endParaRPr lang="en-GB" sz="400" b="1">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GB" smtClean="0"/>
              <a:t>DFSPathFinder.java</a:t>
            </a:r>
          </a:p>
        </p:txBody>
      </p:sp>
      <p:sp>
        <p:nvSpPr>
          <p:cNvPr id="28675" name="TextBox 3"/>
          <p:cNvSpPr txBox="1">
            <a:spLocks noChangeArrowheads="1"/>
          </p:cNvSpPr>
          <p:nvPr/>
        </p:nvSpPr>
        <p:spPr bwMode="auto">
          <a:xfrm>
            <a:off x="152400" y="1371600"/>
            <a:ext cx="8458200" cy="5197475"/>
          </a:xfrm>
          <a:prstGeom prst="rect">
            <a:avLst/>
          </a:prstGeom>
          <a:noFill/>
          <a:ln w="9525">
            <a:noFill/>
            <a:miter lim="800000"/>
            <a:headEnd/>
            <a:tailEnd/>
          </a:ln>
        </p:spPr>
        <p:txBody>
          <a:bodyPr>
            <a:spAutoFit/>
          </a:bodyPr>
          <a:lstStyle/>
          <a:p>
            <a:r>
              <a:rPr lang="en-GB" sz="1400" b="1">
                <a:latin typeface="Courier New" pitchFamily="49" charset="0"/>
                <a:cs typeface="Courier New" pitchFamily="49" charset="0"/>
              </a:rPr>
              <a:t>/** The set of nodes that we do not yet consider fully searched */</a:t>
            </a:r>
          </a:p>
          <a:p>
            <a:r>
              <a:rPr lang="en-GB" sz="1400" b="1">
                <a:latin typeface="Courier New" pitchFamily="49" charset="0"/>
                <a:cs typeface="Courier New" pitchFamily="49" charset="0"/>
              </a:rPr>
              <a:t>private Stack&lt;Node&gt; open = new Stack&lt;Node&gt;();</a:t>
            </a:r>
          </a:p>
          <a:p>
            <a:endParaRPr lang="en-GB" sz="1400" b="1">
              <a:latin typeface="Courier New" pitchFamily="49" charset="0"/>
              <a:cs typeface="Courier New" pitchFamily="49" charset="0"/>
            </a:endParaRPr>
          </a:p>
          <a:p>
            <a:r>
              <a:rPr lang="en-GB" sz="1400" b="1">
                <a:latin typeface="Courier New" pitchFamily="49" charset="0"/>
                <a:cs typeface="Courier New" pitchFamily="49" charset="0"/>
              </a:rPr>
              <a:t>...</a:t>
            </a:r>
          </a:p>
          <a:p>
            <a:endParaRPr lang="en-GB" sz="1400" b="1">
              <a:latin typeface="Courier New" pitchFamily="49" charset="0"/>
              <a:cs typeface="Courier New" pitchFamily="49" charset="0"/>
            </a:endParaRPr>
          </a:p>
          <a:p>
            <a:endParaRPr lang="en-GB" sz="1400" b="1">
              <a:latin typeface="Courier New" pitchFamily="49" charset="0"/>
              <a:cs typeface="Courier New" pitchFamily="49" charset="0"/>
            </a:endParaRPr>
          </a:p>
          <a:p>
            <a:r>
              <a:rPr lang="en-GB" sz="1400" b="1">
                <a:latin typeface="Courier New" pitchFamily="49" charset="0"/>
                <a:cs typeface="Courier New" pitchFamily="49" charset="0"/>
              </a:rPr>
              <a:t>/**</a:t>
            </a:r>
          </a:p>
          <a:p>
            <a:r>
              <a:rPr lang="en-GB" sz="1400" b="1">
                <a:latin typeface="Courier New" pitchFamily="49" charset="0"/>
                <a:cs typeface="Courier New" pitchFamily="49" charset="0"/>
              </a:rPr>
              <a:t>* Get the first element from the open list. This is the next</a:t>
            </a:r>
          </a:p>
          <a:p>
            <a:r>
              <a:rPr lang="en-GB" sz="1400" b="1">
                <a:latin typeface="Courier New" pitchFamily="49" charset="0"/>
                <a:cs typeface="Courier New" pitchFamily="49" charset="0"/>
              </a:rPr>
              <a:t> * one to be searched.</a:t>
            </a:r>
          </a:p>
          <a:p>
            <a:r>
              <a:rPr lang="en-GB" sz="1400" b="1">
                <a:latin typeface="Courier New" pitchFamily="49" charset="0"/>
                <a:cs typeface="Courier New" pitchFamily="49" charset="0"/>
              </a:rPr>
              <a:t>*</a:t>
            </a:r>
          </a:p>
          <a:p>
            <a:r>
              <a:rPr lang="en-GB" sz="1400" b="1">
                <a:latin typeface="Courier New" pitchFamily="49" charset="0"/>
                <a:cs typeface="Courier New" pitchFamily="49" charset="0"/>
              </a:rPr>
              <a:t>* @return The first element in the open list</a:t>
            </a:r>
          </a:p>
          <a:p>
            <a:r>
              <a:rPr lang="en-GB" sz="1400" b="1">
                <a:latin typeface="Courier New" pitchFamily="49" charset="0"/>
                <a:cs typeface="Courier New" pitchFamily="49" charset="0"/>
              </a:rPr>
              <a:t>*/</a:t>
            </a:r>
          </a:p>
          <a:p>
            <a:r>
              <a:rPr lang="en-GB" sz="1400" b="1">
                <a:latin typeface="Courier New" pitchFamily="49" charset="0"/>
                <a:cs typeface="Courier New" pitchFamily="49" charset="0"/>
              </a:rPr>
              <a:t>protected Node getFirstInOpen() {</a:t>
            </a:r>
          </a:p>
          <a:p>
            <a:endParaRPr lang="en-GB" sz="1400" b="1">
              <a:latin typeface="Courier New" pitchFamily="49" charset="0"/>
              <a:cs typeface="Courier New" pitchFamily="49" charset="0"/>
            </a:endParaRPr>
          </a:p>
          <a:p>
            <a:r>
              <a:rPr lang="en-GB" sz="1400" b="1">
                <a:latin typeface="Courier New" pitchFamily="49" charset="0"/>
                <a:cs typeface="Courier New" pitchFamily="49" charset="0"/>
              </a:rPr>
              <a:t>}</a:t>
            </a:r>
          </a:p>
          <a:p>
            <a:endParaRPr lang="en-GB" sz="1400" b="1">
              <a:latin typeface="Courier New" pitchFamily="49" charset="0"/>
              <a:cs typeface="Courier New" pitchFamily="49" charset="0"/>
            </a:endParaRPr>
          </a:p>
          <a:p>
            <a:r>
              <a:rPr lang="en-GB" sz="1400" b="1">
                <a:latin typeface="Courier New" pitchFamily="49" charset="0"/>
                <a:cs typeface="Courier New" pitchFamily="49" charset="0"/>
              </a:rPr>
              <a:t>/**</a:t>
            </a:r>
          </a:p>
          <a:p>
            <a:r>
              <a:rPr lang="en-GB" sz="1400" b="1">
                <a:latin typeface="Courier New" pitchFamily="49" charset="0"/>
                <a:cs typeface="Courier New" pitchFamily="49" charset="0"/>
              </a:rPr>
              <a:t> * Add a node to the open list</a:t>
            </a:r>
          </a:p>
          <a:p>
            <a:r>
              <a:rPr lang="en-GB" sz="1400" b="1">
                <a:latin typeface="Courier New" pitchFamily="49" charset="0"/>
                <a:cs typeface="Courier New" pitchFamily="49" charset="0"/>
              </a:rPr>
              <a:t> *</a:t>
            </a:r>
          </a:p>
          <a:p>
            <a:r>
              <a:rPr lang="en-GB" sz="1400" b="1">
                <a:latin typeface="Courier New" pitchFamily="49" charset="0"/>
                <a:cs typeface="Courier New" pitchFamily="49" charset="0"/>
              </a:rPr>
              <a:t> * @param node The node to be added to the open list</a:t>
            </a:r>
          </a:p>
          <a:p>
            <a:r>
              <a:rPr lang="en-GB" sz="1400" b="1">
                <a:latin typeface="Courier New" pitchFamily="49" charset="0"/>
                <a:cs typeface="Courier New" pitchFamily="49" charset="0"/>
              </a:rPr>
              <a:t> */</a:t>
            </a:r>
          </a:p>
          <a:p>
            <a:r>
              <a:rPr lang="en-GB" sz="1400" b="1">
                <a:latin typeface="Courier New" pitchFamily="49" charset="0"/>
                <a:cs typeface="Courier New" pitchFamily="49" charset="0"/>
              </a:rPr>
              <a:t>protected void addToOpen(Node node) {</a:t>
            </a:r>
          </a:p>
          <a:p>
            <a:endParaRPr lang="en-GB" sz="1400" b="1">
              <a:latin typeface="Courier New" pitchFamily="49" charset="0"/>
              <a:cs typeface="Courier New" pitchFamily="49" charset="0"/>
            </a:endParaRPr>
          </a:p>
          <a:p>
            <a:r>
              <a:rPr lang="en-GB" sz="1400" b="1">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idx="4294967295"/>
          </p:nvPr>
        </p:nvSpPr>
        <p:spPr/>
        <p:txBody>
          <a:bodyPr/>
          <a:lstStyle/>
          <a:p>
            <a:r>
              <a:rPr lang="en-GB" smtClean="0"/>
              <a:t>PathTest.java</a:t>
            </a:r>
          </a:p>
        </p:txBody>
      </p:sp>
      <p:sp>
        <p:nvSpPr>
          <p:cNvPr id="29699" name="TextBox 3"/>
          <p:cNvSpPr txBox="1">
            <a:spLocks noChangeArrowheads="1"/>
          </p:cNvSpPr>
          <p:nvPr/>
        </p:nvSpPr>
        <p:spPr bwMode="auto">
          <a:xfrm>
            <a:off x="533400" y="1430338"/>
            <a:ext cx="7772400" cy="1465262"/>
          </a:xfrm>
          <a:prstGeom prst="rect">
            <a:avLst/>
          </a:prstGeom>
          <a:noFill/>
          <a:ln w="9525">
            <a:noFill/>
            <a:miter lim="800000"/>
            <a:headEnd/>
            <a:tailEnd/>
          </a:ln>
        </p:spPr>
        <p:txBody>
          <a:bodyPr>
            <a:spAutoFit/>
          </a:bodyPr>
          <a:lstStyle/>
          <a:p>
            <a:endParaRPr lang="en-GB" b="1">
              <a:latin typeface="Courier New" pitchFamily="49" charset="0"/>
              <a:cs typeface="Courier New" pitchFamily="49" charset="0"/>
            </a:endParaRPr>
          </a:p>
          <a:p>
            <a:endParaRPr lang="en-GB" b="1">
              <a:latin typeface="Courier New" pitchFamily="49" charset="0"/>
              <a:cs typeface="Courier New" pitchFamily="49" charset="0"/>
            </a:endParaRPr>
          </a:p>
          <a:p>
            <a:r>
              <a:rPr lang="en-GB" b="1">
                <a:latin typeface="Courier New" pitchFamily="49" charset="0"/>
                <a:cs typeface="Courier New" pitchFamily="49" charset="0"/>
              </a:rPr>
              <a:t>//finder = new AStarPathFinder(map, 500, true);</a:t>
            </a:r>
          </a:p>
          <a:p>
            <a:r>
              <a:rPr lang="en-GB" b="1">
                <a:latin typeface="Courier New" pitchFamily="49" charset="0"/>
                <a:cs typeface="Courier New" pitchFamily="49" charset="0"/>
              </a:rPr>
              <a:t>//finder = new BFSPathFinder(map, 500, true);</a:t>
            </a:r>
          </a:p>
          <a:p>
            <a:r>
              <a:rPr lang="en-GB" b="1">
                <a:latin typeface="Courier New" pitchFamily="49" charset="0"/>
                <a:cs typeface="Courier New" pitchFamily="49" charset="0"/>
              </a:rPr>
              <a:t>finder = new DFSPathFinder(map, 500, true);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GB" smtClean="0"/>
              <a:t>Depth-limited search</a:t>
            </a:r>
          </a:p>
        </p:txBody>
      </p:sp>
      <p:sp>
        <p:nvSpPr>
          <p:cNvPr id="30723" name="Content Placeholder 2"/>
          <p:cNvSpPr>
            <a:spLocks noGrp="1"/>
          </p:cNvSpPr>
          <p:nvPr>
            <p:ph sz="quarter" idx="1"/>
          </p:nvPr>
        </p:nvSpPr>
        <p:spPr>
          <a:xfrm>
            <a:off x="457200" y="1219200"/>
            <a:ext cx="8229600" cy="4937125"/>
          </a:xfrm>
        </p:spPr>
        <p:txBody>
          <a:bodyPr/>
          <a:lstStyle/>
          <a:p>
            <a:r>
              <a:rPr lang="en-GB" dirty="0" smtClean="0"/>
              <a:t>Avoids pitfalls of DFS</a:t>
            </a:r>
          </a:p>
          <a:p>
            <a:pPr lvl="1"/>
            <a:r>
              <a:rPr lang="en-GB" dirty="0" smtClean="0"/>
              <a:t>Imposes a cut-off on the maximum depth</a:t>
            </a:r>
          </a:p>
          <a:p>
            <a:pPr lvl="1"/>
            <a:r>
              <a:rPr lang="en-GB" dirty="0" smtClean="0"/>
              <a:t>Not guaranteed to find the shortest solution first</a:t>
            </a:r>
          </a:p>
          <a:p>
            <a:pPr lvl="1"/>
            <a:r>
              <a:rPr lang="en-GB" dirty="0" smtClean="0"/>
              <a:t>Can’t follow infinitely-long paths</a:t>
            </a:r>
          </a:p>
          <a:p>
            <a:endParaRPr lang="en-GB" dirty="0" smtClean="0"/>
          </a:p>
          <a:p>
            <a:r>
              <a:rPr lang="en-GB" dirty="0" smtClean="0"/>
              <a:t>If depth limit is too small, search is not complete</a:t>
            </a:r>
          </a:p>
          <a:p>
            <a:pPr lvl="1"/>
            <a:r>
              <a:rPr lang="en-GB" dirty="0" smtClean="0"/>
              <a:t>Complete if </a:t>
            </a:r>
            <a:r>
              <a:rPr lang="en-GB" i="1" dirty="0" smtClean="0"/>
              <a:t>l</a:t>
            </a:r>
            <a:r>
              <a:rPr lang="en-GB" dirty="0" smtClean="0"/>
              <a:t> (depth limit) &gt;= </a:t>
            </a:r>
            <a:r>
              <a:rPr lang="en-GB" i="1" dirty="0" smtClean="0"/>
              <a:t>d</a:t>
            </a:r>
            <a:r>
              <a:rPr lang="en-GB" dirty="0" smtClean="0"/>
              <a:t> (depth of solution)</a:t>
            </a:r>
          </a:p>
          <a:p>
            <a:endParaRPr lang="en-GB" dirty="0" smtClean="0"/>
          </a:p>
          <a:p>
            <a:r>
              <a:rPr lang="en-GB" dirty="0" smtClean="0"/>
              <a:t>Time complexity is O(</a:t>
            </a:r>
            <a:r>
              <a:rPr lang="en-GB" i="1" dirty="0" err="1" smtClean="0"/>
              <a:t>b</a:t>
            </a:r>
            <a:r>
              <a:rPr lang="en-GB" i="1" baseline="30000" dirty="0" err="1" smtClean="0"/>
              <a:t>l</a:t>
            </a:r>
            <a:r>
              <a:rPr lang="en-GB" dirty="0" smtClean="0"/>
              <a:t>)</a:t>
            </a:r>
          </a:p>
          <a:p>
            <a:pPr lvl="1"/>
            <a:endParaRPr lang="en-GB" dirty="0" smtClean="0"/>
          </a:p>
          <a:p>
            <a:r>
              <a:rPr lang="en-GB" dirty="0" smtClean="0"/>
              <a:t>Space complexity is O(</a:t>
            </a:r>
            <a:r>
              <a:rPr lang="en-GB" i="1" dirty="0" err="1" smtClean="0"/>
              <a:t>bl</a:t>
            </a:r>
            <a:r>
              <a:rPr lang="en-GB" dirty="0" smtClean="0"/>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C:\Users\Richard\Desktop\uniform.jpg"/>
          <p:cNvPicPr>
            <a:picLocks noChangeAspect="1" noChangeArrowheads="1"/>
          </p:cNvPicPr>
          <p:nvPr/>
        </p:nvPicPr>
        <p:blipFill>
          <a:blip r:embed="rId3" cstate="print"/>
          <a:srcRect/>
          <a:stretch>
            <a:fillRect/>
          </a:stretch>
        </p:blipFill>
        <p:spPr bwMode="auto">
          <a:xfrm>
            <a:off x="5638800" y="1371600"/>
            <a:ext cx="3048000" cy="3944938"/>
          </a:xfrm>
          <a:prstGeom prst="rect">
            <a:avLst/>
          </a:prstGeom>
          <a:noFill/>
          <a:ln w="9525">
            <a:noFill/>
            <a:miter lim="800000"/>
            <a:headEnd/>
            <a:tailEnd/>
          </a:ln>
        </p:spPr>
      </p:pic>
      <p:sp>
        <p:nvSpPr>
          <p:cNvPr id="31747" name="Title 1"/>
          <p:cNvSpPr>
            <a:spLocks noGrp="1"/>
          </p:cNvSpPr>
          <p:nvPr>
            <p:ph type="title"/>
          </p:nvPr>
        </p:nvSpPr>
        <p:spPr/>
        <p:txBody>
          <a:bodyPr/>
          <a:lstStyle/>
          <a:p>
            <a:r>
              <a:rPr lang="en-GB" smtClean="0"/>
              <a:t>Uniform cost search</a:t>
            </a:r>
          </a:p>
        </p:txBody>
      </p:sp>
      <p:sp>
        <p:nvSpPr>
          <p:cNvPr id="31748" name="Content Placeholder 2"/>
          <p:cNvSpPr>
            <a:spLocks noGrp="1"/>
          </p:cNvSpPr>
          <p:nvPr>
            <p:ph sz="quarter" idx="1"/>
          </p:nvPr>
        </p:nvSpPr>
        <p:spPr>
          <a:xfrm>
            <a:off x="457200" y="1219200"/>
            <a:ext cx="5638800" cy="4937125"/>
          </a:xfrm>
        </p:spPr>
        <p:txBody>
          <a:bodyPr/>
          <a:lstStyle/>
          <a:p>
            <a:r>
              <a:rPr lang="en-GB" dirty="0" smtClean="0"/>
              <a:t>Modifies BFS</a:t>
            </a:r>
          </a:p>
          <a:p>
            <a:pPr lvl="1"/>
            <a:r>
              <a:rPr lang="en-GB" dirty="0" smtClean="0"/>
              <a:t>Expands the lowest path cost, rather than the shallowest unexpanded node</a:t>
            </a:r>
          </a:p>
          <a:p>
            <a:pPr lvl="1"/>
            <a:r>
              <a:rPr lang="en-GB" dirty="0" smtClean="0"/>
              <a:t>Not number of steps, but their </a:t>
            </a:r>
            <a:r>
              <a:rPr lang="en-GB" b="1" dirty="0" smtClean="0"/>
              <a:t>total</a:t>
            </a:r>
            <a:r>
              <a:rPr lang="en-GB" dirty="0" smtClean="0"/>
              <a:t> path cost (sum of edge weights</a:t>
            </a:r>
            <a:r>
              <a:rPr lang="en-GB" dirty="0" smtClean="0"/>
              <a:t>), g(n)</a:t>
            </a:r>
            <a:endParaRPr lang="en-GB" dirty="0" smtClean="0"/>
          </a:p>
          <a:p>
            <a:pPr lvl="1"/>
            <a:r>
              <a:rPr lang="en-GB" dirty="0" smtClean="0"/>
              <a:t>Gets stuck in an infinite loop if zero-cost action leads back to same state</a:t>
            </a:r>
          </a:p>
          <a:p>
            <a:endParaRPr lang="en-US" dirty="0" smtClean="0"/>
          </a:p>
          <a:p>
            <a:endParaRPr lang="en-US" dirty="0" smtClean="0"/>
          </a:p>
          <a:p>
            <a:r>
              <a:rPr lang="en-US" dirty="0" smtClean="0"/>
              <a:t>A </a:t>
            </a:r>
            <a:r>
              <a:rPr lang="en-US" b="1" dirty="0" smtClean="0"/>
              <a:t>priority queue</a:t>
            </a:r>
            <a:r>
              <a:rPr lang="en-US" dirty="0" smtClean="0"/>
              <a:t> is used for this</a:t>
            </a:r>
            <a:endParaRPr lang="en-GB"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Example: Route planning</a:t>
            </a:r>
          </a:p>
        </p:txBody>
      </p:sp>
      <p:pic>
        <p:nvPicPr>
          <p:cNvPr id="32771" name="Picture 4"/>
          <p:cNvPicPr>
            <a:picLocks noChangeAspect="1" noChangeArrowheads="1"/>
          </p:cNvPicPr>
          <p:nvPr/>
        </p:nvPicPr>
        <p:blipFill>
          <a:blip r:embed="rId3" cstate="print"/>
          <a:srcRect/>
          <a:stretch>
            <a:fillRect/>
          </a:stretch>
        </p:blipFill>
        <p:spPr bwMode="auto">
          <a:xfrm>
            <a:off x="560388" y="1512888"/>
            <a:ext cx="7974012" cy="4583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GB" smtClean="0"/>
              <a:t>Uniform cost search</a:t>
            </a:r>
          </a:p>
        </p:txBody>
      </p:sp>
      <p:sp>
        <p:nvSpPr>
          <p:cNvPr id="33795" name="Content Placeholder 2"/>
          <p:cNvSpPr>
            <a:spLocks noGrp="1"/>
          </p:cNvSpPr>
          <p:nvPr>
            <p:ph sz="quarter" idx="1"/>
          </p:nvPr>
        </p:nvSpPr>
        <p:spPr>
          <a:xfrm>
            <a:off x="457200" y="1219200"/>
            <a:ext cx="8229600" cy="4937125"/>
          </a:xfrm>
        </p:spPr>
        <p:txBody>
          <a:bodyPr/>
          <a:lstStyle/>
          <a:p>
            <a:r>
              <a:rPr lang="en-GB" dirty="0" smtClean="0"/>
              <a:t>Identical to BFS if cost of all steps is equal</a:t>
            </a:r>
          </a:p>
          <a:p>
            <a:r>
              <a:rPr lang="en-GB" dirty="0" smtClean="0"/>
              <a:t>Guaranteed complete and optimal if cost of every step (</a:t>
            </a:r>
            <a:r>
              <a:rPr lang="en-GB" i="1" dirty="0" smtClean="0"/>
              <a:t>c</a:t>
            </a:r>
            <a:r>
              <a:rPr lang="en-GB" dirty="0" smtClean="0"/>
              <a:t>) is positive</a:t>
            </a:r>
          </a:p>
          <a:p>
            <a:pPr lvl="1"/>
            <a:r>
              <a:rPr lang="en-GB" dirty="0" smtClean="0"/>
              <a:t>Finds the cheapest solution provided the cost of the path never decreases as we go along the path (non-negative actions)</a:t>
            </a:r>
          </a:p>
          <a:p>
            <a:pPr lvl="1"/>
            <a:endParaRPr lang="en-GB" dirty="0" smtClean="0"/>
          </a:p>
          <a:p>
            <a:r>
              <a:rPr lang="en-GB" dirty="0" smtClean="0"/>
              <a:t>If </a:t>
            </a:r>
            <a:r>
              <a:rPr lang="en-GB" i="1" dirty="0" smtClean="0"/>
              <a:t>C</a:t>
            </a:r>
            <a:r>
              <a:rPr lang="en-GB" baseline="30000" dirty="0" smtClean="0"/>
              <a:t>*</a:t>
            </a:r>
            <a:r>
              <a:rPr lang="en-GB" dirty="0" smtClean="0"/>
              <a:t> is the cost of the optimal solution and every action costs at least </a:t>
            </a:r>
            <a:r>
              <a:rPr lang="en-GB" i="1" dirty="0" smtClean="0"/>
              <a:t>c</a:t>
            </a:r>
            <a:r>
              <a:rPr lang="en-GB" dirty="0" smtClean="0"/>
              <a:t>, worst case time and space complexity is O(</a:t>
            </a:r>
            <a:r>
              <a:rPr lang="en-GB" i="1" dirty="0" smtClean="0"/>
              <a:t>b</a:t>
            </a:r>
            <a:r>
              <a:rPr lang="en-GB" i="1" baseline="30000" dirty="0" smtClean="0"/>
              <a:t>1+[C*/c]</a:t>
            </a:r>
            <a:r>
              <a:rPr lang="en-GB" dirty="0" smtClean="0"/>
              <a:t> )</a:t>
            </a:r>
          </a:p>
          <a:p>
            <a:pPr lvl="1"/>
            <a:r>
              <a:rPr lang="en-GB" dirty="0" smtClean="0"/>
              <a:t>This can be much greater than </a:t>
            </a:r>
            <a:r>
              <a:rPr lang="en-GB" dirty="0" err="1" smtClean="0"/>
              <a:t>b</a:t>
            </a:r>
            <a:r>
              <a:rPr lang="en-GB" baseline="30000" dirty="0" err="1" smtClean="0"/>
              <a:t>d</a:t>
            </a:r>
            <a:endParaRPr lang="en-GB" dirty="0" smtClean="0"/>
          </a:p>
          <a:p>
            <a:pPr lvl="1"/>
            <a:r>
              <a:rPr lang="en-GB" dirty="0" smtClean="0"/>
              <a:t>When all step costs are equal, b</a:t>
            </a:r>
            <a:r>
              <a:rPr lang="en-GB" baseline="30000" dirty="0" smtClean="0"/>
              <a:t>1+[</a:t>
            </a:r>
            <a:r>
              <a:rPr lang="en-GB" i="1" baseline="30000" dirty="0" smtClean="0"/>
              <a:t>C*/c</a:t>
            </a:r>
            <a:r>
              <a:rPr lang="en-GB" baseline="30000" dirty="0" smtClean="0"/>
              <a:t>]</a:t>
            </a:r>
            <a:r>
              <a:rPr lang="en-GB" dirty="0" smtClean="0"/>
              <a:t> = b</a:t>
            </a:r>
            <a:r>
              <a:rPr lang="en-GB" baseline="30000" dirty="0" smtClean="0"/>
              <a:t>d+1</a:t>
            </a:r>
            <a:endParaRPr lang="en-GB"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GB" smtClean="0"/>
              <a:t>Iterative deepening</a:t>
            </a:r>
          </a:p>
        </p:txBody>
      </p:sp>
      <p:sp>
        <p:nvSpPr>
          <p:cNvPr id="34819" name="Rectangle 3"/>
          <p:cNvSpPr>
            <a:spLocks noGrp="1" noChangeArrowheads="1"/>
          </p:cNvSpPr>
          <p:nvPr>
            <p:ph type="body" idx="1"/>
          </p:nvPr>
        </p:nvSpPr>
        <p:spPr>
          <a:xfrm>
            <a:off x="457200" y="1219200"/>
            <a:ext cx="8229600" cy="4937125"/>
          </a:xfrm>
        </p:spPr>
        <p:txBody>
          <a:bodyPr/>
          <a:lstStyle/>
          <a:p>
            <a:pPr eaLnBrk="1" hangingPunct="1"/>
            <a:r>
              <a:rPr lang="en-US" sz="2400" dirty="0" smtClean="0"/>
              <a:t>Iterative deepening search (IDS)</a:t>
            </a:r>
          </a:p>
          <a:p>
            <a:pPr lvl="1" eaLnBrk="1" hangingPunct="1"/>
            <a:r>
              <a:rPr lang="en-US" sz="2000" dirty="0" smtClean="0"/>
              <a:t>Use depth-limited search but iteratively increase limit</a:t>
            </a:r>
            <a:r>
              <a:rPr lang="en-GB" sz="2000" dirty="0" smtClean="0"/>
              <a:t>; first 0, then 1, then 2 etc., until a solution is found</a:t>
            </a:r>
            <a:endParaRPr lang="en-GB" sz="2400" dirty="0" smtClean="0"/>
          </a:p>
          <a:p>
            <a:pPr eaLnBrk="1" hangingPunct="1"/>
            <a:endParaRPr lang="en-GB" sz="2400" dirty="0" smtClean="0"/>
          </a:p>
          <a:p>
            <a:pPr eaLnBrk="1" hangingPunct="1"/>
            <a:r>
              <a:rPr lang="en-GB" sz="2400" dirty="0" smtClean="0"/>
              <a:t>IDS may seem wasteful as it is expanding nodes multiple times</a:t>
            </a:r>
          </a:p>
          <a:p>
            <a:pPr lvl="1" eaLnBrk="1" hangingPunct="1"/>
            <a:r>
              <a:rPr lang="en-GB" sz="2000" dirty="0" smtClean="0"/>
              <a:t>But the overhead is small in comparison to the growth of an exponential search tree</a:t>
            </a:r>
          </a:p>
          <a:p>
            <a:pPr eaLnBrk="1" hangingPunct="1"/>
            <a:endParaRPr lang="en-GB" sz="2400" dirty="0" smtClean="0"/>
          </a:p>
          <a:p>
            <a:pPr eaLnBrk="1" hangingPunct="1"/>
            <a:r>
              <a:rPr lang="en-GB" sz="2400" dirty="0" smtClean="0"/>
              <a:t>For large search spaces where the depth of the solution is not known IDS is normally preferred</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smtClean="0"/>
              <a:t>IDS example</a:t>
            </a:r>
          </a:p>
        </p:txBody>
      </p:sp>
      <p:sp>
        <p:nvSpPr>
          <p:cNvPr id="56325" name="Text Box 5"/>
          <p:cNvSpPr txBox="1">
            <a:spLocks noChangeArrowheads="1"/>
          </p:cNvSpPr>
          <p:nvPr/>
        </p:nvSpPr>
        <p:spPr bwMode="auto">
          <a:xfrm>
            <a:off x="4267200" y="1371600"/>
            <a:ext cx="533400" cy="528638"/>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A</a:t>
            </a:r>
          </a:p>
        </p:txBody>
      </p:sp>
      <p:sp>
        <p:nvSpPr>
          <p:cNvPr id="56326" name="Text Box 6"/>
          <p:cNvSpPr txBox="1">
            <a:spLocks noChangeArrowheads="1"/>
          </p:cNvSpPr>
          <p:nvPr/>
        </p:nvSpPr>
        <p:spPr bwMode="auto">
          <a:xfrm>
            <a:off x="2362200" y="2438400"/>
            <a:ext cx="533400" cy="528638"/>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C</a:t>
            </a:r>
          </a:p>
        </p:txBody>
      </p:sp>
      <p:sp>
        <p:nvSpPr>
          <p:cNvPr id="56327" name="Text Box 7"/>
          <p:cNvSpPr txBox="1">
            <a:spLocks noChangeArrowheads="1"/>
          </p:cNvSpPr>
          <p:nvPr/>
        </p:nvSpPr>
        <p:spPr bwMode="auto">
          <a:xfrm>
            <a:off x="4267200" y="2438400"/>
            <a:ext cx="533400" cy="528638"/>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D</a:t>
            </a:r>
          </a:p>
        </p:txBody>
      </p:sp>
      <p:sp>
        <p:nvSpPr>
          <p:cNvPr id="56328" name="Text Box 8"/>
          <p:cNvSpPr txBox="1">
            <a:spLocks noChangeArrowheads="1"/>
          </p:cNvSpPr>
          <p:nvPr/>
        </p:nvSpPr>
        <p:spPr bwMode="auto">
          <a:xfrm>
            <a:off x="6096000" y="2438400"/>
            <a:ext cx="533400" cy="528638"/>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E</a:t>
            </a:r>
          </a:p>
        </p:txBody>
      </p:sp>
      <p:sp>
        <p:nvSpPr>
          <p:cNvPr id="56329" name="Text Box 9"/>
          <p:cNvSpPr txBox="1">
            <a:spLocks noChangeArrowheads="1"/>
          </p:cNvSpPr>
          <p:nvPr/>
        </p:nvSpPr>
        <p:spPr bwMode="auto">
          <a:xfrm>
            <a:off x="8001000" y="2438400"/>
            <a:ext cx="533400" cy="528638"/>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F</a:t>
            </a:r>
          </a:p>
        </p:txBody>
      </p:sp>
      <p:sp>
        <p:nvSpPr>
          <p:cNvPr id="56330" name="Text Box 10"/>
          <p:cNvSpPr txBox="1">
            <a:spLocks noChangeArrowheads="1"/>
          </p:cNvSpPr>
          <p:nvPr/>
        </p:nvSpPr>
        <p:spPr bwMode="auto">
          <a:xfrm>
            <a:off x="762000" y="2438400"/>
            <a:ext cx="533400" cy="528638"/>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B</a:t>
            </a:r>
          </a:p>
        </p:txBody>
      </p:sp>
      <p:cxnSp>
        <p:nvCxnSpPr>
          <p:cNvPr id="56331" name="AutoShape 11"/>
          <p:cNvCxnSpPr>
            <a:cxnSpLocks noChangeShapeType="1"/>
            <a:stCxn id="56325" idx="2"/>
            <a:endCxn id="56329" idx="0"/>
          </p:cNvCxnSpPr>
          <p:nvPr/>
        </p:nvCxnSpPr>
        <p:spPr bwMode="auto">
          <a:xfrm>
            <a:off x="4533900" y="1900238"/>
            <a:ext cx="3733800" cy="538162"/>
          </a:xfrm>
          <a:prstGeom prst="straightConnector1">
            <a:avLst/>
          </a:prstGeom>
          <a:noFill/>
          <a:ln w="9525">
            <a:solidFill>
              <a:schemeClr val="folHlink"/>
            </a:solidFill>
            <a:round/>
            <a:headEnd/>
            <a:tailEnd/>
          </a:ln>
        </p:spPr>
      </p:cxnSp>
      <p:cxnSp>
        <p:nvCxnSpPr>
          <p:cNvPr id="56332" name="AutoShape 12"/>
          <p:cNvCxnSpPr>
            <a:cxnSpLocks noChangeShapeType="1"/>
            <a:stCxn id="56325" idx="2"/>
            <a:endCxn id="56328" idx="0"/>
          </p:cNvCxnSpPr>
          <p:nvPr/>
        </p:nvCxnSpPr>
        <p:spPr bwMode="auto">
          <a:xfrm>
            <a:off x="4533900" y="1900238"/>
            <a:ext cx="1828800" cy="538162"/>
          </a:xfrm>
          <a:prstGeom prst="straightConnector1">
            <a:avLst/>
          </a:prstGeom>
          <a:noFill/>
          <a:ln w="9525">
            <a:solidFill>
              <a:schemeClr val="folHlink"/>
            </a:solidFill>
            <a:round/>
            <a:headEnd/>
            <a:tailEnd/>
          </a:ln>
        </p:spPr>
      </p:cxnSp>
      <p:cxnSp>
        <p:nvCxnSpPr>
          <p:cNvPr id="56333" name="AutoShape 13"/>
          <p:cNvCxnSpPr>
            <a:cxnSpLocks noChangeShapeType="1"/>
            <a:stCxn id="56325" idx="2"/>
            <a:endCxn id="56327" idx="0"/>
          </p:cNvCxnSpPr>
          <p:nvPr/>
        </p:nvCxnSpPr>
        <p:spPr bwMode="auto">
          <a:xfrm>
            <a:off x="4533900" y="1900238"/>
            <a:ext cx="0" cy="538162"/>
          </a:xfrm>
          <a:prstGeom prst="straightConnector1">
            <a:avLst/>
          </a:prstGeom>
          <a:noFill/>
          <a:ln w="9525">
            <a:solidFill>
              <a:schemeClr val="folHlink"/>
            </a:solidFill>
            <a:round/>
            <a:headEnd/>
            <a:tailEnd/>
          </a:ln>
        </p:spPr>
      </p:cxnSp>
      <p:cxnSp>
        <p:nvCxnSpPr>
          <p:cNvPr id="56334" name="AutoShape 14"/>
          <p:cNvCxnSpPr>
            <a:cxnSpLocks noChangeShapeType="1"/>
            <a:stCxn id="56325" idx="2"/>
            <a:endCxn id="56326" idx="0"/>
          </p:cNvCxnSpPr>
          <p:nvPr/>
        </p:nvCxnSpPr>
        <p:spPr bwMode="auto">
          <a:xfrm flipH="1">
            <a:off x="2628900" y="1900238"/>
            <a:ext cx="1905000" cy="538162"/>
          </a:xfrm>
          <a:prstGeom prst="straightConnector1">
            <a:avLst/>
          </a:prstGeom>
          <a:noFill/>
          <a:ln w="9525">
            <a:solidFill>
              <a:schemeClr val="folHlink"/>
            </a:solidFill>
            <a:round/>
            <a:headEnd/>
            <a:tailEnd/>
          </a:ln>
        </p:spPr>
      </p:cxnSp>
      <p:cxnSp>
        <p:nvCxnSpPr>
          <p:cNvPr id="56335" name="AutoShape 15"/>
          <p:cNvCxnSpPr>
            <a:cxnSpLocks noChangeShapeType="1"/>
            <a:stCxn id="56325" idx="2"/>
            <a:endCxn id="56330" idx="0"/>
          </p:cNvCxnSpPr>
          <p:nvPr/>
        </p:nvCxnSpPr>
        <p:spPr bwMode="auto">
          <a:xfrm flipH="1">
            <a:off x="1028700" y="1900238"/>
            <a:ext cx="3505200" cy="538162"/>
          </a:xfrm>
          <a:prstGeom prst="straightConnector1">
            <a:avLst/>
          </a:prstGeom>
          <a:noFill/>
          <a:ln w="9525">
            <a:solidFill>
              <a:schemeClr val="folHlink"/>
            </a:solidFill>
            <a:round/>
            <a:headEnd/>
            <a:tailEnd/>
          </a:ln>
        </p:spPr>
      </p:cxnSp>
      <p:sp>
        <p:nvSpPr>
          <p:cNvPr id="56336" name="Text Box 16"/>
          <p:cNvSpPr txBox="1">
            <a:spLocks noChangeArrowheads="1"/>
          </p:cNvSpPr>
          <p:nvPr/>
        </p:nvSpPr>
        <p:spPr bwMode="auto">
          <a:xfrm>
            <a:off x="4267200" y="1371600"/>
            <a:ext cx="533400" cy="528638"/>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A</a:t>
            </a:r>
          </a:p>
        </p:txBody>
      </p:sp>
      <p:cxnSp>
        <p:nvCxnSpPr>
          <p:cNvPr id="56337" name="AutoShape 17"/>
          <p:cNvCxnSpPr>
            <a:cxnSpLocks noChangeShapeType="1"/>
            <a:stCxn id="56336" idx="2"/>
            <a:endCxn id="56330" idx="0"/>
          </p:cNvCxnSpPr>
          <p:nvPr/>
        </p:nvCxnSpPr>
        <p:spPr bwMode="auto">
          <a:xfrm flipH="1">
            <a:off x="1028700" y="1900238"/>
            <a:ext cx="3505200" cy="538162"/>
          </a:xfrm>
          <a:prstGeom prst="straightConnector1">
            <a:avLst/>
          </a:prstGeom>
          <a:noFill/>
          <a:ln w="9525">
            <a:solidFill>
              <a:schemeClr val="tx1"/>
            </a:solidFill>
            <a:round/>
            <a:headEnd/>
            <a:tailEnd type="triangle" w="med" len="med"/>
          </a:ln>
        </p:spPr>
      </p:cxnSp>
      <p:sp>
        <p:nvSpPr>
          <p:cNvPr id="56338" name="Text Box 18"/>
          <p:cNvSpPr txBox="1">
            <a:spLocks noChangeArrowheads="1"/>
          </p:cNvSpPr>
          <p:nvPr/>
        </p:nvSpPr>
        <p:spPr bwMode="auto">
          <a:xfrm>
            <a:off x="762000" y="2438400"/>
            <a:ext cx="533400" cy="528638"/>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B</a:t>
            </a:r>
          </a:p>
        </p:txBody>
      </p:sp>
      <p:cxnSp>
        <p:nvCxnSpPr>
          <p:cNvPr id="56339" name="AutoShape 19"/>
          <p:cNvCxnSpPr>
            <a:cxnSpLocks noChangeShapeType="1"/>
            <a:stCxn id="56338" idx="0"/>
            <a:endCxn id="56336" idx="2"/>
          </p:cNvCxnSpPr>
          <p:nvPr/>
        </p:nvCxnSpPr>
        <p:spPr bwMode="auto">
          <a:xfrm flipV="1">
            <a:off x="1028700" y="1900238"/>
            <a:ext cx="3505200" cy="538162"/>
          </a:xfrm>
          <a:prstGeom prst="straightConnector1">
            <a:avLst/>
          </a:prstGeom>
          <a:noFill/>
          <a:ln w="9525">
            <a:solidFill>
              <a:schemeClr val="tx1"/>
            </a:solidFill>
            <a:round/>
            <a:headEnd/>
            <a:tailEnd type="triangle" w="med" len="med"/>
          </a:ln>
        </p:spPr>
      </p:cxnSp>
      <p:sp>
        <p:nvSpPr>
          <p:cNvPr id="56340" name="Text Box 20"/>
          <p:cNvSpPr txBox="1">
            <a:spLocks noChangeArrowheads="1"/>
          </p:cNvSpPr>
          <p:nvPr/>
        </p:nvSpPr>
        <p:spPr bwMode="auto">
          <a:xfrm>
            <a:off x="2362200" y="2438400"/>
            <a:ext cx="533400" cy="528638"/>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C</a:t>
            </a:r>
          </a:p>
        </p:txBody>
      </p:sp>
      <p:sp>
        <p:nvSpPr>
          <p:cNvPr id="56341" name="Text Box 21"/>
          <p:cNvSpPr txBox="1">
            <a:spLocks noChangeArrowheads="1"/>
          </p:cNvSpPr>
          <p:nvPr/>
        </p:nvSpPr>
        <p:spPr bwMode="auto">
          <a:xfrm>
            <a:off x="4267200" y="2438400"/>
            <a:ext cx="533400" cy="528638"/>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D</a:t>
            </a:r>
          </a:p>
        </p:txBody>
      </p:sp>
      <p:sp>
        <p:nvSpPr>
          <p:cNvPr id="56342" name="Text Box 22"/>
          <p:cNvSpPr txBox="1">
            <a:spLocks noChangeArrowheads="1"/>
          </p:cNvSpPr>
          <p:nvPr/>
        </p:nvSpPr>
        <p:spPr bwMode="auto">
          <a:xfrm>
            <a:off x="4876800" y="1263650"/>
            <a:ext cx="4117975" cy="641350"/>
          </a:xfrm>
          <a:prstGeom prst="rect">
            <a:avLst/>
          </a:prstGeom>
          <a:noFill/>
          <a:ln w="9525">
            <a:noFill/>
            <a:miter lim="800000"/>
            <a:headEnd/>
            <a:tailEnd/>
          </a:ln>
        </p:spPr>
        <p:txBody>
          <a:bodyPr>
            <a:spAutoFit/>
          </a:bodyPr>
          <a:lstStyle/>
          <a:p>
            <a:pPr>
              <a:spcBef>
                <a:spcPct val="50000"/>
              </a:spcBef>
            </a:pPr>
            <a:r>
              <a:rPr lang="en-US">
                <a:solidFill>
                  <a:srgbClr val="FF3300"/>
                </a:solidFill>
              </a:rPr>
              <a:t>We again begin with our initial state: the node labelled A</a:t>
            </a:r>
          </a:p>
        </p:txBody>
      </p:sp>
      <p:sp>
        <p:nvSpPr>
          <p:cNvPr id="56343" name="Text Box 23"/>
          <p:cNvSpPr txBox="1">
            <a:spLocks noChangeArrowheads="1"/>
          </p:cNvSpPr>
          <p:nvPr/>
        </p:nvSpPr>
        <p:spPr bwMode="auto">
          <a:xfrm>
            <a:off x="4800600" y="1233488"/>
            <a:ext cx="4191000" cy="366712"/>
          </a:xfrm>
          <a:prstGeom prst="rect">
            <a:avLst/>
          </a:prstGeom>
          <a:noFill/>
          <a:ln w="9525">
            <a:noFill/>
            <a:miter lim="800000"/>
            <a:headEnd/>
            <a:tailEnd/>
          </a:ln>
        </p:spPr>
        <p:txBody>
          <a:bodyPr>
            <a:spAutoFit/>
          </a:bodyPr>
          <a:lstStyle/>
          <a:p>
            <a:pPr>
              <a:spcBef>
                <a:spcPct val="50000"/>
              </a:spcBef>
            </a:pPr>
            <a:r>
              <a:rPr lang="en-US">
                <a:solidFill>
                  <a:srgbClr val="FF3300"/>
                </a:solidFill>
              </a:rPr>
              <a:t>Node A is expanded</a:t>
            </a:r>
          </a:p>
        </p:txBody>
      </p:sp>
      <p:sp>
        <p:nvSpPr>
          <p:cNvPr id="56344" name="Text Box 24"/>
          <p:cNvSpPr txBox="1">
            <a:spLocks noChangeArrowheads="1"/>
          </p:cNvSpPr>
          <p:nvPr/>
        </p:nvSpPr>
        <p:spPr bwMode="auto">
          <a:xfrm>
            <a:off x="381000" y="1263650"/>
            <a:ext cx="3830638" cy="641350"/>
          </a:xfrm>
          <a:prstGeom prst="rect">
            <a:avLst/>
          </a:prstGeom>
          <a:noFill/>
          <a:ln w="9525">
            <a:noFill/>
            <a:miter lim="800000"/>
            <a:headEnd/>
            <a:tailEnd/>
          </a:ln>
        </p:spPr>
        <p:txBody>
          <a:bodyPr>
            <a:spAutoFit/>
          </a:bodyPr>
          <a:lstStyle/>
          <a:p>
            <a:pPr>
              <a:spcBef>
                <a:spcPct val="50000"/>
              </a:spcBef>
            </a:pPr>
            <a:r>
              <a:rPr lang="en-US">
                <a:solidFill>
                  <a:srgbClr val="FF3300"/>
                </a:solidFill>
              </a:rPr>
              <a:t>The search now moves to level one of the node set</a:t>
            </a:r>
          </a:p>
        </p:txBody>
      </p:sp>
      <p:sp>
        <p:nvSpPr>
          <p:cNvPr id="56345" name="Text Box 25"/>
          <p:cNvSpPr txBox="1">
            <a:spLocks noChangeArrowheads="1"/>
          </p:cNvSpPr>
          <p:nvPr/>
        </p:nvSpPr>
        <p:spPr bwMode="auto">
          <a:xfrm>
            <a:off x="304800" y="1219200"/>
            <a:ext cx="4114800" cy="366713"/>
          </a:xfrm>
          <a:prstGeom prst="rect">
            <a:avLst/>
          </a:prstGeom>
          <a:noFill/>
          <a:ln w="9525">
            <a:noFill/>
            <a:miter lim="800000"/>
            <a:headEnd/>
            <a:tailEnd/>
          </a:ln>
        </p:spPr>
        <p:txBody>
          <a:bodyPr>
            <a:spAutoFit/>
          </a:bodyPr>
          <a:lstStyle/>
          <a:p>
            <a:pPr>
              <a:spcBef>
                <a:spcPct val="50000"/>
              </a:spcBef>
            </a:pPr>
            <a:r>
              <a:rPr lang="en-US">
                <a:solidFill>
                  <a:srgbClr val="FF3300"/>
                </a:solidFill>
              </a:rPr>
              <a:t>Node B is expanded…</a:t>
            </a:r>
          </a:p>
        </p:txBody>
      </p:sp>
      <p:cxnSp>
        <p:nvCxnSpPr>
          <p:cNvPr id="56346" name="AutoShape 26"/>
          <p:cNvCxnSpPr>
            <a:cxnSpLocks noChangeShapeType="1"/>
            <a:stCxn id="56336" idx="2"/>
            <a:endCxn id="56328" idx="0"/>
          </p:cNvCxnSpPr>
          <p:nvPr/>
        </p:nvCxnSpPr>
        <p:spPr bwMode="auto">
          <a:xfrm>
            <a:off x="4533900" y="1900238"/>
            <a:ext cx="1828800" cy="538162"/>
          </a:xfrm>
          <a:prstGeom prst="straightConnector1">
            <a:avLst/>
          </a:prstGeom>
          <a:noFill/>
          <a:ln w="9525">
            <a:solidFill>
              <a:schemeClr val="tx1"/>
            </a:solidFill>
            <a:round/>
            <a:headEnd/>
            <a:tailEnd type="triangle" w="med" len="med"/>
          </a:ln>
        </p:spPr>
      </p:cxnSp>
      <p:sp>
        <p:nvSpPr>
          <p:cNvPr id="56347" name="Text Box 27"/>
          <p:cNvSpPr txBox="1">
            <a:spLocks noChangeArrowheads="1"/>
          </p:cNvSpPr>
          <p:nvPr/>
        </p:nvSpPr>
        <p:spPr bwMode="auto">
          <a:xfrm>
            <a:off x="6096000" y="2438400"/>
            <a:ext cx="533400" cy="528638"/>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E</a:t>
            </a:r>
          </a:p>
        </p:txBody>
      </p:sp>
      <p:cxnSp>
        <p:nvCxnSpPr>
          <p:cNvPr id="56348" name="AutoShape 28"/>
          <p:cNvCxnSpPr>
            <a:cxnSpLocks noChangeShapeType="1"/>
            <a:stCxn id="56347" idx="0"/>
            <a:endCxn id="56336" idx="2"/>
          </p:cNvCxnSpPr>
          <p:nvPr/>
        </p:nvCxnSpPr>
        <p:spPr bwMode="auto">
          <a:xfrm flipH="1" flipV="1">
            <a:off x="4533900" y="1900238"/>
            <a:ext cx="1828800" cy="538162"/>
          </a:xfrm>
          <a:prstGeom prst="straightConnector1">
            <a:avLst/>
          </a:prstGeom>
          <a:noFill/>
          <a:ln w="9525">
            <a:solidFill>
              <a:schemeClr val="tx1"/>
            </a:solidFill>
            <a:round/>
            <a:headEnd/>
            <a:tailEnd type="triangle" w="med" len="med"/>
          </a:ln>
        </p:spPr>
      </p:cxnSp>
      <p:cxnSp>
        <p:nvCxnSpPr>
          <p:cNvPr id="56349" name="AutoShape 29"/>
          <p:cNvCxnSpPr>
            <a:cxnSpLocks noChangeShapeType="1"/>
            <a:stCxn id="56336" idx="2"/>
            <a:endCxn id="56329" idx="0"/>
          </p:cNvCxnSpPr>
          <p:nvPr/>
        </p:nvCxnSpPr>
        <p:spPr bwMode="auto">
          <a:xfrm>
            <a:off x="4533900" y="1900238"/>
            <a:ext cx="3733800" cy="538162"/>
          </a:xfrm>
          <a:prstGeom prst="straightConnector1">
            <a:avLst/>
          </a:prstGeom>
          <a:noFill/>
          <a:ln w="9525">
            <a:solidFill>
              <a:schemeClr val="tx1"/>
            </a:solidFill>
            <a:round/>
            <a:headEnd/>
            <a:tailEnd type="triangle" w="med" len="med"/>
          </a:ln>
        </p:spPr>
      </p:cxnSp>
      <p:sp>
        <p:nvSpPr>
          <p:cNvPr id="56350" name="Text Box 30"/>
          <p:cNvSpPr txBox="1">
            <a:spLocks noChangeArrowheads="1"/>
          </p:cNvSpPr>
          <p:nvPr/>
        </p:nvSpPr>
        <p:spPr bwMode="auto">
          <a:xfrm>
            <a:off x="8001000" y="2438400"/>
            <a:ext cx="533400" cy="528638"/>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F</a:t>
            </a:r>
          </a:p>
        </p:txBody>
      </p:sp>
      <p:cxnSp>
        <p:nvCxnSpPr>
          <p:cNvPr id="35869" name="AutoShape 31"/>
          <p:cNvCxnSpPr>
            <a:cxnSpLocks noChangeShapeType="1"/>
            <a:stCxn id="56336" idx="2"/>
          </p:cNvCxnSpPr>
          <p:nvPr/>
        </p:nvCxnSpPr>
        <p:spPr bwMode="auto">
          <a:xfrm flipH="1">
            <a:off x="2133600" y="1900238"/>
            <a:ext cx="2400300" cy="1255712"/>
          </a:xfrm>
          <a:prstGeom prst="straightConnector1">
            <a:avLst/>
          </a:prstGeom>
          <a:noFill/>
          <a:ln w="9525">
            <a:noFill/>
            <a:round/>
            <a:headEnd/>
            <a:tailEnd type="triangle" w="med" len="med"/>
          </a:ln>
        </p:spPr>
      </p:cxnSp>
      <p:sp>
        <p:nvSpPr>
          <p:cNvPr id="56352" name="Text Box 32"/>
          <p:cNvSpPr txBox="1">
            <a:spLocks noChangeArrowheads="1"/>
          </p:cNvSpPr>
          <p:nvPr/>
        </p:nvSpPr>
        <p:spPr bwMode="auto">
          <a:xfrm>
            <a:off x="533400" y="3898900"/>
            <a:ext cx="8077200" cy="673100"/>
          </a:xfrm>
          <a:prstGeom prst="rect">
            <a:avLst/>
          </a:prstGeom>
          <a:noFill/>
          <a:ln w="31750">
            <a:solidFill>
              <a:srgbClr val="FF3300"/>
            </a:solidFill>
            <a:miter lim="800000"/>
            <a:headEnd/>
            <a:tailEnd/>
          </a:ln>
        </p:spPr>
        <p:txBody>
          <a:bodyPr>
            <a:spAutoFit/>
          </a:bodyPr>
          <a:lstStyle/>
          <a:p>
            <a:pPr>
              <a:spcBef>
                <a:spcPct val="50000"/>
              </a:spcBef>
            </a:pPr>
            <a:r>
              <a:rPr lang="en-US">
                <a:solidFill>
                  <a:srgbClr val="FF3300"/>
                </a:solidFill>
              </a:rPr>
              <a:t>As this is the 1</a:t>
            </a:r>
            <a:r>
              <a:rPr lang="en-US" baseline="30000">
                <a:solidFill>
                  <a:srgbClr val="FF3300"/>
                </a:solidFill>
              </a:rPr>
              <a:t>st</a:t>
            </a:r>
            <a:r>
              <a:rPr lang="en-US">
                <a:solidFill>
                  <a:srgbClr val="FF3300"/>
                </a:solidFill>
              </a:rPr>
              <a:t> iteration of the search, we cannot search past any level greater than level one.</a:t>
            </a:r>
            <a:r>
              <a:rPr lang="en-US"/>
              <a:t> </a:t>
            </a:r>
            <a:r>
              <a:rPr lang="en-US">
                <a:solidFill>
                  <a:srgbClr val="FF3300"/>
                </a:solidFill>
              </a:rPr>
              <a:t>This iteration now ends, and we begin a 2</a:t>
            </a:r>
            <a:r>
              <a:rPr lang="en-US" baseline="30000">
                <a:solidFill>
                  <a:srgbClr val="FF3300"/>
                </a:solidFill>
              </a:rPr>
              <a:t>nd</a:t>
            </a:r>
            <a:r>
              <a:rPr lang="en-US">
                <a:solidFill>
                  <a:srgbClr val="FF3300"/>
                </a:solidFill>
              </a:rPr>
              <a:t> iteration</a:t>
            </a:r>
          </a:p>
        </p:txBody>
      </p:sp>
      <p:cxnSp>
        <p:nvCxnSpPr>
          <p:cNvPr id="56353" name="AutoShape 33"/>
          <p:cNvCxnSpPr>
            <a:cxnSpLocks noChangeShapeType="1"/>
            <a:stCxn id="56336" idx="2"/>
            <a:endCxn id="56340" idx="0"/>
          </p:cNvCxnSpPr>
          <p:nvPr/>
        </p:nvCxnSpPr>
        <p:spPr bwMode="auto">
          <a:xfrm flipH="1">
            <a:off x="2628900" y="1900238"/>
            <a:ext cx="1905000" cy="538162"/>
          </a:xfrm>
          <a:prstGeom prst="straightConnector1">
            <a:avLst/>
          </a:prstGeom>
          <a:noFill/>
          <a:ln w="9525">
            <a:solidFill>
              <a:schemeClr val="tx1"/>
            </a:solidFill>
            <a:round/>
            <a:headEnd/>
            <a:tailEnd type="triangle" w="med" len="med"/>
          </a:ln>
        </p:spPr>
      </p:cxnSp>
      <p:cxnSp>
        <p:nvCxnSpPr>
          <p:cNvPr id="56354" name="AutoShape 34"/>
          <p:cNvCxnSpPr>
            <a:cxnSpLocks noChangeShapeType="1"/>
            <a:stCxn id="56340" idx="0"/>
            <a:endCxn id="56336" idx="2"/>
          </p:cNvCxnSpPr>
          <p:nvPr/>
        </p:nvCxnSpPr>
        <p:spPr bwMode="auto">
          <a:xfrm flipV="1">
            <a:off x="2628900" y="1900238"/>
            <a:ext cx="1905000" cy="538162"/>
          </a:xfrm>
          <a:prstGeom prst="straightConnector1">
            <a:avLst/>
          </a:prstGeom>
          <a:noFill/>
          <a:ln w="9525">
            <a:solidFill>
              <a:schemeClr val="tx1"/>
            </a:solidFill>
            <a:round/>
            <a:headEnd/>
            <a:tailEnd type="triangle" w="med" len="med"/>
          </a:ln>
        </p:spPr>
      </p:cxnSp>
      <p:cxnSp>
        <p:nvCxnSpPr>
          <p:cNvPr id="56355" name="AutoShape 35"/>
          <p:cNvCxnSpPr>
            <a:cxnSpLocks noChangeShapeType="1"/>
            <a:stCxn id="56336" idx="2"/>
            <a:endCxn id="56341" idx="0"/>
          </p:cNvCxnSpPr>
          <p:nvPr/>
        </p:nvCxnSpPr>
        <p:spPr bwMode="auto">
          <a:xfrm>
            <a:off x="4533900" y="1900238"/>
            <a:ext cx="0" cy="538162"/>
          </a:xfrm>
          <a:prstGeom prst="straightConnector1">
            <a:avLst/>
          </a:prstGeom>
          <a:noFill/>
          <a:ln w="9525">
            <a:solidFill>
              <a:schemeClr val="tx1"/>
            </a:solidFill>
            <a:round/>
            <a:headEnd/>
            <a:tailEnd type="triangle" w="med" len="med"/>
          </a:ln>
        </p:spPr>
      </p:cxnSp>
      <p:cxnSp>
        <p:nvCxnSpPr>
          <p:cNvPr id="56356" name="AutoShape 36"/>
          <p:cNvCxnSpPr>
            <a:cxnSpLocks noChangeShapeType="1"/>
            <a:stCxn id="56341" idx="0"/>
            <a:endCxn id="56336" idx="2"/>
          </p:cNvCxnSpPr>
          <p:nvPr/>
        </p:nvCxnSpPr>
        <p:spPr bwMode="auto">
          <a:xfrm flipV="1">
            <a:off x="4533900" y="1900238"/>
            <a:ext cx="0" cy="538162"/>
          </a:xfrm>
          <a:prstGeom prst="straightConnector1">
            <a:avLst/>
          </a:prstGeom>
          <a:noFill/>
          <a:ln w="9525">
            <a:solidFill>
              <a:schemeClr val="tx1"/>
            </a:solidFill>
            <a:round/>
            <a:headEnd/>
            <a:tailEnd type="triangle" w="med" len="med"/>
          </a:ln>
        </p:spPr>
      </p:cxnSp>
      <p:sp>
        <p:nvSpPr>
          <p:cNvPr id="56357" name="Text Box 37"/>
          <p:cNvSpPr txBox="1">
            <a:spLocks noChangeArrowheads="1"/>
          </p:cNvSpPr>
          <p:nvPr/>
        </p:nvSpPr>
        <p:spPr bwMode="auto">
          <a:xfrm>
            <a:off x="304800" y="1263650"/>
            <a:ext cx="4114800" cy="641350"/>
          </a:xfrm>
          <a:prstGeom prst="rect">
            <a:avLst/>
          </a:prstGeom>
          <a:noFill/>
          <a:ln w="9525">
            <a:noFill/>
            <a:miter lim="800000"/>
            <a:headEnd/>
            <a:tailEnd/>
          </a:ln>
        </p:spPr>
        <p:txBody>
          <a:bodyPr>
            <a:spAutoFit/>
          </a:bodyPr>
          <a:lstStyle/>
          <a:p>
            <a:pPr>
              <a:spcBef>
                <a:spcPct val="50000"/>
              </a:spcBef>
            </a:pPr>
            <a:r>
              <a:rPr lang="en-US">
                <a:solidFill>
                  <a:srgbClr val="FF3300"/>
                </a:solidFill>
              </a:rPr>
              <a:t>We now backtrack to expand node C, and the process continues</a:t>
            </a:r>
          </a:p>
        </p:txBody>
      </p:sp>
      <p:sp>
        <p:nvSpPr>
          <p:cNvPr id="56359" name="Rectangle 39"/>
          <p:cNvSpPr>
            <a:spLocks noGrp="1" noChangeArrowheads="1"/>
          </p:cNvSpPr>
          <p:nvPr>
            <p:ph type="body" idx="1"/>
          </p:nvPr>
        </p:nvSpPr>
        <p:spPr>
          <a:xfrm>
            <a:off x="304800" y="5562600"/>
            <a:ext cx="8458200" cy="1143000"/>
          </a:xfrm>
        </p:spPr>
        <p:txBody>
          <a:bodyPr/>
          <a:lstStyle/>
          <a:p>
            <a:pPr eaLnBrk="1" hangingPunct="1"/>
            <a:r>
              <a:rPr lang="en-GB" sz="2800" dirty="0" smtClean="0"/>
              <a:t>For depth =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359">
                                            <p:txEl>
                                              <p:pRg st="0" end="0"/>
                                            </p:txEl>
                                          </p:spTgt>
                                        </p:tgtEl>
                                        <p:attrNameLst>
                                          <p:attrName>style.visibility</p:attrName>
                                        </p:attrNameLst>
                                      </p:cBhvr>
                                      <p:to>
                                        <p:strVal val="visible"/>
                                      </p:to>
                                    </p:set>
                                    <p:animEffect transition="in" filter="fade">
                                      <p:cBhvr>
                                        <p:cTn id="7" dur="1000"/>
                                        <p:tgtEl>
                                          <p:spTgt spid="563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56325"/>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56342"/>
                                        </p:tgtEl>
                                        <p:attrNameLst>
                                          <p:attrName>style.visibility</p:attrName>
                                        </p:attrNameLst>
                                      </p:cBhvr>
                                      <p:to>
                                        <p:strVal val="visible"/>
                                      </p:to>
                                    </p:set>
                                  </p:childTnLst>
                                  <p:subTnLst>
                                    <p:set>
                                      <p:cBhvr override="childStyle">
                                        <p:cTn dur="1" fill="hold" display="0" masterRel="nextClick" afterEffect="1"/>
                                        <p:tgtEl>
                                          <p:spTgt spid="5634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6343"/>
                                        </p:tgtEl>
                                        <p:attrNameLst>
                                          <p:attrName>style.visibility</p:attrName>
                                        </p:attrNameLst>
                                      </p:cBhvr>
                                      <p:to>
                                        <p:strVal val="visible"/>
                                      </p:to>
                                    </p:set>
                                  </p:childTnLst>
                                  <p:subTnLst>
                                    <p:set>
                                      <p:cBhvr override="childStyle">
                                        <p:cTn dur="1" fill="hold" display="0" masterRel="nextClick" afterEffect="1"/>
                                        <p:tgtEl>
                                          <p:spTgt spid="5634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6331"/>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56329"/>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nodeType="afterEffect">
                                  <p:stCondLst>
                                    <p:cond delay="0"/>
                                  </p:stCondLst>
                                  <p:childTnLst>
                                    <p:set>
                                      <p:cBhvr>
                                        <p:cTn id="28" dur="1" fill="hold">
                                          <p:stCondLst>
                                            <p:cond delay="499"/>
                                          </p:stCondLst>
                                        </p:cTn>
                                        <p:tgtEl>
                                          <p:spTgt spid="56332"/>
                                        </p:tgtEl>
                                        <p:attrNameLst>
                                          <p:attrName>style.visibility</p:attrName>
                                        </p:attrNameLst>
                                      </p:cBhvr>
                                      <p:to>
                                        <p:strVal val="visible"/>
                                      </p:to>
                                    </p:set>
                                  </p:childTnLst>
                                </p:cTn>
                              </p:par>
                            </p:childTnLst>
                          </p:cTn>
                        </p:par>
                        <p:par>
                          <p:cTn id="29" fill="hold">
                            <p:stCondLst>
                              <p:cond delay="1500"/>
                            </p:stCondLst>
                            <p:childTnLst>
                              <p:par>
                                <p:cTn id="30" presetID="1" presetClass="entr" presetSubtype="0" fill="hold" grpId="0" nodeType="afterEffect">
                                  <p:stCondLst>
                                    <p:cond delay="0"/>
                                  </p:stCondLst>
                                  <p:childTnLst>
                                    <p:set>
                                      <p:cBhvr>
                                        <p:cTn id="31" dur="1" fill="hold">
                                          <p:stCondLst>
                                            <p:cond delay="499"/>
                                          </p:stCondLst>
                                        </p:cTn>
                                        <p:tgtEl>
                                          <p:spTgt spid="56328"/>
                                        </p:tgtEl>
                                        <p:attrNameLst>
                                          <p:attrName>style.visibility</p:attrName>
                                        </p:attrNameLst>
                                      </p:cBhvr>
                                      <p:to>
                                        <p:strVal val="visible"/>
                                      </p:to>
                                    </p:set>
                                  </p:childTnLst>
                                </p:cTn>
                              </p:par>
                            </p:childTnLst>
                          </p:cTn>
                        </p:par>
                        <p:par>
                          <p:cTn id="32" fill="hold">
                            <p:stCondLst>
                              <p:cond delay="2000"/>
                            </p:stCondLst>
                            <p:childTnLst>
                              <p:par>
                                <p:cTn id="33" presetID="1" presetClass="entr" presetSubtype="0" fill="hold" nodeType="afterEffect">
                                  <p:stCondLst>
                                    <p:cond delay="0"/>
                                  </p:stCondLst>
                                  <p:childTnLst>
                                    <p:set>
                                      <p:cBhvr>
                                        <p:cTn id="34" dur="1" fill="hold">
                                          <p:stCondLst>
                                            <p:cond delay="499"/>
                                          </p:stCondLst>
                                        </p:cTn>
                                        <p:tgtEl>
                                          <p:spTgt spid="56333"/>
                                        </p:tgtEl>
                                        <p:attrNameLst>
                                          <p:attrName>style.visibility</p:attrName>
                                        </p:attrNameLst>
                                      </p:cBhvr>
                                      <p:to>
                                        <p:strVal val="visible"/>
                                      </p:to>
                                    </p:set>
                                  </p:childTnLst>
                                </p:cTn>
                              </p:par>
                            </p:childTnLst>
                          </p:cTn>
                        </p:par>
                        <p:par>
                          <p:cTn id="35" fill="hold">
                            <p:stCondLst>
                              <p:cond delay="2500"/>
                            </p:stCondLst>
                            <p:childTnLst>
                              <p:par>
                                <p:cTn id="36" presetID="1" presetClass="entr" presetSubtype="0" fill="hold" grpId="0" nodeType="afterEffect">
                                  <p:stCondLst>
                                    <p:cond delay="0"/>
                                  </p:stCondLst>
                                  <p:childTnLst>
                                    <p:set>
                                      <p:cBhvr>
                                        <p:cTn id="37" dur="1" fill="hold">
                                          <p:stCondLst>
                                            <p:cond delay="499"/>
                                          </p:stCondLst>
                                        </p:cTn>
                                        <p:tgtEl>
                                          <p:spTgt spid="56327"/>
                                        </p:tgtEl>
                                        <p:attrNameLst>
                                          <p:attrName>style.visibility</p:attrName>
                                        </p:attrNameLst>
                                      </p:cBhvr>
                                      <p:to>
                                        <p:strVal val="visible"/>
                                      </p:to>
                                    </p:set>
                                  </p:childTnLst>
                                </p:cTn>
                              </p:par>
                            </p:childTnLst>
                          </p:cTn>
                        </p:par>
                        <p:par>
                          <p:cTn id="38" fill="hold">
                            <p:stCondLst>
                              <p:cond delay="3000"/>
                            </p:stCondLst>
                            <p:childTnLst>
                              <p:par>
                                <p:cTn id="39" presetID="1" presetClass="entr" presetSubtype="0" fill="hold" nodeType="afterEffect">
                                  <p:stCondLst>
                                    <p:cond delay="0"/>
                                  </p:stCondLst>
                                  <p:childTnLst>
                                    <p:set>
                                      <p:cBhvr>
                                        <p:cTn id="40" dur="1" fill="hold">
                                          <p:stCondLst>
                                            <p:cond delay="499"/>
                                          </p:stCondLst>
                                        </p:cTn>
                                        <p:tgtEl>
                                          <p:spTgt spid="56334"/>
                                        </p:tgtEl>
                                        <p:attrNameLst>
                                          <p:attrName>style.visibility</p:attrName>
                                        </p:attrNameLst>
                                      </p:cBhvr>
                                      <p:to>
                                        <p:strVal val="visible"/>
                                      </p:to>
                                    </p:set>
                                  </p:childTnLst>
                                </p:cTn>
                              </p:par>
                            </p:childTnLst>
                          </p:cTn>
                        </p:par>
                        <p:par>
                          <p:cTn id="41" fill="hold">
                            <p:stCondLst>
                              <p:cond delay="3500"/>
                            </p:stCondLst>
                            <p:childTnLst>
                              <p:par>
                                <p:cTn id="42" presetID="1" presetClass="entr" presetSubtype="0" fill="hold" grpId="0" nodeType="afterEffect">
                                  <p:stCondLst>
                                    <p:cond delay="0"/>
                                  </p:stCondLst>
                                  <p:childTnLst>
                                    <p:set>
                                      <p:cBhvr>
                                        <p:cTn id="43" dur="1" fill="hold">
                                          <p:stCondLst>
                                            <p:cond delay="499"/>
                                          </p:stCondLst>
                                        </p:cTn>
                                        <p:tgtEl>
                                          <p:spTgt spid="56326"/>
                                        </p:tgtEl>
                                        <p:attrNameLst>
                                          <p:attrName>style.visibility</p:attrName>
                                        </p:attrNameLst>
                                      </p:cBhvr>
                                      <p:to>
                                        <p:strVal val="visible"/>
                                      </p:to>
                                    </p:set>
                                  </p:childTnLst>
                                </p:cTn>
                              </p:par>
                            </p:childTnLst>
                          </p:cTn>
                        </p:par>
                        <p:par>
                          <p:cTn id="44" fill="hold">
                            <p:stCondLst>
                              <p:cond delay="4000"/>
                            </p:stCondLst>
                            <p:childTnLst>
                              <p:par>
                                <p:cTn id="45" presetID="1" presetClass="entr" presetSubtype="0" fill="hold" nodeType="afterEffect">
                                  <p:stCondLst>
                                    <p:cond delay="0"/>
                                  </p:stCondLst>
                                  <p:childTnLst>
                                    <p:set>
                                      <p:cBhvr>
                                        <p:cTn id="46" dur="1" fill="hold">
                                          <p:stCondLst>
                                            <p:cond delay="499"/>
                                          </p:stCondLst>
                                        </p:cTn>
                                        <p:tgtEl>
                                          <p:spTgt spid="56335"/>
                                        </p:tgtEl>
                                        <p:attrNameLst>
                                          <p:attrName>style.visibility</p:attrName>
                                        </p:attrNameLst>
                                      </p:cBhvr>
                                      <p:to>
                                        <p:strVal val="visible"/>
                                      </p:to>
                                    </p:set>
                                  </p:childTnLst>
                                </p:cTn>
                              </p:par>
                            </p:childTnLst>
                          </p:cTn>
                        </p:par>
                        <p:par>
                          <p:cTn id="47" fill="hold">
                            <p:stCondLst>
                              <p:cond delay="4500"/>
                            </p:stCondLst>
                            <p:childTnLst>
                              <p:par>
                                <p:cTn id="48" presetID="1" presetClass="entr" presetSubtype="0" fill="hold" grpId="0" nodeType="afterEffect">
                                  <p:stCondLst>
                                    <p:cond delay="0"/>
                                  </p:stCondLst>
                                  <p:childTnLst>
                                    <p:set>
                                      <p:cBhvr>
                                        <p:cTn id="49" dur="1" fill="hold">
                                          <p:stCondLst>
                                            <p:cond delay="499"/>
                                          </p:stCondLst>
                                        </p:cTn>
                                        <p:tgtEl>
                                          <p:spTgt spid="56330"/>
                                        </p:tgtEl>
                                        <p:attrNameLst>
                                          <p:attrName>style.visibility</p:attrName>
                                        </p:attrNameLst>
                                      </p:cBhvr>
                                      <p:to>
                                        <p:strVal val="visible"/>
                                      </p:to>
                                    </p:set>
                                  </p:childTnLst>
                                </p:cTn>
                              </p:par>
                            </p:childTnLst>
                          </p:cTn>
                        </p:par>
                        <p:par>
                          <p:cTn id="50" fill="hold">
                            <p:stCondLst>
                              <p:cond delay="5000"/>
                            </p:stCondLst>
                            <p:childTnLst>
                              <p:par>
                                <p:cTn id="51" presetID="1" presetClass="entr" presetSubtype="0" fill="hold" grpId="0" nodeType="afterEffect">
                                  <p:stCondLst>
                                    <p:cond delay="0"/>
                                  </p:stCondLst>
                                  <p:childTnLst>
                                    <p:set>
                                      <p:cBhvr>
                                        <p:cTn id="52" dur="1" fill="hold">
                                          <p:stCondLst>
                                            <p:cond delay="499"/>
                                          </p:stCondLst>
                                        </p:cTn>
                                        <p:tgtEl>
                                          <p:spTgt spid="56336"/>
                                        </p:tgtEl>
                                        <p:attrNameLst>
                                          <p:attrName>style.visibility</p:attrName>
                                        </p:attrNameLst>
                                      </p:cBhvr>
                                      <p:to>
                                        <p:strVal val="visible"/>
                                      </p:to>
                                    </p:set>
                                  </p:childTnLst>
                                </p:cTn>
                              </p:par>
                            </p:childTnLst>
                          </p:cTn>
                        </p:par>
                        <p:par>
                          <p:cTn id="53" fill="hold">
                            <p:stCondLst>
                              <p:cond delay="5500"/>
                            </p:stCondLst>
                            <p:childTnLst>
                              <p:par>
                                <p:cTn id="54" presetID="1" presetClass="entr" presetSubtype="0" fill="hold" grpId="0" nodeType="afterEffect">
                                  <p:stCondLst>
                                    <p:cond delay="0"/>
                                  </p:stCondLst>
                                  <p:childTnLst>
                                    <p:set>
                                      <p:cBhvr>
                                        <p:cTn id="55" dur="1" fill="hold">
                                          <p:stCondLst>
                                            <p:cond delay="499"/>
                                          </p:stCondLst>
                                        </p:cTn>
                                        <p:tgtEl>
                                          <p:spTgt spid="56344"/>
                                        </p:tgtEl>
                                        <p:attrNameLst>
                                          <p:attrName>style.visibility</p:attrName>
                                        </p:attrNameLst>
                                      </p:cBhvr>
                                      <p:to>
                                        <p:strVal val="visible"/>
                                      </p:to>
                                    </p:set>
                                  </p:childTnLst>
                                  <p:subTnLst>
                                    <p:set>
                                      <p:cBhvr override="childStyle">
                                        <p:cTn dur="1" fill="hold" display="0" masterRel="nextClick" afterEffect="1"/>
                                        <p:tgtEl>
                                          <p:spTgt spid="56344"/>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499"/>
                                          </p:stCondLst>
                                        </p:cTn>
                                        <p:tgtEl>
                                          <p:spTgt spid="56337"/>
                                        </p:tgtEl>
                                        <p:attrNameLst>
                                          <p:attrName>style.visibility</p:attrName>
                                        </p:attrNameLst>
                                      </p:cBhvr>
                                      <p:to>
                                        <p:strVal val="visible"/>
                                      </p:to>
                                    </p:set>
                                  </p:childTnLst>
                                  <p:subTnLst>
                                    <p:set>
                                      <p:cBhvr override="childStyle">
                                        <p:cTn dur="1" fill="hold" display="0" masterRel="sameClick" afterEffect="1">
                                          <p:stCondLst>
                                            <p:cond evt="end" delay="0">
                                              <p:tn val="58"/>
                                            </p:cond>
                                          </p:stCondLst>
                                        </p:cTn>
                                        <p:tgtEl>
                                          <p:spTgt spid="56337"/>
                                        </p:tgtEl>
                                        <p:attrNameLst>
                                          <p:attrName>style.visibility</p:attrName>
                                        </p:attrNameLst>
                                      </p:cBhvr>
                                      <p:to>
                                        <p:strVal val="hidden"/>
                                      </p:to>
                                    </p:set>
                                  </p:sub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499"/>
                                          </p:stCondLst>
                                        </p:cTn>
                                        <p:tgtEl>
                                          <p:spTgt spid="56345"/>
                                        </p:tgtEl>
                                        <p:attrNameLst>
                                          <p:attrName>style.visibility</p:attrName>
                                        </p:attrNameLst>
                                      </p:cBhvr>
                                      <p:to>
                                        <p:strVal val="visible"/>
                                      </p:to>
                                    </p:set>
                                  </p:childTnLst>
                                  <p:subTnLst>
                                    <p:set>
                                      <p:cBhvr override="childStyle">
                                        <p:cTn dur="1" fill="hold" display="0" masterRel="nextClick" afterEffect="1"/>
                                        <p:tgtEl>
                                          <p:spTgt spid="56345"/>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56338"/>
                                        </p:tgtEl>
                                        <p:attrNameLst>
                                          <p:attrName>style.visibility</p:attrName>
                                        </p:attrNameLst>
                                      </p:cBhvr>
                                      <p:to>
                                        <p:strVal val="visible"/>
                                      </p:to>
                                    </p:set>
                                  </p:childTnLst>
                                </p:cTn>
                              </p:par>
                            </p:childTnLst>
                          </p:cTn>
                        </p:par>
                        <p:par>
                          <p:cTn id="67" fill="hold">
                            <p:stCondLst>
                              <p:cond delay="500"/>
                            </p:stCondLst>
                            <p:childTnLst>
                              <p:par>
                                <p:cTn id="68" presetID="1" presetClass="entr" presetSubtype="0" fill="hold" grpId="0" nodeType="afterEffect">
                                  <p:stCondLst>
                                    <p:cond delay="0"/>
                                  </p:stCondLst>
                                  <p:childTnLst>
                                    <p:set>
                                      <p:cBhvr>
                                        <p:cTn id="69" dur="1" fill="hold">
                                          <p:stCondLst>
                                            <p:cond delay="499"/>
                                          </p:stCondLst>
                                        </p:cTn>
                                        <p:tgtEl>
                                          <p:spTgt spid="56357"/>
                                        </p:tgtEl>
                                        <p:attrNameLst>
                                          <p:attrName>style.visibility</p:attrName>
                                        </p:attrNameLst>
                                      </p:cBhvr>
                                      <p:to>
                                        <p:strVal val="visible"/>
                                      </p:to>
                                    </p:set>
                                  </p:childTnLst>
                                  <p:subTnLst>
                                    <p:set>
                                      <p:cBhvr override="childStyle">
                                        <p:cTn dur="1" fill="hold" display="0" masterRel="nextClick" afterEffect="1"/>
                                        <p:tgtEl>
                                          <p:spTgt spid="56357"/>
                                        </p:tgtEl>
                                        <p:attrNameLst>
                                          <p:attrName>style.visibility</p:attrName>
                                        </p:attrNameLst>
                                      </p:cBhvr>
                                      <p:to>
                                        <p:strVal val="hidden"/>
                                      </p:to>
                                    </p:set>
                                  </p:sub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499"/>
                                          </p:stCondLst>
                                        </p:cTn>
                                        <p:tgtEl>
                                          <p:spTgt spid="56339"/>
                                        </p:tgtEl>
                                        <p:attrNameLst>
                                          <p:attrName>style.visibility</p:attrName>
                                        </p:attrNameLst>
                                      </p:cBhvr>
                                      <p:to>
                                        <p:strVal val="visible"/>
                                      </p:to>
                                    </p:set>
                                  </p:childTnLst>
                                  <p:subTnLst>
                                    <p:set>
                                      <p:cBhvr override="childStyle">
                                        <p:cTn dur="1" fill="hold" display="0" masterRel="sameClick" afterEffect="1">
                                          <p:stCondLst>
                                            <p:cond evt="end" delay="0">
                                              <p:tn val="72"/>
                                            </p:cond>
                                          </p:stCondLst>
                                        </p:cTn>
                                        <p:tgtEl>
                                          <p:spTgt spid="56339"/>
                                        </p:tgtEl>
                                        <p:attrNameLst>
                                          <p:attrName>style.visibility</p:attrName>
                                        </p:attrNameLst>
                                      </p:cBhvr>
                                      <p:to>
                                        <p:strVal val="hidden"/>
                                      </p:to>
                                    </p:set>
                                  </p:subTnLst>
                                </p:cTn>
                              </p:par>
                            </p:childTnLst>
                          </p:cTn>
                        </p:par>
                        <p:par>
                          <p:cTn id="74" fill="hold">
                            <p:stCondLst>
                              <p:cond delay="500"/>
                            </p:stCondLst>
                            <p:childTnLst>
                              <p:par>
                                <p:cTn id="75" presetID="1" presetClass="entr" presetSubtype="0" fill="hold" nodeType="afterEffect">
                                  <p:stCondLst>
                                    <p:cond delay="0"/>
                                  </p:stCondLst>
                                  <p:childTnLst>
                                    <p:set>
                                      <p:cBhvr>
                                        <p:cTn id="76" dur="1" fill="hold">
                                          <p:stCondLst>
                                            <p:cond delay="499"/>
                                          </p:stCondLst>
                                        </p:cTn>
                                        <p:tgtEl>
                                          <p:spTgt spid="56353"/>
                                        </p:tgtEl>
                                        <p:attrNameLst>
                                          <p:attrName>style.visibility</p:attrName>
                                        </p:attrNameLst>
                                      </p:cBhvr>
                                      <p:to>
                                        <p:strVal val="visible"/>
                                      </p:to>
                                    </p:set>
                                  </p:childTnLst>
                                  <p:subTnLst>
                                    <p:set>
                                      <p:cBhvr override="childStyle">
                                        <p:cTn dur="1" fill="hold" display="0" masterRel="sameClick" afterEffect="1">
                                          <p:stCondLst>
                                            <p:cond evt="end" delay="0">
                                              <p:tn val="75"/>
                                            </p:cond>
                                          </p:stCondLst>
                                        </p:cTn>
                                        <p:tgtEl>
                                          <p:spTgt spid="56353"/>
                                        </p:tgtEl>
                                        <p:attrNameLst>
                                          <p:attrName>style.visibility</p:attrName>
                                        </p:attrNameLst>
                                      </p:cBhvr>
                                      <p:to>
                                        <p:strVal val="hidden"/>
                                      </p:to>
                                    </p:set>
                                  </p:sub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499"/>
                                          </p:stCondLst>
                                        </p:cTn>
                                        <p:tgtEl>
                                          <p:spTgt spid="56340"/>
                                        </p:tgtEl>
                                        <p:attrNameLst>
                                          <p:attrName>style.visibility</p:attrName>
                                        </p:attrNameLst>
                                      </p:cBhvr>
                                      <p:to>
                                        <p:strVal val="visible"/>
                                      </p:to>
                                    </p:set>
                                  </p:childTnLst>
                                </p:cTn>
                              </p:par>
                            </p:childTnLst>
                          </p:cTn>
                        </p:par>
                        <p:par>
                          <p:cTn id="80" fill="hold">
                            <p:stCondLst>
                              <p:cond delay="1500"/>
                            </p:stCondLst>
                            <p:childTnLst>
                              <p:par>
                                <p:cTn id="81" presetID="1" presetClass="entr" presetSubtype="0" fill="hold" nodeType="afterEffect">
                                  <p:stCondLst>
                                    <p:cond delay="0"/>
                                  </p:stCondLst>
                                  <p:childTnLst>
                                    <p:set>
                                      <p:cBhvr>
                                        <p:cTn id="82" dur="1" fill="hold">
                                          <p:stCondLst>
                                            <p:cond delay="499"/>
                                          </p:stCondLst>
                                        </p:cTn>
                                        <p:tgtEl>
                                          <p:spTgt spid="56354"/>
                                        </p:tgtEl>
                                        <p:attrNameLst>
                                          <p:attrName>style.visibility</p:attrName>
                                        </p:attrNameLst>
                                      </p:cBhvr>
                                      <p:to>
                                        <p:strVal val="visible"/>
                                      </p:to>
                                    </p:set>
                                  </p:childTnLst>
                                  <p:subTnLst>
                                    <p:set>
                                      <p:cBhvr override="childStyle">
                                        <p:cTn dur="1" fill="hold" display="0" masterRel="sameClick" afterEffect="1">
                                          <p:stCondLst>
                                            <p:cond evt="end" delay="0">
                                              <p:tn val="81"/>
                                            </p:cond>
                                          </p:stCondLst>
                                        </p:cTn>
                                        <p:tgtEl>
                                          <p:spTgt spid="56354"/>
                                        </p:tgtEl>
                                        <p:attrNameLst>
                                          <p:attrName>style.visibility</p:attrName>
                                        </p:attrNameLst>
                                      </p:cBhvr>
                                      <p:to>
                                        <p:strVal val="hidden"/>
                                      </p:to>
                                    </p:set>
                                  </p:subTnLst>
                                </p:cTn>
                              </p:par>
                            </p:childTnLst>
                          </p:cTn>
                        </p:par>
                        <p:par>
                          <p:cTn id="83" fill="hold">
                            <p:stCondLst>
                              <p:cond delay="2000"/>
                            </p:stCondLst>
                            <p:childTnLst>
                              <p:par>
                                <p:cTn id="84" presetID="1" presetClass="entr" presetSubtype="0" fill="hold" nodeType="afterEffect">
                                  <p:stCondLst>
                                    <p:cond delay="0"/>
                                  </p:stCondLst>
                                  <p:childTnLst>
                                    <p:set>
                                      <p:cBhvr>
                                        <p:cTn id="85" dur="1" fill="hold">
                                          <p:stCondLst>
                                            <p:cond delay="499"/>
                                          </p:stCondLst>
                                        </p:cTn>
                                        <p:tgtEl>
                                          <p:spTgt spid="56355"/>
                                        </p:tgtEl>
                                        <p:attrNameLst>
                                          <p:attrName>style.visibility</p:attrName>
                                        </p:attrNameLst>
                                      </p:cBhvr>
                                      <p:to>
                                        <p:strVal val="visible"/>
                                      </p:to>
                                    </p:set>
                                  </p:childTnLst>
                                  <p:subTnLst>
                                    <p:set>
                                      <p:cBhvr override="childStyle">
                                        <p:cTn dur="1" fill="hold" display="0" masterRel="sameClick" afterEffect="1">
                                          <p:stCondLst>
                                            <p:cond evt="end" delay="0">
                                              <p:tn val="84"/>
                                            </p:cond>
                                          </p:stCondLst>
                                        </p:cTn>
                                        <p:tgtEl>
                                          <p:spTgt spid="56355"/>
                                        </p:tgtEl>
                                        <p:attrNameLst>
                                          <p:attrName>style.visibility</p:attrName>
                                        </p:attrNameLst>
                                      </p:cBhvr>
                                      <p:to>
                                        <p:strVal val="hidden"/>
                                      </p:to>
                                    </p:set>
                                  </p:subTnLst>
                                </p:cTn>
                              </p:par>
                            </p:childTnLst>
                          </p:cTn>
                        </p:par>
                        <p:par>
                          <p:cTn id="86" fill="hold">
                            <p:stCondLst>
                              <p:cond delay="2500"/>
                            </p:stCondLst>
                            <p:childTnLst>
                              <p:par>
                                <p:cTn id="87" presetID="1" presetClass="entr" presetSubtype="0" fill="hold" grpId="0" nodeType="afterEffect">
                                  <p:stCondLst>
                                    <p:cond delay="0"/>
                                  </p:stCondLst>
                                  <p:childTnLst>
                                    <p:set>
                                      <p:cBhvr>
                                        <p:cTn id="88" dur="1" fill="hold">
                                          <p:stCondLst>
                                            <p:cond delay="499"/>
                                          </p:stCondLst>
                                        </p:cTn>
                                        <p:tgtEl>
                                          <p:spTgt spid="56341"/>
                                        </p:tgtEl>
                                        <p:attrNameLst>
                                          <p:attrName>style.visibility</p:attrName>
                                        </p:attrNameLst>
                                      </p:cBhvr>
                                      <p:to>
                                        <p:strVal val="visible"/>
                                      </p:to>
                                    </p:set>
                                  </p:childTnLst>
                                </p:cTn>
                              </p:par>
                            </p:childTnLst>
                          </p:cTn>
                        </p:par>
                        <p:par>
                          <p:cTn id="89" fill="hold">
                            <p:stCondLst>
                              <p:cond delay="3000"/>
                            </p:stCondLst>
                            <p:childTnLst>
                              <p:par>
                                <p:cTn id="90" presetID="1" presetClass="entr" presetSubtype="0" fill="hold" nodeType="afterEffect">
                                  <p:stCondLst>
                                    <p:cond delay="0"/>
                                  </p:stCondLst>
                                  <p:childTnLst>
                                    <p:set>
                                      <p:cBhvr>
                                        <p:cTn id="91" dur="1" fill="hold">
                                          <p:stCondLst>
                                            <p:cond delay="499"/>
                                          </p:stCondLst>
                                        </p:cTn>
                                        <p:tgtEl>
                                          <p:spTgt spid="56356"/>
                                        </p:tgtEl>
                                        <p:attrNameLst>
                                          <p:attrName>style.visibility</p:attrName>
                                        </p:attrNameLst>
                                      </p:cBhvr>
                                      <p:to>
                                        <p:strVal val="visible"/>
                                      </p:to>
                                    </p:set>
                                  </p:childTnLst>
                                  <p:subTnLst>
                                    <p:set>
                                      <p:cBhvr override="childStyle">
                                        <p:cTn dur="1" fill="hold" display="0" masterRel="sameClick" afterEffect="1">
                                          <p:stCondLst>
                                            <p:cond evt="end" delay="0">
                                              <p:tn val="90"/>
                                            </p:cond>
                                          </p:stCondLst>
                                        </p:cTn>
                                        <p:tgtEl>
                                          <p:spTgt spid="56356"/>
                                        </p:tgtEl>
                                        <p:attrNameLst>
                                          <p:attrName>style.visibility</p:attrName>
                                        </p:attrNameLst>
                                      </p:cBhvr>
                                      <p:to>
                                        <p:strVal val="hidden"/>
                                      </p:to>
                                    </p:set>
                                  </p:subTnLst>
                                </p:cTn>
                              </p:par>
                            </p:childTnLst>
                          </p:cTn>
                        </p:par>
                        <p:par>
                          <p:cTn id="92" fill="hold">
                            <p:stCondLst>
                              <p:cond delay="3500"/>
                            </p:stCondLst>
                            <p:childTnLst>
                              <p:par>
                                <p:cTn id="93" presetID="1" presetClass="entr" presetSubtype="0" fill="hold" nodeType="afterEffect">
                                  <p:stCondLst>
                                    <p:cond delay="0"/>
                                  </p:stCondLst>
                                  <p:childTnLst>
                                    <p:set>
                                      <p:cBhvr>
                                        <p:cTn id="94" dur="1" fill="hold">
                                          <p:stCondLst>
                                            <p:cond delay="499"/>
                                          </p:stCondLst>
                                        </p:cTn>
                                        <p:tgtEl>
                                          <p:spTgt spid="56346"/>
                                        </p:tgtEl>
                                        <p:attrNameLst>
                                          <p:attrName>style.visibility</p:attrName>
                                        </p:attrNameLst>
                                      </p:cBhvr>
                                      <p:to>
                                        <p:strVal val="visible"/>
                                      </p:to>
                                    </p:set>
                                  </p:childTnLst>
                                  <p:subTnLst>
                                    <p:set>
                                      <p:cBhvr override="childStyle">
                                        <p:cTn dur="1" fill="hold" display="0" masterRel="sameClick" afterEffect="1">
                                          <p:stCondLst>
                                            <p:cond evt="end" delay="0">
                                              <p:tn val="93"/>
                                            </p:cond>
                                          </p:stCondLst>
                                        </p:cTn>
                                        <p:tgtEl>
                                          <p:spTgt spid="56346"/>
                                        </p:tgtEl>
                                        <p:attrNameLst>
                                          <p:attrName>style.visibility</p:attrName>
                                        </p:attrNameLst>
                                      </p:cBhvr>
                                      <p:to>
                                        <p:strVal val="hidden"/>
                                      </p:to>
                                    </p:set>
                                  </p:subTnLst>
                                </p:cTn>
                              </p:par>
                            </p:childTnLst>
                          </p:cTn>
                        </p:par>
                        <p:par>
                          <p:cTn id="95" fill="hold">
                            <p:stCondLst>
                              <p:cond delay="4000"/>
                            </p:stCondLst>
                            <p:childTnLst>
                              <p:par>
                                <p:cTn id="96" presetID="1" presetClass="entr" presetSubtype="0" fill="hold" grpId="0" nodeType="afterEffect">
                                  <p:stCondLst>
                                    <p:cond delay="0"/>
                                  </p:stCondLst>
                                  <p:childTnLst>
                                    <p:set>
                                      <p:cBhvr>
                                        <p:cTn id="97" dur="1" fill="hold">
                                          <p:stCondLst>
                                            <p:cond delay="499"/>
                                          </p:stCondLst>
                                        </p:cTn>
                                        <p:tgtEl>
                                          <p:spTgt spid="56347"/>
                                        </p:tgtEl>
                                        <p:attrNameLst>
                                          <p:attrName>style.visibility</p:attrName>
                                        </p:attrNameLst>
                                      </p:cBhvr>
                                      <p:to>
                                        <p:strVal val="visible"/>
                                      </p:to>
                                    </p:set>
                                  </p:childTnLst>
                                </p:cTn>
                              </p:par>
                            </p:childTnLst>
                          </p:cTn>
                        </p:par>
                        <p:par>
                          <p:cTn id="98" fill="hold">
                            <p:stCondLst>
                              <p:cond delay="4500"/>
                            </p:stCondLst>
                            <p:childTnLst>
                              <p:par>
                                <p:cTn id="99" presetID="1" presetClass="entr" presetSubtype="0" fill="hold" nodeType="afterEffect">
                                  <p:stCondLst>
                                    <p:cond delay="0"/>
                                  </p:stCondLst>
                                  <p:childTnLst>
                                    <p:set>
                                      <p:cBhvr>
                                        <p:cTn id="100" dur="1" fill="hold">
                                          <p:stCondLst>
                                            <p:cond delay="499"/>
                                          </p:stCondLst>
                                        </p:cTn>
                                        <p:tgtEl>
                                          <p:spTgt spid="56348"/>
                                        </p:tgtEl>
                                        <p:attrNameLst>
                                          <p:attrName>style.visibility</p:attrName>
                                        </p:attrNameLst>
                                      </p:cBhvr>
                                      <p:to>
                                        <p:strVal val="visible"/>
                                      </p:to>
                                    </p:set>
                                  </p:childTnLst>
                                  <p:subTnLst>
                                    <p:set>
                                      <p:cBhvr override="childStyle">
                                        <p:cTn dur="1" fill="hold" display="0" masterRel="sameClick" afterEffect="1">
                                          <p:stCondLst>
                                            <p:cond evt="end" delay="0">
                                              <p:tn val="99"/>
                                            </p:cond>
                                          </p:stCondLst>
                                        </p:cTn>
                                        <p:tgtEl>
                                          <p:spTgt spid="56348"/>
                                        </p:tgtEl>
                                        <p:attrNameLst>
                                          <p:attrName>style.visibility</p:attrName>
                                        </p:attrNameLst>
                                      </p:cBhvr>
                                      <p:to>
                                        <p:strVal val="hidden"/>
                                      </p:to>
                                    </p:set>
                                  </p:subTnLst>
                                </p:cTn>
                              </p:par>
                            </p:childTnLst>
                          </p:cTn>
                        </p:par>
                        <p:par>
                          <p:cTn id="101" fill="hold">
                            <p:stCondLst>
                              <p:cond delay="5000"/>
                            </p:stCondLst>
                            <p:childTnLst>
                              <p:par>
                                <p:cTn id="102" presetID="1" presetClass="entr" presetSubtype="0" fill="hold" nodeType="afterEffect">
                                  <p:stCondLst>
                                    <p:cond delay="0"/>
                                  </p:stCondLst>
                                  <p:childTnLst>
                                    <p:set>
                                      <p:cBhvr>
                                        <p:cTn id="103" dur="1" fill="hold">
                                          <p:stCondLst>
                                            <p:cond delay="499"/>
                                          </p:stCondLst>
                                        </p:cTn>
                                        <p:tgtEl>
                                          <p:spTgt spid="56349"/>
                                        </p:tgtEl>
                                        <p:attrNameLst>
                                          <p:attrName>style.visibility</p:attrName>
                                        </p:attrNameLst>
                                      </p:cBhvr>
                                      <p:to>
                                        <p:strVal val="visible"/>
                                      </p:to>
                                    </p:set>
                                  </p:childTnLst>
                                  <p:subTnLst>
                                    <p:set>
                                      <p:cBhvr override="childStyle">
                                        <p:cTn dur="1" fill="hold" display="0" masterRel="sameClick" afterEffect="1">
                                          <p:stCondLst>
                                            <p:cond evt="end" delay="0">
                                              <p:tn val="102"/>
                                            </p:cond>
                                          </p:stCondLst>
                                        </p:cTn>
                                        <p:tgtEl>
                                          <p:spTgt spid="56349"/>
                                        </p:tgtEl>
                                        <p:attrNameLst>
                                          <p:attrName>style.visibility</p:attrName>
                                        </p:attrNameLst>
                                      </p:cBhvr>
                                      <p:to>
                                        <p:strVal val="hidden"/>
                                      </p:to>
                                    </p:set>
                                  </p:subTnLst>
                                </p:cTn>
                              </p:par>
                            </p:childTnLst>
                          </p:cTn>
                        </p:par>
                        <p:par>
                          <p:cTn id="104" fill="hold">
                            <p:stCondLst>
                              <p:cond delay="5500"/>
                            </p:stCondLst>
                            <p:childTnLst>
                              <p:par>
                                <p:cTn id="105" presetID="1" presetClass="entr" presetSubtype="0" fill="hold" grpId="0" nodeType="afterEffect">
                                  <p:stCondLst>
                                    <p:cond delay="0"/>
                                  </p:stCondLst>
                                  <p:childTnLst>
                                    <p:set>
                                      <p:cBhvr>
                                        <p:cTn id="106" dur="1" fill="hold">
                                          <p:stCondLst>
                                            <p:cond delay="499"/>
                                          </p:stCondLst>
                                        </p:cTn>
                                        <p:tgtEl>
                                          <p:spTgt spid="56350"/>
                                        </p:tgtEl>
                                        <p:attrNameLst>
                                          <p:attrName>style.visibility</p:attrName>
                                        </p:attrNameLst>
                                      </p:cBhvr>
                                      <p:to>
                                        <p:strVal val="visible"/>
                                      </p:to>
                                    </p:set>
                                  </p:childTnLst>
                                </p:cTn>
                              </p:par>
                            </p:childTnLst>
                          </p:cTn>
                        </p:par>
                        <p:par>
                          <p:cTn id="107" fill="hold">
                            <p:stCondLst>
                              <p:cond delay="6000"/>
                            </p:stCondLst>
                            <p:childTnLst>
                              <p:par>
                                <p:cTn id="108" presetID="1" presetClass="entr" presetSubtype="0" fill="hold" grpId="0" nodeType="afterEffect">
                                  <p:stCondLst>
                                    <p:cond delay="1000"/>
                                  </p:stCondLst>
                                  <p:childTnLst>
                                    <p:set>
                                      <p:cBhvr>
                                        <p:cTn id="109" dur="1" fill="hold">
                                          <p:stCondLst>
                                            <p:cond delay="499"/>
                                          </p:stCondLst>
                                        </p:cTn>
                                        <p:tgtEl>
                                          <p:spTgt spid="56352"/>
                                        </p:tgtEl>
                                        <p:attrNameLst>
                                          <p:attrName>style.visibility</p:attrName>
                                        </p:attrNameLst>
                                      </p:cBhvr>
                                      <p:to>
                                        <p:strVal val="visible"/>
                                      </p:to>
                                    </p:set>
                                  </p:childTnLst>
                                  <p:subTnLst>
                                    <p:set>
                                      <p:cBhvr override="childStyle">
                                        <p:cTn dur="1" fill="hold" display="0" masterRel="nextClick" afterEffect="1"/>
                                        <p:tgtEl>
                                          <p:spTgt spid="5635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animBg="1" autoUpdateAnimBg="0"/>
      <p:bldP spid="56326" grpId="0" animBg="1" autoUpdateAnimBg="0"/>
      <p:bldP spid="56327" grpId="0" animBg="1" autoUpdateAnimBg="0"/>
      <p:bldP spid="56328" grpId="0" animBg="1" autoUpdateAnimBg="0"/>
      <p:bldP spid="56329" grpId="0" animBg="1" autoUpdateAnimBg="0"/>
      <p:bldP spid="56330" grpId="0" animBg="1" autoUpdateAnimBg="0"/>
      <p:bldP spid="56336" grpId="0" animBg="1" autoUpdateAnimBg="0"/>
      <p:bldP spid="56338" grpId="0" animBg="1" autoUpdateAnimBg="0"/>
      <p:bldP spid="56340" grpId="0" animBg="1" autoUpdateAnimBg="0"/>
      <p:bldP spid="56341" grpId="0" animBg="1" autoUpdateAnimBg="0"/>
      <p:bldP spid="56342" grpId="0" autoUpdateAnimBg="0"/>
      <p:bldP spid="56343" grpId="0" autoUpdateAnimBg="0"/>
      <p:bldP spid="56344" grpId="0" autoUpdateAnimBg="0"/>
      <p:bldP spid="56345" grpId="0" autoUpdateAnimBg="0"/>
      <p:bldP spid="56347" grpId="0" animBg="1" autoUpdateAnimBg="0"/>
      <p:bldP spid="56350" grpId="0" animBg="1" autoUpdateAnimBg="0"/>
      <p:bldP spid="56352" grpId="0" animBg="1" autoUpdateAnimBg="0"/>
      <p:bldP spid="5635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smtClean="0"/>
              <a:t>Introduction</a:t>
            </a:r>
          </a:p>
        </p:txBody>
      </p:sp>
      <p:sp>
        <p:nvSpPr>
          <p:cNvPr id="11267" name="Content Placeholder 2"/>
          <p:cNvSpPr>
            <a:spLocks noGrp="1"/>
          </p:cNvSpPr>
          <p:nvPr>
            <p:ph sz="quarter" idx="1"/>
          </p:nvPr>
        </p:nvSpPr>
        <p:spPr>
          <a:xfrm>
            <a:off x="457200" y="1219200"/>
            <a:ext cx="8229600" cy="4937125"/>
          </a:xfrm>
        </p:spPr>
        <p:txBody>
          <a:bodyPr/>
          <a:lstStyle/>
          <a:p>
            <a:r>
              <a:rPr lang="en-GB" smtClean="0"/>
              <a:t>Have a game of noughts and crosses – on your own or with a neighbour</a:t>
            </a:r>
          </a:p>
          <a:p>
            <a:endParaRPr lang="en-GB" smtClean="0"/>
          </a:p>
          <a:p>
            <a:r>
              <a:rPr lang="en-GB" smtClean="0"/>
              <a:t>Think/discuss:</a:t>
            </a:r>
          </a:p>
          <a:p>
            <a:pPr lvl="1"/>
            <a:r>
              <a:rPr lang="en-GB" smtClean="0"/>
              <a:t>How many possible starting moves are there?</a:t>
            </a:r>
          </a:p>
          <a:p>
            <a:pPr lvl="1"/>
            <a:r>
              <a:rPr lang="en-GB" smtClean="0"/>
              <a:t>How do you reason about where to put a O or X?</a:t>
            </a:r>
          </a:p>
          <a:p>
            <a:pPr lvl="1"/>
            <a:r>
              <a:rPr lang="en-GB" smtClean="0"/>
              <a:t>How would you represent this in a computer?</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GB" smtClean="0"/>
              <a:t>IDS example</a:t>
            </a:r>
          </a:p>
        </p:txBody>
      </p:sp>
      <p:sp>
        <p:nvSpPr>
          <p:cNvPr id="57348" name="Text Box 4"/>
          <p:cNvSpPr txBox="1">
            <a:spLocks noChangeArrowheads="1"/>
          </p:cNvSpPr>
          <p:nvPr/>
        </p:nvSpPr>
        <p:spPr bwMode="auto">
          <a:xfrm>
            <a:off x="4267200" y="1219200"/>
            <a:ext cx="533400" cy="528638"/>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A</a:t>
            </a:r>
          </a:p>
        </p:txBody>
      </p:sp>
      <p:sp>
        <p:nvSpPr>
          <p:cNvPr id="57349" name="Text Box 5"/>
          <p:cNvSpPr txBox="1">
            <a:spLocks noChangeArrowheads="1"/>
          </p:cNvSpPr>
          <p:nvPr/>
        </p:nvSpPr>
        <p:spPr bwMode="auto">
          <a:xfrm>
            <a:off x="2362200" y="2286000"/>
            <a:ext cx="533400" cy="528638"/>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C</a:t>
            </a:r>
          </a:p>
        </p:txBody>
      </p:sp>
      <p:sp>
        <p:nvSpPr>
          <p:cNvPr id="57350" name="Text Box 6"/>
          <p:cNvSpPr txBox="1">
            <a:spLocks noChangeArrowheads="1"/>
          </p:cNvSpPr>
          <p:nvPr/>
        </p:nvSpPr>
        <p:spPr bwMode="auto">
          <a:xfrm>
            <a:off x="4267200" y="2286000"/>
            <a:ext cx="533400" cy="528638"/>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D</a:t>
            </a:r>
          </a:p>
        </p:txBody>
      </p:sp>
      <p:sp>
        <p:nvSpPr>
          <p:cNvPr id="57351" name="Text Box 7"/>
          <p:cNvSpPr txBox="1">
            <a:spLocks noChangeArrowheads="1"/>
          </p:cNvSpPr>
          <p:nvPr/>
        </p:nvSpPr>
        <p:spPr bwMode="auto">
          <a:xfrm>
            <a:off x="6096000" y="2286000"/>
            <a:ext cx="533400" cy="528638"/>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E</a:t>
            </a:r>
          </a:p>
        </p:txBody>
      </p:sp>
      <p:sp>
        <p:nvSpPr>
          <p:cNvPr id="57352" name="Text Box 8"/>
          <p:cNvSpPr txBox="1">
            <a:spLocks noChangeArrowheads="1"/>
          </p:cNvSpPr>
          <p:nvPr/>
        </p:nvSpPr>
        <p:spPr bwMode="auto">
          <a:xfrm>
            <a:off x="8001000" y="2286000"/>
            <a:ext cx="533400" cy="528638"/>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F</a:t>
            </a:r>
          </a:p>
        </p:txBody>
      </p:sp>
      <p:sp>
        <p:nvSpPr>
          <p:cNvPr id="57353" name="Text Box 9"/>
          <p:cNvSpPr txBox="1">
            <a:spLocks noChangeArrowheads="1"/>
          </p:cNvSpPr>
          <p:nvPr/>
        </p:nvSpPr>
        <p:spPr bwMode="auto">
          <a:xfrm>
            <a:off x="762000" y="2286000"/>
            <a:ext cx="533400" cy="528638"/>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B</a:t>
            </a:r>
          </a:p>
        </p:txBody>
      </p:sp>
      <p:sp>
        <p:nvSpPr>
          <p:cNvPr id="57354" name="Text Box 10"/>
          <p:cNvSpPr txBox="1">
            <a:spLocks noChangeArrowheads="1"/>
          </p:cNvSpPr>
          <p:nvPr/>
        </p:nvSpPr>
        <p:spPr bwMode="auto">
          <a:xfrm>
            <a:off x="381000" y="3505200"/>
            <a:ext cx="533400" cy="528638"/>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G</a:t>
            </a:r>
          </a:p>
        </p:txBody>
      </p:sp>
      <p:sp>
        <p:nvSpPr>
          <p:cNvPr id="57355" name="Text Box 11"/>
          <p:cNvSpPr txBox="1">
            <a:spLocks noChangeArrowheads="1"/>
          </p:cNvSpPr>
          <p:nvPr/>
        </p:nvSpPr>
        <p:spPr bwMode="auto">
          <a:xfrm>
            <a:off x="990600" y="3505200"/>
            <a:ext cx="533400" cy="528638"/>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H</a:t>
            </a:r>
          </a:p>
        </p:txBody>
      </p:sp>
      <p:sp>
        <p:nvSpPr>
          <p:cNvPr id="57356" name="Text Box 12"/>
          <p:cNvSpPr txBox="1">
            <a:spLocks noChangeArrowheads="1"/>
          </p:cNvSpPr>
          <p:nvPr/>
        </p:nvSpPr>
        <p:spPr bwMode="auto">
          <a:xfrm>
            <a:off x="2057400" y="3505200"/>
            <a:ext cx="533400" cy="528638"/>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I</a:t>
            </a:r>
          </a:p>
        </p:txBody>
      </p:sp>
      <p:sp>
        <p:nvSpPr>
          <p:cNvPr id="57357" name="Text Box 13"/>
          <p:cNvSpPr txBox="1">
            <a:spLocks noChangeArrowheads="1"/>
          </p:cNvSpPr>
          <p:nvPr/>
        </p:nvSpPr>
        <p:spPr bwMode="auto">
          <a:xfrm>
            <a:off x="2667000" y="3505200"/>
            <a:ext cx="533400" cy="528638"/>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J</a:t>
            </a:r>
          </a:p>
        </p:txBody>
      </p:sp>
      <p:sp>
        <p:nvSpPr>
          <p:cNvPr id="57358" name="Text Box 14"/>
          <p:cNvSpPr txBox="1">
            <a:spLocks noChangeArrowheads="1"/>
          </p:cNvSpPr>
          <p:nvPr/>
        </p:nvSpPr>
        <p:spPr bwMode="auto">
          <a:xfrm>
            <a:off x="3962400" y="3505200"/>
            <a:ext cx="533400" cy="528638"/>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K</a:t>
            </a:r>
          </a:p>
        </p:txBody>
      </p:sp>
      <p:sp>
        <p:nvSpPr>
          <p:cNvPr id="57359" name="Text Box 15"/>
          <p:cNvSpPr txBox="1">
            <a:spLocks noChangeArrowheads="1"/>
          </p:cNvSpPr>
          <p:nvPr/>
        </p:nvSpPr>
        <p:spPr bwMode="auto">
          <a:xfrm>
            <a:off x="4572000" y="3505200"/>
            <a:ext cx="533400" cy="528638"/>
          </a:xfrm>
          <a:prstGeom prst="rect">
            <a:avLst/>
          </a:prstGeom>
          <a:noFill/>
          <a:ln w="9525">
            <a:solidFill>
              <a:schemeClr val="folHlink"/>
            </a:solidFill>
            <a:miter lim="800000"/>
            <a:headEnd/>
            <a:tailEnd/>
          </a:ln>
        </p:spPr>
        <p:txBody>
          <a:bodyPr>
            <a:spAutoFit/>
          </a:bodyPr>
          <a:lstStyle/>
          <a:p>
            <a:pPr>
              <a:spcBef>
                <a:spcPct val="50000"/>
              </a:spcBef>
            </a:pPr>
            <a:r>
              <a:rPr lang="en-GB" sz="2800">
                <a:solidFill>
                  <a:schemeClr val="folHlink"/>
                </a:solidFill>
              </a:rPr>
              <a:t>L</a:t>
            </a:r>
          </a:p>
        </p:txBody>
      </p:sp>
      <p:cxnSp>
        <p:nvCxnSpPr>
          <p:cNvPr id="57360" name="AutoShape 16"/>
          <p:cNvCxnSpPr>
            <a:cxnSpLocks noChangeShapeType="1"/>
            <a:stCxn id="57348" idx="2"/>
            <a:endCxn id="57352" idx="0"/>
          </p:cNvCxnSpPr>
          <p:nvPr/>
        </p:nvCxnSpPr>
        <p:spPr bwMode="auto">
          <a:xfrm>
            <a:off x="4533900" y="1747838"/>
            <a:ext cx="3733800" cy="538162"/>
          </a:xfrm>
          <a:prstGeom prst="straightConnector1">
            <a:avLst/>
          </a:prstGeom>
          <a:noFill/>
          <a:ln w="9525">
            <a:solidFill>
              <a:schemeClr val="folHlink"/>
            </a:solidFill>
            <a:round/>
            <a:headEnd/>
            <a:tailEnd/>
          </a:ln>
        </p:spPr>
      </p:cxnSp>
      <p:cxnSp>
        <p:nvCxnSpPr>
          <p:cNvPr id="57361" name="AutoShape 17"/>
          <p:cNvCxnSpPr>
            <a:cxnSpLocks noChangeShapeType="1"/>
            <a:stCxn id="57348" idx="2"/>
            <a:endCxn id="57351" idx="0"/>
          </p:cNvCxnSpPr>
          <p:nvPr/>
        </p:nvCxnSpPr>
        <p:spPr bwMode="auto">
          <a:xfrm>
            <a:off x="4533900" y="1747838"/>
            <a:ext cx="1828800" cy="538162"/>
          </a:xfrm>
          <a:prstGeom prst="straightConnector1">
            <a:avLst/>
          </a:prstGeom>
          <a:noFill/>
          <a:ln w="9525">
            <a:solidFill>
              <a:schemeClr val="folHlink"/>
            </a:solidFill>
            <a:round/>
            <a:headEnd/>
            <a:tailEnd/>
          </a:ln>
        </p:spPr>
      </p:cxnSp>
      <p:cxnSp>
        <p:nvCxnSpPr>
          <p:cNvPr id="57362" name="AutoShape 18"/>
          <p:cNvCxnSpPr>
            <a:cxnSpLocks noChangeShapeType="1"/>
            <a:stCxn id="57348" idx="2"/>
            <a:endCxn id="57350" idx="0"/>
          </p:cNvCxnSpPr>
          <p:nvPr/>
        </p:nvCxnSpPr>
        <p:spPr bwMode="auto">
          <a:xfrm>
            <a:off x="4533900" y="1747838"/>
            <a:ext cx="0" cy="538162"/>
          </a:xfrm>
          <a:prstGeom prst="straightConnector1">
            <a:avLst/>
          </a:prstGeom>
          <a:noFill/>
          <a:ln w="9525">
            <a:solidFill>
              <a:schemeClr val="folHlink"/>
            </a:solidFill>
            <a:round/>
            <a:headEnd/>
            <a:tailEnd/>
          </a:ln>
        </p:spPr>
      </p:cxnSp>
      <p:cxnSp>
        <p:nvCxnSpPr>
          <p:cNvPr id="57363" name="AutoShape 19"/>
          <p:cNvCxnSpPr>
            <a:cxnSpLocks noChangeShapeType="1"/>
            <a:stCxn id="57348" idx="2"/>
            <a:endCxn id="57349" idx="0"/>
          </p:cNvCxnSpPr>
          <p:nvPr/>
        </p:nvCxnSpPr>
        <p:spPr bwMode="auto">
          <a:xfrm flipH="1">
            <a:off x="2628900" y="1747838"/>
            <a:ext cx="1905000" cy="538162"/>
          </a:xfrm>
          <a:prstGeom prst="straightConnector1">
            <a:avLst/>
          </a:prstGeom>
          <a:noFill/>
          <a:ln w="9525">
            <a:solidFill>
              <a:schemeClr val="folHlink"/>
            </a:solidFill>
            <a:round/>
            <a:headEnd/>
            <a:tailEnd/>
          </a:ln>
        </p:spPr>
      </p:cxnSp>
      <p:cxnSp>
        <p:nvCxnSpPr>
          <p:cNvPr id="57364" name="AutoShape 20"/>
          <p:cNvCxnSpPr>
            <a:cxnSpLocks noChangeShapeType="1"/>
            <a:stCxn id="57348" idx="2"/>
            <a:endCxn id="57353" idx="0"/>
          </p:cNvCxnSpPr>
          <p:nvPr/>
        </p:nvCxnSpPr>
        <p:spPr bwMode="auto">
          <a:xfrm flipH="1">
            <a:off x="1028700" y="1747838"/>
            <a:ext cx="3505200" cy="538162"/>
          </a:xfrm>
          <a:prstGeom prst="straightConnector1">
            <a:avLst/>
          </a:prstGeom>
          <a:noFill/>
          <a:ln w="9525">
            <a:solidFill>
              <a:schemeClr val="folHlink"/>
            </a:solidFill>
            <a:round/>
            <a:headEnd/>
            <a:tailEnd/>
          </a:ln>
        </p:spPr>
      </p:cxnSp>
      <p:sp>
        <p:nvSpPr>
          <p:cNvPr id="57365" name="Text Box 21"/>
          <p:cNvSpPr txBox="1">
            <a:spLocks noChangeArrowheads="1"/>
          </p:cNvSpPr>
          <p:nvPr/>
        </p:nvSpPr>
        <p:spPr bwMode="auto">
          <a:xfrm>
            <a:off x="4267200" y="1219200"/>
            <a:ext cx="533400" cy="528638"/>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A</a:t>
            </a:r>
          </a:p>
        </p:txBody>
      </p:sp>
      <p:cxnSp>
        <p:nvCxnSpPr>
          <p:cNvPr id="57366" name="AutoShape 22"/>
          <p:cNvCxnSpPr>
            <a:cxnSpLocks noChangeShapeType="1"/>
            <a:stCxn id="57365" idx="2"/>
            <a:endCxn id="57353" idx="0"/>
          </p:cNvCxnSpPr>
          <p:nvPr/>
        </p:nvCxnSpPr>
        <p:spPr bwMode="auto">
          <a:xfrm flipH="1">
            <a:off x="1028700" y="1747838"/>
            <a:ext cx="3505200" cy="538162"/>
          </a:xfrm>
          <a:prstGeom prst="straightConnector1">
            <a:avLst/>
          </a:prstGeom>
          <a:noFill/>
          <a:ln w="9525">
            <a:solidFill>
              <a:schemeClr val="tx1"/>
            </a:solidFill>
            <a:round/>
            <a:headEnd/>
            <a:tailEnd type="triangle" w="med" len="med"/>
          </a:ln>
        </p:spPr>
      </p:cxnSp>
      <p:sp>
        <p:nvSpPr>
          <p:cNvPr id="57367" name="Text Box 23"/>
          <p:cNvSpPr txBox="1">
            <a:spLocks noChangeArrowheads="1"/>
          </p:cNvSpPr>
          <p:nvPr/>
        </p:nvSpPr>
        <p:spPr bwMode="auto">
          <a:xfrm>
            <a:off x="762000" y="2286000"/>
            <a:ext cx="533400" cy="528638"/>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B</a:t>
            </a:r>
          </a:p>
        </p:txBody>
      </p:sp>
      <p:cxnSp>
        <p:nvCxnSpPr>
          <p:cNvPr id="57368" name="AutoShape 24"/>
          <p:cNvCxnSpPr>
            <a:cxnSpLocks noChangeShapeType="1"/>
            <a:stCxn id="57367" idx="2"/>
            <a:endCxn id="57355" idx="0"/>
          </p:cNvCxnSpPr>
          <p:nvPr/>
        </p:nvCxnSpPr>
        <p:spPr bwMode="auto">
          <a:xfrm>
            <a:off x="1028700" y="2814638"/>
            <a:ext cx="228600" cy="690562"/>
          </a:xfrm>
          <a:prstGeom prst="straightConnector1">
            <a:avLst/>
          </a:prstGeom>
          <a:noFill/>
          <a:ln w="9525">
            <a:solidFill>
              <a:schemeClr val="folHlink"/>
            </a:solidFill>
            <a:round/>
            <a:headEnd/>
            <a:tailEnd/>
          </a:ln>
        </p:spPr>
      </p:cxnSp>
      <p:cxnSp>
        <p:nvCxnSpPr>
          <p:cNvPr id="57369" name="AutoShape 25"/>
          <p:cNvCxnSpPr>
            <a:cxnSpLocks noChangeShapeType="1"/>
            <a:stCxn id="57367" idx="2"/>
            <a:endCxn id="57354" idx="0"/>
          </p:cNvCxnSpPr>
          <p:nvPr/>
        </p:nvCxnSpPr>
        <p:spPr bwMode="auto">
          <a:xfrm flipH="1">
            <a:off x="647700" y="2814638"/>
            <a:ext cx="381000" cy="690562"/>
          </a:xfrm>
          <a:prstGeom prst="straightConnector1">
            <a:avLst/>
          </a:prstGeom>
          <a:noFill/>
          <a:ln w="9525">
            <a:solidFill>
              <a:schemeClr val="folHlink"/>
            </a:solidFill>
            <a:round/>
            <a:headEnd/>
            <a:tailEnd/>
          </a:ln>
        </p:spPr>
      </p:cxnSp>
      <p:cxnSp>
        <p:nvCxnSpPr>
          <p:cNvPr id="57370" name="AutoShape 26"/>
          <p:cNvCxnSpPr>
            <a:cxnSpLocks noChangeShapeType="1"/>
            <a:stCxn id="57367" idx="2"/>
            <a:endCxn id="57354" idx="0"/>
          </p:cNvCxnSpPr>
          <p:nvPr/>
        </p:nvCxnSpPr>
        <p:spPr bwMode="auto">
          <a:xfrm flipH="1">
            <a:off x="647700" y="2814638"/>
            <a:ext cx="381000" cy="690562"/>
          </a:xfrm>
          <a:prstGeom prst="straightConnector1">
            <a:avLst/>
          </a:prstGeom>
          <a:noFill/>
          <a:ln w="9525">
            <a:solidFill>
              <a:schemeClr val="tx1"/>
            </a:solidFill>
            <a:round/>
            <a:headEnd/>
            <a:tailEnd type="triangle" w="med" len="med"/>
          </a:ln>
        </p:spPr>
      </p:cxnSp>
      <p:sp>
        <p:nvSpPr>
          <p:cNvPr id="57371" name="Text Box 27"/>
          <p:cNvSpPr txBox="1">
            <a:spLocks noChangeArrowheads="1"/>
          </p:cNvSpPr>
          <p:nvPr/>
        </p:nvSpPr>
        <p:spPr bwMode="auto">
          <a:xfrm>
            <a:off x="381000" y="3505200"/>
            <a:ext cx="533400" cy="528638"/>
          </a:xfrm>
          <a:prstGeom prst="rect">
            <a:avLst/>
          </a:prstGeom>
          <a:solidFill>
            <a:schemeClr val="tx1"/>
          </a:solidFill>
          <a:ln w="9525">
            <a:solidFill>
              <a:schemeClr val="tx1"/>
            </a:solidFill>
            <a:miter lim="800000"/>
            <a:headEnd/>
            <a:tailEnd/>
          </a:ln>
        </p:spPr>
        <p:txBody>
          <a:bodyPr>
            <a:spAutoFit/>
          </a:bodyPr>
          <a:lstStyle/>
          <a:p>
            <a:pPr>
              <a:spcBef>
                <a:spcPct val="50000"/>
              </a:spcBef>
            </a:pPr>
            <a:r>
              <a:rPr lang="en-GB" sz="2800">
                <a:solidFill>
                  <a:schemeClr val="bg1"/>
                </a:solidFill>
              </a:rPr>
              <a:t>G</a:t>
            </a:r>
          </a:p>
        </p:txBody>
      </p:sp>
      <p:cxnSp>
        <p:nvCxnSpPr>
          <p:cNvPr id="36891" name="AutoShape 28"/>
          <p:cNvCxnSpPr>
            <a:cxnSpLocks noChangeShapeType="1"/>
          </p:cNvCxnSpPr>
          <p:nvPr/>
        </p:nvCxnSpPr>
        <p:spPr bwMode="auto">
          <a:xfrm flipV="1">
            <a:off x="647700" y="2971800"/>
            <a:ext cx="342900" cy="533400"/>
          </a:xfrm>
          <a:prstGeom prst="straightConnector1">
            <a:avLst/>
          </a:prstGeom>
          <a:noFill/>
          <a:ln w="9525">
            <a:noFill/>
            <a:round/>
            <a:headEnd/>
            <a:tailEnd type="triangle" w="med" len="med"/>
          </a:ln>
        </p:spPr>
      </p:cxnSp>
      <p:cxnSp>
        <p:nvCxnSpPr>
          <p:cNvPr id="57373" name="AutoShape 29"/>
          <p:cNvCxnSpPr>
            <a:cxnSpLocks noChangeShapeType="1"/>
            <a:stCxn id="57349" idx="2"/>
            <a:endCxn id="57357" idx="0"/>
          </p:cNvCxnSpPr>
          <p:nvPr/>
        </p:nvCxnSpPr>
        <p:spPr bwMode="auto">
          <a:xfrm>
            <a:off x="2628900" y="2814638"/>
            <a:ext cx="304800" cy="690562"/>
          </a:xfrm>
          <a:prstGeom prst="straightConnector1">
            <a:avLst/>
          </a:prstGeom>
          <a:noFill/>
          <a:ln w="9525">
            <a:solidFill>
              <a:schemeClr val="folHlink"/>
            </a:solidFill>
            <a:round/>
            <a:headEnd/>
            <a:tailEnd/>
          </a:ln>
        </p:spPr>
      </p:cxnSp>
      <p:cxnSp>
        <p:nvCxnSpPr>
          <p:cNvPr id="57374" name="AutoShape 30"/>
          <p:cNvCxnSpPr>
            <a:cxnSpLocks noChangeShapeType="1"/>
            <a:stCxn id="57349" idx="2"/>
            <a:endCxn id="57356" idx="0"/>
          </p:cNvCxnSpPr>
          <p:nvPr/>
        </p:nvCxnSpPr>
        <p:spPr bwMode="auto">
          <a:xfrm flipH="1">
            <a:off x="2324100" y="2814638"/>
            <a:ext cx="304800" cy="690562"/>
          </a:xfrm>
          <a:prstGeom prst="straightConnector1">
            <a:avLst/>
          </a:prstGeom>
          <a:noFill/>
          <a:ln w="9525">
            <a:solidFill>
              <a:schemeClr val="folHlink"/>
            </a:solidFill>
            <a:round/>
            <a:headEnd/>
            <a:tailEnd/>
          </a:ln>
        </p:spPr>
      </p:cxnSp>
      <p:cxnSp>
        <p:nvCxnSpPr>
          <p:cNvPr id="57375" name="AutoShape 31"/>
          <p:cNvCxnSpPr>
            <a:cxnSpLocks noChangeShapeType="1"/>
            <a:stCxn id="57350" idx="2"/>
            <a:endCxn id="57359" idx="0"/>
          </p:cNvCxnSpPr>
          <p:nvPr/>
        </p:nvCxnSpPr>
        <p:spPr bwMode="auto">
          <a:xfrm>
            <a:off x="4533900" y="2814638"/>
            <a:ext cx="304800" cy="690562"/>
          </a:xfrm>
          <a:prstGeom prst="straightConnector1">
            <a:avLst/>
          </a:prstGeom>
          <a:noFill/>
          <a:ln w="9525">
            <a:solidFill>
              <a:schemeClr val="folHlink"/>
            </a:solidFill>
            <a:round/>
            <a:headEnd/>
            <a:tailEnd/>
          </a:ln>
        </p:spPr>
      </p:cxnSp>
      <p:cxnSp>
        <p:nvCxnSpPr>
          <p:cNvPr id="57376" name="AutoShape 32"/>
          <p:cNvCxnSpPr>
            <a:cxnSpLocks noChangeShapeType="1"/>
            <a:stCxn id="57350" idx="2"/>
            <a:endCxn id="57358" idx="0"/>
          </p:cNvCxnSpPr>
          <p:nvPr/>
        </p:nvCxnSpPr>
        <p:spPr bwMode="auto">
          <a:xfrm flipH="1">
            <a:off x="4229100" y="2814638"/>
            <a:ext cx="304800" cy="690562"/>
          </a:xfrm>
          <a:prstGeom prst="straightConnector1">
            <a:avLst/>
          </a:prstGeom>
          <a:noFill/>
          <a:ln w="9525">
            <a:solidFill>
              <a:schemeClr val="folHlink"/>
            </a:solidFill>
            <a:round/>
            <a:headEnd/>
            <a:tailEnd/>
          </a:ln>
        </p:spPr>
      </p:cxnSp>
      <p:sp>
        <p:nvSpPr>
          <p:cNvPr id="57377" name="Text Box 33"/>
          <p:cNvSpPr txBox="1">
            <a:spLocks noChangeArrowheads="1"/>
          </p:cNvSpPr>
          <p:nvPr/>
        </p:nvSpPr>
        <p:spPr bwMode="auto">
          <a:xfrm>
            <a:off x="4800600" y="1143000"/>
            <a:ext cx="3970338" cy="641350"/>
          </a:xfrm>
          <a:prstGeom prst="rect">
            <a:avLst/>
          </a:prstGeom>
          <a:noFill/>
          <a:ln w="9525">
            <a:noFill/>
            <a:miter lim="800000"/>
            <a:headEnd/>
            <a:tailEnd/>
          </a:ln>
        </p:spPr>
        <p:txBody>
          <a:bodyPr>
            <a:spAutoFit/>
          </a:bodyPr>
          <a:lstStyle/>
          <a:p>
            <a:pPr>
              <a:spcBef>
                <a:spcPct val="50000"/>
              </a:spcBef>
            </a:pPr>
            <a:r>
              <a:rPr lang="en-US">
                <a:solidFill>
                  <a:srgbClr val="FF3300"/>
                </a:solidFill>
              </a:rPr>
              <a:t>We again begin with our initial state: the node labelled A</a:t>
            </a:r>
          </a:p>
        </p:txBody>
      </p:sp>
      <p:sp>
        <p:nvSpPr>
          <p:cNvPr id="57378" name="Text Box 34"/>
          <p:cNvSpPr txBox="1">
            <a:spLocks noChangeArrowheads="1"/>
          </p:cNvSpPr>
          <p:nvPr/>
        </p:nvSpPr>
        <p:spPr bwMode="auto">
          <a:xfrm>
            <a:off x="4800600" y="1143000"/>
            <a:ext cx="4343400" cy="641350"/>
          </a:xfrm>
          <a:prstGeom prst="rect">
            <a:avLst/>
          </a:prstGeom>
          <a:noFill/>
          <a:ln w="9525">
            <a:noFill/>
            <a:miter lim="800000"/>
            <a:headEnd/>
            <a:tailEnd/>
          </a:ln>
        </p:spPr>
        <p:txBody>
          <a:bodyPr>
            <a:spAutoFit/>
          </a:bodyPr>
          <a:lstStyle/>
          <a:p>
            <a:pPr>
              <a:spcBef>
                <a:spcPct val="50000"/>
              </a:spcBef>
            </a:pPr>
            <a:r>
              <a:rPr lang="en-US">
                <a:solidFill>
                  <a:srgbClr val="FF3300"/>
                </a:solidFill>
              </a:rPr>
              <a:t>Again, we expand node A to reveal the level one nodes</a:t>
            </a:r>
          </a:p>
        </p:txBody>
      </p:sp>
      <p:sp>
        <p:nvSpPr>
          <p:cNvPr id="57380" name="Text Box 36"/>
          <p:cNvSpPr txBox="1">
            <a:spLocks noChangeArrowheads="1"/>
          </p:cNvSpPr>
          <p:nvPr/>
        </p:nvSpPr>
        <p:spPr bwMode="auto">
          <a:xfrm>
            <a:off x="385763" y="1143000"/>
            <a:ext cx="3881437" cy="641350"/>
          </a:xfrm>
          <a:prstGeom prst="rect">
            <a:avLst/>
          </a:prstGeom>
          <a:noFill/>
          <a:ln w="9525">
            <a:noFill/>
            <a:miter lim="800000"/>
            <a:headEnd/>
            <a:tailEnd/>
          </a:ln>
        </p:spPr>
        <p:txBody>
          <a:bodyPr>
            <a:spAutoFit/>
          </a:bodyPr>
          <a:lstStyle/>
          <a:p>
            <a:pPr>
              <a:spcBef>
                <a:spcPct val="50000"/>
              </a:spcBef>
            </a:pPr>
            <a:r>
              <a:rPr lang="en-US">
                <a:solidFill>
                  <a:srgbClr val="FF3300"/>
                </a:solidFill>
              </a:rPr>
              <a:t>The search then moves to level one of the node set</a:t>
            </a:r>
          </a:p>
        </p:txBody>
      </p:sp>
      <p:sp>
        <p:nvSpPr>
          <p:cNvPr id="57381" name="Text Box 37"/>
          <p:cNvSpPr txBox="1">
            <a:spLocks noChangeArrowheads="1"/>
          </p:cNvSpPr>
          <p:nvPr/>
        </p:nvSpPr>
        <p:spPr bwMode="auto">
          <a:xfrm>
            <a:off x="381000" y="1143000"/>
            <a:ext cx="3810000" cy="366713"/>
          </a:xfrm>
          <a:prstGeom prst="rect">
            <a:avLst/>
          </a:prstGeom>
          <a:noFill/>
          <a:ln w="9525">
            <a:noFill/>
            <a:miter lim="800000"/>
            <a:headEnd/>
            <a:tailEnd/>
          </a:ln>
        </p:spPr>
        <p:txBody>
          <a:bodyPr>
            <a:spAutoFit/>
          </a:bodyPr>
          <a:lstStyle/>
          <a:p>
            <a:pPr>
              <a:spcBef>
                <a:spcPct val="50000"/>
              </a:spcBef>
            </a:pPr>
            <a:r>
              <a:rPr lang="en-US">
                <a:solidFill>
                  <a:srgbClr val="FF3300"/>
                </a:solidFill>
              </a:rPr>
              <a:t>Node B is expanded…</a:t>
            </a:r>
          </a:p>
        </p:txBody>
      </p:sp>
      <p:sp>
        <p:nvSpPr>
          <p:cNvPr id="57382" name="Text Box 38"/>
          <p:cNvSpPr txBox="1">
            <a:spLocks noChangeArrowheads="1"/>
          </p:cNvSpPr>
          <p:nvPr/>
        </p:nvSpPr>
        <p:spPr bwMode="auto">
          <a:xfrm>
            <a:off x="381000" y="1187450"/>
            <a:ext cx="3810000" cy="641350"/>
          </a:xfrm>
          <a:prstGeom prst="rect">
            <a:avLst/>
          </a:prstGeom>
          <a:noFill/>
          <a:ln w="9525">
            <a:noFill/>
            <a:miter lim="800000"/>
            <a:headEnd/>
            <a:tailEnd/>
          </a:ln>
        </p:spPr>
        <p:txBody>
          <a:bodyPr>
            <a:spAutoFit/>
          </a:bodyPr>
          <a:lstStyle/>
          <a:p>
            <a:pPr>
              <a:spcBef>
                <a:spcPct val="50000"/>
              </a:spcBef>
            </a:pPr>
            <a:r>
              <a:rPr lang="en-US">
                <a:solidFill>
                  <a:srgbClr val="FF3300"/>
                </a:solidFill>
              </a:rPr>
              <a:t>We now move to level two of the node set</a:t>
            </a:r>
          </a:p>
        </p:txBody>
      </p:sp>
      <p:sp>
        <p:nvSpPr>
          <p:cNvPr id="57383" name="Text Box 39"/>
          <p:cNvSpPr txBox="1">
            <a:spLocks noChangeArrowheads="1"/>
          </p:cNvSpPr>
          <p:nvPr/>
        </p:nvSpPr>
        <p:spPr bwMode="auto">
          <a:xfrm>
            <a:off x="457200" y="1143000"/>
            <a:ext cx="3810000" cy="1190625"/>
          </a:xfrm>
          <a:prstGeom prst="rect">
            <a:avLst/>
          </a:prstGeom>
          <a:noFill/>
          <a:ln w="9525">
            <a:noFill/>
            <a:miter lim="800000"/>
            <a:headEnd/>
            <a:tailEnd/>
          </a:ln>
        </p:spPr>
        <p:txBody>
          <a:bodyPr>
            <a:spAutoFit/>
          </a:bodyPr>
          <a:lstStyle/>
          <a:p>
            <a:pPr>
              <a:spcBef>
                <a:spcPct val="50000"/>
              </a:spcBef>
            </a:pPr>
            <a:r>
              <a:rPr lang="en-US">
                <a:solidFill>
                  <a:srgbClr val="FF3300"/>
                </a:solidFill>
              </a:rPr>
              <a:t>After expanding node G we backtrack to expand node H. The process then continues until goal state is reached</a:t>
            </a:r>
          </a:p>
        </p:txBody>
      </p:sp>
      <p:cxnSp>
        <p:nvCxnSpPr>
          <p:cNvPr id="57384" name="AutoShape 40"/>
          <p:cNvCxnSpPr>
            <a:cxnSpLocks noChangeShapeType="1"/>
            <a:stCxn id="57371" idx="0"/>
            <a:endCxn id="57367" idx="2"/>
          </p:cNvCxnSpPr>
          <p:nvPr/>
        </p:nvCxnSpPr>
        <p:spPr bwMode="auto">
          <a:xfrm flipV="1">
            <a:off x="647700" y="2814638"/>
            <a:ext cx="381000" cy="690562"/>
          </a:xfrm>
          <a:prstGeom prst="straightConnector1">
            <a:avLst/>
          </a:prstGeom>
          <a:noFill/>
          <a:ln w="9525">
            <a:solidFill>
              <a:schemeClr val="tx1"/>
            </a:solidFill>
            <a:round/>
            <a:headEnd/>
            <a:tailEnd type="triangle" w="med" len="med"/>
          </a:ln>
        </p:spPr>
      </p:cxnSp>
      <p:cxnSp>
        <p:nvCxnSpPr>
          <p:cNvPr id="57385" name="AutoShape 41"/>
          <p:cNvCxnSpPr>
            <a:cxnSpLocks noChangeShapeType="1"/>
            <a:stCxn id="57367" idx="2"/>
            <a:endCxn id="57355" idx="0"/>
          </p:cNvCxnSpPr>
          <p:nvPr/>
        </p:nvCxnSpPr>
        <p:spPr bwMode="auto">
          <a:xfrm>
            <a:off x="1028700" y="2814638"/>
            <a:ext cx="228600" cy="690562"/>
          </a:xfrm>
          <a:prstGeom prst="straightConnector1">
            <a:avLst/>
          </a:prstGeom>
          <a:noFill/>
          <a:ln w="9525">
            <a:solidFill>
              <a:schemeClr val="tx1"/>
            </a:solidFill>
            <a:round/>
            <a:headEnd/>
            <a:tailEnd type="triangle" w="med" len="med"/>
          </a:ln>
        </p:spPr>
      </p:cxnSp>
      <p:sp>
        <p:nvSpPr>
          <p:cNvPr id="57386" name="Text Box 42"/>
          <p:cNvSpPr txBox="1">
            <a:spLocks noChangeArrowheads="1"/>
          </p:cNvSpPr>
          <p:nvPr/>
        </p:nvSpPr>
        <p:spPr bwMode="auto">
          <a:xfrm>
            <a:off x="990600" y="3505200"/>
            <a:ext cx="533400" cy="528638"/>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H</a:t>
            </a:r>
          </a:p>
        </p:txBody>
      </p:sp>
      <p:cxnSp>
        <p:nvCxnSpPr>
          <p:cNvPr id="57387" name="AutoShape 43"/>
          <p:cNvCxnSpPr>
            <a:cxnSpLocks noChangeShapeType="1"/>
            <a:stCxn id="57386" idx="0"/>
            <a:endCxn id="57367" idx="2"/>
          </p:cNvCxnSpPr>
          <p:nvPr/>
        </p:nvCxnSpPr>
        <p:spPr bwMode="auto">
          <a:xfrm flipH="1" flipV="1">
            <a:off x="1028700" y="2814638"/>
            <a:ext cx="228600" cy="690562"/>
          </a:xfrm>
          <a:prstGeom prst="straightConnector1">
            <a:avLst/>
          </a:prstGeom>
          <a:noFill/>
          <a:ln w="9525">
            <a:solidFill>
              <a:schemeClr val="tx1"/>
            </a:solidFill>
            <a:round/>
            <a:headEnd/>
            <a:tailEnd type="triangle" w="med" len="med"/>
          </a:ln>
        </p:spPr>
      </p:cxnSp>
      <p:cxnSp>
        <p:nvCxnSpPr>
          <p:cNvPr id="57388" name="AutoShape 44"/>
          <p:cNvCxnSpPr>
            <a:cxnSpLocks noChangeShapeType="1"/>
            <a:stCxn id="57367" idx="0"/>
            <a:endCxn id="57365" idx="2"/>
          </p:cNvCxnSpPr>
          <p:nvPr/>
        </p:nvCxnSpPr>
        <p:spPr bwMode="auto">
          <a:xfrm flipV="1">
            <a:off x="1028700" y="1747838"/>
            <a:ext cx="3505200" cy="538162"/>
          </a:xfrm>
          <a:prstGeom prst="straightConnector1">
            <a:avLst/>
          </a:prstGeom>
          <a:noFill/>
          <a:ln w="9525">
            <a:solidFill>
              <a:schemeClr val="tx1"/>
            </a:solidFill>
            <a:round/>
            <a:headEnd/>
            <a:tailEnd type="triangle" w="med" len="med"/>
          </a:ln>
        </p:spPr>
      </p:cxnSp>
      <p:cxnSp>
        <p:nvCxnSpPr>
          <p:cNvPr id="57389" name="AutoShape 45"/>
          <p:cNvCxnSpPr>
            <a:cxnSpLocks noChangeShapeType="1"/>
            <a:stCxn id="57365" idx="2"/>
            <a:endCxn id="57349" idx="0"/>
          </p:cNvCxnSpPr>
          <p:nvPr/>
        </p:nvCxnSpPr>
        <p:spPr bwMode="auto">
          <a:xfrm flipH="1">
            <a:off x="2628900" y="1747838"/>
            <a:ext cx="1905000" cy="538162"/>
          </a:xfrm>
          <a:prstGeom prst="straightConnector1">
            <a:avLst/>
          </a:prstGeom>
          <a:noFill/>
          <a:ln w="9525">
            <a:solidFill>
              <a:schemeClr val="tx1"/>
            </a:solidFill>
            <a:round/>
            <a:headEnd/>
            <a:tailEnd type="triangle" w="med" len="med"/>
          </a:ln>
        </p:spPr>
      </p:cxnSp>
      <p:sp>
        <p:nvSpPr>
          <p:cNvPr id="57390" name="Text Box 46"/>
          <p:cNvSpPr txBox="1">
            <a:spLocks noChangeArrowheads="1"/>
          </p:cNvSpPr>
          <p:nvPr/>
        </p:nvSpPr>
        <p:spPr bwMode="auto">
          <a:xfrm>
            <a:off x="2362200" y="2286000"/>
            <a:ext cx="533400" cy="528638"/>
          </a:xfrm>
          <a:prstGeom prst="rect">
            <a:avLst/>
          </a:prstGeom>
          <a:solidFill>
            <a:schemeClr val="tx1"/>
          </a:solidFill>
          <a:ln w="9525">
            <a:solidFill>
              <a:schemeClr val="tx1"/>
            </a:solidFill>
            <a:miter lim="800000"/>
            <a:headEnd/>
            <a:tailEnd/>
          </a:ln>
        </p:spPr>
        <p:txBody>
          <a:bodyPr>
            <a:spAutoFit/>
          </a:bodyPr>
          <a:lstStyle/>
          <a:p>
            <a:pPr>
              <a:spcBef>
                <a:spcPct val="50000"/>
              </a:spcBef>
            </a:pPr>
            <a:r>
              <a:rPr lang="en-GB" sz="2800">
                <a:solidFill>
                  <a:schemeClr val="bg1"/>
                </a:solidFill>
              </a:rPr>
              <a:t>C</a:t>
            </a:r>
          </a:p>
        </p:txBody>
      </p:sp>
      <p:cxnSp>
        <p:nvCxnSpPr>
          <p:cNvPr id="57391" name="AutoShape 47"/>
          <p:cNvCxnSpPr>
            <a:cxnSpLocks noChangeShapeType="1"/>
            <a:stCxn id="57390" idx="2"/>
            <a:endCxn id="57356" idx="0"/>
          </p:cNvCxnSpPr>
          <p:nvPr/>
        </p:nvCxnSpPr>
        <p:spPr bwMode="auto">
          <a:xfrm flipH="1">
            <a:off x="2324100" y="2814638"/>
            <a:ext cx="304800" cy="690562"/>
          </a:xfrm>
          <a:prstGeom prst="straightConnector1">
            <a:avLst/>
          </a:prstGeom>
          <a:noFill/>
          <a:ln w="9525">
            <a:solidFill>
              <a:schemeClr val="tx1"/>
            </a:solidFill>
            <a:round/>
            <a:headEnd/>
            <a:tailEnd type="triangle" w="med" len="med"/>
          </a:ln>
        </p:spPr>
      </p:cxnSp>
      <p:sp>
        <p:nvSpPr>
          <p:cNvPr id="57392" name="Text Box 48"/>
          <p:cNvSpPr txBox="1">
            <a:spLocks noChangeArrowheads="1"/>
          </p:cNvSpPr>
          <p:nvPr/>
        </p:nvSpPr>
        <p:spPr bwMode="auto">
          <a:xfrm>
            <a:off x="2057400" y="3505200"/>
            <a:ext cx="533400" cy="528638"/>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I</a:t>
            </a:r>
          </a:p>
        </p:txBody>
      </p:sp>
      <p:cxnSp>
        <p:nvCxnSpPr>
          <p:cNvPr id="57393" name="AutoShape 49"/>
          <p:cNvCxnSpPr>
            <a:cxnSpLocks noChangeShapeType="1"/>
            <a:stCxn id="57392" idx="0"/>
            <a:endCxn id="57390" idx="2"/>
          </p:cNvCxnSpPr>
          <p:nvPr/>
        </p:nvCxnSpPr>
        <p:spPr bwMode="auto">
          <a:xfrm flipV="1">
            <a:off x="2324100" y="2814638"/>
            <a:ext cx="304800" cy="690562"/>
          </a:xfrm>
          <a:prstGeom prst="straightConnector1">
            <a:avLst/>
          </a:prstGeom>
          <a:noFill/>
          <a:ln w="9525">
            <a:solidFill>
              <a:schemeClr val="tx1"/>
            </a:solidFill>
            <a:round/>
            <a:headEnd/>
            <a:tailEnd type="triangle" w="med" len="med"/>
          </a:ln>
        </p:spPr>
      </p:cxnSp>
      <p:cxnSp>
        <p:nvCxnSpPr>
          <p:cNvPr id="57394" name="AutoShape 50"/>
          <p:cNvCxnSpPr>
            <a:cxnSpLocks noChangeShapeType="1"/>
            <a:stCxn id="57390" idx="2"/>
            <a:endCxn id="57357" idx="0"/>
          </p:cNvCxnSpPr>
          <p:nvPr/>
        </p:nvCxnSpPr>
        <p:spPr bwMode="auto">
          <a:xfrm>
            <a:off x="2628900" y="2814638"/>
            <a:ext cx="304800" cy="690562"/>
          </a:xfrm>
          <a:prstGeom prst="straightConnector1">
            <a:avLst/>
          </a:prstGeom>
          <a:noFill/>
          <a:ln w="9525">
            <a:solidFill>
              <a:schemeClr val="tx1"/>
            </a:solidFill>
            <a:round/>
            <a:headEnd/>
            <a:tailEnd type="triangle" w="med" len="med"/>
          </a:ln>
        </p:spPr>
      </p:cxnSp>
      <p:sp>
        <p:nvSpPr>
          <p:cNvPr id="57395" name="Text Box 51"/>
          <p:cNvSpPr txBox="1">
            <a:spLocks noChangeArrowheads="1"/>
          </p:cNvSpPr>
          <p:nvPr/>
        </p:nvSpPr>
        <p:spPr bwMode="auto">
          <a:xfrm>
            <a:off x="2667000" y="3505200"/>
            <a:ext cx="533400" cy="528638"/>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J</a:t>
            </a:r>
          </a:p>
        </p:txBody>
      </p:sp>
      <p:cxnSp>
        <p:nvCxnSpPr>
          <p:cNvPr id="36914" name="AutoShape 52"/>
          <p:cNvCxnSpPr>
            <a:cxnSpLocks noChangeShapeType="1"/>
          </p:cNvCxnSpPr>
          <p:nvPr/>
        </p:nvCxnSpPr>
        <p:spPr bwMode="auto">
          <a:xfrm flipV="1">
            <a:off x="6019800" y="4800600"/>
            <a:ext cx="1143000" cy="533400"/>
          </a:xfrm>
          <a:prstGeom prst="straightConnector1">
            <a:avLst/>
          </a:prstGeom>
          <a:noFill/>
          <a:ln w="9525">
            <a:noFill/>
            <a:round/>
            <a:headEnd/>
            <a:tailEnd type="triangle" w="med" len="med"/>
          </a:ln>
        </p:spPr>
      </p:cxnSp>
      <p:cxnSp>
        <p:nvCxnSpPr>
          <p:cNvPr id="57397" name="AutoShape 53"/>
          <p:cNvCxnSpPr>
            <a:cxnSpLocks noChangeShapeType="1"/>
            <a:stCxn id="57395" idx="0"/>
            <a:endCxn id="57390" idx="2"/>
          </p:cNvCxnSpPr>
          <p:nvPr/>
        </p:nvCxnSpPr>
        <p:spPr bwMode="auto">
          <a:xfrm flipH="1" flipV="1">
            <a:off x="2628900" y="2814638"/>
            <a:ext cx="304800" cy="690562"/>
          </a:xfrm>
          <a:prstGeom prst="straightConnector1">
            <a:avLst/>
          </a:prstGeom>
          <a:noFill/>
          <a:ln w="9525">
            <a:solidFill>
              <a:schemeClr val="tx1"/>
            </a:solidFill>
            <a:round/>
            <a:headEnd/>
            <a:tailEnd type="triangle" w="med" len="med"/>
          </a:ln>
        </p:spPr>
      </p:cxnSp>
      <p:cxnSp>
        <p:nvCxnSpPr>
          <p:cNvPr id="57398" name="AutoShape 54"/>
          <p:cNvCxnSpPr>
            <a:cxnSpLocks noChangeShapeType="1"/>
            <a:stCxn id="57390" idx="0"/>
            <a:endCxn id="57365" idx="2"/>
          </p:cNvCxnSpPr>
          <p:nvPr/>
        </p:nvCxnSpPr>
        <p:spPr bwMode="auto">
          <a:xfrm flipV="1">
            <a:off x="2628900" y="1747838"/>
            <a:ext cx="1905000" cy="538162"/>
          </a:xfrm>
          <a:prstGeom prst="straightConnector1">
            <a:avLst/>
          </a:prstGeom>
          <a:noFill/>
          <a:ln w="9525">
            <a:solidFill>
              <a:schemeClr val="tx1"/>
            </a:solidFill>
            <a:round/>
            <a:headEnd/>
            <a:tailEnd type="triangle" w="med" len="med"/>
          </a:ln>
        </p:spPr>
      </p:cxnSp>
      <p:cxnSp>
        <p:nvCxnSpPr>
          <p:cNvPr id="57399" name="AutoShape 55"/>
          <p:cNvCxnSpPr>
            <a:cxnSpLocks noChangeShapeType="1"/>
            <a:stCxn id="57365" idx="2"/>
            <a:endCxn id="57350" idx="0"/>
          </p:cNvCxnSpPr>
          <p:nvPr/>
        </p:nvCxnSpPr>
        <p:spPr bwMode="auto">
          <a:xfrm>
            <a:off x="4533900" y="1747838"/>
            <a:ext cx="0" cy="538162"/>
          </a:xfrm>
          <a:prstGeom prst="straightConnector1">
            <a:avLst/>
          </a:prstGeom>
          <a:noFill/>
          <a:ln w="9525">
            <a:solidFill>
              <a:schemeClr val="tx1"/>
            </a:solidFill>
            <a:round/>
            <a:headEnd/>
            <a:tailEnd type="triangle" w="med" len="med"/>
          </a:ln>
        </p:spPr>
      </p:cxnSp>
      <p:sp>
        <p:nvSpPr>
          <p:cNvPr id="57400" name="Text Box 56"/>
          <p:cNvSpPr txBox="1">
            <a:spLocks noChangeArrowheads="1"/>
          </p:cNvSpPr>
          <p:nvPr/>
        </p:nvSpPr>
        <p:spPr bwMode="auto">
          <a:xfrm>
            <a:off x="4267200" y="2286000"/>
            <a:ext cx="533400" cy="528638"/>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D</a:t>
            </a:r>
          </a:p>
        </p:txBody>
      </p:sp>
      <p:cxnSp>
        <p:nvCxnSpPr>
          <p:cNvPr id="57401" name="AutoShape 57"/>
          <p:cNvCxnSpPr>
            <a:cxnSpLocks noChangeShapeType="1"/>
            <a:stCxn id="57400" idx="2"/>
            <a:endCxn id="57358" idx="0"/>
          </p:cNvCxnSpPr>
          <p:nvPr/>
        </p:nvCxnSpPr>
        <p:spPr bwMode="auto">
          <a:xfrm flipH="1">
            <a:off x="4229100" y="2814638"/>
            <a:ext cx="304800" cy="690562"/>
          </a:xfrm>
          <a:prstGeom prst="straightConnector1">
            <a:avLst/>
          </a:prstGeom>
          <a:noFill/>
          <a:ln w="9525">
            <a:solidFill>
              <a:schemeClr val="tx1"/>
            </a:solidFill>
            <a:round/>
            <a:headEnd/>
            <a:tailEnd type="triangle" w="med" len="med"/>
          </a:ln>
        </p:spPr>
      </p:cxnSp>
      <p:sp>
        <p:nvSpPr>
          <p:cNvPr id="57402" name="Text Box 58"/>
          <p:cNvSpPr txBox="1">
            <a:spLocks noChangeArrowheads="1"/>
          </p:cNvSpPr>
          <p:nvPr/>
        </p:nvSpPr>
        <p:spPr bwMode="auto">
          <a:xfrm>
            <a:off x="3962400" y="3505200"/>
            <a:ext cx="533400" cy="528638"/>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chemeClr val="bg1"/>
                </a:solidFill>
              </a:rPr>
              <a:t>K</a:t>
            </a:r>
          </a:p>
        </p:txBody>
      </p:sp>
      <p:cxnSp>
        <p:nvCxnSpPr>
          <p:cNvPr id="57403" name="AutoShape 59"/>
          <p:cNvCxnSpPr>
            <a:cxnSpLocks noChangeShapeType="1"/>
            <a:stCxn id="57402" idx="0"/>
            <a:endCxn id="57400" idx="2"/>
          </p:cNvCxnSpPr>
          <p:nvPr/>
        </p:nvCxnSpPr>
        <p:spPr bwMode="auto">
          <a:xfrm flipV="1">
            <a:off x="4229100" y="2814638"/>
            <a:ext cx="304800" cy="690562"/>
          </a:xfrm>
          <a:prstGeom prst="straightConnector1">
            <a:avLst/>
          </a:prstGeom>
          <a:noFill/>
          <a:ln w="9525">
            <a:solidFill>
              <a:schemeClr val="tx1"/>
            </a:solidFill>
            <a:round/>
            <a:headEnd/>
            <a:tailEnd type="triangle" w="med" len="med"/>
          </a:ln>
        </p:spPr>
      </p:cxnSp>
      <p:cxnSp>
        <p:nvCxnSpPr>
          <p:cNvPr id="57404" name="AutoShape 60"/>
          <p:cNvCxnSpPr>
            <a:cxnSpLocks noChangeShapeType="1"/>
            <a:stCxn id="57400" idx="2"/>
            <a:endCxn id="57359" idx="0"/>
          </p:cNvCxnSpPr>
          <p:nvPr/>
        </p:nvCxnSpPr>
        <p:spPr bwMode="auto">
          <a:xfrm>
            <a:off x="4533900" y="2814638"/>
            <a:ext cx="304800" cy="690562"/>
          </a:xfrm>
          <a:prstGeom prst="straightConnector1">
            <a:avLst/>
          </a:prstGeom>
          <a:noFill/>
          <a:ln w="9525">
            <a:solidFill>
              <a:schemeClr val="tx1"/>
            </a:solidFill>
            <a:round/>
            <a:headEnd/>
            <a:tailEnd type="triangle" w="med" len="med"/>
          </a:ln>
        </p:spPr>
      </p:cxnSp>
      <p:sp>
        <p:nvSpPr>
          <p:cNvPr id="57405" name="Text Box 61"/>
          <p:cNvSpPr txBox="1">
            <a:spLocks noChangeArrowheads="1"/>
          </p:cNvSpPr>
          <p:nvPr/>
        </p:nvSpPr>
        <p:spPr bwMode="auto">
          <a:xfrm>
            <a:off x="4572000" y="3505200"/>
            <a:ext cx="533400" cy="528638"/>
          </a:xfrm>
          <a:prstGeom prst="rect">
            <a:avLst/>
          </a:prstGeom>
          <a:solidFill>
            <a:srgbClr val="000000"/>
          </a:solidFill>
          <a:ln w="9525">
            <a:solidFill>
              <a:schemeClr val="folHlink"/>
            </a:solidFill>
            <a:miter lim="800000"/>
            <a:headEnd/>
            <a:tailEnd/>
          </a:ln>
        </p:spPr>
        <p:txBody>
          <a:bodyPr>
            <a:spAutoFit/>
          </a:bodyPr>
          <a:lstStyle/>
          <a:p>
            <a:pPr>
              <a:spcBef>
                <a:spcPct val="50000"/>
              </a:spcBef>
            </a:pPr>
            <a:r>
              <a:rPr lang="en-GB" sz="2800">
                <a:solidFill>
                  <a:srgbClr val="FFFF00"/>
                </a:solidFill>
              </a:rPr>
              <a:t>L</a:t>
            </a:r>
          </a:p>
        </p:txBody>
      </p:sp>
      <p:sp>
        <p:nvSpPr>
          <p:cNvPr id="57406" name="Text Box 62"/>
          <p:cNvSpPr txBox="1">
            <a:spLocks noChangeArrowheads="1"/>
          </p:cNvSpPr>
          <p:nvPr/>
        </p:nvSpPr>
        <p:spPr bwMode="auto">
          <a:xfrm>
            <a:off x="4572000" y="3505200"/>
            <a:ext cx="533400" cy="528638"/>
          </a:xfrm>
          <a:prstGeom prst="rect">
            <a:avLst/>
          </a:prstGeom>
          <a:solidFill>
            <a:srgbClr val="FFFF00"/>
          </a:solidFill>
          <a:ln w="9525">
            <a:solidFill>
              <a:schemeClr val="tx1"/>
            </a:solidFill>
            <a:miter lim="800000"/>
            <a:headEnd/>
            <a:tailEnd/>
          </a:ln>
        </p:spPr>
        <p:txBody>
          <a:bodyPr>
            <a:spAutoFit/>
          </a:bodyPr>
          <a:lstStyle/>
          <a:p>
            <a:pPr>
              <a:spcBef>
                <a:spcPct val="50000"/>
              </a:spcBef>
            </a:pPr>
            <a:r>
              <a:rPr lang="en-GB" sz="2800"/>
              <a:t>L</a:t>
            </a:r>
          </a:p>
        </p:txBody>
      </p:sp>
      <p:sp>
        <p:nvSpPr>
          <p:cNvPr id="57407" name="Text Box 63"/>
          <p:cNvSpPr txBox="1">
            <a:spLocks noChangeArrowheads="1"/>
          </p:cNvSpPr>
          <p:nvPr/>
        </p:nvSpPr>
        <p:spPr bwMode="auto">
          <a:xfrm>
            <a:off x="4572000" y="3505200"/>
            <a:ext cx="533400" cy="528638"/>
          </a:xfrm>
          <a:prstGeom prst="rect">
            <a:avLst/>
          </a:prstGeom>
          <a:solidFill>
            <a:srgbClr val="000000"/>
          </a:solidFill>
          <a:ln w="9525">
            <a:solidFill>
              <a:schemeClr val="folHlink"/>
            </a:solidFill>
            <a:miter lim="800000"/>
            <a:headEnd/>
            <a:tailEnd/>
          </a:ln>
        </p:spPr>
        <p:txBody>
          <a:bodyPr>
            <a:spAutoFit/>
          </a:bodyPr>
          <a:lstStyle/>
          <a:p>
            <a:pPr>
              <a:spcBef>
                <a:spcPct val="50000"/>
              </a:spcBef>
            </a:pPr>
            <a:r>
              <a:rPr lang="en-GB" sz="2800">
                <a:solidFill>
                  <a:srgbClr val="FFFF00"/>
                </a:solidFill>
              </a:rPr>
              <a:t>L</a:t>
            </a:r>
          </a:p>
        </p:txBody>
      </p:sp>
      <p:sp>
        <p:nvSpPr>
          <p:cNvPr id="57408" name="Text Box 64"/>
          <p:cNvSpPr txBox="1">
            <a:spLocks noChangeArrowheads="1"/>
          </p:cNvSpPr>
          <p:nvPr/>
        </p:nvSpPr>
        <p:spPr bwMode="auto">
          <a:xfrm>
            <a:off x="4572000" y="3505200"/>
            <a:ext cx="533400" cy="528638"/>
          </a:xfrm>
          <a:prstGeom prst="rect">
            <a:avLst/>
          </a:prstGeom>
          <a:solidFill>
            <a:srgbClr val="FFFF00"/>
          </a:solidFill>
          <a:ln w="9525">
            <a:solidFill>
              <a:schemeClr val="tx1"/>
            </a:solidFill>
            <a:miter lim="800000"/>
            <a:headEnd/>
            <a:tailEnd/>
          </a:ln>
        </p:spPr>
        <p:txBody>
          <a:bodyPr>
            <a:spAutoFit/>
          </a:bodyPr>
          <a:lstStyle/>
          <a:p>
            <a:pPr>
              <a:spcBef>
                <a:spcPct val="50000"/>
              </a:spcBef>
            </a:pPr>
            <a:r>
              <a:rPr lang="en-GB" sz="2800"/>
              <a:t>L</a:t>
            </a:r>
          </a:p>
        </p:txBody>
      </p:sp>
      <p:sp>
        <p:nvSpPr>
          <p:cNvPr id="57409" name="Text Box 65"/>
          <p:cNvSpPr txBox="1">
            <a:spLocks noChangeArrowheads="1"/>
          </p:cNvSpPr>
          <p:nvPr/>
        </p:nvSpPr>
        <p:spPr bwMode="auto">
          <a:xfrm>
            <a:off x="4572000" y="3505200"/>
            <a:ext cx="533400" cy="528638"/>
          </a:xfrm>
          <a:prstGeom prst="rect">
            <a:avLst/>
          </a:prstGeom>
          <a:solidFill>
            <a:schemeClr val="tx1"/>
          </a:solidFill>
          <a:ln w="9525">
            <a:solidFill>
              <a:schemeClr val="folHlink"/>
            </a:solidFill>
            <a:miter lim="800000"/>
            <a:headEnd/>
            <a:tailEnd/>
          </a:ln>
        </p:spPr>
        <p:txBody>
          <a:bodyPr>
            <a:spAutoFit/>
          </a:bodyPr>
          <a:lstStyle/>
          <a:p>
            <a:pPr>
              <a:spcBef>
                <a:spcPct val="50000"/>
              </a:spcBef>
            </a:pPr>
            <a:r>
              <a:rPr lang="en-GB" sz="2800">
                <a:solidFill>
                  <a:srgbClr val="FFFF00"/>
                </a:solidFill>
              </a:rPr>
              <a:t>L</a:t>
            </a:r>
          </a:p>
        </p:txBody>
      </p:sp>
      <p:sp>
        <p:nvSpPr>
          <p:cNvPr id="57410" name="Text Box 66"/>
          <p:cNvSpPr txBox="1">
            <a:spLocks noChangeArrowheads="1"/>
          </p:cNvSpPr>
          <p:nvPr/>
        </p:nvSpPr>
        <p:spPr bwMode="auto">
          <a:xfrm>
            <a:off x="1295400" y="4660900"/>
            <a:ext cx="7010400" cy="673100"/>
          </a:xfrm>
          <a:prstGeom prst="rect">
            <a:avLst/>
          </a:prstGeom>
          <a:noFill/>
          <a:ln w="31750">
            <a:solidFill>
              <a:srgbClr val="FF3300"/>
            </a:solidFill>
            <a:miter lim="800000"/>
            <a:headEnd/>
            <a:tailEnd/>
          </a:ln>
        </p:spPr>
        <p:txBody>
          <a:bodyPr>
            <a:spAutoFit/>
          </a:bodyPr>
          <a:lstStyle/>
          <a:p>
            <a:pPr>
              <a:spcBef>
                <a:spcPct val="50000"/>
              </a:spcBef>
            </a:pPr>
            <a:r>
              <a:rPr lang="en-US">
                <a:solidFill>
                  <a:srgbClr val="FF3300"/>
                </a:solidFill>
              </a:rPr>
              <a:t>Node L is located on the second level and the search returns a solution on its second iteration</a:t>
            </a:r>
          </a:p>
        </p:txBody>
      </p:sp>
      <p:sp>
        <p:nvSpPr>
          <p:cNvPr id="57411" name="Rectangle 67"/>
          <p:cNvSpPr>
            <a:spLocks noGrp="1" noChangeArrowheads="1"/>
          </p:cNvSpPr>
          <p:nvPr>
            <p:ph type="body" idx="1"/>
          </p:nvPr>
        </p:nvSpPr>
        <p:spPr>
          <a:xfrm>
            <a:off x="304800" y="5562600"/>
            <a:ext cx="8458200" cy="1143000"/>
          </a:xfrm>
        </p:spPr>
        <p:txBody>
          <a:bodyPr/>
          <a:lstStyle/>
          <a:p>
            <a:pPr eaLnBrk="1" hangingPunct="1"/>
            <a:r>
              <a:rPr lang="en-GB" sz="2800" dirty="0" smtClean="0"/>
              <a:t>For depth =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411">
                                            <p:txEl>
                                              <p:pRg st="0" end="0"/>
                                            </p:txEl>
                                          </p:spTgt>
                                        </p:tgtEl>
                                        <p:attrNameLst>
                                          <p:attrName>style.visibility</p:attrName>
                                        </p:attrNameLst>
                                      </p:cBhvr>
                                      <p:to>
                                        <p:strVal val="visible"/>
                                      </p:to>
                                    </p:set>
                                    <p:animEffect transition="in" filter="fade">
                                      <p:cBhvr>
                                        <p:cTn id="7" dur="1000"/>
                                        <p:tgtEl>
                                          <p:spTgt spid="57411">
                                            <p:txEl>
                                              <p:pRg st="0" end="0"/>
                                            </p:txEl>
                                          </p:spTgt>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499"/>
                                          </p:stCondLst>
                                        </p:cTn>
                                        <p:tgtEl>
                                          <p:spTgt spid="57348"/>
                                        </p:tgtEl>
                                        <p:attrNameLst>
                                          <p:attrName>style.visibility</p:attrName>
                                        </p:attrNameLst>
                                      </p:cBhvr>
                                      <p:to>
                                        <p:strVal val="visible"/>
                                      </p:to>
                                    </p:se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499"/>
                                          </p:stCondLst>
                                        </p:cTn>
                                        <p:tgtEl>
                                          <p:spTgt spid="57377"/>
                                        </p:tgtEl>
                                        <p:attrNameLst>
                                          <p:attrName>style.visibility</p:attrName>
                                        </p:attrNameLst>
                                      </p:cBhvr>
                                      <p:to>
                                        <p:strVal val="visible"/>
                                      </p:to>
                                    </p:set>
                                  </p:childTnLst>
                                  <p:subTnLst>
                                    <p:set>
                                      <p:cBhvr override="childStyle">
                                        <p:cTn dur="1" fill="hold" display="0" masterRel="nextClick" afterEffect="1"/>
                                        <p:tgtEl>
                                          <p:spTgt spid="57377"/>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57378"/>
                                        </p:tgtEl>
                                        <p:attrNameLst>
                                          <p:attrName>style.visibility</p:attrName>
                                        </p:attrNameLst>
                                      </p:cBhvr>
                                      <p:to>
                                        <p:strVal val="visible"/>
                                      </p:to>
                                    </p:set>
                                  </p:childTnLst>
                                  <p:subTnLst>
                                    <p:set>
                                      <p:cBhvr override="childStyle">
                                        <p:cTn dur="1" fill="hold" display="0" masterRel="nextClick" afterEffect="1"/>
                                        <p:tgtEl>
                                          <p:spTgt spid="57378"/>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57360"/>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57352"/>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nodeType="afterEffect">
                                  <p:stCondLst>
                                    <p:cond delay="0"/>
                                  </p:stCondLst>
                                  <p:childTnLst>
                                    <p:set>
                                      <p:cBhvr>
                                        <p:cTn id="27" dur="1" fill="hold">
                                          <p:stCondLst>
                                            <p:cond delay="499"/>
                                          </p:stCondLst>
                                        </p:cTn>
                                        <p:tgtEl>
                                          <p:spTgt spid="57361"/>
                                        </p:tgtEl>
                                        <p:attrNameLst>
                                          <p:attrName>style.visibility</p:attrName>
                                        </p:attrNameLst>
                                      </p:cBhvr>
                                      <p:to>
                                        <p:strVal val="visible"/>
                                      </p:to>
                                    </p:set>
                                  </p:childTnLst>
                                </p:cTn>
                              </p:par>
                            </p:childTnLst>
                          </p:cTn>
                        </p:par>
                        <p:par>
                          <p:cTn id="28" fill="hold">
                            <p:stCondLst>
                              <p:cond delay="1500"/>
                            </p:stCondLst>
                            <p:childTnLst>
                              <p:par>
                                <p:cTn id="29" presetID="1" presetClass="entr" presetSubtype="0" fill="hold" grpId="0" nodeType="afterEffect">
                                  <p:stCondLst>
                                    <p:cond delay="0"/>
                                  </p:stCondLst>
                                  <p:childTnLst>
                                    <p:set>
                                      <p:cBhvr>
                                        <p:cTn id="30" dur="1" fill="hold">
                                          <p:stCondLst>
                                            <p:cond delay="499"/>
                                          </p:stCondLst>
                                        </p:cTn>
                                        <p:tgtEl>
                                          <p:spTgt spid="57351"/>
                                        </p:tgtEl>
                                        <p:attrNameLst>
                                          <p:attrName>style.visibility</p:attrName>
                                        </p:attrNameLst>
                                      </p:cBhvr>
                                      <p:to>
                                        <p:strVal val="visible"/>
                                      </p:to>
                                    </p:set>
                                  </p:childTnLst>
                                </p:cTn>
                              </p:par>
                            </p:childTnLst>
                          </p:cTn>
                        </p:par>
                        <p:par>
                          <p:cTn id="31" fill="hold">
                            <p:stCondLst>
                              <p:cond delay="2000"/>
                            </p:stCondLst>
                            <p:childTnLst>
                              <p:par>
                                <p:cTn id="32" presetID="1" presetClass="entr" presetSubtype="0" fill="hold" nodeType="afterEffect">
                                  <p:stCondLst>
                                    <p:cond delay="0"/>
                                  </p:stCondLst>
                                  <p:childTnLst>
                                    <p:set>
                                      <p:cBhvr>
                                        <p:cTn id="33" dur="1" fill="hold">
                                          <p:stCondLst>
                                            <p:cond delay="499"/>
                                          </p:stCondLst>
                                        </p:cTn>
                                        <p:tgtEl>
                                          <p:spTgt spid="57362"/>
                                        </p:tgtEl>
                                        <p:attrNameLst>
                                          <p:attrName>style.visibility</p:attrName>
                                        </p:attrNameLst>
                                      </p:cBhvr>
                                      <p:to>
                                        <p:strVal val="visible"/>
                                      </p:to>
                                    </p:set>
                                  </p:childTnLst>
                                </p:cTn>
                              </p:par>
                            </p:childTnLst>
                          </p:cTn>
                        </p:par>
                        <p:par>
                          <p:cTn id="34" fill="hold">
                            <p:stCondLst>
                              <p:cond delay="2500"/>
                            </p:stCondLst>
                            <p:childTnLst>
                              <p:par>
                                <p:cTn id="35" presetID="1" presetClass="entr" presetSubtype="0" fill="hold" grpId="0" nodeType="afterEffect">
                                  <p:stCondLst>
                                    <p:cond delay="0"/>
                                  </p:stCondLst>
                                  <p:childTnLst>
                                    <p:set>
                                      <p:cBhvr>
                                        <p:cTn id="36" dur="1" fill="hold">
                                          <p:stCondLst>
                                            <p:cond delay="499"/>
                                          </p:stCondLst>
                                        </p:cTn>
                                        <p:tgtEl>
                                          <p:spTgt spid="57350"/>
                                        </p:tgtEl>
                                        <p:attrNameLst>
                                          <p:attrName>style.visibility</p:attrName>
                                        </p:attrNameLst>
                                      </p:cBhvr>
                                      <p:to>
                                        <p:strVal val="visible"/>
                                      </p:to>
                                    </p:set>
                                  </p:childTnLst>
                                </p:cTn>
                              </p:par>
                            </p:childTnLst>
                          </p:cTn>
                        </p:par>
                        <p:par>
                          <p:cTn id="37" fill="hold">
                            <p:stCondLst>
                              <p:cond delay="3000"/>
                            </p:stCondLst>
                            <p:childTnLst>
                              <p:par>
                                <p:cTn id="38" presetID="1" presetClass="entr" presetSubtype="0" fill="hold" nodeType="afterEffect">
                                  <p:stCondLst>
                                    <p:cond delay="0"/>
                                  </p:stCondLst>
                                  <p:childTnLst>
                                    <p:set>
                                      <p:cBhvr>
                                        <p:cTn id="39" dur="1" fill="hold">
                                          <p:stCondLst>
                                            <p:cond delay="499"/>
                                          </p:stCondLst>
                                        </p:cTn>
                                        <p:tgtEl>
                                          <p:spTgt spid="57363"/>
                                        </p:tgtEl>
                                        <p:attrNameLst>
                                          <p:attrName>style.visibility</p:attrName>
                                        </p:attrNameLst>
                                      </p:cBhvr>
                                      <p:to>
                                        <p:strVal val="visible"/>
                                      </p:to>
                                    </p:set>
                                  </p:childTnLst>
                                </p:cTn>
                              </p:par>
                            </p:childTnLst>
                          </p:cTn>
                        </p:par>
                        <p:par>
                          <p:cTn id="40" fill="hold">
                            <p:stCondLst>
                              <p:cond delay="3500"/>
                            </p:stCondLst>
                            <p:childTnLst>
                              <p:par>
                                <p:cTn id="41" presetID="1" presetClass="entr" presetSubtype="0" fill="hold" grpId="0" nodeType="afterEffect">
                                  <p:stCondLst>
                                    <p:cond delay="0"/>
                                  </p:stCondLst>
                                  <p:childTnLst>
                                    <p:set>
                                      <p:cBhvr>
                                        <p:cTn id="42" dur="1" fill="hold">
                                          <p:stCondLst>
                                            <p:cond delay="499"/>
                                          </p:stCondLst>
                                        </p:cTn>
                                        <p:tgtEl>
                                          <p:spTgt spid="57349"/>
                                        </p:tgtEl>
                                        <p:attrNameLst>
                                          <p:attrName>style.visibility</p:attrName>
                                        </p:attrNameLst>
                                      </p:cBhvr>
                                      <p:to>
                                        <p:strVal val="visible"/>
                                      </p:to>
                                    </p:set>
                                  </p:childTnLst>
                                </p:cTn>
                              </p:par>
                            </p:childTnLst>
                          </p:cTn>
                        </p:par>
                        <p:par>
                          <p:cTn id="43" fill="hold">
                            <p:stCondLst>
                              <p:cond delay="4000"/>
                            </p:stCondLst>
                            <p:childTnLst>
                              <p:par>
                                <p:cTn id="44" presetID="1" presetClass="entr" presetSubtype="0" fill="hold" nodeType="afterEffect">
                                  <p:stCondLst>
                                    <p:cond delay="0"/>
                                  </p:stCondLst>
                                  <p:childTnLst>
                                    <p:set>
                                      <p:cBhvr>
                                        <p:cTn id="45" dur="1" fill="hold">
                                          <p:stCondLst>
                                            <p:cond delay="499"/>
                                          </p:stCondLst>
                                        </p:cTn>
                                        <p:tgtEl>
                                          <p:spTgt spid="57364"/>
                                        </p:tgtEl>
                                        <p:attrNameLst>
                                          <p:attrName>style.visibility</p:attrName>
                                        </p:attrNameLst>
                                      </p:cBhvr>
                                      <p:to>
                                        <p:strVal val="visible"/>
                                      </p:to>
                                    </p:set>
                                  </p:childTnLst>
                                </p:cTn>
                              </p:par>
                            </p:childTnLst>
                          </p:cTn>
                        </p:par>
                        <p:par>
                          <p:cTn id="46" fill="hold">
                            <p:stCondLst>
                              <p:cond delay="4500"/>
                            </p:stCondLst>
                            <p:childTnLst>
                              <p:par>
                                <p:cTn id="47" presetID="1" presetClass="entr" presetSubtype="0" fill="hold" grpId="0" nodeType="afterEffect">
                                  <p:stCondLst>
                                    <p:cond delay="0"/>
                                  </p:stCondLst>
                                  <p:childTnLst>
                                    <p:set>
                                      <p:cBhvr>
                                        <p:cTn id="48" dur="1" fill="hold">
                                          <p:stCondLst>
                                            <p:cond delay="499"/>
                                          </p:stCondLst>
                                        </p:cTn>
                                        <p:tgtEl>
                                          <p:spTgt spid="57353"/>
                                        </p:tgtEl>
                                        <p:attrNameLst>
                                          <p:attrName>style.visibility</p:attrName>
                                        </p:attrNameLst>
                                      </p:cBhvr>
                                      <p:to>
                                        <p:strVal val="visible"/>
                                      </p:to>
                                    </p:set>
                                  </p:childTnLst>
                                </p:cTn>
                              </p:par>
                            </p:childTnLst>
                          </p:cTn>
                        </p:par>
                        <p:par>
                          <p:cTn id="49" fill="hold">
                            <p:stCondLst>
                              <p:cond delay="5000"/>
                            </p:stCondLst>
                            <p:childTnLst>
                              <p:par>
                                <p:cTn id="50" presetID="1" presetClass="entr" presetSubtype="0" fill="hold" grpId="0" nodeType="afterEffect">
                                  <p:stCondLst>
                                    <p:cond delay="0"/>
                                  </p:stCondLst>
                                  <p:childTnLst>
                                    <p:set>
                                      <p:cBhvr>
                                        <p:cTn id="51" dur="1" fill="hold">
                                          <p:stCondLst>
                                            <p:cond delay="499"/>
                                          </p:stCondLst>
                                        </p:cTn>
                                        <p:tgtEl>
                                          <p:spTgt spid="57365"/>
                                        </p:tgtEl>
                                        <p:attrNameLst>
                                          <p:attrName>style.visibility</p:attrName>
                                        </p:attrNameLst>
                                      </p:cBhvr>
                                      <p:to>
                                        <p:strVal val="visible"/>
                                      </p:to>
                                    </p:set>
                                  </p:childTnLst>
                                </p:cTn>
                              </p:par>
                            </p:childTnLst>
                          </p:cTn>
                        </p:par>
                        <p:par>
                          <p:cTn id="52" fill="hold">
                            <p:stCondLst>
                              <p:cond delay="5500"/>
                            </p:stCondLst>
                            <p:childTnLst>
                              <p:par>
                                <p:cTn id="53" presetID="1" presetClass="entr" presetSubtype="0" fill="hold" grpId="0" nodeType="afterEffect">
                                  <p:stCondLst>
                                    <p:cond delay="0"/>
                                  </p:stCondLst>
                                  <p:childTnLst>
                                    <p:set>
                                      <p:cBhvr>
                                        <p:cTn id="54" dur="1" fill="hold">
                                          <p:stCondLst>
                                            <p:cond delay="499"/>
                                          </p:stCondLst>
                                        </p:cTn>
                                        <p:tgtEl>
                                          <p:spTgt spid="57380"/>
                                        </p:tgtEl>
                                        <p:attrNameLst>
                                          <p:attrName>style.visibility</p:attrName>
                                        </p:attrNameLst>
                                      </p:cBhvr>
                                      <p:to>
                                        <p:strVal val="visible"/>
                                      </p:to>
                                    </p:set>
                                  </p:childTnLst>
                                  <p:subTnLst>
                                    <p:set>
                                      <p:cBhvr override="childStyle">
                                        <p:cTn dur="1" fill="hold" display="0" masterRel="nextClick" afterEffect="1"/>
                                        <p:tgtEl>
                                          <p:spTgt spid="57380"/>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57366"/>
                                        </p:tgtEl>
                                        <p:attrNameLst>
                                          <p:attrName>style.visibility</p:attrName>
                                        </p:attrNameLst>
                                      </p:cBhvr>
                                      <p:to>
                                        <p:strVal val="visible"/>
                                      </p:to>
                                    </p:set>
                                  </p:childTnLst>
                                  <p:subTnLst>
                                    <p:set>
                                      <p:cBhvr override="childStyle">
                                        <p:cTn dur="1" fill="hold" display="0" masterRel="sameClick" afterEffect="1">
                                          <p:stCondLst>
                                            <p:cond evt="end" delay="0">
                                              <p:tn val="57"/>
                                            </p:cond>
                                          </p:stCondLst>
                                        </p:cTn>
                                        <p:tgtEl>
                                          <p:spTgt spid="57366"/>
                                        </p:tgtEl>
                                        <p:attrNameLst>
                                          <p:attrName>style.visibility</p:attrName>
                                        </p:attrNameLst>
                                      </p:cBhvr>
                                      <p:to>
                                        <p:strVal val="hidden"/>
                                      </p:to>
                                    </p:set>
                                  </p:sub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499"/>
                                          </p:stCondLst>
                                        </p:cTn>
                                        <p:tgtEl>
                                          <p:spTgt spid="57381"/>
                                        </p:tgtEl>
                                        <p:attrNameLst>
                                          <p:attrName>style.visibility</p:attrName>
                                        </p:attrNameLst>
                                      </p:cBhvr>
                                      <p:to>
                                        <p:strVal val="visible"/>
                                      </p:to>
                                    </p:set>
                                  </p:childTnLst>
                                  <p:subTnLst>
                                    <p:set>
                                      <p:cBhvr override="childStyle">
                                        <p:cTn dur="1" fill="hold" display="0" masterRel="nextClick" afterEffect="1"/>
                                        <p:tgtEl>
                                          <p:spTgt spid="57381"/>
                                        </p:tgtEl>
                                        <p:attrNameLst>
                                          <p:attrName>style.visibility</p:attrName>
                                        </p:attrNameLst>
                                      </p:cBhvr>
                                      <p:to>
                                        <p:strVal val="hidden"/>
                                      </p:to>
                                    </p:set>
                                  </p:sub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499"/>
                                          </p:stCondLst>
                                        </p:cTn>
                                        <p:tgtEl>
                                          <p:spTgt spid="57368"/>
                                        </p:tgtEl>
                                        <p:attrNameLst>
                                          <p:attrName>style.visibility</p:attrName>
                                        </p:attrNameLst>
                                      </p:cBhvr>
                                      <p:to>
                                        <p:strVal val="visible"/>
                                      </p:to>
                                    </p:se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499"/>
                                          </p:stCondLst>
                                        </p:cTn>
                                        <p:tgtEl>
                                          <p:spTgt spid="57355"/>
                                        </p:tgtEl>
                                        <p:attrNameLst>
                                          <p:attrName>style.visibility</p:attrName>
                                        </p:attrNameLst>
                                      </p:cBhvr>
                                      <p:to>
                                        <p:strVal val="visible"/>
                                      </p:to>
                                    </p:set>
                                  </p:childTnLst>
                                </p:cTn>
                              </p:par>
                            </p:childTnLst>
                          </p:cTn>
                        </p:par>
                        <p:par>
                          <p:cTn id="69" fill="hold">
                            <p:stCondLst>
                              <p:cond delay="1000"/>
                            </p:stCondLst>
                            <p:childTnLst>
                              <p:par>
                                <p:cTn id="70" presetID="1" presetClass="entr" presetSubtype="0" fill="hold" nodeType="afterEffect">
                                  <p:stCondLst>
                                    <p:cond delay="0"/>
                                  </p:stCondLst>
                                  <p:childTnLst>
                                    <p:set>
                                      <p:cBhvr>
                                        <p:cTn id="71" dur="1" fill="hold">
                                          <p:stCondLst>
                                            <p:cond delay="499"/>
                                          </p:stCondLst>
                                        </p:cTn>
                                        <p:tgtEl>
                                          <p:spTgt spid="57369"/>
                                        </p:tgtEl>
                                        <p:attrNameLst>
                                          <p:attrName>style.visibility</p:attrName>
                                        </p:attrNameLst>
                                      </p:cBhvr>
                                      <p:to>
                                        <p:strVal val="visible"/>
                                      </p:to>
                                    </p:set>
                                  </p:childTnLst>
                                </p:cTn>
                              </p:par>
                            </p:childTnLst>
                          </p:cTn>
                        </p:par>
                        <p:par>
                          <p:cTn id="72" fill="hold">
                            <p:stCondLst>
                              <p:cond delay="1500"/>
                            </p:stCondLst>
                            <p:childTnLst>
                              <p:par>
                                <p:cTn id="73" presetID="1" presetClass="entr" presetSubtype="0" fill="hold" grpId="0" nodeType="afterEffect">
                                  <p:stCondLst>
                                    <p:cond delay="0"/>
                                  </p:stCondLst>
                                  <p:childTnLst>
                                    <p:set>
                                      <p:cBhvr>
                                        <p:cTn id="74" dur="1" fill="hold">
                                          <p:stCondLst>
                                            <p:cond delay="499"/>
                                          </p:stCondLst>
                                        </p:cTn>
                                        <p:tgtEl>
                                          <p:spTgt spid="57354"/>
                                        </p:tgtEl>
                                        <p:attrNameLst>
                                          <p:attrName>style.visibility</p:attrName>
                                        </p:attrNameLst>
                                      </p:cBhvr>
                                      <p:to>
                                        <p:strVal val="visible"/>
                                      </p:to>
                                    </p:set>
                                  </p:childTnLst>
                                </p:cTn>
                              </p:par>
                            </p:childTnLst>
                          </p:cTn>
                        </p:par>
                        <p:par>
                          <p:cTn id="75" fill="hold">
                            <p:stCondLst>
                              <p:cond delay="2000"/>
                            </p:stCondLst>
                            <p:childTnLst>
                              <p:par>
                                <p:cTn id="76" presetID="1" presetClass="entr" presetSubtype="0" fill="hold" grpId="0" nodeType="afterEffect">
                                  <p:stCondLst>
                                    <p:cond delay="0"/>
                                  </p:stCondLst>
                                  <p:childTnLst>
                                    <p:set>
                                      <p:cBhvr>
                                        <p:cTn id="77" dur="1" fill="hold">
                                          <p:stCondLst>
                                            <p:cond delay="499"/>
                                          </p:stCondLst>
                                        </p:cTn>
                                        <p:tgtEl>
                                          <p:spTgt spid="57367"/>
                                        </p:tgtEl>
                                        <p:attrNameLst>
                                          <p:attrName>style.visibility</p:attrName>
                                        </p:attrNameLst>
                                      </p:cBhvr>
                                      <p:to>
                                        <p:strVal val="visible"/>
                                      </p:to>
                                    </p:set>
                                  </p:childTnLst>
                                </p:cTn>
                              </p:par>
                            </p:childTnLst>
                          </p:cTn>
                        </p:par>
                        <p:par>
                          <p:cTn id="78" fill="hold">
                            <p:stCondLst>
                              <p:cond delay="2500"/>
                            </p:stCondLst>
                            <p:childTnLst>
                              <p:par>
                                <p:cTn id="79" presetID="1" presetClass="entr" presetSubtype="0" fill="hold" grpId="0" nodeType="afterEffect">
                                  <p:stCondLst>
                                    <p:cond delay="0"/>
                                  </p:stCondLst>
                                  <p:childTnLst>
                                    <p:set>
                                      <p:cBhvr>
                                        <p:cTn id="80" dur="1" fill="hold">
                                          <p:stCondLst>
                                            <p:cond delay="499"/>
                                          </p:stCondLst>
                                        </p:cTn>
                                        <p:tgtEl>
                                          <p:spTgt spid="57382"/>
                                        </p:tgtEl>
                                        <p:attrNameLst>
                                          <p:attrName>style.visibility</p:attrName>
                                        </p:attrNameLst>
                                      </p:cBhvr>
                                      <p:to>
                                        <p:strVal val="visible"/>
                                      </p:to>
                                    </p:set>
                                  </p:childTnLst>
                                  <p:subTnLst>
                                    <p:set>
                                      <p:cBhvr override="childStyle">
                                        <p:cTn dur="1" fill="hold" display="0" masterRel="nextClick" afterEffect="1"/>
                                        <p:tgtEl>
                                          <p:spTgt spid="57382"/>
                                        </p:tgtEl>
                                        <p:attrNameLst>
                                          <p:attrName>style.visibility</p:attrName>
                                        </p:attrNameLst>
                                      </p:cBhvr>
                                      <p:to>
                                        <p:strVal val="hidden"/>
                                      </p:to>
                                    </p:set>
                                  </p:sub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499"/>
                                          </p:stCondLst>
                                        </p:cTn>
                                        <p:tgtEl>
                                          <p:spTgt spid="57370"/>
                                        </p:tgtEl>
                                        <p:attrNameLst>
                                          <p:attrName>style.visibility</p:attrName>
                                        </p:attrNameLst>
                                      </p:cBhvr>
                                      <p:to>
                                        <p:strVal val="visible"/>
                                      </p:to>
                                    </p:set>
                                  </p:childTnLst>
                                  <p:subTnLst>
                                    <p:set>
                                      <p:cBhvr override="childStyle">
                                        <p:cTn dur="1" fill="hold" display="0" masterRel="sameClick" afterEffect="1">
                                          <p:stCondLst>
                                            <p:cond evt="end" delay="0">
                                              <p:tn val="83"/>
                                            </p:cond>
                                          </p:stCondLst>
                                        </p:cTn>
                                        <p:tgtEl>
                                          <p:spTgt spid="57370"/>
                                        </p:tgtEl>
                                        <p:attrNameLst>
                                          <p:attrName>style.visibility</p:attrName>
                                        </p:attrNameLst>
                                      </p:cBhvr>
                                      <p:to>
                                        <p:strVal val="hidden"/>
                                      </p:to>
                                    </p:set>
                                  </p:subTnLst>
                                </p:cTn>
                              </p:par>
                            </p:childTnLst>
                          </p:cTn>
                        </p:par>
                        <p:par>
                          <p:cTn id="85" fill="hold">
                            <p:stCondLst>
                              <p:cond delay="500"/>
                            </p:stCondLst>
                            <p:childTnLst>
                              <p:par>
                                <p:cTn id="86" presetID="1" presetClass="entr" presetSubtype="0" fill="hold" grpId="0" nodeType="afterEffect">
                                  <p:stCondLst>
                                    <p:cond delay="0"/>
                                  </p:stCondLst>
                                  <p:childTnLst>
                                    <p:set>
                                      <p:cBhvr>
                                        <p:cTn id="87" dur="1" fill="hold">
                                          <p:stCondLst>
                                            <p:cond delay="499"/>
                                          </p:stCondLst>
                                        </p:cTn>
                                        <p:tgtEl>
                                          <p:spTgt spid="57371"/>
                                        </p:tgtEl>
                                        <p:attrNameLst>
                                          <p:attrName>style.visibility</p:attrName>
                                        </p:attrNameLst>
                                      </p:cBhvr>
                                      <p:to>
                                        <p:strVal val="visible"/>
                                      </p:to>
                                    </p:se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499"/>
                                          </p:stCondLst>
                                        </p:cTn>
                                        <p:tgtEl>
                                          <p:spTgt spid="57383"/>
                                        </p:tgtEl>
                                        <p:attrNameLst>
                                          <p:attrName>style.visibility</p:attrName>
                                        </p:attrNameLst>
                                      </p:cBhvr>
                                      <p:to>
                                        <p:strVal val="visible"/>
                                      </p:to>
                                    </p:set>
                                  </p:childTnLst>
                                  <p:subTnLst>
                                    <p:set>
                                      <p:cBhvr override="childStyle">
                                        <p:cTn dur="1" fill="hold" display="0" masterRel="nextClick" afterEffect="1"/>
                                        <p:tgtEl>
                                          <p:spTgt spid="57383"/>
                                        </p:tgtEl>
                                        <p:attrNameLst>
                                          <p:attrName>style.visibility</p:attrName>
                                        </p:attrNameLst>
                                      </p:cBhvr>
                                      <p:to>
                                        <p:strVal val="hidden"/>
                                      </p:to>
                                    </p:set>
                                  </p:sub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499"/>
                                          </p:stCondLst>
                                        </p:cTn>
                                        <p:tgtEl>
                                          <p:spTgt spid="57384"/>
                                        </p:tgtEl>
                                        <p:attrNameLst>
                                          <p:attrName>style.visibility</p:attrName>
                                        </p:attrNameLst>
                                      </p:cBhvr>
                                      <p:to>
                                        <p:strVal val="visible"/>
                                      </p:to>
                                    </p:set>
                                  </p:childTnLst>
                                  <p:subTnLst>
                                    <p:set>
                                      <p:cBhvr override="childStyle">
                                        <p:cTn dur="1" fill="hold" display="0" masterRel="sameClick" afterEffect="1">
                                          <p:stCondLst>
                                            <p:cond evt="end" delay="0">
                                              <p:tn val="93"/>
                                            </p:cond>
                                          </p:stCondLst>
                                        </p:cTn>
                                        <p:tgtEl>
                                          <p:spTgt spid="57384"/>
                                        </p:tgtEl>
                                        <p:attrNameLst>
                                          <p:attrName>style.visibility</p:attrName>
                                        </p:attrNameLst>
                                      </p:cBhvr>
                                      <p:to>
                                        <p:strVal val="hidden"/>
                                      </p:to>
                                    </p:set>
                                  </p:subTnLst>
                                </p:cTn>
                              </p:par>
                            </p:childTnLst>
                          </p:cTn>
                        </p:par>
                        <p:par>
                          <p:cTn id="95" fill="hold">
                            <p:stCondLst>
                              <p:cond delay="500"/>
                            </p:stCondLst>
                            <p:childTnLst>
                              <p:par>
                                <p:cTn id="96" presetID="1" presetClass="entr" presetSubtype="0" fill="hold" nodeType="afterEffect">
                                  <p:stCondLst>
                                    <p:cond delay="0"/>
                                  </p:stCondLst>
                                  <p:childTnLst>
                                    <p:set>
                                      <p:cBhvr>
                                        <p:cTn id="97" dur="1" fill="hold">
                                          <p:stCondLst>
                                            <p:cond delay="499"/>
                                          </p:stCondLst>
                                        </p:cTn>
                                        <p:tgtEl>
                                          <p:spTgt spid="57385"/>
                                        </p:tgtEl>
                                        <p:attrNameLst>
                                          <p:attrName>style.visibility</p:attrName>
                                        </p:attrNameLst>
                                      </p:cBhvr>
                                      <p:to>
                                        <p:strVal val="visible"/>
                                      </p:to>
                                    </p:set>
                                  </p:childTnLst>
                                  <p:subTnLst>
                                    <p:set>
                                      <p:cBhvr override="childStyle">
                                        <p:cTn dur="1" fill="hold" display="0" masterRel="sameClick" afterEffect="1">
                                          <p:stCondLst>
                                            <p:cond evt="end" delay="0">
                                              <p:tn val="96"/>
                                            </p:cond>
                                          </p:stCondLst>
                                        </p:cTn>
                                        <p:tgtEl>
                                          <p:spTgt spid="57385"/>
                                        </p:tgtEl>
                                        <p:attrNameLst>
                                          <p:attrName>style.visibility</p:attrName>
                                        </p:attrNameLst>
                                      </p:cBhvr>
                                      <p:to>
                                        <p:strVal val="hidden"/>
                                      </p:to>
                                    </p:set>
                                  </p:subTnLst>
                                </p:cTn>
                              </p:par>
                            </p:childTnLst>
                          </p:cTn>
                        </p:par>
                        <p:par>
                          <p:cTn id="98" fill="hold">
                            <p:stCondLst>
                              <p:cond delay="1000"/>
                            </p:stCondLst>
                            <p:childTnLst>
                              <p:par>
                                <p:cTn id="99" presetID="1" presetClass="entr" presetSubtype="0" fill="hold" grpId="0" nodeType="afterEffect">
                                  <p:stCondLst>
                                    <p:cond delay="0"/>
                                  </p:stCondLst>
                                  <p:childTnLst>
                                    <p:set>
                                      <p:cBhvr>
                                        <p:cTn id="100" dur="1" fill="hold">
                                          <p:stCondLst>
                                            <p:cond delay="499"/>
                                          </p:stCondLst>
                                        </p:cTn>
                                        <p:tgtEl>
                                          <p:spTgt spid="57386"/>
                                        </p:tgtEl>
                                        <p:attrNameLst>
                                          <p:attrName>style.visibility</p:attrName>
                                        </p:attrNameLst>
                                      </p:cBhvr>
                                      <p:to>
                                        <p:strVal val="visible"/>
                                      </p:to>
                                    </p:set>
                                  </p:childTnLst>
                                </p:cTn>
                              </p:par>
                            </p:childTnLst>
                          </p:cTn>
                        </p:par>
                        <p:par>
                          <p:cTn id="101" fill="hold">
                            <p:stCondLst>
                              <p:cond delay="1500"/>
                            </p:stCondLst>
                            <p:childTnLst>
                              <p:par>
                                <p:cTn id="102" presetID="1" presetClass="entr" presetSubtype="0" fill="hold" nodeType="afterEffect">
                                  <p:stCondLst>
                                    <p:cond delay="0"/>
                                  </p:stCondLst>
                                  <p:childTnLst>
                                    <p:set>
                                      <p:cBhvr>
                                        <p:cTn id="103" dur="1" fill="hold">
                                          <p:stCondLst>
                                            <p:cond delay="499"/>
                                          </p:stCondLst>
                                        </p:cTn>
                                        <p:tgtEl>
                                          <p:spTgt spid="57387"/>
                                        </p:tgtEl>
                                        <p:attrNameLst>
                                          <p:attrName>style.visibility</p:attrName>
                                        </p:attrNameLst>
                                      </p:cBhvr>
                                      <p:to>
                                        <p:strVal val="visible"/>
                                      </p:to>
                                    </p:set>
                                  </p:childTnLst>
                                  <p:subTnLst>
                                    <p:set>
                                      <p:cBhvr override="childStyle">
                                        <p:cTn dur="1" fill="hold" display="0" masterRel="sameClick" afterEffect="1">
                                          <p:stCondLst>
                                            <p:cond evt="end" delay="0">
                                              <p:tn val="102"/>
                                            </p:cond>
                                          </p:stCondLst>
                                        </p:cTn>
                                        <p:tgtEl>
                                          <p:spTgt spid="57387"/>
                                        </p:tgtEl>
                                        <p:attrNameLst>
                                          <p:attrName>style.visibility</p:attrName>
                                        </p:attrNameLst>
                                      </p:cBhvr>
                                      <p:to>
                                        <p:strVal val="hidden"/>
                                      </p:to>
                                    </p:set>
                                  </p:subTnLst>
                                </p:cTn>
                              </p:par>
                            </p:childTnLst>
                          </p:cTn>
                        </p:par>
                        <p:par>
                          <p:cTn id="104" fill="hold">
                            <p:stCondLst>
                              <p:cond delay="2000"/>
                            </p:stCondLst>
                            <p:childTnLst>
                              <p:par>
                                <p:cTn id="105" presetID="1" presetClass="entr" presetSubtype="0" fill="hold" nodeType="afterEffect">
                                  <p:stCondLst>
                                    <p:cond delay="0"/>
                                  </p:stCondLst>
                                  <p:childTnLst>
                                    <p:set>
                                      <p:cBhvr>
                                        <p:cTn id="106" dur="1" fill="hold">
                                          <p:stCondLst>
                                            <p:cond delay="499"/>
                                          </p:stCondLst>
                                        </p:cTn>
                                        <p:tgtEl>
                                          <p:spTgt spid="57388"/>
                                        </p:tgtEl>
                                        <p:attrNameLst>
                                          <p:attrName>style.visibility</p:attrName>
                                        </p:attrNameLst>
                                      </p:cBhvr>
                                      <p:to>
                                        <p:strVal val="visible"/>
                                      </p:to>
                                    </p:set>
                                  </p:childTnLst>
                                  <p:subTnLst>
                                    <p:set>
                                      <p:cBhvr override="childStyle">
                                        <p:cTn dur="1" fill="hold" display="0" masterRel="sameClick" afterEffect="1">
                                          <p:stCondLst>
                                            <p:cond evt="end" delay="0">
                                              <p:tn val="105"/>
                                            </p:cond>
                                          </p:stCondLst>
                                        </p:cTn>
                                        <p:tgtEl>
                                          <p:spTgt spid="57388"/>
                                        </p:tgtEl>
                                        <p:attrNameLst>
                                          <p:attrName>style.visibility</p:attrName>
                                        </p:attrNameLst>
                                      </p:cBhvr>
                                      <p:to>
                                        <p:strVal val="hidden"/>
                                      </p:to>
                                    </p:set>
                                  </p:subTnLst>
                                </p:cTn>
                              </p:par>
                            </p:childTnLst>
                          </p:cTn>
                        </p:par>
                        <p:par>
                          <p:cTn id="107" fill="hold">
                            <p:stCondLst>
                              <p:cond delay="2500"/>
                            </p:stCondLst>
                            <p:childTnLst>
                              <p:par>
                                <p:cTn id="108" presetID="1" presetClass="entr" presetSubtype="0" fill="hold" nodeType="afterEffect">
                                  <p:stCondLst>
                                    <p:cond delay="0"/>
                                  </p:stCondLst>
                                  <p:childTnLst>
                                    <p:set>
                                      <p:cBhvr>
                                        <p:cTn id="109" dur="1" fill="hold">
                                          <p:stCondLst>
                                            <p:cond delay="499"/>
                                          </p:stCondLst>
                                        </p:cTn>
                                        <p:tgtEl>
                                          <p:spTgt spid="57389"/>
                                        </p:tgtEl>
                                        <p:attrNameLst>
                                          <p:attrName>style.visibility</p:attrName>
                                        </p:attrNameLst>
                                      </p:cBhvr>
                                      <p:to>
                                        <p:strVal val="visible"/>
                                      </p:to>
                                    </p:set>
                                  </p:childTnLst>
                                  <p:subTnLst>
                                    <p:set>
                                      <p:cBhvr override="childStyle">
                                        <p:cTn dur="1" fill="hold" display="0" masterRel="sameClick" afterEffect="1">
                                          <p:stCondLst>
                                            <p:cond evt="end" delay="0">
                                              <p:tn val="108"/>
                                            </p:cond>
                                          </p:stCondLst>
                                        </p:cTn>
                                        <p:tgtEl>
                                          <p:spTgt spid="57389"/>
                                        </p:tgtEl>
                                        <p:attrNameLst>
                                          <p:attrName>style.visibility</p:attrName>
                                        </p:attrNameLst>
                                      </p:cBhvr>
                                      <p:to>
                                        <p:strVal val="hidden"/>
                                      </p:to>
                                    </p:set>
                                  </p:subTnLst>
                                </p:cTn>
                              </p:par>
                            </p:childTnLst>
                          </p:cTn>
                        </p:par>
                        <p:par>
                          <p:cTn id="110" fill="hold">
                            <p:stCondLst>
                              <p:cond delay="3000"/>
                            </p:stCondLst>
                            <p:childTnLst>
                              <p:par>
                                <p:cTn id="111" presetID="1" presetClass="entr" presetSubtype="0" fill="hold" nodeType="afterEffect">
                                  <p:stCondLst>
                                    <p:cond delay="0"/>
                                  </p:stCondLst>
                                  <p:childTnLst>
                                    <p:set>
                                      <p:cBhvr>
                                        <p:cTn id="112" dur="1" fill="hold">
                                          <p:stCondLst>
                                            <p:cond delay="499"/>
                                          </p:stCondLst>
                                        </p:cTn>
                                        <p:tgtEl>
                                          <p:spTgt spid="57373"/>
                                        </p:tgtEl>
                                        <p:attrNameLst>
                                          <p:attrName>style.visibility</p:attrName>
                                        </p:attrNameLst>
                                      </p:cBhvr>
                                      <p:to>
                                        <p:strVal val="visible"/>
                                      </p:to>
                                    </p:set>
                                  </p:childTnLst>
                                </p:cTn>
                              </p:par>
                            </p:childTnLst>
                          </p:cTn>
                        </p:par>
                        <p:par>
                          <p:cTn id="113" fill="hold">
                            <p:stCondLst>
                              <p:cond delay="3500"/>
                            </p:stCondLst>
                            <p:childTnLst>
                              <p:par>
                                <p:cTn id="114" presetID="1" presetClass="entr" presetSubtype="0" fill="hold" grpId="0" nodeType="afterEffect">
                                  <p:stCondLst>
                                    <p:cond delay="0"/>
                                  </p:stCondLst>
                                  <p:childTnLst>
                                    <p:set>
                                      <p:cBhvr>
                                        <p:cTn id="115" dur="1" fill="hold">
                                          <p:stCondLst>
                                            <p:cond delay="499"/>
                                          </p:stCondLst>
                                        </p:cTn>
                                        <p:tgtEl>
                                          <p:spTgt spid="57357"/>
                                        </p:tgtEl>
                                        <p:attrNameLst>
                                          <p:attrName>style.visibility</p:attrName>
                                        </p:attrNameLst>
                                      </p:cBhvr>
                                      <p:to>
                                        <p:strVal val="visible"/>
                                      </p:to>
                                    </p:set>
                                  </p:childTnLst>
                                </p:cTn>
                              </p:par>
                            </p:childTnLst>
                          </p:cTn>
                        </p:par>
                        <p:par>
                          <p:cTn id="116" fill="hold">
                            <p:stCondLst>
                              <p:cond delay="4000"/>
                            </p:stCondLst>
                            <p:childTnLst>
                              <p:par>
                                <p:cTn id="117" presetID="1" presetClass="entr" presetSubtype="0" fill="hold" nodeType="afterEffect">
                                  <p:stCondLst>
                                    <p:cond delay="0"/>
                                  </p:stCondLst>
                                  <p:childTnLst>
                                    <p:set>
                                      <p:cBhvr>
                                        <p:cTn id="118" dur="1" fill="hold">
                                          <p:stCondLst>
                                            <p:cond delay="499"/>
                                          </p:stCondLst>
                                        </p:cTn>
                                        <p:tgtEl>
                                          <p:spTgt spid="57374"/>
                                        </p:tgtEl>
                                        <p:attrNameLst>
                                          <p:attrName>style.visibility</p:attrName>
                                        </p:attrNameLst>
                                      </p:cBhvr>
                                      <p:to>
                                        <p:strVal val="visible"/>
                                      </p:to>
                                    </p:set>
                                  </p:childTnLst>
                                </p:cTn>
                              </p:par>
                            </p:childTnLst>
                          </p:cTn>
                        </p:par>
                        <p:par>
                          <p:cTn id="119" fill="hold">
                            <p:stCondLst>
                              <p:cond delay="4500"/>
                            </p:stCondLst>
                            <p:childTnLst>
                              <p:par>
                                <p:cTn id="120" presetID="1" presetClass="entr" presetSubtype="0" fill="hold" grpId="0" nodeType="afterEffect">
                                  <p:stCondLst>
                                    <p:cond delay="0"/>
                                  </p:stCondLst>
                                  <p:childTnLst>
                                    <p:set>
                                      <p:cBhvr>
                                        <p:cTn id="121" dur="1" fill="hold">
                                          <p:stCondLst>
                                            <p:cond delay="499"/>
                                          </p:stCondLst>
                                        </p:cTn>
                                        <p:tgtEl>
                                          <p:spTgt spid="57356"/>
                                        </p:tgtEl>
                                        <p:attrNameLst>
                                          <p:attrName>style.visibility</p:attrName>
                                        </p:attrNameLst>
                                      </p:cBhvr>
                                      <p:to>
                                        <p:strVal val="visible"/>
                                      </p:to>
                                    </p:set>
                                  </p:childTnLst>
                                </p:cTn>
                              </p:par>
                            </p:childTnLst>
                          </p:cTn>
                        </p:par>
                        <p:par>
                          <p:cTn id="122" fill="hold">
                            <p:stCondLst>
                              <p:cond delay="5000"/>
                            </p:stCondLst>
                            <p:childTnLst>
                              <p:par>
                                <p:cTn id="123" presetID="1" presetClass="entr" presetSubtype="0" fill="hold" grpId="0" nodeType="afterEffect">
                                  <p:stCondLst>
                                    <p:cond delay="0"/>
                                  </p:stCondLst>
                                  <p:childTnLst>
                                    <p:set>
                                      <p:cBhvr>
                                        <p:cTn id="124" dur="1" fill="hold">
                                          <p:stCondLst>
                                            <p:cond delay="499"/>
                                          </p:stCondLst>
                                        </p:cTn>
                                        <p:tgtEl>
                                          <p:spTgt spid="57390"/>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499"/>
                                          </p:stCondLst>
                                        </p:cTn>
                                        <p:tgtEl>
                                          <p:spTgt spid="57391"/>
                                        </p:tgtEl>
                                        <p:attrNameLst>
                                          <p:attrName>style.visibility</p:attrName>
                                        </p:attrNameLst>
                                      </p:cBhvr>
                                      <p:to>
                                        <p:strVal val="visible"/>
                                      </p:to>
                                    </p:set>
                                  </p:childTnLst>
                                  <p:subTnLst>
                                    <p:set>
                                      <p:cBhvr override="childStyle">
                                        <p:cTn dur="1" fill="hold" display="0" masterRel="sameClick" afterEffect="1">
                                          <p:stCondLst>
                                            <p:cond evt="end" delay="0">
                                              <p:tn val="127"/>
                                            </p:cond>
                                          </p:stCondLst>
                                        </p:cTn>
                                        <p:tgtEl>
                                          <p:spTgt spid="57391"/>
                                        </p:tgtEl>
                                        <p:attrNameLst>
                                          <p:attrName>style.visibility</p:attrName>
                                        </p:attrNameLst>
                                      </p:cBhvr>
                                      <p:to>
                                        <p:strVal val="hidden"/>
                                      </p:to>
                                    </p:set>
                                  </p:subTnLst>
                                </p:cTn>
                              </p:par>
                            </p:childTnLst>
                          </p:cTn>
                        </p:par>
                        <p:par>
                          <p:cTn id="129" fill="hold">
                            <p:stCondLst>
                              <p:cond delay="500"/>
                            </p:stCondLst>
                            <p:childTnLst>
                              <p:par>
                                <p:cTn id="130" presetID="1" presetClass="entr" presetSubtype="0" fill="hold" grpId="0" nodeType="afterEffect">
                                  <p:stCondLst>
                                    <p:cond delay="0"/>
                                  </p:stCondLst>
                                  <p:childTnLst>
                                    <p:set>
                                      <p:cBhvr>
                                        <p:cTn id="131" dur="1" fill="hold">
                                          <p:stCondLst>
                                            <p:cond delay="499"/>
                                          </p:stCondLst>
                                        </p:cTn>
                                        <p:tgtEl>
                                          <p:spTgt spid="57392"/>
                                        </p:tgtEl>
                                        <p:attrNameLst>
                                          <p:attrName>style.visibility</p:attrName>
                                        </p:attrNameLst>
                                      </p:cBhvr>
                                      <p:to>
                                        <p:strVal val="visible"/>
                                      </p:to>
                                    </p:set>
                                  </p:childTnLst>
                                </p:cTn>
                              </p:par>
                            </p:childTnLst>
                          </p:cTn>
                        </p:par>
                        <p:par>
                          <p:cTn id="132" fill="hold">
                            <p:stCondLst>
                              <p:cond delay="1000"/>
                            </p:stCondLst>
                            <p:childTnLst>
                              <p:par>
                                <p:cTn id="133" presetID="1" presetClass="entr" presetSubtype="0" fill="hold" nodeType="afterEffect">
                                  <p:stCondLst>
                                    <p:cond delay="0"/>
                                  </p:stCondLst>
                                  <p:childTnLst>
                                    <p:set>
                                      <p:cBhvr>
                                        <p:cTn id="134" dur="1" fill="hold">
                                          <p:stCondLst>
                                            <p:cond delay="499"/>
                                          </p:stCondLst>
                                        </p:cTn>
                                        <p:tgtEl>
                                          <p:spTgt spid="57393"/>
                                        </p:tgtEl>
                                        <p:attrNameLst>
                                          <p:attrName>style.visibility</p:attrName>
                                        </p:attrNameLst>
                                      </p:cBhvr>
                                      <p:to>
                                        <p:strVal val="visible"/>
                                      </p:to>
                                    </p:set>
                                  </p:childTnLst>
                                  <p:subTnLst>
                                    <p:set>
                                      <p:cBhvr override="childStyle">
                                        <p:cTn dur="1" fill="hold" display="0" masterRel="sameClick" afterEffect="1">
                                          <p:stCondLst>
                                            <p:cond evt="end" delay="0">
                                              <p:tn val="133"/>
                                            </p:cond>
                                          </p:stCondLst>
                                        </p:cTn>
                                        <p:tgtEl>
                                          <p:spTgt spid="57393"/>
                                        </p:tgtEl>
                                        <p:attrNameLst>
                                          <p:attrName>style.visibility</p:attrName>
                                        </p:attrNameLst>
                                      </p:cBhvr>
                                      <p:to>
                                        <p:strVal val="hidden"/>
                                      </p:to>
                                    </p:set>
                                  </p:subTnLst>
                                </p:cTn>
                              </p:par>
                            </p:childTnLst>
                          </p:cTn>
                        </p:par>
                        <p:par>
                          <p:cTn id="135" fill="hold">
                            <p:stCondLst>
                              <p:cond delay="1500"/>
                            </p:stCondLst>
                            <p:childTnLst>
                              <p:par>
                                <p:cTn id="136" presetID="1" presetClass="entr" presetSubtype="0" fill="hold" nodeType="afterEffect">
                                  <p:stCondLst>
                                    <p:cond delay="0"/>
                                  </p:stCondLst>
                                  <p:childTnLst>
                                    <p:set>
                                      <p:cBhvr>
                                        <p:cTn id="137" dur="1" fill="hold">
                                          <p:stCondLst>
                                            <p:cond delay="499"/>
                                          </p:stCondLst>
                                        </p:cTn>
                                        <p:tgtEl>
                                          <p:spTgt spid="57394"/>
                                        </p:tgtEl>
                                        <p:attrNameLst>
                                          <p:attrName>style.visibility</p:attrName>
                                        </p:attrNameLst>
                                      </p:cBhvr>
                                      <p:to>
                                        <p:strVal val="visible"/>
                                      </p:to>
                                    </p:set>
                                  </p:childTnLst>
                                  <p:subTnLst>
                                    <p:set>
                                      <p:cBhvr override="childStyle">
                                        <p:cTn dur="1" fill="hold" display="0" masterRel="sameClick" afterEffect="1">
                                          <p:stCondLst>
                                            <p:cond evt="end" delay="0">
                                              <p:tn val="136"/>
                                            </p:cond>
                                          </p:stCondLst>
                                        </p:cTn>
                                        <p:tgtEl>
                                          <p:spTgt spid="57394"/>
                                        </p:tgtEl>
                                        <p:attrNameLst>
                                          <p:attrName>style.visibility</p:attrName>
                                        </p:attrNameLst>
                                      </p:cBhvr>
                                      <p:to>
                                        <p:strVal val="hidden"/>
                                      </p:to>
                                    </p:set>
                                  </p:subTnLst>
                                </p:cTn>
                              </p:par>
                            </p:childTnLst>
                          </p:cTn>
                        </p:par>
                        <p:par>
                          <p:cTn id="138" fill="hold">
                            <p:stCondLst>
                              <p:cond delay="2000"/>
                            </p:stCondLst>
                            <p:childTnLst>
                              <p:par>
                                <p:cTn id="139" presetID="1" presetClass="entr" presetSubtype="0" fill="hold" grpId="0" nodeType="afterEffect">
                                  <p:stCondLst>
                                    <p:cond delay="0"/>
                                  </p:stCondLst>
                                  <p:childTnLst>
                                    <p:set>
                                      <p:cBhvr>
                                        <p:cTn id="140" dur="1" fill="hold">
                                          <p:stCondLst>
                                            <p:cond delay="499"/>
                                          </p:stCondLst>
                                        </p:cTn>
                                        <p:tgtEl>
                                          <p:spTgt spid="57395"/>
                                        </p:tgtEl>
                                        <p:attrNameLst>
                                          <p:attrName>style.visibility</p:attrName>
                                        </p:attrNameLst>
                                      </p:cBhvr>
                                      <p:to>
                                        <p:strVal val="visible"/>
                                      </p:to>
                                    </p:set>
                                  </p:childTnLst>
                                </p:cTn>
                              </p:par>
                            </p:childTnLst>
                          </p:cTn>
                        </p:par>
                        <p:par>
                          <p:cTn id="141" fill="hold">
                            <p:stCondLst>
                              <p:cond delay="2500"/>
                            </p:stCondLst>
                            <p:childTnLst>
                              <p:par>
                                <p:cTn id="142" presetID="1" presetClass="entr" presetSubtype="0" fill="hold" nodeType="afterEffect">
                                  <p:stCondLst>
                                    <p:cond delay="0"/>
                                  </p:stCondLst>
                                  <p:childTnLst>
                                    <p:set>
                                      <p:cBhvr>
                                        <p:cTn id="143" dur="1" fill="hold">
                                          <p:stCondLst>
                                            <p:cond delay="499"/>
                                          </p:stCondLst>
                                        </p:cTn>
                                        <p:tgtEl>
                                          <p:spTgt spid="57397"/>
                                        </p:tgtEl>
                                        <p:attrNameLst>
                                          <p:attrName>style.visibility</p:attrName>
                                        </p:attrNameLst>
                                      </p:cBhvr>
                                      <p:to>
                                        <p:strVal val="visible"/>
                                      </p:to>
                                    </p:set>
                                  </p:childTnLst>
                                  <p:subTnLst>
                                    <p:set>
                                      <p:cBhvr override="childStyle">
                                        <p:cTn dur="1" fill="hold" display="0" masterRel="sameClick" afterEffect="1">
                                          <p:stCondLst>
                                            <p:cond evt="end" delay="0">
                                              <p:tn val="142"/>
                                            </p:cond>
                                          </p:stCondLst>
                                        </p:cTn>
                                        <p:tgtEl>
                                          <p:spTgt spid="57397"/>
                                        </p:tgtEl>
                                        <p:attrNameLst>
                                          <p:attrName>style.visibility</p:attrName>
                                        </p:attrNameLst>
                                      </p:cBhvr>
                                      <p:to>
                                        <p:strVal val="hidden"/>
                                      </p:to>
                                    </p:set>
                                  </p:subTnLst>
                                </p:cTn>
                              </p:par>
                            </p:childTnLst>
                          </p:cTn>
                        </p:par>
                        <p:par>
                          <p:cTn id="144" fill="hold">
                            <p:stCondLst>
                              <p:cond delay="3000"/>
                            </p:stCondLst>
                            <p:childTnLst>
                              <p:par>
                                <p:cTn id="145" presetID="1" presetClass="entr" presetSubtype="0" fill="hold" nodeType="afterEffect">
                                  <p:stCondLst>
                                    <p:cond delay="0"/>
                                  </p:stCondLst>
                                  <p:childTnLst>
                                    <p:set>
                                      <p:cBhvr>
                                        <p:cTn id="146" dur="1" fill="hold">
                                          <p:stCondLst>
                                            <p:cond delay="499"/>
                                          </p:stCondLst>
                                        </p:cTn>
                                        <p:tgtEl>
                                          <p:spTgt spid="57398"/>
                                        </p:tgtEl>
                                        <p:attrNameLst>
                                          <p:attrName>style.visibility</p:attrName>
                                        </p:attrNameLst>
                                      </p:cBhvr>
                                      <p:to>
                                        <p:strVal val="visible"/>
                                      </p:to>
                                    </p:set>
                                  </p:childTnLst>
                                  <p:subTnLst>
                                    <p:set>
                                      <p:cBhvr override="childStyle">
                                        <p:cTn dur="1" fill="hold" display="0" masterRel="sameClick" afterEffect="1">
                                          <p:stCondLst>
                                            <p:cond evt="end" delay="0">
                                              <p:tn val="145"/>
                                            </p:cond>
                                          </p:stCondLst>
                                        </p:cTn>
                                        <p:tgtEl>
                                          <p:spTgt spid="57398"/>
                                        </p:tgtEl>
                                        <p:attrNameLst>
                                          <p:attrName>style.visibility</p:attrName>
                                        </p:attrNameLst>
                                      </p:cBhvr>
                                      <p:to>
                                        <p:strVal val="hidden"/>
                                      </p:to>
                                    </p:set>
                                  </p:subTnLst>
                                </p:cTn>
                              </p:par>
                            </p:childTnLst>
                          </p:cTn>
                        </p:par>
                        <p:par>
                          <p:cTn id="147" fill="hold">
                            <p:stCondLst>
                              <p:cond delay="3500"/>
                            </p:stCondLst>
                            <p:childTnLst>
                              <p:par>
                                <p:cTn id="148" presetID="1" presetClass="entr" presetSubtype="0" fill="hold" nodeType="afterEffect">
                                  <p:stCondLst>
                                    <p:cond delay="0"/>
                                  </p:stCondLst>
                                  <p:childTnLst>
                                    <p:set>
                                      <p:cBhvr>
                                        <p:cTn id="149" dur="1" fill="hold">
                                          <p:stCondLst>
                                            <p:cond delay="499"/>
                                          </p:stCondLst>
                                        </p:cTn>
                                        <p:tgtEl>
                                          <p:spTgt spid="57399"/>
                                        </p:tgtEl>
                                        <p:attrNameLst>
                                          <p:attrName>style.visibility</p:attrName>
                                        </p:attrNameLst>
                                      </p:cBhvr>
                                      <p:to>
                                        <p:strVal val="visible"/>
                                      </p:to>
                                    </p:set>
                                  </p:childTnLst>
                                  <p:subTnLst>
                                    <p:set>
                                      <p:cBhvr override="childStyle">
                                        <p:cTn dur="1" fill="hold" display="0" masterRel="sameClick" afterEffect="1">
                                          <p:stCondLst>
                                            <p:cond evt="end" delay="0">
                                              <p:tn val="148"/>
                                            </p:cond>
                                          </p:stCondLst>
                                        </p:cTn>
                                        <p:tgtEl>
                                          <p:spTgt spid="57399"/>
                                        </p:tgtEl>
                                        <p:attrNameLst>
                                          <p:attrName>style.visibility</p:attrName>
                                        </p:attrNameLst>
                                      </p:cBhvr>
                                      <p:to>
                                        <p:strVal val="hidden"/>
                                      </p:to>
                                    </p:set>
                                  </p:subTnLst>
                                </p:cTn>
                              </p:par>
                            </p:childTnLst>
                          </p:cTn>
                        </p:par>
                        <p:par>
                          <p:cTn id="150" fill="hold">
                            <p:stCondLst>
                              <p:cond delay="4000"/>
                            </p:stCondLst>
                            <p:childTnLst>
                              <p:par>
                                <p:cTn id="151" presetID="1" presetClass="entr" presetSubtype="0" fill="hold" nodeType="afterEffect">
                                  <p:stCondLst>
                                    <p:cond delay="0"/>
                                  </p:stCondLst>
                                  <p:childTnLst>
                                    <p:set>
                                      <p:cBhvr>
                                        <p:cTn id="152" dur="1" fill="hold">
                                          <p:stCondLst>
                                            <p:cond delay="499"/>
                                          </p:stCondLst>
                                        </p:cTn>
                                        <p:tgtEl>
                                          <p:spTgt spid="57375"/>
                                        </p:tgtEl>
                                        <p:attrNameLst>
                                          <p:attrName>style.visibility</p:attrName>
                                        </p:attrNameLst>
                                      </p:cBhvr>
                                      <p:to>
                                        <p:strVal val="visible"/>
                                      </p:to>
                                    </p:set>
                                  </p:childTnLst>
                                </p:cTn>
                              </p:par>
                            </p:childTnLst>
                          </p:cTn>
                        </p:par>
                        <p:par>
                          <p:cTn id="153" fill="hold">
                            <p:stCondLst>
                              <p:cond delay="4500"/>
                            </p:stCondLst>
                            <p:childTnLst>
                              <p:par>
                                <p:cTn id="154" presetID="1" presetClass="entr" presetSubtype="0" fill="hold" grpId="0" nodeType="afterEffect">
                                  <p:stCondLst>
                                    <p:cond delay="0"/>
                                  </p:stCondLst>
                                  <p:childTnLst>
                                    <p:set>
                                      <p:cBhvr>
                                        <p:cTn id="155" dur="1" fill="hold">
                                          <p:stCondLst>
                                            <p:cond delay="499"/>
                                          </p:stCondLst>
                                        </p:cTn>
                                        <p:tgtEl>
                                          <p:spTgt spid="57359"/>
                                        </p:tgtEl>
                                        <p:attrNameLst>
                                          <p:attrName>style.visibility</p:attrName>
                                        </p:attrNameLst>
                                      </p:cBhvr>
                                      <p:to>
                                        <p:strVal val="visible"/>
                                      </p:to>
                                    </p:set>
                                  </p:childTnLst>
                                </p:cTn>
                              </p:par>
                            </p:childTnLst>
                          </p:cTn>
                        </p:par>
                        <p:par>
                          <p:cTn id="156" fill="hold">
                            <p:stCondLst>
                              <p:cond delay="5000"/>
                            </p:stCondLst>
                            <p:childTnLst>
                              <p:par>
                                <p:cTn id="157" presetID="1" presetClass="entr" presetSubtype="0" fill="hold" nodeType="afterEffect">
                                  <p:stCondLst>
                                    <p:cond delay="0"/>
                                  </p:stCondLst>
                                  <p:childTnLst>
                                    <p:set>
                                      <p:cBhvr>
                                        <p:cTn id="158" dur="1" fill="hold">
                                          <p:stCondLst>
                                            <p:cond delay="499"/>
                                          </p:stCondLst>
                                        </p:cTn>
                                        <p:tgtEl>
                                          <p:spTgt spid="57376"/>
                                        </p:tgtEl>
                                        <p:attrNameLst>
                                          <p:attrName>style.visibility</p:attrName>
                                        </p:attrNameLst>
                                      </p:cBhvr>
                                      <p:to>
                                        <p:strVal val="visible"/>
                                      </p:to>
                                    </p:set>
                                  </p:childTnLst>
                                </p:cTn>
                              </p:par>
                            </p:childTnLst>
                          </p:cTn>
                        </p:par>
                        <p:par>
                          <p:cTn id="159" fill="hold">
                            <p:stCondLst>
                              <p:cond delay="5500"/>
                            </p:stCondLst>
                            <p:childTnLst>
                              <p:par>
                                <p:cTn id="160" presetID="1" presetClass="entr" presetSubtype="0" fill="hold" grpId="0" nodeType="afterEffect">
                                  <p:stCondLst>
                                    <p:cond delay="0"/>
                                  </p:stCondLst>
                                  <p:childTnLst>
                                    <p:set>
                                      <p:cBhvr>
                                        <p:cTn id="161" dur="1" fill="hold">
                                          <p:stCondLst>
                                            <p:cond delay="499"/>
                                          </p:stCondLst>
                                        </p:cTn>
                                        <p:tgtEl>
                                          <p:spTgt spid="57358"/>
                                        </p:tgtEl>
                                        <p:attrNameLst>
                                          <p:attrName>style.visibility</p:attrName>
                                        </p:attrNameLst>
                                      </p:cBhvr>
                                      <p:to>
                                        <p:strVal val="visible"/>
                                      </p:to>
                                    </p:set>
                                  </p:childTnLst>
                                </p:cTn>
                              </p:par>
                            </p:childTnLst>
                          </p:cTn>
                        </p:par>
                        <p:par>
                          <p:cTn id="162" fill="hold">
                            <p:stCondLst>
                              <p:cond delay="6000"/>
                            </p:stCondLst>
                            <p:childTnLst>
                              <p:par>
                                <p:cTn id="163" presetID="1" presetClass="entr" presetSubtype="0" fill="hold" grpId="0" nodeType="afterEffect">
                                  <p:stCondLst>
                                    <p:cond delay="0"/>
                                  </p:stCondLst>
                                  <p:childTnLst>
                                    <p:set>
                                      <p:cBhvr>
                                        <p:cTn id="164" dur="1" fill="hold">
                                          <p:stCondLst>
                                            <p:cond delay="499"/>
                                          </p:stCondLst>
                                        </p:cTn>
                                        <p:tgtEl>
                                          <p:spTgt spid="57400"/>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499"/>
                                          </p:stCondLst>
                                        </p:cTn>
                                        <p:tgtEl>
                                          <p:spTgt spid="57401"/>
                                        </p:tgtEl>
                                        <p:attrNameLst>
                                          <p:attrName>style.visibility</p:attrName>
                                        </p:attrNameLst>
                                      </p:cBhvr>
                                      <p:to>
                                        <p:strVal val="visible"/>
                                      </p:to>
                                    </p:set>
                                  </p:childTnLst>
                                  <p:subTnLst>
                                    <p:set>
                                      <p:cBhvr override="childStyle">
                                        <p:cTn dur="1" fill="hold" display="0" masterRel="sameClick" afterEffect="1">
                                          <p:stCondLst>
                                            <p:cond evt="end" delay="0">
                                              <p:tn val="167"/>
                                            </p:cond>
                                          </p:stCondLst>
                                        </p:cTn>
                                        <p:tgtEl>
                                          <p:spTgt spid="57401"/>
                                        </p:tgtEl>
                                        <p:attrNameLst>
                                          <p:attrName>style.visibility</p:attrName>
                                        </p:attrNameLst>
                                      </p:cBhvr>
                                      <p:to>
                                        <p:strVal val="hidden"/>
                                      </p:to>
                                    </p:set>
                                  </p:subTnLst>
                                </p:cTn>
                              </p:par>
                            </p:childTnLst>
                          </p:cTn>
                        </p:par>
                        <p:par>
                          <p:cTn id="169" fill="hold">
                            <p:stCondLst>
                              <p:cond delay="500"/>
                            </p:stCondLst>
                            <p:childTnLst>
                              <p:par>
                                <p:cTn id="170" presetID="1" presetClass="entr" presetSubtype="0" fill="hold" grpId="0" nodeType="afterEffect">
                                  <p:stCondLst>
                                    <p:cond delay="0"/>
                                  </p:stCondLst>
                                  <p:childTnLst>
                                    <p:set>
                                      <p:cBhvr>
                                        <p:cTn id="171" dur="1" fill="hold">
                                          <p:stCondLst>
                                            <p:cond delay="499"/>
                                          </p:stCondLst>
                                        </p:cTn>
                                        <p:tgtEl>
                                          <p:spTgt spid="57402"/>
                                        </p:tgtEl>
                                        <p:attrNameLst>
                                          <p:attrName>style.visibility</p:attrName>
                                        </p:attrNameLst>
                                      </p:cBhvr>
                                      <p:to>
                                        <p:strVal val="visible"/>
                                      </p:to>
                                    </p:set>
                                  </p:childTnLst>
                                </p:cTn>
                              </p:par>
                            </p:childTnLst>
                          </p:cTn>
                        </p:par>
                        <p:par>
                          <p:cTn id="172" fill="hold">
                            <p:stCondLst>
                              <p:cond delay="1000"/>
                            </p:stCondLst>
                            <p:childTnLst>
                              <p:par>
                                <p:cTn id="173" presetID="1" presetClass="entr" presetSubtype="0" fill="hold" nodeType="afterEffect">
                                  <p:stCondLst>
                                    <p:cond delay="0"/>
                                  </p:stCondLst>
                                  <p:childTnLst>
                                    <p:set>
                                      <p:cBhvr>
                                        <p:cTn id="174" dur="1" fill="hold">
                                          <p:stCondLst>
                                            <p:cond delay="499"/>
                                          </p:stCondLst>
                                        </p:cTn>
                                        <p:tgtEl>
                                          <p:spTgt spid="57403"/>
                                        </p:tgtEl>
                                        <p:attrNameLst>
                                          <p:attrName>style.visibility</p:attrName>
                                        </p:attrNameLst>
                                      </p:cBhvr>
                                      <p:to>
                                        <p:strVal val="visible"/>
                                      </p:to>
                                    </p:set>
                                  </p:childTnLst>
                                  <p:subTnLst>
                                    <p:set>
                                      <p:cBhvr override="childStyle">
                                        <p:cTn dur="1" fill="hold" display="0" masterRel="sameClick" afterEffect="1">
                                          <p:stCondLst>
                                            <p:cond evt="end" delay="0">
                                              <p:tn val="173"/>
                                            </p:cond>
                                          </p:stCondLst>
                                        </p:cTn>
                                        <p:tgtEl>
                                          <p:spTgt spid="57403"/>
                                        </p:tgtEl>
                                        <p:attrNameLst>
                                          <p:attrName>style.visibility</p:attrName>
                                        </p:attrNameLst>
                                      </p:cBhvr>
                                      <p:to>
                                        <p:strVal val="hidden"/>
                                      </p:to>
                                    </p:set>
                                  </p:subTnLst>
                                </p:cTn>
                              </p:par>
                            </p:childTnLst>
                          </p:cTn>
                        </p:par>
                        <p:par>
                          <p:cTn id="175" fill="hold">
                            <p:stCondLst>
                              <p:cond delay="1500"/>
                            </p:stCondLst>
                            <p:childTnLst>
                              <p:par>
                                <p:cTn id="176" presetID="1" presetClass="entr" presetSubtype="0" fill="hold" nodeType="afterEffect">
                                  <p:stCondLst>
                                    <p:cond delay="0"/>
                                  </p:stCondLst>
                                  <p:childTnLst>
                                    <p:set>
                                      <p:cBhvr>
                                        <p:cTn id="177" dur="1" fill="hold">
                                          <p:stCondLst>
                                            <p:cond delay="499"/>
                                          </p:stCondLst>
                                        </p:cTn>
                                        <p:tgtEl>
                                          <p:spTgt spid="57404"/>
                                        </p:tgtEl>
                                        <p:attrNameLst>
                                          <p:attrName>style.visibility</p:attrName>
                                        </p:attrNameLst>
                                      </p:cBhvr>
                                      <p:to>
                                        <p:strVal val="visible"/>
                                      </p:to>
                                    </p:set>
                                  </p:childTnLst>
                                  <p:subTnLst>
                                    <p:set>
                                      <p:cBhvr override="childStyle">
                                        <p:cTn dur="1" fill="hold" display="0" masterRel="sameClick" afterEffect="1">
                                          <p:stCondLst>
                                            <p:cond evt="end" delay="0">
                                              <p:tn val="176"/>
                                            </p:cond>
                                          </p:stCondLst>
                                        </p:cTn>
                                        <p:tgtEl>
                                          <p:spTgt spid="57404"/>
                                        </p:tgtEl>
                                        <p:attrNameLst>
                                          <p:attrName>style.visibility</p:attrName>
                                        </p:attrNameLst>
                                      </p:cBhvr>
                                      <p:to>
                                        <p:strVal val="hidden"/>
                                      </p:to>
                                    </p:set>
                                  </p:subTnLst>
                                </p:cTn>
                              </p:par>
                            </p:childTnLst>
                          </p:cTn>
                        </p:par>
                        <p:par>
                          <p:cTn id="178" fill="hold">
                            <p:stCondLst>
                              <p:cond delay="2000"/>
                            </p:stCondLst>
                            <p:childTnLst>
                              <p:par>
                                <p:cTn id="179" presetID="1" presetClass="entr" presetSubtype="0" fill="hold" grpId="0" nodeType="afterEffect">
                                  <p:stCondLst>
                                    <p:cond delay="0"/>
                                  </p:stCondLst>
                                  <p:childTnLst>
                                    <p:set>
                                      <p:cBhvr>
                                        <p:cTn id="180" dur="1" fill="hold">
                                          <p:stCondLst>
                                            <p:cond delay="499"/>
                                          </p:stCondLst>
                                        </p:cTn>
                                        <p:tgtEl>
                                          <p:spTgt spid="57405"/>
                                        </p:tgtEl>
                                        <p:attrNameLst>
                                          <p:attrName>style.visibility</p:attrName>
                                        </p:attrNameLst>
                                      </p:cBhvr>
                                      <p:to>
                                        <p:strVal val="visible"/>
                                      </p:to>
                                    </p:set>
                                  </p:childTnLst>
                                </p:cTn>
                              </p:par>
                            </p:childTnLst>
                          </p:cTn>
                        </p:par>
                        <p:par>
                          <p:cTn id="181" fill="hold">
                            <p:stCondLst>
                              <p:cond delay="2500"/>
                            </p:stCondLst>
                            <p:childTnLst>
                              <p:par>
                                <p:cTn id="182" presetID="1" presetClass="entr" presetSubtype="0" fill="hold" grpId="0" nodeType="afterEffect">
                                  <p:stCondLst>
                                    <p:cond delay="0"/>
                                  </p:stCondLst>
                                  <p:childTnLst>
                                    <p:set>
                                      <p:cBhvr>
                                        <p:cTn id="183" dur="1" fill="hold">
                                          <p:stCondLst>
                                            <p:cond delay="499"/>
                                          </p:stCondLst>
                                        </p:cTn>
                                        <p:tgtEl>
                                          <p:spTgt spid="57406"/>
                                        </p:tgtEl>
                                        <p:attrNameLst>
                                          <p:attrName>style.visibility</p:attrName>
                                        </p:attrNameLst>
                                      </p:cBhvr>
                                      <p:to>
                                        <p:strVal val="visible"/>
                                      </p:to>
                                    </p:set>
                                  </p:childTnLst>
                                </p:cTn>
                              </p:par>
                            </p:childTnLst>
                          </p:cTn>
                        </p:par>
                        <p:par>
                          <p:cTn id="184" fill="hold">
                            <p:stCondLst>
                              <p:cond delay="3000"/>
                            </p:stCondLst>
                            <p:childTnLst>
                              <p:par>
                                <p:cTn id="185" presetID="1" presetClass="entr" presetSubtype="0" fill="hold" grpId="0" nodeType="afterEffect">
                                  <p:stCondLst>
                                    <p:cond delay="0"/>
                                  </p:stCondLst>
                                  <p:childTnLst>
                                    <p:set>
                                      <p:cBhvr>
                                        <p:cTn id="186" dur="1" fill="hold">
                                          <p:stCondLst>
                                            <p:cond delay="499"/>
                                          </p:stCondLst>
                                        </p:cTn>
                                        <p:tgtEl>
                                          <p:spTgt spid="57407"/>
                                        </p:tgtEl>
                                        <p:attrNameLst>
                                          <p:attrName>style.visibility</p:attrName>
                                        </p:attrNameLst>
                                      </p:cBhvr>
                                      <p:to>
                                        <p:strVal val="visible"/>
                                      </p:to>
                                    </p:set>
                                  </p:childTnLst>
                                </p:cTn>
                              </p:par>
                            </p:childTnLst>
                          </p:cTn>
                        </p:par>
                        <p:par>
                          <p:cTn id="187" fill="hold">
                            <p:stCondLst>
                              <p:cond delay="3500"/>
                            </p:stCondLst>
                            <p:childTnLst>
                              <p:par>
                                <p:cTn id="188" presetID="1" presetClass="entr" presetSubtype="0" fill="hold" grpId="0" nodeType="afterEffect">
                                  <p:stCondLst>
                                    <p:cond delay="0"/>
                                  </p:stCondLst>
                                  <p:childTnLst>
                                    <p:set>
                                      <p:cBhvr>
                                        <p:cTn id="189" dur="1" fill="hold">
                                          <p:stCondLst>
                                            <p:cond delay="499"/>
                                          </p:stCondLst>
                                        </p:cTn>
                                        <p:tgtEl>
                                          <p:spTgt spid="57408"/>
                                        </p:tgtEl>
                                        <p:attrNameLst>
                                          <p:attrName>style.visibility</p:attrName>
                                        </p:attrNameLst>
                                      </p:cBhvr>
                                      <p:to>
                                        <p:strVal val="visible"/>
                                      </p:to>
                                    </p:set>
                                  </p:childTnLst>
                                </p:cTn>
                              </p:par>
                            </p:childTnLst>
                          </p:cTn>
                        </p:par>
                        <p:par>
                          <p:cTn id="190" fill="hold">
                            <p:stCondLst>
                              <p:cond delay="4000"/>
                            </p:stCondLst>
                            <p:childTnLst>
                              <p:par>
                                <p:cTn id="191" presetID="1" presetClass="entr" presetSubtype="0" fill="hold" grpId="0" nodeType="afterEffect">
                                  <p:stCondLst>
                                    <p:cond delay="0"/>
                                  </p:stCondLst>
                                  <p:childTnLst>
                                    <p:set>
                                      <p:cBhvr>
                                        <p:cTn id="192" dur="1" fill="hold">
                                          <p:stCondLst>
                                            <p:cond delay="499"/>
                                          </p:stCondLst>
                                        </p:cTn>
                                        <p:tgtEl>
                                          <p:spTgt spid="57409"/>
                                        </p:tgtEl>
                                        <p:attrNameLst>
                                          <p:attrName>style.visibility</p:attrName>
                                        </p:attrNameLst>
                                      </p:cBhvr>
                                      <p:to>
                                        <p:strVal val="visible"/>
                                      </p:to>
                                    </p:set>
                                  </p:childTnLst>
                                </p:cTn>
                              </p:par>
                            </p:childTnLst>
                          </p:cTn>
                        </p:par>
                        <p:par>
                          <p:cTn id="193" fill="hold">
                            <p:stCondLst>
                              <p:cond delay="4500"/>
                            </p:stCondLst>
                            <p:childTnLst>
                              <p:par>
                                <p:cTn id="194" presetID="1" presetClass="entr" presetSubtype="0" fill="hold" grpId="0" nodeType="afterEffect">
                                  <p:stCondLst>
                                    <p:cond delay="0"/>
                                  </p:stCondLst>
                                  <p:childTnLst>
                                    <p:set>
                                      <p:cBhvr>
                                        <p:cTn id="195" dur="1" fill="hold">
                                          <p:stCondLst>
                                            <p:cond delay="499"/>
                                          </p:stCondLst>
                                        </p:cTn>
                                        <p:tgtEl>
                                          <p:spTgt spid="57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animBg="1" autoUpdateAnimBg="0"/>
      <p:bldP spid="57349" grpId="0" animBg="1" autoUpdateAnimBg="0"/>
      <p:bldP spid="57350" grpId="0" animBg="1" autoUpdateAnimBg="0"/>
      <p:bldP spid="57351" grpId="0" animBg="1" autoUpdateAnimBg="0"/>
      <p:bldP spid="57352" grpId="0" animBg="1" autoUpdateAnimBg="0"/>
      <p:bldP spid="57353" grpId="0" animBg="1" autoUpdateAnimBg="0"/>
      <p:bldP spid="57354" grpId="0" animBg="1" autoUpdateAnimBg="0"/>
      <p:bldP spid="57355" grpId="0" animBg="1" autoUpdateAnimBg="0"/>
      <p:bldP spid="57356" grpId="0" animBg="1" autoUpdateAnimBg="0"/>
      <p:bldP spid="57357" grpId="0" animBg="1" autoUpdateAnimBg="0"/>
      <p:bldP spid="57358" grpId="0" animBg="1" autoUpdateAnimBg="0"/>
      <p:bldP spid="57359" grpId="0" animBg="1" autoUpdateAnimBg="0"/>
      <p:bldP spid="57365" grpId="0" animBg="1" autoUpdateAnimBg="0"/>
      <p:bldP spid="57367" grpId="0" animBg="1" autoUpdateAnimBg="0"/>
      <p:bldP spid="57371" grpId="0" animBg="1" autoUpdateAnimBg="0"/>
      <p:bldP spid="57377" grpId="0" autoUpdateAnimBg="0"/>
      <p:bldP spid="57378" grpId="0" autoUpdateAnimBg="0"/>
      <p:bldP spid="57380" grpId="0" autoUpdateAnimBg="0"/>
      <p:bldP spid="57381" grpId="0" autoUpdateAnimBg="0"/>
      <p:bldP spid="57382" grpId="0" autoUpdateAnimBg="0"/>
      <p:bldP spid="57383" grpId="0" autoUpdateAnimBg="0"/>
      <p:bldP spid="57386" grpId="0" animBg="1" autoUpdateAnimBg="0"/>
      <p:bldP spid="57390" grpId="0" animBg="1" autoUpdateAnimBg="0"/>
      <p:bldP spid="57392" grpId="0" animBg="1" autoUpdateAnimBg="0"/>
      <p:bldP spid="57395" grpId="0" animBg="1" autoUpdateAnimBg="0"/>
      <p:bldP spid="57400" grpId="0" animBg="1" autoUpdateAnimBg="0"/>
      <p:bldP spid="57402" grpId="0" animBg="1" autoUpdateAnimBg="0"/>
      <p:bldP spid="57405" grpId="0" animBg="1" autoUpdateAnimBg="0"/>
      <p:bldP spid="57406" grpId="0" animBg="1" autoUpdateAnimBg="0"/>
      <p:bldP spid="57407" grpId="0" animBg="1" autoUpdateAnimBg="0"/>
      <p:bldP spid="57408" grpId="0" animBg="1" autoUpdateAnimBg="0"/>
      <p:bldP spid="57409" grpId="0" animBg="1" autoUpdateAnimBg="0"/>
      <p:bldP spid="57410"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GB" smtClean="0"/>
              <a:t>IDS evaluation</a:t>
            </a:r>
          </a:p>
        </p:txBody>
      </p:sp>
      <p:sp>
        <p:nvSpPr>
          <p:cNvPr id="37891" name="Content Placeholder 2"/>
          <p:cNvSpPr>
            <a:spLocks noGrp="1"/>
          </p:cNvSpPr>
          <p:nvPr>
            <p:ph sz="quarter" idx="1"/>
          </p:nvPr>
        </p:nvSpPr>
        <p:spPr>
          <a:xfrm>
            <a:off x="457200" y="1219200"/>
            <a:ext cx="8229600" cy="4937125"/>
          </a:xfrm>
        </p:spPr>
        <p:txBody>
          <a:bodyPr/>
          <a:lstStyle/>
          <a:p>
            <a:r>
              <a:rPr lang="en-GB" sz="2400" dirty="0" smtClean="0"/>
              <a:t>Advantages:</a:t>
            </a:r>
          </a:p>
          <a:p>
            <a:pPr lvl="1"/>
            <a:r>
              <a:rPr lang="en-GB" sz="2000" dirty="0" smtClean="0"/>
              <a:t>Is complete and finds optimal solutions</a:t>
            </a:r>
          </a:p>
          <a:p>
            <a:pPr lvl="1"/>
            <a:r>
              <a:rPr lang="en-US" sz="2000" dirty="0" smtClean="0"/>
              <a:t>Finds shallow solutions first (</a:t>
            </a:r>
            <a:r>
              <a:rPr lang="en-US" sz="2000" dirty="0" err="1" smtClean="0"/>
              <a:t>cf</a:t>
            </a:r>
            <a:r>
              <a:rPr lang="en-US" sz="2000" dirty="0" smtClean="0"/>
              <a:t> BFS)</a:t>
            </a:r>
          </a:p>
          <a:p>
            <a:pPr lvl="1"/>
            <a:r>
              <a:rPr lang="en-US" sz="2000" dirty="0" smtClean="0"/>
              <a:t>Always has small frontier (</a:t>
            </a:r>
            <a:r>
              <a:rPr lang="en-US" sz="2000" dirty="0" err="1" smtClean="0"/>
              <a:t>cf</a:t>
            </a:r>
            <a:r>
              <a:rPr lang="en-US" sz="2000" dirty="0" smtClean="0"/>
              <a:t> DFS)</a:t>
            </a:r>
          </a:p>
          <a:p>
            <a:pPr lvl="3"/>
            <a:endParaRPr lang="en-GB" sz="1600" dirty="0" smtClean="0"/>
          </a:p>
          <a:p>
            <a:r>
              <a:rPr lang="en-GB" sz="2400" dirty="0" smtClean="0"/>
              <a:t>Has time complexity O(</a:t>
            </a:r>
            <a:r>
              <a:rPr lang="en-GB" sz="2400" i="1" dirty="0" err="1" smtClean="0"/>
              <a:t>b</a:t>
            </a:r>
            <a:r>
              <a:rPr lang="en-GB" sz="2400" i="1" baseline="30000" dirty="0" err="1" smtClean="0"/>
              <a:t>d</a:t>
            </a:r>
            <a:r>
              <a:rPr lang="en-GB" sz="2400" dirty="0" smtClean="0"/>
              <a:t>)</a:t>
            </a:r>
          </a:p>
          <a:p>
            <a:pPr lvl="1"/>
            <a:r>
              <a:rPr lang="en-GB" sz="2000" dirty="0" smtClean="0"/>
              <a:t>Nodes on bottom level expanded once</a:t>
            </a:r>
          </a:p>
          <a:p>
            <a:pPr lvl="1"/>
            <a:r>
              <a:rPr lang="en-GB" sz="2000" dirty="0" smtClean="0"/>
              <a:t>Those on next to bottom expanded twice, etc</a:t>
            </a:r>
          </a:p>
          <a:p>
            <a:pPr lvl="1"/>
            <a:r>
              <a:rPr lang="en-GB" sz="2000" dirty="0" smtClean="0"/>
              <a:t>Root expanded </a:t>
            </a:r>
            <a:r>
              <a:rPr lang="en-GB" sz="2000" i="1" dirty="0" smtClean="0"/>
              <a:t>d</a:t>
            </a:r>
            <a:r>
              <a:rPr lang="en-GB" sz="2000" dirty="0" smtClean="0"/>
              <a:t> times</a:t>
            </a:r>
          </a:p>
          <a:p>
            <a:pPr lvl="1"/>
            <a:r>
              <a:rPr lang="en-GB" sz="2000" dirty="0" smtClean="0"/>
              <a:t>(</a:t>
            </a:r>
            <a:r>
              <a:rPr lang="en-GB" sz="2000" i="1" dirty="0" smtClean="0"/>
              <a:t>d</a:t>
            </a:r>
            <a:r>
              <a:rPr lang="en-GB" sz="2000" dirty="0" smtClean="0"/>
              <a:t>)</a:t>
            </a:r>
            <a:r>
              <a:rPr lang="en-GB" sz="2000" i="1" dirty="0" smtClean="0"/>
              <a:t>b</a:t>
            </a:r>
            <a:r>
              <a:rPr lang="en-GB" sz="2000" dirty="0" smtClean="0"/>
              <a:t> + (</a:t>
            </a:r>
            <a:r>
              <a:rPr lang="en-GB" sz="2000" i="1" dirty="0" smtClean="0"/>
              <a:t>d</a:t>
            </a:r>
            <a:r>
              <a:rPr lang="en-GB" sz="2000" dirty="0" smtClean="0"/>
              <a:t> − 1)</a:t>
            </a:r>
            <a:r>
              <a:rPr lang="en-GB" sz="2000" i="1" dirty="0" smtClean="0"/>
              <a:t>b</a:t>
            </a:r>
            <a:r>
              <a:rPr lang="en-GB" sz="2000" baseline="30000" dirty="0" smtClean="0"/>
              <a:t>2</a:t>
            </a:r>
            <a:r>
              <a:rPr lang="en-GB" sz="2000" dirty="0" smtClean="0"/>
              <a:t> + ... + 3</a:t>
            </a:r>
            <a:r>
              <a:rPr lang="en-GB" sz="2000" i="1" dirty="0" smtClean="0"/>
              <a:t>b</a:t>
            </a:r>
            <a:r>
              <a:rPr lang="en-GB" sz="2000" i="1" baseline="30000" dirty="0" smtClean="0"/>
              <a:t>d</a:t>
            </a:r>
            <a:r>
              <a:rPr lang="en-GB" sz="2000" baseline="30000" dirty="0" smtClean="0"/>
              <a:t> − 2</a:t>
            </a:r>
            <a:r>
              <a:rPr lang="en-GB" sz="2000" dirty="0" smtClean="0"/>
              <a:t> + 2</a:t>
            </a:r>
            <a:r>
              <a:rPr lang="en-GB" sz="2000" i="1" dirty="0" smtClean="0"/>
              <a:t>b</a:t>
            </a:r>
            <a:r>
              <a:rPr lang="en-GB" sz="2000" i="1" baseline="30000" dirty="0" smtClean="0"/>
              <a:t>d</a:t>
            </a:r>
            <a:r>
              <a:rPr lang="en-GB" sz="2000" baseline="30000" dirty="0" smtClean="0"/>
              <a:t> − 1</a:t>
            </a:r>
            <a:r>
              <a:rPr lang="en-GB" sz="2000" dirty="0" smtClean="0"/>
              <a:t> + </a:t>
            </a:r>
            <a:r>
              <a:rPr lang="en-GB" sz="2000" i="1" dirty="0" err="1" smtClean="0"/>
              <a:t>b</a:t>
            </a:r>
            <a:r>
              <a:rPr lang="en-GB" sz="2000" i="1" baseline="30000" dirty="0" err="1" smtClean="0"/>
              <a:t>d</a:t>
            </a:r>
            <a:endParaRPr lang="en-GB" sz="2000" dirty="0" smtClean="0"/>
          </a:p>
          <a:p>
            <a:pPr lvl="1"/>
            <a:r>
              <a:rPr lang="en-GB" sz="2000" dirty="0" smtClean="0"/>
              <a:t>For </a:t>
            </a:r>
            <a:r>
              <a:rPr lang="en-GB" sz="2000" i="1" dirty="0" smtClean="0"/>
              <a:t>b</a:t>
            </a:r>
            <a:r>
              <a:rPr lang="en-GB" sz="2000" dirty="0" smtClean="0"/>
              <a:t> = 10 and </a:t>
            </a:r>
            <a:r>
              <a:rPr lang="en-GB" sz="2000" i="1" dirty="0" smtClean="0"/>
              <a:t>d</a:t>
            </a:r>
            <a:r>
              <a:rPr lang="en-GB" sz="2000" dirty="0" smtClean="0"/>
              <a:t> = 5, nodes expanded = 123,450</a:t>
            </a:r>
          </a:p>
          <a:p>
            <a:pPr lvl="4"/>
            <a:endParaRPr lang="en-GB" sz="1400" dirty="0" smtClean="0"/>
          </a:p>
          <a:p>
            <a:r>
              <a:rPr lang="en-GB" sz="2400" dirty="0" smtClean="0"/>
              <a:t>Has space complexity O(</a:t>
            </a:r>
            <a:r>
              <a:rPr lang="en-GB" sz="2400" i="1" dirty="0" smtClean="0"/>
              <a:t>db</a:t>
            </a:r>
            <a:r>
              <a:rPr lang="en-GB" sz="2400" dirty="0" smtClean="0"/>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GB" smtClean="0"/>
              <a:t>Bidirectional search (BDS)</a:t>
            </a:r>
          </a:p>
        </p:txBody>
      </p:sp>
      <p:sp>
        <p:nvSpPr>
          <p:cNvPr id="38915" name="Content Placeholder 2"/>
          <p:cNvSpPr>
            <a:spLocks noGrp="1"/>
          </p:cNvSpPr>
          <p:nvPr>
            <p:ph sz="quarter" idx="1"/>
          </p:nvPr>
        </p:nvSpPr>
        <p:spPr>
          <a:xfrm>
            <a:off x="457200" y="1219200"/>
            <a:ext cx="8229600" cy="4937125"/>
          </a:xfrm>
        </p:spPr>
        <p:txBody>
          <a:bodyPr/>
          <a:lstStyle/>
          <a:p>
            <a:r>
              <a:rPr lang="en-GB" smtClean="0"/>
              <a:t>Simultaneously search both forward from the initial state and backwards from the goal</a:t>
            </a:r>
          </a:p>
          <a:p>
            <a:pPr lvl="1"/>
            <a:r>
              <a:rPr lang="en-GB" smtClean="0"/>
              <a:t>Stop when two searches meet</a:t>
            </a:r>
          </a:p>
          <a:p>
            <a:pPr lvl="1"/>
            <a:r>
              <a:rPr lang="en-GB" i="1" smtClean="0"/>
              <a:t>b</a:t>
            </a:r>
            <a:r>
              <a:rPr lang="en-GB" i="1" baseline="30000" smtClean="0"/>
              <a:t>d</a:t>
            </a:r>
            <a:r>
              <a:rPr lang="en-GB" baseline="30000" smtClean="0"/>
              <a:t>/2</a:t>
            </a:r>
            <a:r>
              <a:rPr lang="en-GB" smtClean="0"/>
              <a:t> + </a:t>
            </a:r>
            <a:r>
              <a:rPr lang="en-GB" i="1" smtClean="0"/>
              <a:t>b</a:t>
            </a:r>
            <a:r>
              <a:rPr lang="en-GB" i="1" baseline="30000" smtClean="0"/>
              <a:t>d</a:t>
            </a:r>
            <a:r>
              <a:rPr lang="en-GB" baseline="30000" smtClean="0"/>
              <a:t>/2</a:t>
            </a:r>
            <a:r>
              <a:rPr lang="en-GB" smtClean="0"/>
              <a:t> is much less than </a:t>
            </a:r>
            <a:r>
              <a:rPr lang="en-GB" i="1" smtClean="0"/>
              <a:t>b</a:t>
            </a:r>
            <a:r>
              <a:rPr lang="en-GB" i="1" baseline="30000" smtClean="0"/>
              <a:t>d</a:t>
            </a:r>
            <a:endParaRPr lang="en-GB" i="1" smtClean="0"/>
          </a:p>
          <a:p>
            <a:endParaRPr lang="en-GB" smtClean="0"/>
          </a:p>
          <a:p>
            <a:r>
              <a:rPr lang="en-GB" smtClean="0"/>
              <a:t>Issues</a:t>
            </a:r>
          </a:p>
          <a:p>
            <a:pPr lvl="1"/>
            <a:r>
              <a:rPr lang="en-GB" smtClean="0"/>
              <a:t>How do you work backwards from the goal?</a:t>
            </a:r>
          </a:p>
          <a:p>
            <a:pPr lvl="1"/>
            <a:r>
              <a:rPr lang="en-GB" smtClean="0"/>
              <a:t>What if there is more than one goal?</a:t>
            </a:r>
          </a:p>
          <a:p>
            <a:pPr lvl="1"/>
            <a:r>
              <a:rPr lang="en-GB" smtClean="0"/>
              <a:t>How do we know if they meet?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GB" smtClean="0"/>
              <a:t>BDS</a:t>
            </a:r>
          </a:p>
        </p:txBody>
      </p:sp>
      <p:pic>
        <p:nvPicPr>
          <p:cNvPr id="39939" name="Picture 2"/>
          <p:cNvPicPr>
            <a:picLocks noChangeAspect="1" noChangeArrowheads="1"/>
          </p:cNvPicPr>
          <p:nvPr/>
        </p:nvPicPr>
        <p:blipFill>
          <a:blip r:embed="rId3" cstate="print"/>
          <a:srcRect/>
          <a:stretch>
            <a:fillRect/>
          </a:stretch>
        </p:blipFill>
        <p:spPr bwMode="auto">
          <a:xfrm>
            <a:off x="152400" y="1633538"/>
            <a:ext cx="8686800" cy="4348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GB" smtClean="0"/>
              <a:t>BDS evaluation</a:t>
            </a:r>
          </a:p>
        </p:txBody>
      </p:sp>
      <p:sp>
        <p:nvSpPr>
          <p:cNvPr id="40963" name="Content Placeholder 2"/>
          <p:cNvSpPr>
            <a:spLocks noGrp="1"/>
          </p:cNvSpPr>
          <p:nvPr>
            <p:ph sz="quarter" idx="1"/>
          </p:nvPr>
        </p:nvSpPr>
        <p:spPr>
          <a:xfrm>
            <a:off x="457200" y="1219200"/>
            <a:ext cx="8229600" cy="4937125"/>
          </a:xfrm>
        </p:spPr>
        <p:txBody>
          <a:bodyPr/>
          <a:lstStyle/>
          <a:p>
            <a:r>
              <a:rPr lang="en-GB" dirty="0" smtClean="0"/>
              <a:t>Reduces time complexity </a:t>
            </a:r>
            <a:r>
              <a:rPr lang="en-GB" dirty="0" err="1" smtClean="0"/>
              <a:t>vs</a:t>
            </a:r>
            <a:r>
              <a:rPr lang="en-GB" dirty="0" smtClean="0"/>
              <a:t> IDS: O(</a:t>
            </a:r>
            <a:r>
              <a:rPr lang="en-GB" i="1" dirty="0" err="1" smtClean="0"/>
              <a:t>b</a:t>
            </a:r>
            <a:r>
              <a:rPr lang="en-GB" i="1" baseline="30000" dirty="0" err="1" smtClean="0"/>
              <a:t>d</a:t>
            </a:r>
            <a:r>
              <a:rPr lang="en-GB" baseline="30000" dirty="0" smtClean="0"/>
              <a:t>/2</a:t>
            </a:r>
            <a:r>
              <a:rPr lang="en-GB" dirty="0" smtClean="0"/>
              <a:t>)</a:t>
            </a:r>
          </a:p>
          <a:p>
            <a:pPr lvl="1"/>
            <a:r>
              <a:rPr lang="en-GB" dirty="0" smtClean="0"/>
              <a:t>Only need to go halfway in each direction</a:t>
            </a:r>
          </a:p>
          <a:p>
            <a:endParaRPr lang="en-GB" dirty="0" smtClean="0"/>
          </a:p>
          <a:p>
            <a:r>
              <a:rPr lang="en-GB" dirty="0" smtClean="0"/>
              <a:t>Increases space complexity </a:t>
            </a:r>
            <a:r>
              <a:rPr lang="en-GB" dirty="0" err="1" smtClean="0"/>
              <a:t>vs</a:t>
            </a:r>
            <a:r>
              <a:rPr lang="en-GB" dirty="0" smtClean="0"/>
              <a:t> IDS: O(</a:t>
            </a:r>
            <a:r>
              <a:rPr lang="en-GB" i="1" dirty="0" err="1" smtClean="0"/>
              <a:t>b</a:t>
            </a:r>
            <a:r>
              <a:rPr lang="en-GB" i="1" baseline="30000" dirty="0" err="1" smtClean="0"/>
              <a:t>d</a:t>
            </a:r>
            <a:r>
              <a:rPr lang="en-GB" baseline="30000" dirty="0" smtClean="0"/>
              <a:t>/2</a:t>
            </a:r>
            <a:r>
              <a:rPr lang="en-GB" dirty="0" smtClean="0"/>
              <a:t>)</a:t>
            </a:r>
          </a:p>
          <a:p>
            <a:pPr lvl="1"/>
            <a:r>
              <a:rPr lang="en-GB" dirty="0" smtClean="0"/>
              <a:t>Need to store the whole tree for at least one direction</a:t>
            </a:r>
          </a:p>
          <a:p>
            <a:endParaRPr lang="en-GB" dirty="0" smtClean="0"/>
          </a:p>
          <a:p>
            <a:r>
              <a:rPr lang="en-GB" dirty="0" smtClean="0"/>
              <a:t>Each new node is compared with all those generated from the other tree in constant time using a hash table</a:t>
            </a:r>
          </a:p>
          <a:p>
            <a:endParaRPr lang="en-GB" dirty="0" smtClean="0"/>
          </a:p>
          <a:p>
            <a:endParaRPr lang="en-GB"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 in pairs/threes</a:t>
            </a:r>
            <a:endParaRPr lang="en-GB" dirty="0"/>
          </a:p>
        </p:txBody>
      </p:sp>
      <p:sp>
        <p:nvSpPr>
          <p:cNvPr id="15361" name="Rectangle 1"/>
          <p:cNvSpPr>
            <a:spLocks noChangeArrowheads="1"/>
          </p:cNvSpPr>
          <p:nvPr/>
        </p:nvSpPr>
        <p:spPr bwMode="auto">
          <a:xfrm>
            <a:off x="228600" y="1175536"/>
            <a:ext cx="8229600" cy="5432256"/>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Consider the search space below, where </a:t>
            </a:r>
            <a:r>
              <a:rPr kumimoji="0" lang="en-GB"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a:t>
            </a: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is the start node and </a:t>
            </a:r>
            <a:r>
              <a:rPr kumimoji="0" lang="en-GB"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G1</a:t>
            </a: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and </a:t>
            </a:r>
            <a:r>
              <a:rPr kumimoji="0" lang="en-GB"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G2 </a:t>
            </a: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satisfy the goal test.  Arcs are labelled with the cost of traversing them.</a:t>
            </a:r>
          </a:p>
          <a:p>
            <a:pPr marL="0" marR="0" lvl="0" indent="0" algn="l" defTabSz="914400" rtl="0" eaLnBrk="1" fontAlgn="base" latinLnBrk="0" hangingPunct="1">
              <a:lnSpc>
                <a:spcPct val="100000"/>
              </a:lnSpc>
              <a:spcBef>
                <a:spcPct val="0"/>
              </a:spcBef>
              <a:spcAft>
                <a:spcPct val="0"/>
              </a:spcAft>
              <a:buClrTx/>
              <a:buSzTx/>
              <a:buFontTx/>
              <a:buNone/>
              <a:tabLst>
                <a:tab pos="457200" algn="r"/>
                <a:tab pos="2743200" algn="ctr"/>
                <a:tab pos="5486400" algn="r"/>
              </a:tabLst>
            </a:pPr>
            <a:endParaRPr kumimoji="0" lang="en-GB"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For each of the following search strategies, indicate which goal state is reached (if any) and list, </a:t>
            </a:r>
            <a:r>
              <a:rPr kumimoji="0" lang="en-GB"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 order</a:t>
            </a: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all the states </a:t>
            </a:r>
            <a:r>
              <a:rPr kumimoji="0" lang="en-GB" b="0" i="1"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popped off the FRONTIER list (i.e. give the order in which the nodes are visited)</a:t>
            </a:r>
            <a:r>
              <a:rPr kumimoji="0" lang="en-GB"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When all else is equal, nodes should be removed from FRONTIER in alphabetical order.</a:t>
            </a:r>
            <a:endParaRPr kumimoji="0" lang="en-U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endParaRPr kumimoji="0" lang="en-US" sz="1600" b="1"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b="1"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BFS</a:t>
            </a:r>
            <a:endParaRPr kumimoji="0" lang="en-U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Goal state reached:  ___</a:t>
            </a:r>
            <a:r>
              <a:rPr kumimoji="0" lang="en-US" sz="1400" b="0" i="0" u="none" strike="noStrike" cap="none" normalizeH="0" dirty="0" smtClean="0">
                <a:ln>
                  <a:noFill/>
                </a:ln>
                <a:solidFill>
                  <a:schemeClr val="tx1"/>
                </a:solidFill>
                <a:effectLst/>
                <a:latin typeface="Calibri" pitchFamily="34" charset="0"/>
                <a:ea typeface="Times New Roman" pitchFamily="18" charset="0"/>
                <a:cs typeface="Calibri" pitchFamily="34" charset="0"/>
              </a:rPr>
              <a:t>   </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States popped off FRONTIER:</a:t>
            </a: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endParaRPr kumimoji="0" lang="en-GB"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b="1"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Iterative Deepening</a:t>
            </a:r>
            <a:endParaRPr kumimoji="0" lang="en-U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Goal state reached:  ___</a:t>
            </a:r>
            <a:r>
              <a:rPr kumimoji="0" lang="en-US" sz="1400" b="0" i="0" u="none" strike="noStrike" cap="none" normalizeH="0" dirty="0" smtClean="0">
                <a:ln>
                  <a:noFill/>
                </a:ln>
                <a:solidFill>
                  <a:schemeClr val="tx1"/>
                </a:solidFill>
                <a:effectLst/>
                <a:latin typeface="Calibri" pitchFamily="34" charset="0"/>
                <a:ea typeface="Times New Roman" pitchFamily="18" charset="0"/>
                <a:cs typeface="Calibri" pitchFamily="34" charset="0"/>
              </a:rPr>
              <a:t>   </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States popped off FRONTIER:</a:t>
            </a: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endParaRPr kumimoji="0" lang="en-GB"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b="1"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DFS</a:t>
            </a:r>
            <a:endParaRPr kumimoji="0" lang="en-U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Goal state reached:  ___</a:t>
            </a:r>
            <a:r>
              <a:rPr kumimoji="0" lang="en-US" sz="1400" b="0" i="0" u="none" strike="noStrike" cap="none" normalizeH="0" dirty="0" smtClean="0">
                <a:ln>
                  <a:noFill/>
                </a:ln>
                <a:solidFill>
                  <a:schemeClr val="tx1"/>
                </a:solidFill>
                <a:effectLst/>
                <a:latin typeface="Calibri" pitchFamily="34" charset="0"/>
                <a:ea typeface="Times New Roman" pitchFamily="18" charset="0"/>
                <a:cs typeface="Calibri" pitchFamily="34" charset="0"/>
              </a:rPr>
              <a:t>   </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States popped off FRONTIER:</a:t>
            </a: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endParaRPr kumimoji="0" lang="en-GB"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b="1"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Uniform Cost</a:t>
            </a:r>
            <a:endParaRPr kumimoji="0" lang="en-U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2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	</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Goal state reached:  ___</a:t>
            </a:r>
            <a:r>
              <a:rPr kumimoji="0" lang="en-US" sz="1400" b="0" i="0" u="none" strike="noStrike" cap="none" normalizeH="0" dirty="0" smtClean="0">
                <a:ln>
                  <a:noFill/>
                </a:ln>
                <a:solidFill>
                  <a:schemeClr val="tx1"/>
                </a:solidFill>
                <a:effectLst/>
                <a:latin typeface="Calibri" pitchFamily="34" charset="0"/>
                <a:ea typeface="Times New Roman" pitchFamily="18" charset="0"/>
                <a:cs typeface="Calibri" pitchFamily="34" charset="0"/>
              </a:rPr>
              <a:t>   </a:t>
            </a: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Calibri" pitchFamily="34" charset="0"/>
              </a:rPr>
              <a:t>States popped off FRONTIER:</a:t>
            </a: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endParaRPr lang="en-US" sz="1400" dirty="0" smtClean="0">
              <a:latin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endParaRPr lang="en-US" sz="1400" dirty="0" smtClean="0">
              <a:latin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endParaRPr lang="en-US" sz="1400" dirty="0" smtClean="0">
              <a:latin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r"/>
                <a:tab pos="2743200" algn="ctr"/>
                <a:tab pos="5486400" algn="r"/>
              </a:tabLst>
            </a:pPr>
            <a:r>
              <a:rPr kumimoji="0" lang="en-US" sz="1600" b="0" i="0" u="none" strike="noStrike" cap="none" normalizeH="0" baseline="0" dirty="0" smtClean="0">
                <a:ln>
                  <a:noFill/>
                </a:ln>
                <a:solidFill>
                  <a:schemeClr val="tx1"/>
                </a:solidFill>
                <a:effectLst/>
                <a:latin typeface="Calibri" pitchFamily="34" charset="0"/>
                <a:cs typeface="Calibri" pitchFamily="34" charset="0"/>
              </a:rPr>
              <a:t>What would happen </a:t>
            </a:r>
            <a:r>
              <a:rPr lang="en-US" sz="1600" dirty="0" smtClean="0">
                <a:latin typeface="Calibri" pitchFamily="34" charset="0"/>
                <a:cs typeface="Calibri" pitchFamily="34" charset="0"/>
              </a:rPr>
              <a:t>to DFS if S was always visited first?</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Oval 2"/>
          <p:cNvSpPr>
            <a:spLocks noChangeArrowheads="1"/>
          </p:cNvSpPr>
          <p:nvPr/>
        </p:nvSpPr>
        <p:spPr bwMode="auto">
          <a:xfrm>
            <a:off x="5899150" y="2819400"/>
            <a:ext cx="457200" cy="457200"/>
          </a:xfrm>
          <a:prstGeom prst="ellipse">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GB" sz="1400" b="1" i="0" u="none" strike="noStrike" cap="none" normalizeH="0" baseline="0" dirty="0" smtClean="0">
                <a:ln>
                  <a:noFill/>
                </a:ln>
                <a:solidFill>
                  <a:schemeClr val="tx1"/>
                </a:solidFill>
                <a:effectLst/>
                <a:cs typeface="Arial" pitchFamily="34" charset="0"/>
              </a:rPr>
              <a:t>S</a:t>
            </a:r>
          </a:p>
        </p:txBody>
      </p:sp>
      <p:sp>
        <p:nvSpPr>
          <p:cNvPr id="6" name="Oval 3"/>
          <p:cNvSpPr>
            <a:spLocks noChangeArrowheads="1"/>
          </p:cNvSpPr>
          <p:nvPr/>
        </p:nvSpPr>
        <p:spPr bwMode="auto">
          <a:xfrm>
            <a:off x="6904038" y="3733800"/>
            <a:ext cx="457200" cy="457200"/>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sz="1400" b="1" i="0" u="none" strike="noStrike" cap="none" normalizeH="0" baseline="0" dirty="0" smtClean="0">
                <a:ln>
                  <a:noFill/>
                </a:ln>
                <a:solidFill>
                  <a:schemeClr val="tx1"/>
                </a:solidFill>
                <a:effectLst/>
                <a:cs typeface="Arial" pitchFamily="34" charset="0"/>
              </a:rPr>
              <a:t>B</a:t>
            </a:r>
          </a:p>
        </p:txBody>
      </p:sp>
      <p:sp>
        <p:nvSpPr>
          <p:cNvPr id="7" name="Oval 4"/>
          <p:cNvSpPr>
            <a:spLocks noChangeArrowheads="1"/>
          </p:cNvSpPr>
          <p:nvPr/>
        </p:nvSpPr>
        <p:spPr bwMode="auto">
          <a:xfrm>
            <a:off x="4343400" y="3186113"/>
            <a:ext cx="457200" cy="457200"/>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GB" sz="1400" b="1" i="0" u="none" strike="noStrike" cap="none" normalizeH="0" baseline="0" dirty="0" smtClean="0">
                <a:ln>
                  <a:noFill/>
                </a:ln>
                <a:solidFill>
                  <a:schemeClr val="tx1"/>
                </a:solidFill>
                <a:effectLst/>
                <a:cs typeface="Arial" pitchFamily="34" charset="0"/>
              </a:rPr>
              <a:t>A</a:t>
            </a:r>
          </a:p>
        </p:txBody>
      </p:sp>
      <p:sp>
        <p:nvSpPr>
          <p:cNvPr id="8" name="Oval 5"/>
          <p:cNvSpPr>
            <a:spLocks noChangeArrowheads="1"/>
          </p:cNvSpPr>
          <p:nvPr/>
        </p:nvSpPr>
        <p:spPr bwMode="auto">
          <a:xfrm>
            <a:off x="5166524" y="4253552"/>
            <a:ext cx="632636" cy="473075"/>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cs typeface="Arial" pitchFamily="34" charset="0"/>
              </a:rPr>
              <a:t>G1</a:t>
            </a:r>
          </a:p>
        </p:txBody>
      </p:sp>
      <p:sp>
        <p:nvSpPr>
          <p:cNvPr id="9" name="Oval 6"/>
          <p:cNvSpPr>
            <a:spLocks noChangeArrowheads="1"/>
          </p:cNvSpPr>
          <p:nvPr/>
        </p:nvSpPr>
        <p:spPr bwMode="auto">
          <a:xfrm>
            <a:off x="8458200" y="3733800"/>
            <a:ext cx="457200" cy="457200"/>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sz="1400" b="1" i="0" u="none" strike="noStrike" cap="none" normalizeH="0" baseline="0" dirty="0" smtClean="0">
                <a:ln>
                  <a:noFill/>
                </a:ln>
                <a:solidFill>
                  <a:schemeClr val="tx1"/>
                </a:solidFill>
                <a:effectLst/>
                <a:cs typeface="Arial" pitchFamily="34" charset="0"/>
              </a:rPr>
              <a:t>C</a:t>
            </a:r>
          </a:p>
        </p:txBody>
      </p:sp>
      <p:sp>
        <p:nvSpPr>
          <p:cNvPr id="10" name="Oval 7"/>
          <p:cNvSpPr>
            <a:spLocks noChangeArrowheads="1"/>
          </p:cNvSpPr>
          <p:nvPr/>
        </p:nvSpPr>
        <p:spPr bwMode="auto">
          <a:xfrm>
            <a:off x="4710113" y="5746750"/>
            <a:ext cx="457200" cy="457200"/>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cs typeface="Arial" pitchFamily="34" charset="0"/>
              </a:rPr>
              <a:t>E</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GB" sz="1000" b="0" i="0" u="none" strike="noStrike" cap="none" normalizeH="0" baseline="0" dirty="0" smtClean="0">
                <a:ln>
                  <a:noFill/>
                </a:ln>
                <a:solidFill>
                  <a:schemeClr val="tx1"/>
                </a:solidFill>
                <a:effectLst/>
                <a:cs typeface="Arial" pitchFamily="34" charset="0"/>
              </a:rPr>
              <a:t>  </a:t>
            </a:r>
            <a:endParaRPr kumimoji="0" lang="en-US" sz="2400" b="0" i="0" u="none" strike="noStrike" cap="none" normalizeH="0" baseline="0" dirty="0" smtClean="0">
              <a:ln>
                <a:noFill/>
              </a:ln>
              <a:solidFill>
                <a:schemeClr val="tx1"/>
              </a:solidFill>
              <a:effectLst/>
              <a:cs typeface="Arial" pitchFamily="34" charset="0"/>
            </a:endParaRPr>
          </a:p>
        </p:txBody>
      </p:sp>
      <p:sp>
        <p:nvSpPr>
          <p:cNvPr id="11" name="Oval 8"/>
          <p:cNvSpPr>
            <a:spLocks noChangeArrowheads="1"/>
          </p:cNvSpPr>
          <p:nvPr/>
        </p:nvSpPr>
        <p:spPr bwMode="auto">
          <a:xfrm>
            <a:off x="6356350" y="5197475"/>
            <a:ext cx="457200" cy="457200"/>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GB" sz="1400" b="1" i="0" u="none" strike="noStrike" cap="none" normalizeH="0" baseline="0" dirty="0" smtClean="0">
                <a:ln>
                  <a:noFill/>
                </a:ln>
                <a:solidFill>
                  <a:schemeClr val="tx1"/>
                </a:solidFill>
                <a:effectLst/>
                <a:cs typeface="Arial" pitchFamily="34" charset="0"/>
              </a:rPr>
              <a:t>D</a:t>
            </a:r>
          </a:p>
        </p:txBody>
      </p:sp>
      <p:sp>
        <p:nvSpPr>
          <p:cNvPr id="12" name="Oval 9"/>
          <p:cNvSpPr>
            <a:spLocks noChangeArrowheads="1"/>
          </p:cNvSpPr>
          <p:nvPr/>
        </p:nvSpPr>
        <p:spPr bwMode="auto">
          <a:xfrm>
            <a:off x="8550274" y="5746750"/>
            <a:ext cx="593725" cy="457200"/>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cs typeface="Arial" pitchFamily="34" charset="0"/>
              </a:rPr>
              <a:t>G2</a:t>
            </a:r>
          </a:p>
          <a:p>
            <a:pPr marL="0" marR="0" lvl="0" indent="0" algn="l" defTabSz="914400" rtl="0" eaLnBrk="1" fontAlgn="base" latinLnBrk="0" hangingPunct="1">
              <a:lnSpc>
                <a:spcPct val="100000"/>
              </a:lnSpc>
              <a:spcBef>
                <a:spcPct val="0"/>
              </a:spcBef>
              <a:spcAft>
                <a:spcPts val="1000"/>
              </a:spcAft>
              <a:buClrTx/>
              <a:buSzTx/>
              <a:buFontTx/>
              <a:buNone/>
              <a:tabLst/>
            </a:pPr>
            <a:r>
              <a:rPr kumimoji="0" lang="en-GB" sz="1000" b="0" i="0" u="none" strike="noStrike" cap="none" normalizeH="0" baseline="0" dirty="0" smtClean="0">
                <a:ln>
                  <a:noFill/>
                </a:ln>
                <a:solidFill>
                  <a:schemeClr val="tx1"/>
                </a:solidFill>
                <a:effectLst/>
                <a:cs typeface="Arial" pitchFamily="34" charset="0"/>
              </a:rPr>
              <a:t>  </a:t>
            </a:r>
            <a:endParaRPr kumimoji="0" lang="en-US" sz="2400" b="0" i="0" u="none" strike="noStrike" cap="none" normalizeH="0" baseline="0" dirty="0" smtClean="0">
              <a:ln>
                <a:noFill/>
              </a:ln>
              <a:solidFill>
                <a:schemeClr val="tx1"/>
              </a:solidFill>
              <a:effectLst/>
              <a:cs typeface="Arial" pitchFamily="34" charset="0"/>
            </a:endParaRPr>
          </a:p>
        </p:txBody>
      </p:sp>
      <p:sp>
        <p:nvSpPr>
          <p:cNvPr id="13" name="Line 10"/>
          <p:cNvSpPr>
            <a:spLocks noChangeShapeType="1"/>
          </p:cNvSpPr>
          <p:nvPr/>
        </p:nvSpPr>
        <p:spPr bwMode="auto">
          <a:xfrm flipH="1">
            <a:off x="4800600" y="3094038"/>
            <a:ext cx="1098550" cy="274637"/>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GB" sz="2400">
              <a:latin typeface="+mn-lt"/>
            </a:endParaRPr>
          </a:p>
        </p:txBody>
      </p:sp>
      <p:sp>
        <p:nvSpPr>
          <p:cNvPr id="14" name="Line 11"/>
          <p:cNvSpPr>
            <a:spLocks noChangeShapeType="1"/>
          </p:cNvSpPr>
          <p:nvPr/>
        </p:nvSpPr>
        <p:spPr bwMode="auto">
          <a:xfrm>
            <a:off x="4800600" y="3460750"/>
            <a:ext cx="2103438" cy="45720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GB" sz="2400">
              <a:latin typeface="+mn-lt"/>
            </a:endParaRPr>
          </a:p>
        </p:txBody>
      </p:sp>
      <p:sp>
        <p:nvSpPr>
          <p:cNvPr id="15" name="Line 12"/>
          <p:cNvSpPr>
            <a:spLocks noChangeShapeType="1"/>
          </p:cNvSpPr>
          <p:nvPr/>
        </p:nvSpPr>
        <p:spPr bwMode="auto">
          <a:xfrm>
            <a:off x="7361238" y="3962400"/>
            <a:ext cx="1096962"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GB" sz="2400">
              <a:latin typeface="+mn-lt"/>
            </a:endParaRPr>
          </a:p>
        </p:txBody>
      </p:sp>
      <p:sp>
        <p:nvSpPr>
          <p:cNvPr id="16" name="Line 13"/>
          <p:cNvSpPr>
            <a:spLocks noChangeShapeType="1"/>
          </p:cNvSpPr>
          <p:nvPr/>
        </p:nvSpPr>
        <p:spPr bwMode="auto">
          <a:xfrm>
            <a:off x="4618038" y="3643313"/>
            <a:ext cx="320675" cy="2103437"/>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GB" sz="2400">
              <a:latin typeface="+mn-lt"/>
            </a:endParaRPr>
          </a:p>
        </p:txBody>
      </p:sp>
      <p:sp>
        <p:nvSpPr>
          <p:cNvPr id="17" name="Freeform 14"/>
          <p:cNvSpPr>
            <a:spLocks/>
          </p:cNvSpPr>
          <p:nvPr/>
        </p:nvSpPr>
        <p:spPr bwMode="auto">
          <a:xfrm>
            <a:off x="5026025" y="4714875"/>
            <a:ext cx="381000" cy="1035050"/>
          </a:xfrm>
          <a:custGeom>
            <a:avLst/>
            <a:gdLst/>
            <a:ahLst/>
            <a:cxnLst>
              <a:cxn ang="0">
                <a:pos x="0" y="1630"/>
              </a:cxn>
              <a:cxn ang="0">
                <a:pos x="600" y="0"/>
              </a:cxn>
            </a:cxnLst>
            <a:rect l="0" t="0" r="r" b="b"/>
            <a:pathLst>
              <a:path w="600" h="1630">
                <a:moveTo>
                  <a:pt x="0" y="1630"/>
                </a:moveTo>
                <a:lnTo>
                  <a:pt x="600" y="0"/>
                </a:lnTo>
              </a:path>
            </a:pathLst>
          </a:cu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GB" sz="2400">
              <a:latin typeface="+mn-lt"/>
            </a:endParaRPr>
          </a:p>
        </p:txBody>
      </p:sp>
      <p:sp>
        <p:nvSpPr>
          <p:cNvPr id="18" name="Freeform 15"/>
          <p:cNvSpPr>
            <a:spLocks/>
          </p:cNvSpPr>
          <p:nvPr/>
        </p:nvSpPr>
        <p:spPr bwMode="auto">
          <a:xfrm>
            <a:off x="6772275" y="4146550"/>
            <a:ext cx="1778000" cy="1152525"/>
          </a:xfrm>
          <a:custGeom>
            <a:avLst/>
            <a:gdLst/>
            <a:ahLst/>
            <a:cxnLst>
              <a:cxn ang="0">
                <a:pos x="2800" y="0"/>
              </a:cxn>
              <a:cxn ang="0">
                <a:pos x="0" y="1816"/>
              </a:cxn>
            </a:cxnLst>
            <a:rect l="0" t="0" r="r" b="b"/>
            <a:pathLst>
              <a:path w="2800" h="1816">
                <a:moveTo>
                  <a:pt x="2800" y="0"/>
                </a:moveTo>
                <a:lnTo>
                  <a:pt x="0" y="1816"/>
                </a:lnTo>
              </a:path>
            </a:pathLst>
          </a:cu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GB" sz="2400">
              <a:latin typeface="+mn-lt"/>
            </a:endParaRPr>
          </a:p>
        </p:txBody>
      </p:sp>
      <p:sp>
        <p:nvSpPr>
          <p:cNvPr id="19" name="Freeform 16"/>
          <p:cNvSpPr>
            <a:spLocks/>
          </p:cNvSpPr>
          <p:nvPr/>
        </p:nvSpPr>
        <p:spPr bwMode="auto">
          <a:xfrm>
            <a:off x="6791325" y="5508625"/>
            <a:ext cx="1778000" cy="381000"/>
          </a:xfrm>
          <a:custGeom>
            <a:avLst/>
            <a:gdLst/>
            <a:ahLst/>
            <a:cxnLst>
              <a:cxn ang="0">
                <a:pos x="0" y="0"/>
              </a:cxn>
              <a:cxn ang="0">
                <a:pos x="2800" y="600"/>
              </a:cxn>
            </a:cxnLst>
            <a:rect l="0" t="0" r="r" b="b"/>
            <a:pathLst>
              <a:path w="2800" h="600">
                <a:moveTo>
                  <a:pt x="0" y="0"/>
                </a:moveTo>
                <a:lnTo>
                  <a:pt x="2800" y="600"/>
                </a:lnTo>
              </a:path>
            </a:pathLst>
          </a:cu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GB" sz="2400">
              <a:latin typeface="+mn-lt"/>
            </a:endParaRPr>
          </a:p>
        </p:txBody>
      </p:sp>
      <p:sp>
        <p:nvSpPr>
          <p:cNvPr id="20" name="Line 17"/>
          <p:cNvSpPr>
            <a:spLocks noChangeShapeType="1"/>
          </p:cNvSpPr>
          <p:nvPr/>
        </p:nvSpPr>
        <p:spPr bwMode="auto">
          <a:xfrm>
            <a:off x="8686800" y="4191000"/>
            <a:ext cx="92075" cy="155575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GB" sz="2400">
              <a:latin typeface="+mn-lt"/>
            </a:endParaRPr>
          </a:p>
        </p:txBody>
      </p:sp>
      <p:sp>
        <p:nvSpPr>
          <p:cNvPr id="21" name="Line 18"/>
          <p:cNvSpPr>
            <a:spLocks noChangeShapeType="1"/>
          </p:cNvSpPr>
          <p:nvPr/>
        </p:nvSpPr>
        <p:spPr bwMode="auto">
          <a:xfrm>
            <a:off x="5167313" y="5975350"/>
            <a:ext cx="3382962" cy="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GB" sz="2400">
              <a:latin typeface="+mn-lt"/>
            </a:endParaRPr>
          </a:p>
        </p:txBody>
      </p:sp>
      <p:sp>
        <p:nvSpPr>
          <p:cNvPr id="22" name="Freeform 19"/>
          <p:cNvSpPr>
            <a:spLocks/>
          </p:cNvSpPr>
          <p:nvPr/>
        </p:nvSpPr>
        <p:spPr bwMode="auto">
          <a:xfrm>
            <a:off x="6334125" y="3127375"/>
            <a:ext cx="2170113" cy="698500"/>
          </a:xfrm>
          <a:custGeom>
            <a:avLst/>
            <a:gdLst/>
            <a:ahLst/>
            <a:cxnLst>
              <a:cxn ang="0">
                <a:pos x="0" y="0"/>
              </a:cxn>
              <a:cxn ang="0">
                <a:pos x="3418" y="1100"/>
              </a:cxn>
            </a:cxnLst>
            <a:rect l="0" t="0" r="r" b="b"/>
            <a:pathLst>
              <a:path w="3418" h="1100">
                <a:moveTo>
                  <a:pt x="0" y="0"/>
                </a:moveTo>
                <a:lnTo>
                  <a:pt x="3418" y="1100"/>
                </a:lnTo>
              </a:path>
            </a:pathLst>
          </a:cu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GB" sz="2400">
              <a:latin typeface="+mn-lt"/>
            </a:endParaRPr>
          </a:p>
        </p:txBody>
      </p:sp>
      <p:sp>
        <p:nvSpPr>
          <p:cNvPr id="23" name="Freeform 20"/>
          <p:cNvSpPr>
            <a:spLocks/>
          </p:cNvSpPr>
          <p:nvPr/>
        </p:nvSpPr>
        <p:spPr bwMode="auto">
          <a:xfrm>
            <a:off x="6664325" y="4191000"/>
            <a:ext cx="422275" cy="1031875"/>
          </a:xfrm>
          <a:custGeom>
            <a:avLst/>
            <a:gdLst/>
            <a:ahLst/>
            <a:cxnLst>
              <a:cxn ang="0">
                <a:pos x="666" y="0"/>
              </a:cxn>
              <a:cxn ang="0">
                <a:pos x="0" y="1624"/>
              </a:cxn>
            </a:cxnLst>
            <a:rect l="0" t="0" r="r" b="b"/>
            <a:pathLst>
              <a:path w="666" h="1624">
                <a:moveTo>
                  <a:pt x="666" y="0"/>
                </a:moveTo>
                <a:lnTo>
                  <a:pt x="0" y="1624"/>
                </a:lnTo>
              </a:path>
            </a:pathLst>
          </a:cu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GB" sz="2400">
              <a:latin typeface="+mn-lt"/>
            </a:endParaRPr>
          </a:p>
        </p:txBody>
      </p:sp>
      <p:sp>
        <p:nvSpPr>
          <p:cNvPr id="24" name="Line 21"/>
          <p:cNvSpPr>
            <a:spLocks noChangeShapeType="1"/>
          </p:cNvSpPr>
          <p:nvPr/>
        </p:nvSpPr>
        <p:spPr bwMode="auto">
          <a:xfrm flipH="1" flipV="1">
            <a:off x="6264275" y="3232150"/>
            <a:ext cx="731838" cy="547688"/>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GB" sz="2400">
              <a:latin typeface="+mn-lt"/>
            </a:endParaRPr>
          </a:p>
        </p:txBody>
      </p:sp>
      <p:sp>
        <p:nvSpPr>
          <p:cNvPr id="25" name="Freeform 22"/>
          <p:cNvSpPr>
            <a:spLocks/>
          </p:cNvSpPr>
          <p:nvPr/>
        </p:nvSpPr>
        <p:spPr bwMode="auto">
          <a:xfrm>
            <a:off x="5654675" y="4657725"/>
            <a:ext cx="746125" cy="631825"/>
          </a:xfrm>
          <a:custGeom>
            <a:avLst/>
            <a:gdLst/>
            <a:ahLst/>
            <a:cxnLst>
              <a:cxn ang="0">
                <a:pos x="1176" y="994"/>
              </a:cxn>
              <a:cxn ang="0">
                <a:pos x="0" y="0"/>
              </a:cxn>
            </a:cxnLst>
            <a:rect l="0" t="0" r="r" b="b"/>
            <a:pathLst>
              <a:path w="1176" h="994">
                <a:moveTo>
                  <a:pt x="1176" y="994"/>
                </a:moveTo>
                <a:lnTo>
                  <a:pt x="0" y="0"/>
                </a:lnTo>
              </a:path>
            </a:pathLst>
          </a:cu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GB" sz="2400">
              <a:latin typeface="+mn-lt"/>
            </a:endParaRPr>
          </a:p>
        </p:txBody>
      </p:sp>
      <p:sp>
        <p:nvSpPr>
          <p:cNvPr id="26" name="Text Box 23"/>
          <p:cNvSpPr txBox="1">
            <a:spLocks noChangeArrowheads="1"/>
          </p:cNvSpPr>
          <p:nvPr/>
        </p:nvSpPr>
        <p:spPr bwMode="auto">
          <a:xfrm>
            <a:off x="7499350" y="5429581"/>
            <a:ext cx="365125"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GB" sz="1400" b="0" i="0" u="none" strike="noStrike" cap="none" normalizeH="0" baseline="0" dirty="0" smtClean="0">
                <a:ln>
                  <a:noFill/>
                </a:ln>
                <a:solidFill>
                  <a:schemeClr val="tx1"/>
                </a:solidFill>
                <a:effectLst/>
                <a:latin typeface="+mn-lt"/>
                <a:cs typeface="Arial" pitchFamily="34" charset="0"/>
              </a:rPr>
              <a:t>2</a:t>
            </a:r>
            <a:endParaRPr kumimoji="0" lang="en-US" sz="2400" b="0" i="0" u="none" strike="noStrike" cap="none" normalizeH="0" baseline="0" dirty="0" smtClean="0">
              <a:ln>
                <a:noFill/>
              </a:ln>
              <a:solidFill>
                <a:schemeClr val="tx1"/>
              </a:solidFill>
              <a:effectLst/>
              <a:latin typeface="+mn-lt"/>
              <a:cs typeface="Arial" pitchFamily="34" charset="0"/>
            </a:endParaRPr>
          </a:p>
        </p:txBody>
      </p:sp>
      <p:sp>
        <p:nvSpPr>
          <p:cNvPr id="27" name="Text Box 24"/>
          <p:cNvSpPr txBox="1">
            <a:spLocks noChangeArrowheads="1"/>
          </p:cNvSpPr>
          <p:nvPr/>
        </p:nvSpPr>
        <p:spPr bwMode="auto">
          <a:xfrm>
            <a:off x="7315200" y="3186113"/>
            <a:ext cx="366713"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GB" sz="1400" b="0" i="0" u="none" strike="noStrike" cap="none" normalizeH="0" baseline="0" smtClean="0">
                <a:ln>
                  <a:noFill/>
                </a:ln>
                <a:solidFill>
                  <a:schemeClr val="tx1"/>
                </a:solidFill>
                <a:effectLst/>
                <a:latin typeface="+mn-lt"/>
                <a:cs typeface="Arial" pitchFamily="34" charset="0"/>
              </a:rPr>
              <a:t>3</a:t>
            </a:r>
            <a:endParaRPr kumimoji="0" lang="en-US" sz="2400" b="0" i="0" u="none" strike="noStrike" cap="none" normalizeH="0" baseline="0" smtClean="0">
              <a:ln>
                <a:noFill/>
              </a:ln>
              <a:solidFill>
                <a:schemeClr val="tx1"/>
              </a:solidFill>
              <a:effectLst/>
              <a:latin typeface="+mn-lt"/>
              <a:cs typeface="Arial" pitchFamily="34" charset="0"/>
            </a:endParaRPr>
          </a:p>
        </p:txBody>
      </p:sp>
      <p:sp>
        <p:nvSpPr>
          <p:cNvPr id="28" name="Text Box 25"/>
          <p:cNvSpPr txBox="1">
            <a:spLocks noChangeArrowheads="1"/>
          </p:cNvSpPr>
          <p:nvPr/>
        </p:nvSpPr>
        <p:spPr bwMode="auto">
          <a:xfrm>
            <a:off x="4527550" y="4419600"/>
            <a:ext cx="319088"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GB" sz="1400" b="0" i="0" u="none" strike="noStrike" cap="none" normalizeH="0" baseline="0" smtClean="0">
                <a:ln>
                  <a:noFill/>
                </a:ln>
                <a:solidFill>
                  <a:schemeClr val="tx1"/>
                </a:solidFill>
                <a:effectLst/>
                <a:latin typeface="+mn-lt"/>
                <a:cs typeface="Arial" pitchFamily="34" charset="0"/>
              </a:rPr>
              <a:t>8</a:t>
            </a:r>
            <a:endParaRPr kumimoji="0" lang="en-US" sz="2400" b="0" i="0" u="none" strike="noStrike" cap="none" normalizeH="0" baseline="0" smtClean="0">
              <a:ln>
                <a:noFill/>
              </a:ln>
              <a:solidFill>
                <a:schemeClr val="tx1"/>
              </a:solidFill>
              <a:effectLst/>
              <a:latin typeface="+mn-lt"/>
              <a:cs typeface="Arial" pitchFamily="34" charset="0"/>
            </a:endParaRPr>
          </a:p>
        </p:txBody>
      </p:sp>
      <p:sp>
        <p:nvSpPr>
          <p:cNvPr id="29" name="Text Box 26"/>
          <p:cNvSpPr txBox="1">
            <a:spLocks noChangeArrowheads="1"/>
          </p:cNvSpPr>
          <p:nvPr/>
        </p:nvSpPr>
        <p:spPr bwMode="auto">
          <a:xfrm>
            <a:off x="6675438" y="4465638"/>
            <a:ext cx="2286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GB" sz="1400" b="0" i="0" u="none" strike="noStrike" cap="none" normalizeH="0" baseline="0" smtClean="0">
                <a:ln>
                  <a:noFill/>
                </a:ln>
                <a:solidFill>
                  <a:schemeClr val="tx1"/>
                </a:solidFill>
                <a:effectLst/>
                <a:latin typeface="+mn-lt"/>
                <a:cs typeface="Arial" pitchFamily="34" charset="0"/>
              </a:rPr>
              <a:t>1</a:t>
            </a:r>
            <a:endParaRPr kumimoji="0" lang="en-US" sz="2400" b="0" i="0" u="none" strike="noStrike" cap="none" normalizeH="0" baseline="0" smtClean="0">
              <a:ln>
                <a:noFill/>
              </a:ln>
              <a:solidFill>
                <a:schemeClr val="tx1"/>
              </a:solidFill>
              <a:effectLst/>
              <a:latin typeface="+mn-lt"/>
              <a:cs typeface="Arial" pitchFamily="34" charset="0"/>
            </a:endParaRPr>
          </a:p>
        </p:txBody>
      </p:sp>
      <p:sp>
        <p:nvSpPr>
          <p:cNvPr id="30" name="Text Box 27"/>
          <p:cNvSpPr txBox="1">
            <a:spLocks noChangeArrowheads="1"/>
          </p:cNvSpPr>
          <p:nvPr/>
        </p:nvSpPr>
        <p:spPr bwMode="auto">
          <a:xfrm>
            <a:off x="7727950" y="4603750"/>
            <a:ext cx="365125" cy="273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GB" sz="1400" b="0" i="0" u="none" strike="noStrike" cap="none" normalizeH="0" baseline="0" smtClean="0">
                <a:ln>
                  <a:noFill/>
                </a:ln>
                <a:solidFill>
                  <a:schemeClr val="tx1"/>
                </a:solidFill>
                <a:effectLst/>
                <a:latin typeface="+mn-lt"/>
                <a:cs typeface="Arial" pitchFamily="34" charset="0"/>
              </a:rPr>
              <a:t>1</a:t>
            </a:r>
            <a:endParaRPr kumimoji="0" lang="en-US" sz="2400" b="0" i="0" u="none" strike="noStrike" cap="none" normalizeH="0" baseline="0" smtClean="0">
              <a:ln>
                <a:noFill/>
              </a:ln>
              <a:solidFill>
                <a:schemeClr val="tx1"/>
              </a:solidFill>
              <a:effectLst/>
              <a:latin typeface="+mn-lt"/>
              <a:cs typeface="Arial" pitchFamily="34" charset="0"/>
            </a:endParaRPr>
          </a:p>
        </p:txBody>
      </p:sp>
      <p:sp>
        <p:nvSpPr>
          <p:cNvPr id="31" name="Text Box 28"/>
          <p:cNvSpPr txBox="1">
            <a:spLocks noChangeArrowheads="1"/>
          </p:cNvSpPr>
          <p:nvPr/>
        </p:nvSpPr>
        <p:spPr bwMode="auto">
          <a:xfrm>
            <a:off x="8686800" y="4740275"/>
            <a:ext cx="320675"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GB" sz="1400" b="0" i="0" u="none" strike="noStrike" cap="none" normalizeH="0" baseline="0" smtClean="0">
                <a:ln>
                  <a:noFill/>
                </a:ln>
                <a:solidFill>
                  <a:schemeClr val="tx1"/>
                </a:solidFill>
                <a:effectLst/>
                <a:latin typeface="+mn-lt"/>
                <a:cs typeface="Arial" pitchFamily="34" charset="0"/>
              </a:rPr>
              <a:t>5</a:t>
            </a:r>
            <a:endParaRPr kumimoji="0" lang="en-US" sz="2400" b="0" i="0" u="none" strike="noStrike" cap="none" normalizeH="0" baseline="0" smtClean="0">
              <a:ln>
                <a:noFill/>
              </a:ln>
              <a:solidFill>
                <a:schemeClr val="tx1"/>
              </a:solidFill>
              <a:effectLst/>
              <a:latin typeface="+mn-lt"/>
              <a:cs typeface="Arial" pitchFamily="34" charset="0"/>
            </a:endParaRPr>
          </a:p>
        </p:txBody>
      </p:sp>
      <p:sp>
        <p:nvSpPr>
          <p:cNvPr id="32" name="Text Box 29"/>
          <p:cNvSpPr txBox="1">
            <a:spLocks noChangeArrowheads="1"/>
          </p:cNvSpPr>
          <p:nvPr/>
        </p:nvSpPr>
        <p:spPr bwMode="auto">
          <a:xfrm>
            <a:off x="5213350" y="5105400"/>
            <a:ext cx="319088"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GB" sz="1400" b="0" i="0" u="none" strike="noStrike" cap="none" normalizeH="0" baseline="0" smtClean="0">
                <a:ln>
                  <a:noFill/>
                </a:ln>
                <a:solidFill>
                  <a:schemeClr val="tx1"/>
                </a:solidFill>
                <a:effectLst/>
                <a:latin typeface="+mn-lt"/>
                <a:cs typeface="Arial" pitchFamily="34" charset="0"/>
              </a:rPr>
              <a:t>9</a:t>
            </a:r>
            <a:endParaRPr kumimoji="0" lang="en-US" sz="2400" b="0" i="0" u="none" strike="noStrike" cap="none" normalizeH="0" baseline="0" smtClean="0">
              <a:ln>
                <a:noFill/>
              </a:ln>
              <a:solidFill>
                <a:schemeClr val="tx1"/>
              </a:solidFill>
              <a:effectLst/>
              <a:latin typeface="+mn-lt"/>
              <a:cs typeface="Arial" pitchFamily="34" charset="0"/>
            </a:endParaRPr>
          </a:p>
        </p:txBody>
      </p:sp>
      <p:sp>
        <p:nvSpPr>
          <p:cNvPr id="33" name="Text Box 30"/>
          <p:cNvSpPr txBox="1">
            <a:spLocks noChangeArrowheads="1"/>
          </p:cNvSpPr>
          <p:nvPr/>
        </p:nvSpPr>
        <p:spPr bwMode="auto">
          <a:xfrm>
            <a:off x="6446838" y="5759301"/>
            <a:ext cx="411162"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GB" sz="1400" b="0" i="0" u="none" strike="noStrike" cap="none" normalizeH="0" baseline="0" dirty="0" smtClean="0">
                <a:ln>
                  <a:noFill/>
                </a:ln>
                <a:solidFill>
                  <a:schemeClr val="tx1"/>
                </a:solidFill>
                <a:effectLst/>
                <a:latin typeface="+mn-lt"/>
                <a:cs typeface="Arial" pitchFamily="34" charset="0"/>
              </a:rPr>
              <a:t>7</a:t>
            </a:r>
            <a:endParaRPr kumimoji="0" lang="en-US" sz="2400" b="0" i="0" u="none" strike="noStrike" cap="none" normalizeH="0" baseline="0" dirty="0" smtClean="0">
              <a:ln>
                <a:noFill/>
              </a:ln>
              <a:solidFill>
                <a:schemeClr val="tx1"/>
              </a:solidFill>
              <a:effectLst/>
              <a:latin typeface="+mn-lt"/>
              <a:cs typeface="Arial" pitchFamily="34" charset="0"/>
            </a:endParaRPr>
          </a:p>
        </p:txBody>
      </p:sp>
      <p:sp>
        <p:nvSpPr>
          <p:cNvPr id="34" name="Text Box 31"/>
          <p:cNvSpPr txBox="1">
            <a:spLocks noChangeArrowheads="1"/>
          </p:cNvSpPr>
          <p:nvPr/>
        </p:nvSpPr>
        <p:spPr bwMode="auto">
          <a:xfrm>
            <a:off x="5213350" y="2982284"/>
            <a:ext cx="365125"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GB" sz="1400" b="0" i="0" u="none" strike="noStrike" cap="none" normalizeH="0" baseline="0" dirty="0" smtClean="0">
                <a:ln>
                  <a:noFill/>
                </a:ln>
                <a:solidFill>
                  <a:schemeClr val="tx1"/>
                </a:solidFill>
                <a:effectLst/>
                <a:latin typeface="+mn-lt"/>
                <a:cs typeface="Arial" pitchFamily="34" charset="0"/>
              </a:rPr>
              <a:t>2</a:t>
            </a:r>
            <a:endParaRPr kumimoji="0" lang="en-US" sz="2400" b="0" i="0" u="none" strike="noStrike" cap="none" normalizeH="0" baseline="0" dirty="0" smtClean="0">
              <a:ln>
                <a:noFill/>
              </a:ln>
              <a:solidFill>
                <a:schemeClr val="tx1"/>
              </a:solidFill>
              <a:effectLst/>
              <a:latin typeface="+mn-lt"/>
              <a:cs typeface="Arial" pitchFamily="34" charset="0"/>
            </a:endParaRPr>
          </a:p>
        </p:txBody>
      </p:sp>
      <p:sp>
        <p:nvSpPr>
          <p:cNvPr id="35" name="Text Box 32"/>
          <p:cNvSpPr txBox="1">
            <a:spLocks noChangeArrowheads="1"/>
          </p:cNvSpPr>
          <p:nvPr/>
        </p:nvSpPr>
        <p:spPr bwMode="auto">
          <a:xfrm>
            <a:off x="5349875" y="3352800"/>
            <a:ext cx="320675"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GB" sz="1400" b="0" i="0" u="none" strike="noStrike" cap="none" normalizeH="0" baseline="0" dirty="0" smtClean="0">
                <a:ln>
                  <a:noFill/>
                </a:ln>
                <a:solidFill>
                  <a:schemeClr val="tx1"/>
                </a:solidFill>
                <a:effectLst/>
                <a:latin typeface="+mn-lt"/>
                <a:cs typeface="Arial" pitchFamily="34" charset="0"/>
              </a:rPr>
              <a:t>1</a:t>
            </a:r>
            <a:endParaRPr kumimoji="0" lang="en-US" sz="2400" b="0" i="0" u="none" strike="noStrike" cap="none" normalizeH="0" baseline="0" dirty="0" smtClean="0">
              <a:ln>
                <a:noFill/>
              </a:ln>
              <a:solidFill>
                <a:schemeClr val="tx1"/>
              </a:solidFill>
              <a:effectLst/>
              <a:latin typeface="+mn-lt"/>
              <a:cs typeface="Arial" pitchFamily="34" charset="0"/>
            </a:endParaRPr>
          </a:p>
        </p:txBody>
      </p:sp>
      <p:sp>
        <p:nvSpPr>
          <p:cNvPr id="36" name="Text Box 33"/>
          <p:cNvSpPr txBox="1">
            <a:spLocks noChangeArrowheads="1"/>
          </p:cNvSpPr>
          <p:nvPr/>
        </p:nvSpPr>
        <p:spPr bwMode="auto">
          <a:xfrm>
            <a:off x="6650666" y="3368675"/>
            <a:ext cx="320675"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GB" sz="1400" b="0" i="0" u="none" strike="noStrike" cap="none" normalizeH="0" baseline="0" dirty="0" smtClean="0">
                <a:ln>
                  <a:noFill/>
                </a:ln>
                <a:solidFill>
                  <a:schemeClr val="tx1"/>
                </a:solidFill>
                <a:effectLst/>
                <a:latin typeface="+mn-lt"/>
                <a:cs typeface="Arial" pitchFamily="34" charset="0"/>
              </a:rPr>
              <a:t>2</a:t>
            </a:r>
            <a:endParaRPr kumimoji="0" lang="en-US" sz="2400" b="0" i="0" u="none" strike="noStrike" cap="none" normalizeH="0" baseline="0" dirty="0" smtClean="0">
              <a:ln>
                <a:noFill/>
              </a:ln>
              <a:solidFill>
                <a:schemeClr val="tx1"/>
              </a:solidFill>
              <a:effectLst/>
              <a:latin typeface="+mn-lt"/>
              <a:cs typeface="Arial" pitchFamily="34" charset="0"/>
            </a:endParaRPr>
          </a:p>
        </p:txBody>
      </p:sp>
      <p:sp>
        <p:nvSpPr>
          <p:cNvPr id="37" name="Text Box 34"/>
          <p:cNvSpPr txBox="1">
            <a:spLocks noChangeArrowheads="1"/>
          </p:cNvSpPr>
          <p:nvPr/>
        </p:nvSpPr>
        <p:spPr bwMode="auto">
          <a:xfrm>
            <a:off x="7727950" y="3733800"/>
            <a:ext cx="319088"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GB" sz="1400" b="0" i="0" u="none" strike="noStrike" cap="none" normalizeH="0" baseline="0" smtClean="0">
                <a:ln>
                  <a:noFill/>
                </a:ln>
                <a:solidFill>
                  <a:schemeClr val="tx1"/>
                </a:solidFill>
                <a:effectLst/>
                <a:latin typeface="+mn-lt"/>
                <a:cs typeface="Arial" pitchFamily="34" charset="0"/>
              </a:rPr>
              <a:t>1</a:t>
            </a:r>
            <a:endParaRPr kumimoji="0" lang="en-US" sz="2400" b="0" i="0" u="none" strike="noStrike" cap="none" normalizeH="0" baseline="0" smtClean="0">
              <a:ln>
                <a:noFill/>
              </a:ln>
              <a:solidFill>
                <a:schemeClr val="tx1"/>
              </a:solidFill>
              <a:effectLst/>
              <a:latin typeface="+mn-lt"/>
              <a:cs typeface="Arial" pitchFamily="34" charset="0"/>
            </a:endParaRPr>
          </a:p>
        </p:txBody>
      </p:sp>
      <p:sp>
        <p:nvSpPr>
          <p:cNvPr id="38" name="Text Box 35"/>
          <p:cNvSpPr txBox="1">
            <a:spLocks noChangeArrowheads="1"/>
          </p:cNvSpPr>
          <p:nvPr/>
        </p:nvSpPr>
        <p:spPr bwMode="auto">
          <a:xfrm>
            <a:off x="5943600" y="4765047"/>
            <a:ext cx="320675"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GB" sz="1400" b="0" i="0" u="none" strike="noStrike" cap="none" normalizeH="0" baseline="0" dirty="0" smtClean="0">
                <a:ln>
                  <a:noFill/>
                </a:ln>
                <a:solidFill>
                  <a:schemeClr val="tx1"/>
                </a:solidFill>
                <a:effectLst/>
                <a:latin typeface="+mn-lt"/>
                <a:cs typeface="Arial" pitchFamily="34" charset="0"/>
              </a:rPr>
              <a:t>5</a:t>
            </a:r>
            <a:endParaRPr kumimoji="0" lang="en-US" sz="2400" b="0" i="0" u="none" strike="noStrike" cap="none" normalizeH="0" baseline="0" dirty="0" smtClean="0">
              <a:ln>
                <a:noFill/>
              </a:ln>
              <a:solidFill>
                <a:schemeClr val="tx1"/>
              </a:solidFill>
              <a:effectLst/>
              <a:latin typeface="+mn-lt"/>
              <a:cs typeface="Arial"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Solution</a:t>
            </a:r>
            <a:endParaRPr lang="en-GB" dirty="0"/>
          </a:p>
        </p:txBody>
      </p:sp>
      <p:sp>
        <p:nvSpPr>
          <p:cNvPr id="15361" name="Rectangle 1"/>
          <p:cNvSpPr>
            <a:spLocks noChangeArrowheads="1"/>
          </p:cNvSpPr>
          <p:nvPr/>
        </p:nvSpPr>
        <p:spPr bwMode="auto">
          <a:xfrm>
            <a:off x="304800" y="1134100"/>
            <a:ext cx="8229600" cy="5647700"/>
          </a:xfrm>
          <a:prstGeom prst="rect">
            <a:avLst/>
          </a:prstGeom>
          <a:noFill/>
          <a:ln w="9525">
            <a:noFill/>
            <a:miter lim="800000"/>
            <a:headEnd/>
            <a:tailEnd/>
          </a:ln>
          <a:effectLst/>
        </p:spPr>
        <p:txBody>
          <a:bodyPr vert="horz" wrap="square" lIns="91440" tIns="45720" rIns="91440" bIns="0" numCol="1" anchor="ctr" anchorCtr="0" compatLnSpc="1">
            <a:prstTxWarp prst="textNoShape">
              <a:avLst/>
            </a:prstTxWarp>
            <a:spAutoFit/>
          </a:bodyPr>
          <a:lstStyle/>
          <a:p>
            <a:r>
              <a:rPr lang="en-US" sz="1400" b="1" dirty="0" smtClean="0"/>
              <a:t>Breadth-first</a:t>
            </a:r>
            <a:endParaRPr lang="en-GB" sz="1400" b="1" dirty="0" smtClean="0"/>
          </a:p>
          <a:p>
            <a:r>
              <a:rPr lang="en-US" sz="1400" dirty="0" smtClean="0"/>
              <a:t>	Goal state reached:  G2	States popped off FRONTIER:  SACBED G2</a:t>
            </a:r>
            <a:endParaRPr lang="en-GB" sz="1400" dirty="0" smtClean="0"/>
          </a:p>
          <a:p>
            <a:r>
              <a:rPr lang="en-US" sz="1400" dirty="0" smtClean="0"/>
              <a:t>	Path is S-C-G2</a:t>
            </a:r>
            <a:endParaRPr lang="en-GB" sz="1400" dirty="0" smtClean="0"/>
          </a:p>
          <a:p>
            <a:r>
              <a:rPr lang="en-US" sz="1400" b="1" dirty="0" smtClean="0"/>
              <a:t>Iterative Deepening</a:t>
            </a:r>
            <a:endParaRPr lang="en-GB" sz="1400" b="1" dirty="0" smtClean="0"/>
          </a:p>
          <a:p>
            <a:r>
              <a:rPr lang="en-US" sz="1400" dirty="0" smtClean="0"/>
              <a:t>	Goal state reached:  G2	States popped off FRONTIER:  S SAC SABECD G2</a:t>
            </a:r>
            <a:endParaRPr lang="en-GB" sz="1400" dirty="0" smtClean="0"/>
          </a:p>
          <a:p>
            <a:r>
              <a:rPr lang="en-US" sz="1400" dirty="0" smtClean="0"/>
              <a:t>	Path is S-C-G2 </a:t>
            </a:r>
            <a:endParaRPr lang="en-GB" sz="1400" dirty="0" smtClean="0"/>
          </a:p>
          <a:p>
            <a:r>
              <a:rPr lang="en-US" sz="1400" b="1" dirty="0" smtClean="0"/>
              <a:t>Depth-first</a:t>
            </a:r>
            <a:endParaRPr lang="en-GB" sz="1400" b="1" dirty="0" smtClean="0"/>
          </a:p>
          <a:p>
            <a:r>
              <a:rPr lang="en-US" sz="1400" dirty="0" smtClean="0"/>
              <a:t>	Goal state reached:  G1	States popped off FRONTIER:  SABCD G1</a:t>
            </a:r>
            <a:endParaRPr lang="en-GB" sz="1400" dirty="0" smtClean="0"/>
          </a:p>
          <a:p>
            <a:r>
              <a:rPr lang="en-US" sz="1400" dirty="0" smtClean="0"/>
              <a:t>	Path is S-A-B-C-D-G1 </a:t>
            </a:r>
            <a:endParaRPr lang="en-GB" sz="1400" dirty="0" smtClean="0"/>
          </a:p>
          <a:p>
            <a:r>
              <a:rPr lang="en-US" sz="1400" b="1" dirty="0" smtClean="0"/>
              <a:t>Uniform Cost</a:t>
            </a:r>
            <a:endParaRPr lang="en-GB" sz="1400" b="1" dirty="0" smtClean="0"/>
          </a:p>
          <a:p>
            <a:r>
              <a:rPr lang="en-US" sz="1400" dirty="0" smtClean="0"/>
              <a:t>	Goal state reached:  G2	States popped off FRONTIER:  S ABCDCDS G2</a:t>
            </a:r>
            <a:endParaRPr lang="en-GB" sz="1400" dirty="0" smtClean="0"/>
          </a:p>
          <a:p>
            <a:r>
              <a:rPr lang="en-US" sz="1050" dirty="0" smtClean="0"/>
              <a:t> </a:t>
            </a:r>
            <a:endParaRPr lang="en-GB" sz="1050" dirty="0" smtClean="0"/>
          </a:p>
          <a:p>
            <a:r>
              <a:rPr lang="en-GB" sz="1050" dirty="0" smtClean="0"/>
              <a:t>Choose S</a:t>
            </a:r>
          </a:p>
          <a:p>
            <a:r>
              <a:rPr lang="en-GB" sz="1050" dirty="0" smtClean="0"/>
              <a:t>S-A = 2, S-C = 3</a:t>
            </a:r>
          </a:p>
          <a:p>
            <a:r>
              <a:rPr lang="en-GB" sz="1050" dirty="0" smtClean="0"/>
              <a:t>Choose A</a:t>
            </a:r>
          </a:p>
          <a:p>
            <a:r>
              <a:rPr lang="en-GB" sz="1050" dirty="0" smtClean="0"/>
              <a:t>S-A-B = 3, S-C = 3, S-A-E = 10</a:t>
            </a:r>
          </a:p>
          <a:p>
            <a:r>
              <a:rPr lang="en-GB" sz="1050" dirty="0" smtClean="0"/>
              <a:t>Choose B (arbitrary)</a:t>
            </a:r>
          </a:p>
          <a:p>
            <a:r>
              <a:rPr lang="en-GB" sz="1050" dirty="0" smtClean="0"/>
              <a:t>S-C = 3, S-A-B-C = 4, S-A-B-S = 5, S-A-E = 10</a:t>
            </a:r>
          </a:p>
          <a:p>
            <a:r>
              <a:rPr lang="en-GB" sz="1050" dirty="0" smtClean="0"/>
              <a:t>Choose C</a:t>
            </a:r>
          </a:p>
          <a:p>
            <a:r>
              <a:rPr lang="en-GB" sz="1050" dirty="0" smtClean="0"/>
              <a:t>S-C-D = 4, S-A-B-C = 4, S-A-B-S = 5, </a:t>
            </a:r>
            <a:r>
              <a:rPr lang="en-GB" sz="1050" b="1" dirty="0" smtClean="0"/>
              <a:t>S-C-G2 = 8</a:t>
            </a:r>
            <a:r>
              <a:rPr lang="en-GB" sz="1050" dirty="0" smtClean="0"/>
              <a:t>, S-A-E = 10</a:t>
            </a:r>
          </a:p>
          <a:p>
            <a:r>
              <a:rPr lang="en-GB" sz="1050" dirty="0" smtClean="0"/>
              <a:t>Choose D (arbitrary)</a:t>
            </a:r>
          </a:p>
          <a:p>
            <a:r>
              <a:rPr lang="en-GB" sz="1050" dirty="0" smtClean="0"/>
              <a:t>S-A-B-C = 4, S-A-B-S = 5, S-C-D-G2 = 6, S-C-G2 = 8, S-C-D-G1 = 9, S-A-E = 10</a:t>
            </a:r>
          </a:p>
          <a:p>
            <a:r>
              <a:rPr lang="en-GB" sz="1050" dirty="0" smtClean="0"/>
              <a:t>Choose C</a:t>
            </a:r>
          </a:p>
          <a:p>
            <a:r>
              <a:rPr lang="en-GB" sz="1050" dirty="0" smtClean="0"/>
              <a:t>S-A-B-C-D = 5, S-A-B-S = 5, S-C-D-G2 = 6, S-C-G2 = 8, S-A-B-C-G2 = 9, S-C-D-G1 = 9, S-A-E = 10</a:t>
            </a:r>
          </a:p>
          <a:p>
            <a:r>
              <a:rPr lang="en-GB" sz="1050" dirty="0" smtClean="0"/>
              <a:t>Choose D</a:t>
            </a:r>
          </a:p>
          <a:p>
            <a:r>
              <a:rPr lang="en-GB" sz="1050" dirty="0" smtClean="0"/>
              <a:t>S-A-B-S = 5, S-C-D-G2 = 6, S-A-B-C-D-G2 = 7, S-C-G2 = 8, S-A-B-C-G2 = 9, S-C-D-G1 = 9, S-A-B-C-D-G1 = 10, S-A-E = 10</a:t>
            </a:r>
          </a:p>
          <a:p>
            <a:r>
              <a:rPr lang="en-GB" sz="1050" dirty="0" smtClean="0"/>
              <a:t>Choose S</a:t>
            </a:r>
          </a:p>
          <a:p>
            <a:r>
              <a:rPr lang="en-GB" sz="1050" dirty="0" smtClean="0"/>
              <a:t>S-C-D-G2 = 6, S-A-B-S-A = 7, S-A-B-C-D-G2 = 7, S-A-B-S-C = 8, S-C-G2 = 8, S-A-B-C-G2 = 9, S-C-D-G1 = 9, S-A-B-C-D-G1 = 10, S-A-E = 10</a:t>
            </a:r>
          </a:p>
          <a:p>
            <a:r>
              <a:rPr lang="en-GB" sz="1050" dirty="0" smtClean="0"/>
              <a:t>Choose G2</a:t>
            </a:r>
          </a:p>
          <a:p>
            <a:r>
              <a:rPr lang="en-GB" sz="1050" dirty="0" smtClean="0"/>
              <a:t>Optimal path is S-C-D-G2, with cost 6</a:t>
            </a:r>
            <a:endParaRPr lang="en-GB" sz="105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GB" smtClean="0"/>
              <a:t>Uninformed search evaluation</a:t>
            </a:r>
          </a:p>
        </p:txBody>
      </p:sp>
      <p:graphicFrame>
        <p:nvGraphicFramePr>
          <p:cNvPr id="4" name="Content Placeholder 3"/>
          <p:cNvGraphicFramePr>
            <a:graphicFrameLocks noGrp="1"/>
          </p:cNvGraphicFramePr>
          <p:nvPr>
            <p:ph sz="quarter" idx="1"/>
          </p:nvPr>
        </p:nvGraphicFramePr>
        <p:xfrm>
          <a:off x="304800" y="1524000"/>
          <a:ext cx="8534400" cy="4114800"/>
        </p:xfrm>
        <a:graphic>
          <a:graphicData uri="http://schemas.openxmlformats.org/drawingml/2006/table">
            <a:tbl>
              <a:tblPr firstRow="1" bandRow="1">
                <a:tableStyleId>{5C22544A-7EE6-4342-B048-85BDC9FD1C3A}</a:tableStyleId>
              </a:tblPr>
              <a:tblGrid>
                <a:gridCol w="1295401"/>
                <a:gridCol w="1142999"/>
                <a:gridCol w="1219200"/>
                <a:gridCol w="1219200"/>
                <a:gridCol w="1219200"/>
                <a:gridCol w="1219200"/>
                <a:gridCol w="1219200"/>
              </a:tblGrid>
              <a:tr h="822960">
                <a:tc>
                  <a:txBody>
                    <a:bodyPr/>
                    <a:lstStyle/>
                    <a:p>
                      <a:pPr algn="ctr"/>
                      <a:r>
                        <a:rPr lang="en-GB" dirty="0" smtClean="0">
                          <a:effectLst>
                            <a:outerShdw blurRad="38100" dist="38100" dir="2700000" algn="tl">
                              <a:srgbClr val="000000">
                                <a:alpha val="43137"/>
                              </a:srgbClr>
                            </a:outerShdw>
                          </a:effectLst>
                        </a:rPr>
                        <a:t>Criterion</a:t>
                      </a:r>
                      <a:endParaRPr lang="en-GB" dirty="0">
                        <a:effectLst>
                          <a:outerShdw blurRad="38100" dist="38100" dir="2700000" algn="tl">
                            <a:srgbClr val="000000">
                              <a:alpha val="43137"/>
                            </a:srgbClr>
                          </a:outerShdw>
                        </a:effectLst>
                      </a:endParaRPr>
                    </a:p>
                  </a:txBody>
                  <a:tcPr anchor="ctr"/>
                </a:tc>
                <a:tc>
                  <a:txBody>
                    <a:bodyPr/>
                    <a:lstStyle/>
                    <a:p>
                      <a:pPr algn="ctr"/>
                      <a:r>
                        <a:rPr lang="en-GB" dirty="0" smtClean="0">
                          <a:effectLst>
                            <a:outerShdw blurRad="38100" dist="38100" dir="2700000" algn="tl">
                              <a:srgbClr val="000000">
                                <a:alpha val="43137"/>
                              </a:srgbClr>
                            </a:outerShdw>
                          </a:effectLst>
                        </a:rPr>
                        <a:t>BFS</a:t>
                      </a:r>
                      <a:endParaRPr lang="en-GB" dirty="0">
                        <a:effectLst>
                          <a:outerShdw blurRad="38100" dist="38100" dir="2700000" algn="tl">
                            <a:srgbClr val="000000">
                              <a:alpha val="43137"/>
                            </a:srgbClr>
                          </a:outerShdw>
                        </a:effectLst>
                      </a:endParaRPr>
                    </a:p>
                  </a:txBody>
                  <a:tcPr anchor="ctr"/>
                </a:tc>
                <a:tc>
                  <a:txBody>
                    <a:bodyPr/>
                    <a:lstStyle/>
                    <a:p>
                      <a:pPr algn="ctr"/>
                      <a:r>
                        <a:rPr lang="en-GB" dirty="0" smtClean="0">
                          <a:effectLst>
                            <a:outerShdw blurRad="38100" dist="38100" dir="2700000" algn="tl">
                              <a:srgbClr val="000000">
                                <a:alpha val="43137"/>
                              </a:srgbClr>
                            </a:outerShdw>
                          </a:effectLst>
                        </a:rPr>
                        <a:t>Uniform</a:t>
                      </a:r>
                    </a:p>
                    <a:p>
                      <a:pPr algn="ctr"/>
                      <a:r>
                        <a:rPr lang="en-GB" dirty="0" smtClean="0">
                          <a:effectLst>
                            <a:outerShdw blurRad="38100" dist="38100" dir="2700000" algn="tl">
                              <a:srgbClr val="000000">
                                <a:alpha val="43137"/>
                              </a:srgbClr>
                            </a:outerShdw>
                          </a:effectLst>
                        </a:rPr>
                        <a:t>Cost</a:t>
                      </a:r>
                      <a:endParaRPr lang="en-GB" dirty="0">
                        <a:effectLst>
                          <a:outerShdw blurRad="38100" dist="38100" dir="2700000" algn="tl">
                            <a:srgbClr val="000000">
                              <a:alpha val="43137"/>
                            </a:srgbClr>
                          </a:outerShdw>
                        </a:effectLst>
                      </a:endParaRPr>
                    </a:p>
                  </a:txBody>
                  <a:tcPr anchor="ctr"/>
                </a:tc>
                <a:tc>
                  <a:txBody>
                    <a:bodyPr/>
                    <a:lstStyle/>
                    <a:p>
                      <a:pPr algn="ctr"/>
                      <a:r>
                        <a:rPr lang="en-GB" dirty="0" smtClean="0">
                          <a:effectLst>
                            <a:outerShdw blurRad="38100" dist="38100" dir="2700000" algn="tl">
                              <a:srgbClr val="000000">
                                <a:alpha val="43137"/>
                              </a:srgbClr>
                            </a:outerShdw>
                          </a:effectLst>
                        </a:rPr>
                        <a:t>DFS</a:t>
                      </a:r>
                      <a:endParaRPr lang="en-GB" dirty="0">
                        <a:effectLst>
                          <a:outerShdw blurRad="38100" dist="38100" dir="2700000" algn="tl">
                            <a:srgbClr val="000000">
                              <a:alpha val="43137"/>
                            </a:srgbClr>
                          </a:outerShdw>
                        </a:effectLst>
                      </a:endParaRPr>
                    </a:p>
                  </a:txBody>
                  <a:tcPr anchor="ctr"/>
                </a:tc>
                <a:tc>
                  <a:txBody>
                    <a:bodyPr/>
                    <a:lstStyle/>
                    <a:p>
                      <a:pPr algn="ctr"/>
                      <a:r>
                        <a:rPr lang="en-GB" dirty="0" smtClean="0">
                          <a:effectLst>
                            <a:outerShdw blurRad="38100" dist="38100" dir="2700000" algn="tl">
                              <a:srgbClr val="000000">
                                <a:alpha val="43137"/>
                              </a:srgbClr>
                            </a:outerShdw>
                          </a:effectLst>
                        </a:rPr>
                        <a:t>Depth-limited</a:t>
                      </a:r>
                      <a:endParaRPr lang="en-GB" dirty="0">
                        <a:effectLst>
                          <a:outerShdw blurRad="38100" dist="38100" dir="2700000" algn="tl">
                            <a:srgbClr val="000000">
                              <a:alpha val="43137"/>
                            </a:srgbClr>
                          </a:outerShdw>
                        </a:effectLst>
                      </a:endParaRPr>
                    </a:p>
                  </a:txBody>
                  <a:tcPr anchor="ctr"/>
                </a:tc>
                <a:tc>
                  <a:txBody>
                    <a:bodyPr/>
                    <a:lstStyle/>
                    <a:p>
                      <a:pPr algn="ctr"/>
                      <a:r>
                        <a:rPr lang="en-GB" dirty="0" smtClean="0">
                          <a:effectLst>
                            <a:outerShdw blurRad="38100" dist="38100" dir="2700000" algn="tl">
                              <a:srgbClr val="000000">
                                <a:alpha val="43137"/>
                              </a:srgbClr>
                            </a:outerShdw>
                          </a:effectLst>
                        </a:rPr>
                        <a:t>IDS</a:t>
                      </a:r>
                      <a:endParaRPr lang="en-GB" dirty="0">
                        <a:effectLst>
                          <a:outerShdw blurRad="38100" dist="38100" dir="2700000" algn="tl">
                            <a:srgbClr val="000000">
                              <a:alpha val="43137"/>
                            </a:srgbClr>
                          </a:outerShdw>
                        </a:effectLst>
                      </a:endParaRPr>
                    </a:p>
                  </a:txBody>
                  <a:tcPr anchor="ctr"/>
                </a:tc>
                <a:tc>
                  <a:txBody>
                    <a:bodyPr/>
                    <a:lstStyle/>
                    <a:p>
                      <a:pPr algn="ctr"/>
                      <a:r>
                        <a:rPr lang="en-GB" dirty="0" smtClean="0">
                          <a:effectLst>
                            <a:outerShdw blurRad="38100" dist="38100" dir="2700000" algn="tl">
                              <a:srgbClr val="000000">
                                <a:alpha val="43137"/>
                              </a:srgbClr>
                            </a:outerShdw>
                          </a:effectLst>
                        </a:rPr>
                        <a:t>BDS</a:t>
                      </a:r>
                      <a:endParaRPr lang="en-GB" dirty="0">
                        <a:effectLst>
                          <a:outerShdw blurRad="38100" dist="38100" dir="2700000" algn="tl">
                            <a:srgbClr val="000000">
                              <a:alpha val="43137"/>
                            </a:srgbClr>
                          </a:outerShdw>
                        </a:effectLst>
                      </a:endParaRPr>
                    </a:p>
                  </a:txBody>
                  <a:tcPr anchor="ctr"/>
                </a:tc>
              </a:tr>
              <a:tr h="822960">
                <a:tc>
                  <a:txBody>
                    <a:bodyPr/>
                    <a:lstStyle/>
                    <a:p>
                      <a:pPr algn="ctr"/>
                      <a:r>
                        <a:rPr lang="en-GB" dirty="0" smtClean="0"/>
                        <a:t>Time</a:t>
                      </a:r>
                      <a:endParaRPr lang="en-GB" dirty="0"/>
                    </a:p>
                  </a:txBody>
                  <a:tcPr anchor="ctr"/>
                </a:tc>
                <a:tc>
                  <a:txBody>
                    <a:bodyPr/>
                    <a:lstStyle/>
                    <a:p>
                      <a:pPr algn="ctr"/>
                      <a:r>
                        <a:rPr lang="en-GB" i="1" dirty="0" err="1" smtClean="0"/>
                        <a:t>b</a:t>
                      </a:r>
                      <a:r>
                        <a:rPr lang="en-GB" i="1" baseline="30000" dirty="0" err="1" smtClean="0"/>
                        <a:t>d</a:t>
                      </a:r>
                      <a:endParaRPr lang="en-GB"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i="1" baseline="0" dirty="0" smtClean="0"/>
                        <a:t>b</a:t>
                      </a:r>
                      <a:r>
                        <a:rPr lang="en-GB" i="1" baseline="30000" dirty="0" smtClean="0"/>
                        <a:t>1+[C*/c]</a:t>
                      </a:r>
                      <a:endParaRPr lang="en-GB"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i="1" dirty="0" err="1" smtClean="0"/>
                        <a:t>b</a:t>
                      </a:r>
                      <a:r>
                        <a:rPr lang="en-GB" i="1" baseline="30000" dirty="0" err="1" smtClean="0"/>
                        <a:t>m</a:t>
                      </a:r>
                      <a:endParaRPr lang="en-GB"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i="1" dirty="0" err="1" smtClean="0"/>
                        <a:t>b</a:t>
                      </a:r>
                      <a:r>
                        <a:rPr lang="en-GB" i="1" baseline="30000" dirty="0" err="1" smtClean="0"/>
                        <a:t>l</a:t>
                      </a:r>
                      <a:endParaRPr lang="en-GB"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i="1" dirty="0" err="1" smtClean="0"/>
                        <a:t>b</a:t>
                      </a:r>
                      <a:r>
                        <a:rPr lang="en-GB" i="1" baseline="30000" dirty="0" err="1" smtClean="0"/>
                        <a:t>d</a:t>
                      </a:r>
                      <a:endParaRPr lang="en-GB" dirty="0" smtClean="0"/>
                    </a:p>
                  </a:txBody>
                  <a:tcPr anchor="ctr"/>
                </a:tc>
                <a:tc>
                  <a:txBody>
                    <a:bodyPr/>
                    <a:lstStyle/>
                    <a:p>
                      <a:pPr algn="ctr"/>
                      <a:r>
                        <a:rPr lang="en-GB" i="1" dirty="0" err="1" smtClean="0"/>
                        <a:t>b</a:t>
                      </a:r>
                      <a:r>
                        <a:rPr lang="en-GB" i="1" baseline="30000" dirty="0" err="1" smtClean="0"/>
                        <a:t>d</a:t>
                      </a:r>
                      <a:r>
                        <a:rPr lang="en-GB" baseline="30000" dirty="0" smtClean="0"/>
                        <a:t>/2</a:t>
                      </a:r>
                      <a:endParaRPr lang="en-GB" dirty="0"/>
                    </a:p>
                  </a:txBody>
                  <a:tcPr anchor="ctr"/>
                </a:tc>
              </a:tr>
              <a:tr h="822960">
                <a:tc>
                  <a:txBody>
                    <a:bodyPr/>
                    <a:lstStyle/>
                    <a:p>
                      <a:pPr algn="ctr"/>
                      <a:r>
                        <a:rPr lang="en-GB" dirty="0" smtClean="0"/>
                        <a:t>Space</a:t>
                      </a:r>
                      <a:endParaRPr lang="en-GB"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i="1" dirty="0" err="1" smtClean="0"/>
                        <a:t>b</a:t>
                      </a:r>
                      <a:r>
                        <a:rPr lang="en-GB" i="1" baseline="30000" dirty="0" err="1" smtClean="0"/>
                        <a:t>d</a:t>
                      </a:r>
                      <a:endParaRPr lang="en-GB"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i="1" baseline="0" dirty="0" smtClean="0"/>
                        <a:t>b</a:t>
                      </a:r>
                      <a:r>
                        <a:rPr lang="en-GB" i="1" baseline="30000" dirty="0" smtClean="0"/>
                        <a:t>1+[C*/c]</a:t>
                      </a:r>
                      <a:endParaRPr lang="en-GB" dirty="0" smtClean="0"/>
                    </a:p>
                  </a:txBody>
                  <a:tcPr anchor="ctr"/>
                </a:tc>
                <a:tc>
                  <a:txBody>
                    <a:bodyPr/>
                    <a:lstStyle/>
                    <a:p>
                      <a:pPr algn="ctr"/>
                      <a:r>
                        <a:rPr lang="en-GB" i="1" dirty="0" err="1" smtClean="0"/>
                        <a:t>bm</a:t>
                      </a:r>
                      <a:endParaRPr lang="en-GB" i="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i="1" dirty="0" err="1" smtClean="0"/>
                        <a:t>bl</a:t>
                      </a:r>
                      <a:endParaRPr lang="en-GB"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i="1" dirty="0" err="1" smtClean="0"/>
                        <a:t>bd</a:t>
                      </a:r>
                      <a:endParaRPr lang="en-GB" dirty="0" smtClean="0"/>
                    </a:p>
                  </a:txBody>
                  <a:tcPr anchor="ctr"/>
                </a:tc>
                <a:tc>
                  <a:txBody>
                    <a:bodyPr/>
                    <a:lstStyle/>
                    <a:p>
                      <a:pPr algn="ctr"/>
                      <a:r>
                        <a:rPr lang="en-GB" i="1" dirty="0" err="1" smtClean="0"/>
                        <a:t>b</a:t>
                      </a:r>
                      <a:r>
                        <a:rPr lang="en-GB" i="1" baseline="30000" dirty="0" err="1" smtClean="0"/>
                        <a:t>d</a:t>
                      </a:r>
                      <a:r>
                        <a:rPr lang="en-GB" baseline="30000" dirty="0" smtClean="0"/>
                        <a:t>/2</a:t>
                      </a:r>
                      <a:endParaRPr lang="en-GB" dirty="0"/>
                    </a:p>
                  </a:txBody>
                  <a:tcPr anchor="ctr"/>
                </a:tc>
              </a:tr>
              <a:tr h="822960">
                <a:tc>
                  <a:txBody>
                    <a:bodyPr/>
                    <a:lstStyle/>
                    <a:p>
                      <a:pPr algn="ctr"/>
                      <a:r>
                        <a:rPr lang="en-GB" dirty="0" smtClean="0"/>
                        <a:t>Optimal?</a:t>
                      </a:r>
                      <a:endParaRPr lang="en-GB" dirty="0"/>
                    </a:p>
                  </a:txBody>
                  <a:tcPr anchor="ctr"/>
                </a:tc>
                <a:tc>
                  <a:txBody>
                    <a:bodyPr/>
                    <a:lstStyle/>
                    <a:p>
                      <a:pPr algn="ctr"/>
                      <a:r>
                        <a:rPr lang="en-GB" dirty="0" smtClean="0"/>
                        <a:t>Yes</a:t>
                      </a:r>
                      <a:endParaRPr lang="en-GB" dirty="0"/>
                    </a:p>
                  </a:txBody>
                  <a:tcPr anchor="ctr"/>
                </a:tc>
                <a:tc>
                  <a:txBody>
                    <a:bodyPr/>
                    <a:lstStyle/>
                    <a:p>
                      <a:pPr algn="ctr"/>
                      <a:r>
                        <a:rPr lang="en-GB" dirty="0" smtClean="0"/>
                        <a:t>Yes</a:t>
                      </a:r>
                      <a:endParaRPr lang="en-GB" dirty="0"/>
                    </a:p>
                  </a:txBody>
                  <a:tcPr anchor="ctr"/>
                </a:tc>
                <a:tc>
                  <a:txBody>
                    <a:bodyPr/>
                    <a:lstStyle/>
                    <a:p>
                      <a:pPr algn="ctr"/>
                      <a:r>
                        <a:rPr lang="en-GB" dirty="0" smtClean="0"/>
                        <a:t>No</a:t>
                      </a:r>
                      <a:endParaRPr lang="en-GB" dirty="0"/>
                    </a:p>
                  </a:txBody>
                  <a:tcPr anchor="ctr"/>
                </a:tc>
                <a:tc>
                  <a:txBody>
                    <a:bodyPr/>
                    <a:lstStyle/>
                    <a:p>
                      <a:pPr algn="ctr"/>
                      <a:r>
                        <a:rPr lang="en-GB" dirty="0" smtClean="0"/>
                        <a:t>No</a:t>
                      </a:r>
                      <a:endParaRPr lang="en-GB" dirty="0"/>
                    </a:p>
                  </a:txBody>
                  <a:tcPr anchor="ctr"/>
                </a:tc>
                <a:tc>
                  <a:txBody>
                    <a:bodyPr/>
                    <a:lstStyle/>
                    <a:p>
                      <a:pPr algn="ctr"/>
                      <a:r>
                        <a:rPr lang="en-GB" dirty="0" smtClean="0"/>
                        <a:t>Yes</a:t>
                      </a:r>
                      <a:endParaRPr lang="en-GB" dirty="0"/>
                    </a:p>
                  </a:txBody>
                  <a:tcPr anchor="ctr"/>
                </a:tc>
                <a:tc>
                  <a:txBody>
                    <a:bodyPr/>
                    <a:lstStyle/>
                    <a:p>
                      <a:pPr algn="ctr"/>
                      <a:r>
                        <a:rPr lang="en-GB" dirty="0" smtClean="0"/>
                        <a:t>Yes</a:t>
                      </a:r>
                      <a:endParaRPr lang="en-GB" dirty="0"/>
                    </a:p>
                  </a:txBody>
                  <a:tcPr anchor="ctr"/>
                </a:tc>
              </a:tr>
              <a:tr h="822960">
                <a:tc>
                  <a:txBody>
                    <a:bodyPr/>
                    <a:lstStyle/>
                    <a:p>
                      <a:pPr algn="ctr"/>
                      <a:r>
                        <a:rPr lang="en-GB" dirty="0" smtClean="0"/>
                        <a:t>Complete?</a:t>
                      </a:r>
                      <a:endParaRPr lang="en-GB" dirty="0"/>
                    </a:p>
                  </a:txBody>
                  <a:tcPr anchor="ctr"/>
                </a:tc>
                <a:tc>
                  <a:txBody>
                    <a:bodyPr/>
                    <a:lstStyle/>
                    <a:p>
                      <a:pPr algn="ctr"/>
                      <a:r>
                        <a:rPr lang="en-GB" dirty="0" smtClean="0"/>
                        <a:t>Yes</a:t>
                      </a:r>
                      <a:endParaRPr lang="en-GB" dirty="0"/>
                    </a:p>
                  </a:txBody>
                  <a:tcPr anchor="ctr"/>
                </a:tc>
                <a:tc>
                  <a:txBody>
                    <a:bodyPr/>
                    <a:lstStyle/>
                    <a:p>
                      <a:pPr algn="ctr"/>
                      <a:r>
                        <a:rPr lang="en-GB" dirty="0" smtClean="0"/>
                        <a:t>Yes</a:t>
                      </a:r>
                      <a:endParaRPr lang="en-GB" dirty="0"/>
                    </a:p>
                  </a:txBody>
                  <a:tcPr anchor="ctr"/>
                </a:tc>
                <a:tc>
                  <a:txBody>
                    <a:bodyPr/>
                    <a:lstStyle/>
                    <a:p>
                      <a:pPr algn="ctr"/>
                      <a:r>
                        <a:rPr lang="en-GB" dirty="0" smtClean="0"/>
                        <a:t>No</a:t>
                      </a:r>
                      <a:endParaRPr lang="en-GB" dirty="0"/>
                    </a:p>
                  </a:txBody>
                  <a:tcPr anchor="ctr"/>
                </a:tc>
                <a:tc>
                  <a:txBody>
                    <a:bodyPr/>
                    <a:lstStyle/>
                    <a:p>
                      <a:pPr algn="ctr"/>
                      <a:r>
                        <a:rPr lang="en-GB" dirty="0" smtClean="0"/>
                        <a:t>Yes, </a:t>
                      </a:r>
                    </a:p>
                    <a:p>
                      <a:pPr algn="ctr"/>
                      <a:r>
                        <a:rPr lang="en-GB" dirty="0" smtClean="0"/>
                        <a:t>if </a:t>
                      </a:r>
                      <a:r>
                        <a:rPr lang="en-GB" i="1" dirty="0" smtClean="0"/>
                        <a:t>l</a:t>
                      </a:r>
                      <a:r>
                        <a:rPr lang="en-GB" dirty="0" smtClean="0"/>
                        <a:t> &gt;=</a:t>
                      </a:r>
                      <a:r>
                        <a:rPr lang="en-GB" i="1" dirty="0" smtClean="0"/>
                        <a:t>d</a:t>
                      </a:r>
                      <a:r>
                        <a:rPr lang="en-GB" dirty="0" smtClean="0"/>
                        <a:t> </a:t>
                      </a:r>
                      <a:endParaRPr lang="en-GB" dirty="0"/>
                    </a:p>
                  </a:txBody>
                  <a:tcPr anchor="ctr"/>
                </a:tc>
                <a:tc>
                  <a:txBody>
                    <a:bodyPr/>
                    <a:lstStyle/>
                    <a:p>
                      <a:pPr algn="ctr"/>
                      <a:r>
                        <a:rPr lang="en-GB" dirty="0" smtClean="0"/>
                        <a:t>Yes</a:t>
                      </a:r>
                      <a:endParaRPr lang="en-GB" dirty="0"/>
                    </a:p>
                  </a:txBody>
                  <a:tcPr anchor="ctr"/>
                </a:tc>
                <a:tc>
                  <a:txBody>
                    <a:bodyPr/>
                    <a:lstStyle/>
                    <a:p>
                      <a:pPr algn="ctr"/>
                      <a:r>
                        <a:rPr lang="en-GB" dirty="0" smtClean="0"/>
                        <a:t>Yes</a:t>
                      </a:r>
                      <a:endParaRPr lang="en-GB" dirty="0"/>
                    </a:p>
                  </a:txBody>
                  <a:tcPr anchor="ct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Note: Avoiding repeated states</a:t>
            </a:r>
          </a:p>
        </p:txBody>
      </p:sp>
      <p:pic>
        <p:nvPicPr>
          <p:cNvPr id="43011" name="Picture 4"/>
          <p:cNvPicPr>
            <a:picLocks noChangeAspect="1" noChangeArrowheads="1"/>
          </p:cNvPicPr>
          <p:nvPr/>
        </p:nvPicPr>
        <p:blipFill>
          <a:blip r:embed="rId3" cstate="print"/>
          <a:srcRect/>
          <a:stretch>
            <a:fillRect/>
          </a:stretch>
        </p:blipFill>
        <p:spPr bwMode="auto">
          <a:xfrm>
            <a:off x="1633538" y="1447800"/>
            <a:ext cx="5876925" cy="2286000"/>
          </a:xfrm>
          <a:prstGeom prst="rect">
            <a:avLst/>
          </a:prstGeom>
          <a:noFill/>
          <a:ln w="9525">
            <a:noFill/>
            <a:miter lim="800000"/>
            <a:headEnd/>
            <a:tailEnd/>
          </a:ln>
        </p:spPr>
      </p:pic>
      <p:sp>
        <p:nvSpPr>
          <p:cNvPr id="43012" name="Text Box 5"/>
          <p:cNvSpPr txBox="1">
            <a:spLocks noChangeArrowheads="1"/>
          </p:cNvSpPr>
          <p:nvPr/>
        </p:nvSpPr>
        <p:spPr bwMode="auto">
          <a:xfrm>
            <a:off x="1905000" y="3824288"/>
            <a:ext cx="1376363" cy="366712"/>
          </a:xfrm>
          <a:prstGeom prst="rect">
            <a:avLst/>
          </a:prstGeom>
          <a:noFill/>
          <a:ln w="9525">
            <a:noFill/>
            <a:miter lim="800000"/>
            <a:headEnd/>
            <a:tailEnd/>
          </a:ln>
        </p:spPr>
        <p:txBody>
          <a:bodyPr wrap="none">
            <a:spAutoFit/>
          </a:bodyPr>
          <a:lstStyle/>
          <a:p>
            <a:r>
              <a:rPr lang="en-US"/>
              <a:t>State Space</a:t>
            </a:r>
          </a:p>
        </p:txBody>
      </p:sp>
      <p:sp>
        <p:nvSpPr>
          <p:cNvPr id="43013" name="Text Box 7"/>
          <p:cNvSpPr txBox="1">
            <a:spLocks noChangeArrowheads="1"/>
          </p:cNvSpPr>
          <p:nvPr/>
        </p:nvSpPr>
        <p:spPr bwMode="auto">
          <a:xfrm>
            <a:off x="5410200" y="3810000"/>
            <a:ext cx="1395413" cy="366713"/>
          </a:xfrm>
          <a:prstGeom prst="rect">
            <a:avLst/>
          </a:prstGeom>
          <a:noFill/>
          <a:ln w="9525">
            <a:noFill/>
            <a:miter lim="800000"/>
            <a:headEnd/>
            <a:tailEnd/>
          </a:ln>
        </p:spPr>
        <p:txBody>
          <a:bodyPr wrap="none">
            <a:spAutoFit/>
          </a:bodyPr>
          <a:lstStyle/>
          <a:p>
            <a:r>
              <a:rPr lang="en-US"/>
              <a:t>Search Tree</a:t>
            </a:r>
          </a:p>
        </p:txBody>
      </p:sp>
      <p:sp>
        <p:nvSpPr>
          <p:cNvPr id="43014" name="TextBox 5"/>
          <p:cNvSpPr txBox="1">
            <a:spLocks noChangeArrowheads="1"/>
          </p:cNvSpPr>
          <p:nvPr/>
        </p:nvSpPr>
        <p:spPr bwMode="auto">
          <a:xfrm>
            <a:off x="1447800" y="4572000"/>
            <a:ext cx="6019800" cy="1569660"/>
          </a:xfrm>
          <a:prstGeom prst="rect">
            <a:avLst/>
          </a:prstGeom>
          <a:noFill/>
          <a:ln w="9525">
            <a:noFill/>
            <a:miter lim="800000"/>
            <a:headEnd/>
            <a:tailEnd/>
          </a:ln>
        </p:spPr>
        <p:txBody>
          <a:bodyPr>
            <a:spAutoFit/>
          </a:bodyPr>
          <a:lstStyle/>
          <a:p>
            <a:pPr marL="0" lvl="1"/>
            <a:r>
              <a:rPr lang="en-US" sz="2400" dirty="0"/>
              <a:t>Failure to detect repeated states can turn a linear problem into an exponential one</a:t>
            </a:r>
            <a:r>
              <a:rPr lang="en-GB" dirty="0" smtClean="0"/>
              <a:t>!</a:t>
            </a:r>
          </a:p>
          <a:p>
            <a:pPr marL="0" lvl="1"/>
            <a:endParaRPr lang="en-GB" sz="2400" dirty="0" smtClean="0"/>
          </a:p>
          <a:p>
            <a:pPr marL="0" lvl="1"/>
            <a:r>
              <a:rPr lang="en-GB" sz="2400" dirty="0" smtClean="0"/>
              <a:t>Unavoidable where actions are reversible</a:t>
            </a:r>
            <a:endParaRPr lang="en-US" sz="24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 tomorrow...</a:t>
            </a:r>
            <a:endParaRPr lang="en-GB" dirty="0"/>
          </a:p>
        </p:txBody>
      </p:sp>
      <p:sp>
        <p:nvSpPr>
          <p:cNvPr id="3" name="Content Placeholder 2"/>
          <p:cNvSpPr>
            <a:spLocks noGrp="1"/>
          </p:cNvSpPr>
          <p:nvPr>
            <p:ph sz="quarter" idx="1"/>
          </p:nvPr>
        </p:nvSpPr>
        <p:spPr/>
        <p:txBody>
          <a:bodyPr/>
          <a:lstStyle/>
          <a:p>
            <a:r>
              <a:rPr lang="en-GB" sz="2800" dirty="0" smtClean="0"/>
              <a:t>Recap uninformed search strategies</a:t>
            </a:r>
          </a:p>
          <a:p>
            <a:endParaRPr lang="en-GB" sz="2800" dirty="0" smtClean="0"/>
          </a:p>
          <a:p>
            <a:r>
              <a:rPr lang="en-GB" sz="2800" dirty="0" smtClean="0"/>
              <a:t>Russell and </a:t>
            </a:r>
            <a:r>
              <a:rPr lang="en-GB" sz="2800" dirty="0" err="1" smtClean="0"/>
              <a:t>Norvig</a:t>
            </a:r>
            <a:r>
              <a:rPr lang="en-GB" sz="2800" dirty="0" smtClean="0"/>
              <a:t>, section 3.5</a:t>
            </a:r>
          </a:p>
          <a:p>
            <a:pPr lvl="1"/>
            <a:r>
              <a:rPr lang="en-GB" sz="2500" dirty="0" smtClean="0"/>
              <a:t>Chapters 3 and 4 are available here:</a:t>
            </a:r>
            <a:r>
              <a:rPr lang="en-GB" sz="2800" dirty="0" smtClean="0"/>
              <a:t> </a:t>
            </a:r>
            <a:r>
              <a:rPr lang="en-GB" sz="2000" dirty="0" smtClean="0">
                <a:hlinkClick r:id="rId2"/>
              </a:rPr>
              <a:t>http://www.pearsonhighered.com/assets/hip/us/hip_us_pearsonhighered/samplechapter/0136042597.pdf</a:t>
            </a:r>
            <a:endParaRPr lang="en-GB" sz="2500" dirty="0" smtClean="0"/>
          </a:p>
          <a:p>
            <a:endParaRPr lang="en-GB" sz="2800" dirty="0" smtClean="0"/>
          </a:p>
          <a:p>
            <a:r>
              <a:rPr lang="en-GB" sz="2800" dirty="0" smtClean="0"/>
              <a:t>Try the practical</a:t>
            </a:r>
          </a:p>
          <a:p>
            <a:pPr lvl="1"/>
            <a:r>
              <a:rPr lang="en-GB" sz="2400" dirty="0" smtClean="0"/>
              <a:t>If you are unfamiliar with Eclipse/Java pair up with someone who is familiar!</a:t>
            </a:r>
            <a:endParaRPr lang="en-GB"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smtClean="0"/>
              <a:t>Introduction</a:t>
            </a:r>
          </a:p>
        </p:txBody>
      </p:sp>
      <p:sp>
        <p:nvSpPr>
          <p:cNvPr id="12291" name="Rectangle 3"/>
          <p:cNvSpPr>
            <a:spLocks noGrp="1" noChangeArrowheads="1"/>
          </p:cNvSpPr>
          <p:nvPr>
            <p:ph sz="quarter" idx="1"/>
          </p:nvPr>
        </p:nvSpPr>
        <p:spPr>
          <a:xfrm>
            <a:off x="457200" y="1219200"/>
            <a:ext cx="8229600" cy="685800"/>
          </a:xfrm>
        </p:spPr>
        <p:txBody>
          <a:bodyPr/>
          <a:lstStyle/>
          <a:p>
            <a:pPr eaLnBrk="1" hangingPunct="1"/>
            <a:r>
              <a:rPr lang="en-GB" sz="2800" smtClean="0"/>
              <a:t>How would you go about search in connect 4? </a:t>
            </a:r>
          </a:p>
        </p:txBody>
      </p:sp>
      <p:pic>
        <p:nvPicPr>
          <p:cNvPr id="12292" name="Picture 4"/>
          <p:cNvPicPr>
            <a:picLocks noChangeAspect="1" noChangeArrowheads="1"/>
          </p:cNvPicPr>
          <p:nvPr/>
        </p:nvPicPr>
        <p:blipFill>
          <a:blip r:embed="rId3" cstate="print"/>
          <a:srcRect/>
          <a:stretch>
            <a:fillRect/>
          </a:stretch>
        </p:blipFill>
        <p:spPr bwMode="auto">
          <a:xfrm>
            <a:off x="2057400" y="1828800"/>
            <a:ext cx="4876800" cy="4175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GB" smtClean="0"/>
              <a:t>Search</a:t>
            </a:r>
          </a:p>
        </p:txBody>
      </p:sp>
      <p:sp>
        <p:nvSpPr>
          <p:cNvPr id="13315" name="Content Placeholder 2"/>
          <p:cNvSpPr>
            <a:spLocks noGrp="1"/>
          </p:cNvSpPr>
          <p:nvPr>
            <p:ph sz="quarter" idx="1"/>
          </p:nvPr>
        </p:nvSpPr>
        <p:spPr>
          <a:xfrm>
            <a:off x="457200" y="1219200"/>
            <a:ext cx="8229600" cy="4937125"/>
          </a:xfrm>
        </p:spPr>
        <p:txBody>
          <a:bodyPr/>
          <a:lstStyle/>
          <a:p>
            <a:pPr eaLnBrk="1" hangingPunct="1"/>
            <a:r>
              <a:rPr lang="en-GB" sz="2800" smtClean="0"/>
              <a:t>Why do we need search techniques?</a:t>
            </a:r>
          </a:p>
          <a:p>
            <a:pPr lvl="1" eaLnBrk="1" hangingPunct="1"/>
            <a:r>
              <a:rPr lang="en-GB" sz="2400" smtClean="0"/>
              <a:t>Finite but large search space (e.g. chess)</a:t>
            </a:r>
          </a:p>
          <a:p>
            <a:pPr lvl="1" eaLnBrk="1" hangingPunct="1"/>
            <a:r>
              <a:rPr lang="en-GB" sz="2400" smtClean="0"/>
              <a:t>Infinite search space</a:t>
            </a:r>
          </a:p>
          <a:p>
            <a:pPr eaLnBrk="1" hangingPunct="1"/>
            <a:endParaRPr lang="en-GB" sz="2800" smtClean="0"/>
          </a:p>
          <a:p>
            <a:pPr eaLnBrk="1" hangingPunct="1"/>
            <a:r>
              <a:rPr lang="en-GB" sz="2800" smtClean="0"/>
              <a:t>What do we want from a search?</a:t>
            </a:r>
          </a:p>
          <a:p>
            <a:pPr lvl="1" eaLnBrk="1" hangingPunct="1"/>
            <a:r>
              <a:rPr lang="en-GB" sz="2400" smtClean="0"/>
              <a:t>A solution to our problem</a:t>
            </a:r>
          </a:p>
          <a:p>
            <a:pPr lvl="1" eaLnBrk="1" hangingPunct="1"/>
            <a:r>
              <a:rPr lang="en-GB" sz="2400" smtClean="0"/>
              <a:t>Usually require a good solution, not necessarily optimal</a:t>
            </a:r>
          </a:p>
          <a:p>
            <a:pPr lvl="2" eaLnBrk="1" hangingPunct="1"/>
            <a:r>
              <a:rPr lang="en-GB" sz="2400" smtClean="0"/>
              <a:t> e.g. holidays - lots of choice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GB" smtClean="0"/>
              <a:t>The problem of search</a:t>
            </a:r>
          </a:p>
        </p:txBody>
      </p:sp>
      <p:sp>
        <p:nvSpPr>
          <p:cNvPr id="14339" name="Content Placeholder 2"/>
          <p:cNvSpPr>
            <a:spLocks noGrp="1"/>
          </p:cNvSpPr>
          <p:nvPr>
            <p:ph sz="quarter" idx="1"/>
          </p:nvPr>
        </p:nvSpPr>
        <p:spPr>
          <a:xfrm>
            <a:off x="457200" y="1219200"/>
            <a:ext cx="8229600" cy="4937125"/>
          </a:xfrm>
        </p:spPr>
        <p:txBody>
          <a:bodyPr/>
          <a:lstStyle/>
          <a:p>
            <a:pPr eaLnBrk="1" hangingPunct="1"/>
            <a:r>
              <a:rPr lang="en-GB" sz="2800" smtClean="0"/>
              <a:t>We need to:</a:t>
            </a:r>
          </a:p>
          <a:p>
            <a:pPr lvl="1" eaLnBrk="1" hangingPunct="1"/>
            <a:r>
              <a:rPr lang="en-GB" sz="2400" smtClean="0"/>
              <a:t>Define the problem (also consider representation of the problem)</a:t>
            </a:r>
          </a:p>
          <a:p>
            <a:pPr lvl="1" eaLnBrk="1" hangingPunct="1"/>
            <a:endParaRPr lang="en-GB" sz="2400" smtClean="0"/>
          </a:p>
          <a:p>
            <a:pPr lvl="1" eaLnBrk="1" hangingPunct="1"/>
            <a:r>
              <a:rPr lang="en-GB" sz="2400" smtClean="0"/>
              <a:t>Represent the problem spaces - search trees or graphs</a:t>
            </a:r>
          </a:p>
          <a:p>
            <a:pPr lvl="1" eaLnBrk="1" hangingPunct="1"/>
            <a:endParaRPr lang="en-GB" sz="2400" smtClean="0"/>
          </a:p>
          <a:p>
            <a:pPr lvl="1" eaLnBrk="1" hangingPunct="1"/>
            <a:r>
              <a:rPr lang="en-GB" sz="2400" smtClean="0"/>
              <a:t>Find solutions - search algorithms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smtClean="0"/>
              <a:t>Search states</a:t>
            </a:r>
          </a:p>
        </p:txBody>
      </p:sp>
      <p:sp>
        <p:nvSpPr>
          <p:cNvPr id="15363" name="Content Placeholder 2"/>
          <p:cNvSpPr>
            <a:spLocks noGrp="1"/>
          </p:cNvSpPr>
          <p:nvPr>
            <p:ph sz="quarter" idx="1"/>
          </p:nvPr>
        </p:nvSpPr>
        <p:spPr>
          <a:xfrm>
            <a:off x="457200" y="1219200"/>
            <a:ext cx="8229600" cy="4937125"/>
          </a:xfrm>
        </p:spPr>
        <p:txBody>
          <a:bodyPr/>
          <a:lstStyle/>
          <a:p>
            <a:pPr>
              <a:lnSpc>
                <a:spcPct val="90000"/>
              </a:lnSpc>
            </a:pPr>
            <a:r>
              <a:rPr lang="en-US" sz="2800" smtClean="0"/>
              <a:t>Search states summarise the state of search</a:t>
            </a:r>
          </a:p>
          <a:p>
            <a:pPr lvl="3">
              <a:lnSpc>
                <a:spcPct val="90000"/>
              </a:lnSpc>
            </a:pPr>
            <a:endParaRPr lang="en-US" smtClean="0"/>
          </a:p>
          <a:p>
            <a:pPr>
              <a:lnSpc>
                <a:spcPct val="90000"/>
              </a:lnSpc>
            </a:pPr>
            <a:r>
              <a:rPr lang="en-US" sz="2800" smtClean="0"/>
              <a:t>A solution tells us everything we need to know</a:t>
            </a:r>
            <a:endParaRPr lang="en-US" smtClean="0"/>
          </a:p>
          <a:p>
            <a:pPr lvl="1">
              <a:lnSpc>
                <a:spcPct val="90000"/>
              </a:lnSpc>
            </a:pPr>
            <a:r>
              <a:rPr lang="en-US" sz="2500" smtClean="0"/>
              <a:t>This is a (special) example of a </a:t>
            </a:r>
            <a:r>
              <a:rPr lang="en-US" sz="2500" b="1" i="1" smtClean="0"/>
              <a:t>search state</a:t>
            </a:r>
          </a:p>
          <a:p>
            <a:pPr lvl="2">
              <a:lnSpc>
                <a:spcPct val="90000"/>
              </a:lnSpc>
            </a:pPr>
            <a:r>
              <a:rPr lang="en-US" smtClean="0"/>
              <a:t>It contains </a:t>
            </a:r>
            <a:r>
              <a:rPr lang="en-US" i="1" smtClean="0"/>
              <a:t>complete</a:t>
            </a:r>
            <a:r>
              <a:rPr lang="en-US" smtClean="0"/>
              <a:t> information</a:t>
            </a:r>
          </a:p>
          <a:p>
            <a:pPr lvl="2">
              <a:lnSpc>
                <a:spcPct val="90000"/>
              </a:lnSpc>
            </a:pPr>
            <a:r>
              <a:rPr lang="en-US" smtClean="0"/>
              <a:t>It solves the problem</a:t>
            </a:r>
          </a:p>
          <a:p>
            <a:pPr lvl="3">
              <a:lnSpc>
                <a:spcPct val="90000"/>
              </a:lnSpc>
            </a:pPr>
            <a:endParaRPr lang="en-US" smtClean="0"/>
          </a:p>
          <a:p>
            <a:pPr>
              <a:lnSpc>
                <a:spcPct val="90000"/>
              </a:lnSpc>
            </a:pPr>
            <a:r>
              <a:rPr lang="en-US" sz="2800" smtClean="0"/>
              <a:t>In general a search state may not do either of these</a:t>
            </a:r>
          </a:p>
          <a:p>
            <a:pPr lvl="1">
              <a:lnSpc>
                <a:spcPct val="90000"/>
              </a:lnSpc>
            </a:pPr>
            <a:r>
              <a:rPr lang="en-US" smtClean="0"/>
              <a:t>It may not specify everything about a possible solution</a:t>
            </a:r>
          </a:p>
          <a:p>
            <a:pPr lvl="1">
              <a:lnSpc>
                <a:spcPct val="90000"/>
              </a:lnSpc>
            </a:pPr>
            <a:r>
              <a:rPr lang="en-US" smtClean="0"/>
              <a:t>It may not solve the problem or extend to a solution</a:t>
            </a:r>
          </a:p>
          <a:p>
            <a:pPr lvl="1">
              <a:lnSpc>
                <a:spcPct val="90000"/>
              </a:lnSpc>
            </a:pPr>
            <a:r>
              <a:rPr lang="en-US" smtClean="0"/>
              <a:t>In Chess, a search state might represent a board position</a:t>
            </a:r>
          </a:p>
          <a:p>
            <a:endParaRPr lang="en-GB" smtClean="0"/>
          </a:p>
          <a:p>
            <a:endParaRPr lang="en-GB"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1799</TotalTime>
  <Words>4974</Words>
  <Application>Microsoft Office PowerPoint</Application>
  <PresentationFormat>On-screen Show (4:3)</PresentationFormat>
  <Paragraphs>954</Paragraphs>
  <Slides>59</Slides>
  <Notes>52</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Origin</vt:lpstr>
      <vt:lpstr>CSM6120 Introduction to Intelligent Systems</vt:lpstr>
      <vt:lpstr>Groups!</vt:lpstr>
      <vt:lpstr>Revision</vt:lpstr>
      <vt:lpstr>Search</vt:lpstr>
      <vt:lpstr>Introduction</vt:lpstr>
      <vt:lpstr>Introduction</vt:lpstr>
      <vt:lpstr>Search</vt:lpstr>
      <vt:lpstr>The problem of search</vt:lpstr>
      <vt:lpstr>Search states</vt:lpstr>
      <vt:lpstr>Define the problem</vt:lpstr>
      <vt:lpstr>C4 problem definition</vt:lpstr>
      <vt:lpstr>C4 problem definition</vt:lpstr>
      <vt:lpstr>Example: Route planning</vt:lpstr>
      <vt:lpstr>Problem defintion</vt:lpstr>
      <vt:lpstr>8 puzzle</vt:lpstr>
      <vt:lpstr>8 puzzle problem definition</vt:lpstr>
      <vt:lpstr>Generalising search</vt:lpstr>
      <vt:lpstr>Planning</vt:lpstr>
      <vt:lpstr>State space</vt:lpstr>
      <vt:lpstr>Exercise: Tower of Hanoi</vt:lpstr>
      <vt:lpstr>Solution</vt:lpstr>
      <vt:lpstr>Exercise</vt:lpstr>
      <vt:lpstr>State space</vt:lpstr>
      <vt:lpstr>Search trees</vt:lpstr>
      <vt:lpstr>Search trees</vt:lpstr>
      <vt:lpstr>8 puzzle search tree</vt:lpstr>
      <vt:lpstr>Finding a solution</vt:lpstr>
      <vt:lpstr>Representing the search</vt:lpstr>
      <vt:lpstr>Search strategies - evaluation</vt:lpstr>
      <vt:lpstr>Search strategies - evaluation</vt:lpstr>
      <vt:lpstr>Uninformed search</vt:lpstr>
      <vt:lpstr>Breadth-first search</vt:lpstr>
      <vt:lpstr>BFS example</vt:lpstr>
      <vt:lpstr>BFS time &amp; space complexity</vt:lpstr>
      <vt:lpstr>BFS evaluation</vt:lpstr>
      <vt:lpstr>Depth-first search</vt:lpstr>
      <vt:lpstr>DFS example</vt:lpstr>
      <vt:lpstr>DFS evaluation</vt:lpstr>
      <vt:lpstr>DFS evaluation</vt:lpstr>
      <vt:lpstr>Practical 1</vt:lpstr>
      <vt:lpstr>E.g., DFSPathFinder.java</vt:lpstr>
      <vt:lpstr>DFSPathFinder.java</vt:lpstr>
      <vt:lpstr>PathTest.java</vt:lpstr>
      <vt:lpstr>Depth-limited search</vt:lpstr>
      <vt:lpstr>Uniform cost search</vt:lpstr>
      <vt:lpstr>Example: Route planning</vt:lpstr>
      <vt:lpstr>Uniform cost search</vt:lpstr>
      <vt:lpstr>Iterative deepening</vt:lpstr>
      <vt:lpstr>IDS example</vt:lpstr>
      <vt:lpstr>IDS example</vt:lpstr>
      <vt:lpstr>IDS evaluation</vt:lpstr>
      <vt:lpstr>Bidirectional search (BDS)</vt:lpstr>
      <vt:lpstr>BDS</vt:lpstr>
      <vt:lpstr>BDS evaluation</vt:lpstr>
      <vt:lpstr>Exercise in pairs/threes</vt:lpstr>
      <vt:lpstr>Solution</vt:lpstr>
      <vt:lpstr>Uninformed search evaluation</vt:lpstr>
      <vt:lpstr>Note: Avoiding repeated states</vt:lpstr>
      <vt:lpstr>For tomorrow...</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rkj</cp:lastModifiedBy>
  <cp:revision>348</cp:revision>
  <cp:lastPrinted>1601-01-01T00:00:00Z</cp:lastPrinted>
  <dcterms:created xsi:type="dcterms:W3CDTF">1601-01-01T00:00:00Z</dcterms:created>
  <dcterms:modified xsi:type="dcterms:W3CDTF">2012-10-02T14:25:39Z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