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0"/>
  </p:notesMasterIdLst>
  <p:sldIdLst>
    <p:sldId id="256" r:id="rId2"/>
    <p:sldId id="349" r:id="rId3"/>
    <p:sldId id="310" r:id="rId4"/>
    <p:sldId id="259" r:id="rId5"/>
    <p:sldId id="351" r:id="rId6"/>
    <p:sldId id="260" r:id="rId7"/>
    <p:sldId id="261" r:id="rId8"/>
    <p:sldId id="262" r:id="rId9"/>
    <p:sldId id="263" r:id="rId10"/>
    <p:sldId id="264" r:id="rId11"/>
    <p:sldId id="265" r:id="rId12"/>
    <p:sldId id="313" r:id="rId13"/>
    <p:sldId id="266" r:id="rId14"/>
    <p:sldId id="315" r:id="rId15"/>
    <p:sldId id="316" r:id="rId16"/>
    <p:sldId id="347" r:id="rId17"/>
    <p:sldId id="317" r:id="rId18"/>
    <p:sldId id="269" r:id="rId19"/>
    <p:sldId id="270" r:id="rId20"/>
    <p:sldId id="271" r:id="rId21"/>
    <p:sldId id="314" r:id="rId22"/>
    <p:sldId id="272" r:id="rId23"/>
    <p:sldId id="303" r:id="rId24"/>
    <p:sldId id="304" r:id="rId25"/>
    <p:sldId id="306" r:id="rId26"/>
    <p:sldId id="307" r:id="rId27"/>
    <p:sldId id="308" r:id="rId28"/>
    <p:sldId id="309" r:id="rId29"/>
    <p:sldId id="350" r:id="rId30"/>
    <p:sldId id="273" r:id="rId31"/>
    <p:sldId id="275" r:id="rId32"/>
    <p:sldId id="276" r:id="rId33"/>
    <p:sldId id="279" r:id="rId34"/>
    <p:sldId id="280" r:id="rId35"/>
    <p:sldId id="281" r:id="rId36"/>
    <p:sldId id="282" r:id="rId37"/>
    <p:sldId id="283" r:id="rId38"/>
    <p:sldId id="284" r:id="rId39"/>
    <p:sldId id="288" r:id="rId40"/>
    <p:sldId id="289" r:id="rId41"/>
    <p:sldId id="290" r:id="rId42"/>
    <p:sldId id="352" r:id="rId43"/>
    <p:sldId id="318" r:id="rId44"/>
    <p:sldId id="319" r:id="rId45"/>
    <p:sldId id="320" r:id="rId46"/>
    <p:sldId id="322" r:id="rId47"/>
    <p:sldId id="324" r:id="rId48"/>
    <p:sldId id="325" r:id="rId49"/>
    <p:sldId id="326" r:id="rId50"/>
    <p:sldId id="328" r:id="rId51"/>
    <p:sldId id="331" r:id="rId52"/>
    <p:sldId id="333" r:id="rId53"/>
    <p:sldId id="334" r:id="rId54"/>
    <p:sldId id="335" r:id="rId55"/>
    <p:sldId id="336" r:id="rId56"/>
    <p:sldId id="337" r:id="rId57"/>
    <p:sldId id="338" r:id="rId58"/>
    <p:sldId id="339" r:id="rId59"/>
    <p:sldId id="340" r:id="rId60"/>
    <p:sldId id="341" r:id="rId61"/>
    <p:sldId id="292" r:id="rId62"/>
    <p:sldId id="348" r:id="rId63"/>
    <p:sldId id="353" r:id="rId64"/>
    <p:sldId id="354" r:id="rId65"/>
    <p:sldId id="355" r:id="rId66"/>
    <p:sldId id="342" r:id="rId67"/>
    <p:sldId id="343" r:id="rId68"/>
    <p:sldId id="293" r:id="rId69"/>
    <p:sldId id="294" r:id="rId70"/>
    <p:sldId id="295" r:id="rId71"/>
    <p:sldId id="298" r:id="rId72"/>
    <p:sldId id="299" r:id="rId73"/>
    <p:sldId id="300" r:id="rId74"/>
    <p:sldId id="344" r:id="rId75"/>
    <p:sldId id="345" r:id="rId76"/>
    <p:sldId id="346" r:id="rId77"/>
    <p:sldId id="301" r:id="rId78"/>
    <p:sldId id="302" r:id="rId79"/>
    <p:sldId id="356" r:id="rId80"/>
    <p:sldId id="357" r:id="rId81"/>
    <p:sldId id="358" r:id="rId82"/>
    <p:sldId id="359" r:id="rId83"/>
    <p:sldId id="360" r:id="rId84"/>
    <p:sldId id="361" r:id="rId85"/>
    <p:sldId id="362" r:id="rId86"/>
    <p:sldId id="363" r:id="rId87"/>
    <p:sldId id="364" r:id="rId88"/>
    <p:sldId id="365" r:id="rId89"/>
    <p:sldId id="366" r:id="rId90"/>
    <p:sldId id="367" r:id="rId91"/>
    <p:sldId id="368" r:id="rId92"/>
    <p:sldId id="369" r:id="rId93"/>
    <p:sldId id="370" r:id="rId94"/>
    <p:sldId id="371" r:id="rId95"/>
    <p:sldId id="372" r:id="rId96"/>
    <p:sldId id="373" r:id="rId97"/>
    <p:sldId id="374" r:id="rId98"/>
    <p:sldId id="375" r:id="rId9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D089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3876" autoAdjust="0"/>
    <p:restoredTop sz="88099" autoAdjust="0"/>
  </p:normalViewPr>
  <p:slideViewPr>
    <p:cSldViewPr>
      <p:cViewPr>
        <p:scale>
          <a:sx n="60" d="100"/>
          <a:sy n="60" d="100"/>
        </p:scale>
        <p:origin x="-1410" y="-4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D477C-C171-416D-969E-4F1029366CC1}" type="datetimeFigureOut">
              <a:rPr lang="en-US" smtClean="0"/>
              <a:pPr/>
              <a:t>1/16/2016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DF5F19-0681-48CA-89F4-B3C873150B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9759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Scripting language (object-oriented)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Lightweight programming language developed by Netscape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It is a subset of 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Interpreted language, not compiled</a:t>
            </a:r>
          </a:p>
          <a:p>
            <a:pPr lvl="1" eaLnBrk="1" hangingPunct="1">
              <a:lnSpc>
                <a:spcPct val="80000"/>
              </a:lnSpc>
            </a:pPr>
            <a:endParaRPr lang="en-US" sz="1300" dirty="0" smtClean="0"/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Designed to be embedded in browsers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Ideal for adding interactivity to HTML pages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Detect browser versions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Work with info from user via HTML forms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Create cookies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Validate form data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300" dirty="0" smtClean="0"/>
              <a:t>Read and write HTML elements</a:t>
            </a:r>
          </a:p>
          <a:p>
            <a:pPr eaLnBrk="1" hangingPunct="1">
              <a:lnSpc>
                <a:spcPct val="80000"/>
              </a:lnSpc>
            </a:pPr>
            <a:r>
              <a:rPr lang="en-US" sz="1400" dirty="0" smtClean="0"/>
              <a:t>It’s free, no license required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F19-0681-48CA-89F4-B3C873150BB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D3D41E-EC5A-4841-B06C-0F1542C6BCA5}" type="slidenum">
              <a:rPr lang="en-US"/>
              <a:pPr/>
              <a:t>22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2BFC84-91F2-44DD-B536-2CDE505C51A0}" type="slidenum">
              <a:rPr lang="en-US"/>
              <a:pPr/>
              <a:t>30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D02CE5-A440-42B0-8710-25B100BAEB32}" type="slidenum">
              <a:rPr lang="en-US"/>
              <a:pPr/>
              <a:t>31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5105CD-3BBC-44AF-B759-26AE9A2AC33B}" type="slidenum">
              <a:rPr lang="en-US"/>
              <a:pPr/>
              <a:t>32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7E121C-815B-429B-B61F-3AEC3456D7A9}" type="slidenum">
              <a:rPr lang="en-US"/>
              <a:pPr/>
              <a:t>33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843310-55F7-4E63-B206-945A944172B3}" type="slidenum">
              <a:rPr lang="en-US"/>
              <a:pPr/>
              <a:t>34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07BEE0-AF25-43C9-9828-D614CC4856DD}" type="slidenum">
              <a:rPr lang="en-US"/>
              <a:pPr/>
              <a:t>35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0AAD67-0FAC-4871-8534-B8CCF607C6A0}" type="slidenum">
              <a:rPr lang="en-US"/>
              <a:pPr/>
              <a:t>36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E57D3B-7D0A-4BCA-8407-86543377C19C}" type="slidenum">
              <a:rPr lang="en-US"/>
              <a:pPr/>
              <a:t>37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4BE433-37FC-44E2-BAB6-E7BA5701986F}" type="slidenum">
              <a:rPr lang="en-US"/>
              <a:pPr/>
              <a:t>38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576146-38C2-4B12-B943-5D33CB49A0E3}" type="slidenum">
              <a:rPr lang="en-US"/>
              <a:pPr/>
              <a:t>4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D43696E-4142-4792-A453-8C844C76EADA}" type="slidenum">
              <a:rPr lang="en-US"/>
              <a:pPr/>
              <a:t>39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78441-387B-4D30-9C63-DB7628BCDCD4}" type="slidenum">
              <a:rPr lang="en-US"/>
              <a:pPr/>
              <a:t>40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Note: </a:t>
            </a:r>
            <a:r>
              <a:rPr lang="en-US" i="1" dirty="0" smtClean="0"/>
              <a:t>this</a:t>
            </a:r>
            <a:r>
              <a:rPr lang="en-US" dirty="0" smtClean="0"/>
              <a:t> keyword is used to refer to the object that has been passed to the function.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F19-0681-48CA-89F4-B3C873150BB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use it to find elements by their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names or attributes, then add, modify, or delete elements and their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F19-0681-48CA-89F4-B3C873150BB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9462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F19-0681-48CA-89F4-B3C873150BB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944216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you think of the DOM as a tree, each node is an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individual branch that can contain further branches.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the DOM allows deeper access to the content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 CSS because it treats the actual content as a node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F19-0681-48CA-89F4-B3C873150BB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6960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F19-0681-48CA-89F4-B3C873150BB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9285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hierarchical structure starts with the window and drills inward toward the document, forms, and form elements. A document is a largely immutable page on the screen.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Only elements that are by nature interactive—links and form elements such as text fields, buttons, and so on—are treated as objects with properties, methods, and event handlers.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F19-0681-48CA-89F4-B3C873150BB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DF5F19-0681-48CA-89F4-B3C873150BB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34852" indent="-282635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30541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582758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34974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487191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39407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391624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43840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Wingdings" pitchFamily="2" charset="2"/>
              <a:buNone/>
            </a:pPr>
            <a:fld id="{41975CB5-C97E-43D1-B1B7-767D16E887A0}" type="slidenum">
              <a:rPr lang="fi-FI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Wingdings" pitchFamily="2" charset="2"/>
                <a:buNone/>
              </a:pPr>
              <a:t>93</a:t>
            </a:fld>
            <a:endParaRPr lang="fi-FI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7763" name="Text Box 1"/>
          <p:cNvSpPr txBox="1">
            <a:spLocks noChangeArrowheads="1"/>
          </p:cNvSpPr>
          <p:nvPr/>
        </p:nvSpPr>
        <p:spPr bwMode="auto">
          <a:xfrm>
            <a:off x="1075765" y="694857"/>
            <a:ext cx="4692232" cy="34165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9" tIns="40084" rIns="80169" bIns="40084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117764" name="Rectangle 2"/>
          <p:cNvSpPr>
            <a:spLocks noGrp="1" noChangeArrowheads="1"/>
          </p:cNvSpPr>
          <p:nvPr>
            <p:ph type="body"/>
          </p:nvPr>
        </p:nvSpPr>
        <p:spPr>
          <a:xfrm>
            <a:off x="685009" y="4342464"/>
            <a:ext cx="5473744" cy="410199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294F3D-C68F-4A79-817B-7A14600F2EF0}" type="slidenum">
              <a:rPr lang="en-US"/>
              <a:pPr/>
              <a:t>6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r>
              <a:rPr lang="en-US" dirty="0" smtClean="0"/>
              <a:t>To insert a JavaScript into an HTML page, we use the &lt;script&gt; tag (also use the type attribute to define the scripting language).</a:t>
            </a:r>
          </a:p>
          <a:p>
            <a:pPr eaLnBrk="1" hangingPunct="1"/>
            <a:r>
              <a:rPr lang="en-US" dirty="0" smtClean="0"/>
              <a:t>So, the 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 and &lt;/script&gt; tells where the JavaScript starts and ends:</a:t>
            </a:r>
          </a:p>
          <a:p>
            <a:pPr eaLnBrk="1" hangingPunct="1"/>
            <a:r>
              <a:rPr lang="en-US" dirty="0" smtClean="0"/>
              <a:t>By entering the document.write command between the 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 and &lt;/script&gt; tags,</a:t>
            </a:r>
          </a:p>
          <a:p>
            <a:pPr eaLnBrk="1" hangingPunct="1"/>
            <a:r>
              <a:rPr lang="en-US" dirty="0" smtClean="0"/>
              <a:t> the browser will recognize it as a JavaScript command and execute the code line. In this case the browser will write Hello World! to the page: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34852" indent="-282635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30541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582758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34974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487191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39407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391624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43840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Wingdings" pitchFamily="2" charset="2"/>
              <a:buNone/>
            </a:pPr>
            <a:fld id="{83A76D53-CF5E-445C-BA0B-308969F29059}" type="slidenum">
              <a:rPr lang="fi-FI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Wingdings" pitchFamily="2" charset="2"/>
                <a:buNone/>
              </a:pPr>
              <a:t>94</a:t>
            </a:fld>
            <a:endParaRPr lang="fi-FI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8787" name="Text Box 1"/>
          <p:cNvSpPr txBox="1">
            <a:spLocks noChangeArrowheads="1"/>
          </p:cNvSpPr>
          <p:nvPr/>
        </p:nvSpPr>
        <p:spPr bwMode="auto">
          <a:xfrm>
            <a:off x="1075765" y="694857"/>
            <a:ext cx="4692232" cy="34165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9" tIns="40084" rIns="80169" bIns="40084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body"/>
          </p:nvPr>
        </p:nvSpPr>
        <p:spPr>
          <a:xfrm>
            <a:off x="685009" y="4342464"/>
            <a:ext cx="5473744" cy="410199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34852" indent="-282635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30541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582758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34974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487191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39407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391624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43840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Wingdings" pitchFamily="2" charset="2"/>
              <a:buNone/>
            </a:pPr>
            <a:fld id="{60D8B281-6A6F-4E08-84D9-34BFE01971D8}" type="slidenum">
              <a:rPr lang="fi-FI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Wingdings" pitchFamily="2" charset="2"/>
                <a:buNone/>
              </a:pPr>
              <a:t>95</a:t>
            </a:fld>
            <a:endParaRPr lang="fi-FI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19811" name="Text Box 1"/>
          <p:cNvSpPr txBox="1">
            <a:spLocks noChangeArrowheads="1"/>
          </p:cNvSpPr>
          <p:nvPr/>
        </p:nvSpPr>
        <p:spPr bwMode="auto">
          <a:xfrm>
            <a:off x="1075765" y="694857"/>
            <a:ext cx="4692232" cy="34165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9" tIns="40084" rIns="80169" bIns="40084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119812" name="Rectangle 2"/>
          <p:cNvSpPr>
            <a:spLocks noGrp="1" noChangeArrowheads="1"/>
          </p:cNvSpPr>
          <p:nvPr>
            <p:ph type="body"/>
          </p:nvPr>
        </p:nvSpPr>
        <p:spPr>
          <a:xfrm>
            <a:off x="685009" y="4342464"/>
            <a:ext cx="5473744" cy="410199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34852" indent="-282635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30541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582758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34974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487191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39407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391624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43840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Wingdings" pitchFamily="2" charset="2"/>
              <a:buNone/>
            </a:pPr>
            <a:fld id="{891A8D8B-BE21-469F-8C3D-56F76A9DEE07}" type="slidenum">
              <a:rPr lang="fi-FI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Wingdings" pitchFamily="2" charset="2"/>
                <a:buNone/>
              </a:pPr>
              <a:t>96</a:t>
            </a:fld>
            <a:endParaRPr lang="fi-FI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0835" name="Text Box 1"/>
          <p:cNvSpPr txBox="1">
            <a:spLocks noChangeArrowheads="1"/>
          </p:cNvSpPr>
          <p:nvPr/>
        </p:nvSpPr>
        <p:spPr bwMode="auto">
          <a:xfrm>
            <a:off x="1075765" y="694857"/>
            <a:ext cx="4692232" cy="34165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9" tIns="40084" rIns="80169" bIns="40084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120836" name="Rectangle 2"/>
          <p:cNvSpPr>
            <a:spLocks noGrp="1" noChangeArrowheads="1"/>
          </p:cNvSpPr>
          <p:nvPr>
            <p:ph type="body"/>
          </p:nvPr>
        </p:nvSpPr>
        <p:spPr>
          <a:xfrm>
            <a:off x="685009" y="4342464"/>
            <a:ext cx="5473744" cy="410199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34852" indent="-282635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30541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582758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34974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487191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39407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391624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43840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Wingdings" pitchFamily="2" charset="2"/>
              <a:buNone/>
            </a:pPr>
            <a:fld id="{E811F7A8-7C39-4C0A-9E6C-B43CDCDAA23B}" type="slidenum">
              <a:rPr lang="fi-FI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Wingdings" pitchFamily="2" charset="2"/>
                <a:buNone/>
              </a:pPr>
              <a:t>97</a:t>
            </a:fld>
            <a:endParaRPr lang="fi-FI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1859" name="Text Box 1"/>
          <p:cNvSpPr txBox="1">
            <a:spLocks noChangeArrowheads="1"/>
          </p:cNvSpPr>
          <p:nvPr/>
        </p:nvSpPr>
        <p:spPr bwMode="auto">
          <a:xfrm>
            <a:off x="1075765" y="694857"/>
            <a:ext cx="4692232" cy="34165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9" tIns="40084" rIns="80169" bIns="40084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1218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009" y="4342464"/>
            <a:ext cx="5473744" cy="410199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6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34852" indent="-282635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30541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582758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34974" indent="-226108" defTabSz="398830" eaLnBrk="0"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487191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39407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391624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43840" indent="-226108" defTabSz="398830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tabLst>
                <a:tab pos="0" algn="l"/>
                <a:tab pos="400401" algn="l"/>
                <a:tab pos="800800" algn="l"/>
                <a:tab pos="1201201" algn="l"/>
                <a:tab pos="1603171" algn="l"/>
                <a:tab pos="2003570" algn="l"/>
                <a:tab pos="2403971" algn="l"/>
                <a:tab pos="2804371" algn="l"/>
                <a:tab pos="3206341" algn="l"/>
                <a:tab pos="3606741" algn="l"/>
                <a:tab pos="4007141" algn="l"/>
                <a:tab pos="4409111" algn="l"/>
                <a:tab pos="4809512" algn="l"/>
                <a:tab pos="5209911" algn="l"/>
                <a:tab pos="5610312" algn="l"/>
                <a:tab pos="6012282" algn="l"/>
                <a:tab pos="6412681" algn="l"/>
                <a:tab pos="6813082" algn="l"/>
                <a:tab pos="7215052" algn="l"/>
                <a:tab pos="7615452" algn="l"/>
                <a:tab pos="8015852" algn="l"/>
              </a:tabLst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>
              <a:buFont typeface="Wingdings" pitchFamily="2" charset="2"/>
              <a:buNone/>
            </a:pPr>
            <a:fld id="{F3527B2B-317F-44EA-ABAE-9F93D77223EF}" type="slidenum">
              <a:rPr lang="fi-FI" smtClean="0">
                <a:solidFill>
                  <a:srgbClr val="000000"/>
                </a:solidFill>
                <a:latin typeface="Times New Roman" pitchFamily="18" charset="0"/>
              </a:rPr>
              <a:pPr eaLnBrk="1">
                <a:buFont typeface="Wingdings" pitchFamily="2" charset="2"/>
                <a:buNone/>
              </a:pPr>
              <a:t>98</a:t>
            </a:fld>
            <a:endParaRPr lang="fi-FI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2883" name="Text Box 1"/>
          <p:cNvSpPr txBox="1">
            <a:spLocks noChangeArrowheads="1"/>
          </p:cNvSpPr>
          <p:nvPr/>
        </p:nvSpPr>
        <p:spPr bwMode="auto">
          <a:xfrm>
            <a:off x="1075765" y="694857"/>
            <a:ext cx="4692232" cy="34165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80169" tIns="40084" rIns="80169" bIns="40084" anchor="ctr"/>
          <a:lstStyle>
            <a:lvl1pPr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defTabSz="455613" eaLnBrk="0" fontAlgn="base" hangingPunct="0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itchFamily="2" charset="2"/>
              <a:defRPr>
                <a:solidFill>
                  <a:schemeClr val="bg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eaLnBrk="1"/>
            <a:endParaRPr lang="en-US"/>
          </a:p>
        </p:txBody>
      </p:sp>
      <p:sp>
        <p:nvSpPr>
          <p:cNvPr id="122884" name="Rectangle 2"/>
          <p:cNvSpPr>
            <a:spLocks noGrp="1" noChangeArrowheads="1"/>
          </p:cNvSpPr>
          <p:nvPr>
            <p:ph type="body"/>
          </p:nvPr>
        </p:nvSpPr>
        <p:spPr>
          <a:xfrm>
            <a:off x="685009" y="4342464"/>
            <a:ext cx="5473744" cy="410199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DB4C3F-6A7F-4404-806B-39B2569FD9F6}" type="slidenum">
              <a:rPr lang="en-US"/>
              <a:pPr/>
              <a:t>10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1A044E-7F8C-476C-A913-02809C8A4FB4}" type="slidenum">
              <a:rPr lang="en-US"/>
              <a:pPr/>
              <a:t>11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B05B8A-28D5-432A-B1C2-91D76133A742}" type="slidenum">
              <a:rPr lang="en-US"/>
              <a:pPr/>
              <a:t>13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708D30-347E-4F17-AADE-35C266E249B1}" type="slidenum">
              <a:rPr lang="en-US"/>
              <a:pPr/>
              <a:t>18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E74892-AE92-4FE6-B566-FCC56E8A0D6F}" type="slidenum">
              <a:rPr lang="en-US"/>
              <a:pPr/>
              <a:t>19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E7E09C-43B0-4AEC-BD1B-E1281A1170AD}" type="slidenum">
              <a:rPr lang="en-US"/>
              <a:pPr/>
              <a:t>20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68AA902-8FC6-46A7-86C3-4D4425F2320B}" type="datetime1">
              <a:rPr lang="en-US" smtClean="0"/>
              <a:pPr/>
              <a:t>1/16/2016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6D1AE-A0D6-4389-8D4F-8E4EE1870024}" type="datetime1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02F8E-F036-4271-BA1F-5618DA550ABC}" type="datetime1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86480-24A9-457A-A276-BDB938D64AE1}" type="datetime1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43B4357D-BBF3-4450-B664-E94E542F30EC}" type="datetime1">
              <a:rPr lang="en-US" smtClean="0"/>
              <a:pPr/>
              <a:t>1/16/2016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5E63-89DA-4CF8-9BA1-52AF560C728C}" type="datetime1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6DF10-67B5-4282-994D-7DBA05694477}" type="datetime1">
              <a:rPr lang="en-US" smtClean="0"/>
              <a:pPr/>
              <a:t>1/16/2016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BC72C-F35E-475F-AFB8-2C98C7C0E577}" type="datetime1">
              <a:rPr lang="en-US" smtClean="0"/>
              <a:pPr/>
              <a:t>1/16/2016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5F0B-6226-4F8A-A117-49C536D1262A}" type="datetime1">
              <a:rPr lang="en-US" smtClean="0"/>
              <a:pPr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44C24-FAE2-4261-ABE5-BFAC9047F5A0}" type="datetime1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9AED2-3C48-453E-89BF-1A41E96F7892}" type="datetime1">
              <a:rPr lang="en-US" smtClean="0"/>
              <a:pPr/>
              <a:t>1/16/2016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45E3036-0F93-41AF-817E-97905233B2FD}" type="datetime1">
              <a:rPr lang="en-US" smtClean="0"/>
              <a:pPr/>
              <a:t>1/16/2016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>
                <a:latin typeface="Times New Roman" pitchFamily="18" charset="0"/>
                <a:cs typeface="Times New Roman" pitchFamily="18" charset="0"/>
              </a:rPr>
              <a:t>Java script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JavaScript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19200"/>
            <a:ext cx="8763000" cy="5029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Now, let JavaScript generate HTML for us…</a:t>
            </a:r>
          </a:p>
          <a:p>
            <a:pPr marL="982663" indent="-273050">
              <a:buNone/>
            </a:pPr>
            <a:r>
              <a:rPr lang="en-US" sz="2400" dirty="0" smtClean="0"/>
              <a:t>&lt;html&gt;</a:t>
            </a:r>
          </a:p>
          <a:p>
            <a:pPr marL="982663" indent="-273050">
              <a:buNone/>
            </a:pPr>
            <a:r>
              <a:rPr lang="en-US" sz="2400" dirty="0" smtClean="0"/>
              <a:t>  &lt;head&gt;&lt;title&gt;JavaScript </a:t>
            </a:r>
            <a:r>
              <a:rPr lang="en-US" sz="2400" dirty="0" err="1" smtClean="0"/>
              <a:t>HelloWorld</a:t>
            </a:r>
            <a:r>
              <a:rPr lang="en-US" sz="2400" dirty="0" smtClean="0"/>
              <a:t>!&lt;/title&gt;&lt;/head&gt;    </a:t>
            </a:r>
          </a:p>
          <a:p>
            <a:pPr marL="982663" indent="-273050">
              <a:buNone/>
            </a:pPr>
            <a:r>
              <a:rPr lang="en-US" sz="2400" dirty="0" smtClean="0"/>
              <a:t>  &lt;body&gt; </a:t>
            </a:r>
          </a:p>
          <a:p>
            <a:pPr marL="982663" indent="-273050">
              <a:buNone/>
            </a:pPr>
            <a:r>
              <a:rPr lang="en-US" sz="2400" dirty="0" smtClean="0"/>
              <a:t>  &lt;script </a:t>
            </a:r>
            <a:r>
              <a:rPr lang="en-US" sz="2400" dirty="0" err="1" smtClean="0"/>
              <a:t>laguage</a:t>
            </a:r>
            <a:r>
              <a:rPr lang="en-US" sz="2400" dirty="0" smtClean="0"/>
              <a:t>="JavaScript"&gt;</a:t>
            </a:r>
          </a:p>
          <a:p>
            <a:pPr marL="982663" indent="-273050">
              <a:buNone/>
            </a:pPr>
            <a:r>
              <a:rPr lang="en-US" sz="2400" dirty="0" smtClean="0"/>
              <a:t>      document.write("&lt;h2&gt;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-Generated output:&lt;/h2&gt;" </a:t>
            </a:r>
          </a:p>
          <a:p>
            <a:pPr marL="982663" indent="-273050">
              <a:buNone/>
            </a:pPr>
            <a:r>
              <a:rPr lang="en-US" sz="2400" dirty="0" smtClean="0"/>
              <a:t>      + "&lt;p&gt;This paragraph generated by JavaScript&lt;/p&gt;"</a:t>
            </a:r>
          </a:p>
          <a:p>
            <a:pPr marL="982663" indent="-273050">
              <a:buNone/>
            </a:pPr>
            <a:r>
              <a:rPr lang="en-US" sz="2400" dirty="0" smtClean="0"/>
              <a:t>      + "&lt;p&gt;It can even insert an image&lt;/p&gt;"</a:t>
            </a:r>
          </a:p>
          <a:p>
            <a:pPr marL="982663" indent="-273050">
              <a:buNone/>
            </a:pPr>
            <a:r>
              <a:rPr lang="en-US" sz="2400" dirty="0" smtClean="0"/>
              <a:t>      + "&lt;</a:t>
            </a:r>
            <a:r>
              <a:rPr lang="en-US" sz="2400" dirty="0" err="1" smtClean="0"/>
              <a:t>img</a:t>
            </a:r>
            <a:r>
              <a:rPr lang="en-US" sz="2400" dirty="0" smtClean="0"/>
              <a:t> </a:t>
            </a:r>
            <a:r>
              <a:rPr lang="en-US" sz="2400" dirty="0" err="1" smtClean="0"/>
              <a:t>src</a:t>
            </a:r>
            <a:r>
              <a:rPr lang="en-US" sz="2400" dirty="0" smtClean="0"/>
              <a:t>=‘ASTU.jpg' /&gt;")    </a:t>
            </a:r>
          </a:p>
          <a:p>
            <a:pPr marL="982663" indent="-273050">
              <a:buNone/>
            </a:pPr>
            <a:r>
              <a:rPr lang="en-US" sz="2400" dirty="0" smtClean="0"/>
              <a:t> &lt;/script&gt; </a:t>
            </a:r>
          </a:p>
          <a:p>
            <a:pPr marL="982663" indent="-273050">
              <a:buNone/>
            </a:pPr>
            <a:r>
              <a:rPr lang="en-US" sz="2400" dirty="0" smtClean="0"/>
              <a:t>  &lt;/body&gt;</a:t>
            </a:r>
          </a:p>
          <a:p>
            <a:pPr marL="982663" indent="-273050">
              <a:buNone/>
            </a:pPr>
            <a:r>
              <a:rPr lang="en-US" sz="2400" dirty="0" smtClean="0"/>
              <a:t>&lt;/html&gt;</a:t>
            </a:r>
            <a:endParaRPr lang="en-US" sz="1400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Identifier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Identifier– a name given to a program element 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Syntax rules for names </a:t>
            </a:r>
            <a:r>
              <a:rPr lang="en-US" dirty="0" smtClean="0"/>
              <a:t>(identifiers):</a:t>
            </a:r>
          </a:p>
          <a:p>
            <a:pPr lvl="1"/>
            <a:r>
              <a:rPr lang="en-US" dirty="0" smtClean="0"/>
              <a:t>Must begin with letter or underscore ( _ )</a:t>
            </a:r>
          </a:p>
          <a:p>
            <a:pPr lvl="1"/>
            <a:r>
              <a:rPr lang="en-US" dirty="0" smtClean="0"/>
              <a:t>Must contain only letters, underscores, and digits (or certain other characters)</a:t>
            </a:r>
          </a:p>
          <a:p>
            <a:pPr lvl="1"/>
            <a:r>
              <a:rPr lang="en-US" dirty="0" smtClean="0"/>
              <a:t>Must not be a reserved word</a:t>
            </a:r>
          </a:p>
          <a:p>
            <a:pPr lvl="1"/>
            <a:r>
              <a:rPr lang="en-US" sz="2400" dirty="0" smtClean="0"/>
              <a:t>Case Sensitive!!</a:t>
            </a:r>
          </a:p>
          <a:p>
            <a:pPr lvl="1"/>
            <a:endParaRPr lang="en-US" dirty="0" smtClean="0"/>
          </a:p>
          <a:p>
            <a:pPr eaLnBrk="1" hangingPunct="1"/>
            <a:endParaRPr lang="en-US" sz="1200" dirty="0" smtClean="0">
              <a:latin typeface="Courier New" pitchFamily="49" charset="0"/>
            </a:endParaRPr>
          </a:p>
          <a:p>
            <a:pPr eaLnBrk="1" hangingPunct="1"/>
            <a:endParaRPr lang="en-US" sz="1200" dirty="0" smtClean="0">
              <a:latin typeface="Courier New" pitchFamily="49" charset="0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/>
          <a:srcRect b="14245"/>
          <a:stretch>
            <a:fillRect/>
          </a:stretch>
        </p:blipFill>
        <p:spPr bwMode="auto">
          <a:xfrm>
            <a:off x="1240226" y="4348660"/>
            <a:ext cx="78486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 and Data Types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/>
              <a:t>Type of a variable is dynamic</a:t>
            </a:r>
            <a:r>
              <a:rPr lang="en-US" sz="2800" dirty="0" smtClean="0"/>
              <a:t>: depends on the type of data it contains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JavaScript has six data types: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Number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String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Boolean (values </a:t>
            </a:r>
            <a:r>
              <a:rPr lang="en-US" sz="2400" dirty="0" smtClean="0">
                <a:solidFill>
                  <a:schemeClr val="tx1"/>
                </a:solidFill>
                <a:latin typeface="Lucida Sans Typewriter" pitchFamily="49" charset="0"/>
              </a:rPr>
              <a:t>true</a:t>
            </a:r>
            <a:r>
              <a:rPr lang="en-US" sz="2400" dirty="0" smtClean="0">
                <a:solidFill>
                  <a:schemeClr val="tx1"/>
                </a:solidFill>
              </a:rPr>
              <a:t> and </a:t>
            </a:r>
            <a:r>
              <a:rPr lang="en-US" sz="2400" dirty="0" smtClean="0">
                <a:solidFill>
                  <a:schemeClr val="tx1"/>
                </a:solidFill>
                <a:latin typeface="Lucida Sans Typewriter" pitchFamily="49" charset="0"/>
              </a:rPr>
              <a:t>false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Object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Null (only value of this type is </a:t>
            </a:r>
            <a:r>
              <a:rPr lang="en-US" sz="2400" dirty="0" smtClean="0">
                <a:solidFill>
                  <a:schemeClr val="tx1"/>
                </a:solidFill>
                <a:latin typeface="Lucida Sans Typewriter" pitchFamily="49" charset="0"/>
              </a:rPr>
              <a:t>null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Undefined (value of newly created variable)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Must declare variables before they’re used in the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Declare at the top of the program &amp; terminate each statement with ‘;’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Initialize variables when appropriate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Local variables (declared within a function) destroyed after function exit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Can only be accessed within the function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800" dirty="0" smtClean="0"/>
              <a:t>Syntax: 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800" dirty="0" smtClean="0"/>
              <a:t>	</a:t>
            </a:r>
            <a:r>
              <a:rPr lang="en-US" sz="2800" dirty="0" smtClean="0">
                <a:solidFill>
                  <a:srgbClr val="4D0892"/>
                </a:solidFill>
              </a:rPr>
              <a:t>var </a:t>
            </a:r>
            <a:r>
              <a:rPr lang="en-US" sz="2800" dirty="0" err="1" smtClean="0">
                <a:solidFill>
                  <a:srgbClr val="4D0892"/>
                </a:solidFill>
              </a:rPr>
              <a:t>idf</a:t>
            </a:r>
            <a:r>
              <a:rPr lang="en-US" sz="2800" dirty="0" smtClean="0">
                <a:solidFill>
                  <a:srgbClr val="4D0892"/>
                </a:solidFill>
              </a:rPr>
              <a:t>  [= expression];</a:t>
            </a:r>
            <a:endParaRPr lang="en-US" sz="2400" dirty="0" smtClean="0">
              <a:solidFill>
                <a:srgbClr val="4D089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Example – Note Assignments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500" b="1" dirty="0" smtClean="0">
                <a:latin typeface="Courier New" pitchFamily="49" charset="0"/>
              </a:rPr>
              <a:t>var x= 2.50;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500" b="1" dirty="0" smtClean="0">
                <a:latin typeface="Courier New" pitchFamily="49" charset="0"/>
              </a:rPr>
              <a:t>var </a:t>
            </a:r>
            <a:r>
              <a:rPr lang="en-US" sz="1500" b="1" dirty="0" err="1" smtClean="0">
                <a:latin typeface="Courier New" pitchFamily="49" charset="0"/>
              </a:rPr>
              <a:t>taxRate</a:t>
            </a:r>
            <a:r>
              <a:rPr lang="en-US" sz="1500" b="1" dirty="0" smtClean="0">
                <a:latin typeface="Courier New" pitchFamily="49" charset="0"/>
              </a:rPr>
              <a:t> = .075;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500" b="1" dirty="0" smtClean="0">
                <a:latin typeface="Courier New" pitchFamily="49" charset="0"/>
              </a:rPr>
              <a:t>var y;</a:t>
            </a: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endParaRPr lang="en-US" sz="1500" dirty="0" smtClean="0">
              <a:latin typeface="Courier New" pitchFamily="49" charset="0"/>
            </a:endParaRPr>
          </a:p>
          <a:p>
            <a:pPr lvl="1" eaLnBrk="1" hangingPunct="1">
              <a:lnSpc>
                <a:spcPct val="90000"/>
              </a:lnSpc>
            </a:pPr>
            <a:endParaRPr lang="en-US" sz="15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200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JavaScript Operators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Operators are used to create compound expressions from simpler expressions</a:t>
            </a:r>
          </a:p>
          <a:p>
            <a:pPr eaLnBrk="1" hangingPunct="1"/>
            <a:r>
              <a:rPr lang="en-US" dirty="0" smtClean="0"/>
              <a:t>Operators can be classified according to the number of operands involved: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Unary</a:t>
            </a:r>
            <a:r>
              <a:rPr lang="en-US" dirty="0" smtClean="0">
                <a:solidFill>
                  <a:schemeClr val="tx1"/>
                </a:solidFill>
              </a:rPr>
              <a:t>:  one operand (</a:t>
            </a:r>
            <a:r>
              <a:rPr lang="en-US" i="1" dirty="0" smtClean="0">
                <a:solidFill>
                  <a:schemeClr val="tx1"/>
                </a:solidFill>
              </a:rPr>
              <a:t>e.g</a:t>
            </a:r>
            <a:r>
              <a:rPr lang="en-US" dirty="0" smtClean="0">
                <a:solidFill>
                  <a:schemeClr val="tx1"/>
                </a:solidFill>
              </a:rPr>
              <a:t>., </a:t>
            </a:r>
            <a:r>
              <a:rPr lang="en-US" dirty="0" err="1" smtClean="0">
                <a:solidFill>
                  <a:schemeClr val="tx1"/>
                </a:solidFill>
                <a:latin typeface="Lucida Sans Typewriter" pitchFamily="49" charset="0"/>
              </a:rPr>
              <a:t>typeof</a:t>
            </a:r>
            <a:r>
              <a:rPr lang="en-US" dirty="0" smtClean="0">
                <a:solidFill>
                  <a:schemeClr val="tx1"/>
                </a:solidFill>
                <a:latin typeface="Lucida Sans Typewriter" pitchFamily="49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Lucida Sans Typewriter" pitchFamily="49" charset="0"/>
              </a:rPr>
              <a:t>i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2" eaLnBrk="1" hangingPunct="1"/>
            <a:r>
              <a:rPr lang="en-US" dirty="0" smtClean="0"/>
              <a:t>Prefix or postfix (</a:t>
            </a:r>
            <a:r>
              <a:rPr lang="en-US" i="1" dirty="0" smtClean="0"/>
              <a:t>e.g</a:t>
            </a:r>
            <a:r>
              <a:rPr lang="en-US" dirty="0" smtClean="0"/>
              <a:t>., </a:t>
            </a:r>
            <a:r>
              <a:rPr lang="en-US" dirty="0" smtClean="0">
                <a:latin typeface="Lucida Sans Typewriter" pitchFamily="49" charset="0"/>
              </a:rPr>
              <a:t>++</a:t>
            </a:r>
            <a:r>
              <a:rPr lang="en-US" dirty="0" err="1" smtClean="0">
                <a:latin typeface="Lucida Sans Typewriter" pitchFamily="49" charset="0"/>
              </a:rPr>
              <a:t>i</a:t>
            </a:r>
            <a:r>
              <a:rPr lang="en-US" dirty="0" smtClean="0"/>
              <a:t> or </a:t>
            </a:r>
            <a:r>
              <a:rPr lang="en-US" dirty="0" err="1" smtClean="0">
                <a:latin typeface="Lucida Sans Typewriter" pitchFamily="49" charset="0"/>
              </a:rPr>
              <a:t>i</a:t>
            </a:r>
            <a:r>
              <a:rPr lang="en-US" dirty="0" smtClean="0">
                <a:latin typeface="Lucida Sans Typewriter" pitchFamily="49" charset="0"/>
              </a:rPr>
              <a:t>++</a:t>
            </a:r>
            <a:r>
              <a:rPr lang="en-US" dirty="0" smtClean="0"/>
              <a:t> )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Binary</a:t>
            </a:r>
            <a:r>
              <a:rPr lang="en-US" dirty="0" smtClean="0">
                <a:solidFill>
                  <a:schemeClr val="tx1"/>
                </a:solidFill>
              </a:rPr>
              <a:t>:  two operands (</a:t>
            </a:r>
            <a:r>
              <a:rPr lang="en-US" i="1" dirty="0" smtClean="0">
                <a:solidFill>
                  <a:schemeClr val="tx1"/>
                </a:solidFill>
              </a:rPr>
              <a:t>e.g</a:t>
            </a:r>
            <a:r>
              <a:rPr lang="en-US" dirty="0" smtClean="0">
                <a:solidFill>
                  <a:schemeClr val="tx1"/>
                </a:solidFill>
              </a:rPr>
              <a:t>., </a:t>
            </a:r>
            <a:r>
              <a:rPr lang="en-US" dirty="0" smtClean="0">
                <a:solidFill>
                  <a:schemeClr val="tx1"/>
                </a:solidFill>
                <a:latin typeface="Lucida Sans Typewriter" pitchFamily="49" charset="0"/>
              </a:rPr>
              <a:t>x + y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 eaLnBrk="1" hangingPunct="1"/>
            <a:r>
              <a:rPr lang="en-US" dirty="0" smtClean="0">
                <a:solidFill>
                  <a:srgbClr val="FF0000"/>
                </a:solidFill>
              </a:rPr>
              <a:t>Ternary</a:t>
            </a:r>
            <a:r>
              <a:rPr lang="en-US" dirty="0" smtClean="0">
                <a:solidFill>
                  <a:schemeClr val="tx1"/>
                </a:solidFill>
              </a:rPr>
              <a:t>:  three operands (conditional operator) 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4648200"/>
            <a:ext cx="3733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Operators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Precedence (high to low) of operators</a:t>
            </a:r>
            <a:endParaRPr lang="en-US" dirty="0"/>
          </a:p>
        </p:txBody>
      </p:sp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2"/>
          <a:srcRect t="4850"/>
          <a:stretch>
            <a:fillRect/>
          </a:stretch>
        </p:blipFill>
        <p:spPr bwMode="auto">
          <a:xfrm>
            <a:off x="914400" y="1752600"/>
            <a:ext cx="7391400" cy="448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382000" cy="5181600"/>
          </a:xfrm>
        </p:spPr>
        <p:txBody>
          <a:bodyPr>
            <a:noAutofit/>
          </a:bodyPr>
          <a:lstStyle/>
          <a:p>
            <a:pPr marL="457200" indent="0">
              <a:buNone/>
            </a:pPr>
            <a:r>
              <a:rPr lang="en-US" sz="1600" dirty="0"/>
              <a:t>&lt;html&gt;</a:t>
            </a:r>
          </a:p>
          <a:p>
            <a:pPr marL="457200" indent="0">
              <a:buNone/>
            </a:pPr>
            <a:r>
              <a:rPr lang="en-US" sz="1600" dirty="0"/>
              <a:t>  &lt;head&gt;&lt;title&gt;JavaScript </a:t>
            </a:r>
            <a:r>
              <a:rPr lang="en-US" sz="1600" dirty="0" err="1"/>
              <a:t>HelloWorld</a:t>
            </a:r>
            <a:r>
              <a:rPr lang="en-US" sz="1600" dirty="0"/>
              <a:t>!&lt;/title&gt;&lt;/head&gt;    </a:t>
            </a:r>
          </a:p>
          <a:p>
            <a:pPr marL="457200" indent="0">
              <a:buNone/>
            </a:pPr>
            <a:r>
              <a:rPr lang="en-US" sz="1600" dirty="0" smtClean="0"/>
              <a:t>  </a:t>
            </a:r>
            <a:r>
              <a:rPr lang="en-US" sz="1600" dirty="0"/>
              <a:t>&lt;script language='JavaScript'&gt;</a:t>
            </a:r>
          </a:p>
          <a:p>
            <a:pPr marL="4572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x = 3; </a:t>
            </a:r>
          </a:p>
          <a:p>
            <a:pPr marL="4572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var</a:t>
            </a:r>
            <a:r>
              <a:rPr lang="en-US" sz="1600" dirty="0"/>
              <a:t> y = 10;</a:t>
            </a:r>
          </a:p>
          <a:p>
            <a:pPr marL="4572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document.write</a:t>
            </a:r>
            <a:r>
              <a:rPr lang="en-US" sz="1600" dirty="0"/>
              <a:t>(</a:t>
            </a:r>
            <a:r>
              <a:rPr lang="en-US" sz="1600" dirty="0" err="1"/>
              <a:t>typeof</a:t>
            </a:r>
            <a:r>
              <a:rPr lang="en-US" sz="1600" dirty="0"/>
              <a:t> x + "&lt;</a:t>
            </a:r>
            <a:r>
              <a:rPr lang="en-US" sz="1600" dirty="0" err="1"/>
              <a:t>br</a:t>
            </a:r>
            <a:r>
              <a:rPr lang="en-US" sz="1600" dirty="0"/>
              <a:t>/&gt;") ;</a:t>
            </a:r>
          </a:p>
          <a:p>
            <a:pPr marL="4572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document.write</a:t>
            </a:r>
            <a:r>
              <a:rPr lang="en-US" sz="1600" dirty="0"/>
              <a:t>(x++ * ++y + y +x + "&lt;</a:t>
            </a:r>
            <a:r>
              <a:rPr lang="en-US" sz="1600" dirty="0" err="1"/>
              <a:t>br</a:t>
            </a:r>
            <a:r>
              <a:rPr lang="en-US" sz="1600" dirty="0"/>
              <a:t>/&gt;") ;</a:t>
            </a:r>
          </a:p>
          <a:p>
            <a:pPr marL="457200" indent="0">
              <a:buNone/>
            </a:pPr>
            <a:r>
              <a:rPr lang="en-US" sz="1600" dirty="0"/>
              <a:t>    x = 3; </a:t>
            </a:r>
          </a:p>
          <a:p>
            <a:pPr marL="457200" indent="0">
              <a:buNone/>
            </a:pPr>
            <a:r>
              <a:rPr lang="en-US" sz="1600" dirty="0"/>
              <a:t>    y = 10;</a:t>
            </a:r>
          </a:p>
          <a:p>
            <a:pPr marL="4572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document.write</a:t>
            </a:r>
            <a:r>
              <a:rPr lang="en-US" sz="1600" dirty="0"/>
              <a:t>(++x * ++y + y /x + y + "&lt;</a:t>
            </a:r>
            <a:r>
              <a:rPr lang="en-US" sz="1600" dirty="0" err="1"/>
              <a:t>br</a:t>
            </a:r>
            <a:r>
              <a:rPr lang="en-US" sz="1600" dirty="0"/>
              <a:t>/&gt;") ;</a:t>
            </a:r>
          </a:p>
          <a:p>
            <a:pPr marL="457200" indent="0">
              <a:buNone/>
            </a:pPr>
            <a:r>
              <a:rPr lang="en-US" sz="1600" dirty="0" smtClean="0"/>
              <a:t>    </a:t>
            </a:r>
            <a:r>
              <a:rPr lang="en-US" sz="1600" dirty="0"/>
              <a:t>x = 3; </a:t>
            </a:r>
          </a:p>
          <a:p>
            <a:pPr marL="457200" indent="0">
              <a:buNone/>
            </a:pPr>
            <a:r>
              <a:rPr lang="en-US" sz="1600" dirty="0"/>
              <a:t>    y = 10;</a:t>
            </a:r>
          </a:p>
          <a:p>
            <a:pPr marL="4572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document.write</a:t>
            </a:r>
            <a:r>
              <a:rPr lang="en-US" sz="1600" dirty="0"/>
              <a:t>(     ++x * y++ + y +x + "&lt;</a:t>
            </a:r>
            <a:r>
              <a:rPr lang="en-US" sz="1600" dirty="0" err="1"/>
              <a:t>br</a:t>
            </a:r>
            <a:r>
              <a:rPr lang="en-US" sz="1600" dirty="0"/>
              <a:t>/&gt;" ) ;</a:t>
            </a:r>
          </a:p>
          <a:p>
            <a:pPr marL="4572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document.write</a:t>
            </a:r>
            <a:r>
              <a:rPr lang="en-US" sz="1600" dirty="0"/>
              <a:t> ( "y = " + y + " x = " + x );   </a:t>
            </a:r>
          </a:p>
          <a:p>
            <a:pPr marL="457200" indent="0">
              <a:buNone/>
            </a:pPr>
            <a:r>
              <a:rPr lang="en-US" sz="1600" dirty="0" smtClean="0"/>
              <a:t> </a:t>
            </a:r>
            <a:r>
              <a:rPr lang="en-US" sz="1600" dirty="0"/>
              <a:t>&lt;/script&gt; </a:t>
            </a:r>
          </a:p>
          <a:p>
            <a:pPr marL="457200" indent="0">
              <a:buNone/>
            </a:pPr>
            <a:r>
              <a:rPr lang="en-US" sz="1600" dirty="0"/>
              <a:t>  &lt;/body&gt;</a:t>
            </a:r>
          </a:p>
          <a:p>
            <a:pPr marL="457200" indent="0">
              <a:buNone/>
            </a:pPr>
            <a:r>
              <a:rPr lang="en-US" sz="1600" dirty="0"/>
              <a:t>&lt;/html&gt;</a:t>
            </a:r>
          </a:p>
          <a:p>
            <a:pPr marL="457200" indent="0">
              <a:buNone/>
            </a:pPr>
            <a:endParaRPr lang="en-US" sz="1100" dirty="0"/>
          </a:p>
        </p:txBody>
      </p:sp>
      <p:pic>
        <p:nvPicPr>
          <p:cNvPr id="1026" name="Picture 2" descr="C:\Users\Ad-mine\Desktop\2007 course related\sample\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93348" y="3657600"/>
            <a:ext cx="2342769" cy="266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6291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>
                <a:solidFill>
                  <a:schemeClr val="tx1"/>
                </a:solidFill>
              </a:rPr>
              <a:t>JavaScript Operators:</a:t>
            </a:r>
            <a:br>
              <a:rPr lang="en-US" sz="4000" dirty="0" smtClean="0">
                <a:solidFill>
                  <a:schemeClr val="tx1"/>
                </a:solidFill>
              </a:rPr>
            </a:br>
            <a:r>
              <a:rPr lang="en-US" sz="4000" dirty="0" smtClean="0">
                <a:solidFill>
                  <a:schemeClr val="tx1"/>
                </a:solidFill>
              </a:rPr>
              <a:t>Automatic Type Conversion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Binary operators </a:t>
            </a:r>
            <a:r>
              <a:rPr lang="en-US" dirty="0" smtClean="0">
                <a:latin typeface="Lucida Sans Typewriter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%</a:t>
            </a:r>
            <a:r>
              <a:rPr lang="en-US" dirty="0" smtClean="0"/>
              <a:t>  convert both operands to Number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Exception: If one of operands of </a:t>
            </a:r>
            <a:r>
              <a:rPr lang="en-US" b="1" dirty="0" smtClean="0">
                <a:solidFill>
                  <a:schemeClr val="tx1"/>
                </a:solidFill>
              </a:rPr>
              <a:t>+</a:t>
            </a:r>
            <a:r>
              <a:rPr lang="en-US" dirty="0" smtClean="0">
                <a:solidFill>
                  <a:schemeClr val="tx1"/>
                </a:solidFill>
              </a:rPr>
              <a:t> is String then the other is converted to String</a:t>
            </a:r>
          </a:p>
          <a:p>
            <a:pPr eaLnBrk="1" hangingPunct="1"/>
            <a:r>
              <a:rPr lang="en-US" dirty="0" smtClean="0"/>
              <a:t>Relational operators </a:t>
            </a:r>
            <a:r>
              <a:rPr lang="en-US" dirty="0" smtClean="0">
                <a:latin typeface="Lucida Sans Typewriter" pitchFamily="49" charset="0"/>
              </a:rPr>
              <a:t>&lt;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&gt;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&lt;=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&gt;=</a:t>
            </a:r>
            <a:r>
              <a:rPr lang="en-US" dirty="0" smtClean="0"/>
              <a:t> convert both operands to Number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Exception: If both operands are String, no conversion is performed</a:t>
            </a:r>
          </a:p>
          <a:p>
            <a:r>
              <a:rPr lang="en-US" sz="2800" dirty="0" smtClean="0"/>
              <a:t>Operators </a:t>
            </a:r>
            <a:r>
              <a:rPr lang="en-US" sz="2800" dirty="0" smtClean="0">
                <a:latin typeface="Lucida Sans Typewriter" pitchFamily="49" charset="0"/>
              </a:rPr>
              <a:t>==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Lucida Sans Typewriter" pitchFamily="49" charset="0"/>
              </a:rPr>
              <a:t>!=</a:t>
            </a:r>
            <a:r>
              <a:rPr lang="en-US" sz="2800" dirty="0" smtClean="0"/>
              <a:t> convert both operands to Number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Exception: If both operands are String, no conversion is performed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Unary </a:t>
            </a:r>
            <a:r>
              <a:rPr lang="en-US" dirty="0" smtClean="0">
                <a:latin typeface="Lucida Sans Typewriter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-</a:t>
            </a:r>
            <a:r>
              <a:rPr lang="en-US" dirty="0" smtClean="0"/>
              <a:t> convert their operand to Number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Logical </a:t>
            </a:r>
            <a:r>
              <a:rPr lang="en-US" dirty="0" smtClean="0">
                <a:latin typeface="Lucida Sans Typewriter" pitchFamily="49" charset="0"/>
              </a:rPr>
              <a:t>&amp;&amp;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||</a:t>
            </a:r>
            <a:r>
              <a:rPr lang="en-US" dirty="0" smtClean="0"/>
              <a:t>, </a:t>
            </a:r>
            <a:r>
              <a:rPr lang="en-US" dirty="0" smtClean="0">
                <a:latin typeface="Lucida Sans Typewriter" pitchFamily="49" charset="0"/>
              </a:rPr>
              <a:t>!</a:t>
            </a:r>
            <a:r>
              <a:rPr lang="en-US" dirty="0" smtClean="0"/>
              <a:t> convert their operands to Boolean</a:t>
            </a:r>
          </a:p>
          <a:p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Statements--if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(some Boolean expression is true)</a:t>
            </a:r>
            <a:r>
              <a:rPr lang="en-US" sz="2400" dirty="0" smtClean="0">
                <a:solidFill>
                  <a:srgbClr val="FF0000"/>
                </a:solidFill>
              </a:rPr>
              <a:t>{ </a:t>
            </a:r>
            <a:r>
              <a:rPr lang="en-US" sz="2400" dirty="0" smtClean="0"/>
              <a:t>execute the statements within the curly braces, otherwise skip to the first statement after the closing brace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Resume execution here in either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Conditional Statements– if/else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if</a:t>
            </a:r>
            <a:r>
              <a:rPr lang="en-US" sz="2400" dirty="0" smtClean="0"/>
              <a:t> (some Boolean expression is true)</a:t>
            </a:r>
            <a:r>
              <a:rPr lang="en-US" sz="2400" dirty="0" smtClean="0">
                <a:solidFill>
                  <a:srgbClr val="FF0000"/>
                </a:solidFill>
              </a:rPr>
              <a:t>{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execute these statements, otherwise skip to ‘else’ clause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else {</a:t>
            </a:r>
          </a:p>
          <a:p>
            <a:pPr marL="273050" indent="-1588" eaLnBrk="1" hangingPunct="1">
              <a:buFont typeface="Wingdings" pitchFamily="2" charset="2"/>
              <a:buNone/>
            </a:pPr>
            <a:r>
              <a:rPr lang="en-US" sz="2400" dirty="0" smtClean="0"/>
              <a:t>execute these statements if Boolean expression is false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}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Resume execution here in either case</a:t>
            </a:r>
            <a:endParaRPr lang="en-US" sz="1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After this lesson, you will be able to: </a:t>
            </a:r>
            <a:endParaRPr lang="en-US" dirty="0" smtClean="0"/>
          </a:p>
          <a:p>
            <a:pPr lvl="1"/>
            <a:r>
              <a:rPr lang="en-US" dirty="0" smtClean="0"/>
              <a:t>Define </a:t>
            </a:r>
            <a:r>
              <a:rPr lang="en-US" dirty="0"/>
              <a:t>JavaScript variables. 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JavaScript statements. </a:t>
            </a:r>
          </a:p>
          <a:p>
            <a:pPr lvl="1"/>
            <a:r>
              <a:rPr lang="en-US" dirty="0" smtClean="0"/>
              <a:t>Create </a:t>
            </a:r>
            <a:r>
              <a:rPr lang="en-US" dirty="0"/>
              <a:t>function declarations. </a:t>
            </a:r>
            <a:endParaRPr lang="en-US" dirty="0" smtClean="0"/>
          </a:p>
          <a:p>
            <a:pPr lvl="1"/>
            <a:r>
              <a:rPr lang="en-US" dirty="0" smtClean="0"/>
              <a:t>Create </a:t>
            </a:r>
            <a:r>
              <a:rPr lang="en-US" dirty="0"/>
              <a:t>function expressions. </a:t>
            </a:r>
            <a:endParaRPr lang="en-US" dirty="0" smtClean="0"/>
          </a:p>
          <a:p>
            <a:pPr lvl="1"/>
            <a:r>
              <a:rPr lang="en-US" dirty="0" smtClean="0"/>
              <a:t>Convert </a:t>
            </a:r>
            <a:r>
              <a:rPr lang="en-US" dirty="0"/>
              <a:t>objects to a different type. </a:t>
            </a:r>
            <a:endParaRPr lang="en-US" dirty="0" smtClean="0"/>
          </a:p>
          <a:p>
            <a:pPr lvl="1"/>
            <a:r>
              <a:rPr lang="en-US" dirty="0" smtClean="0"/>
              <a:t>Write </a:t>
            </a:r>
            <a:r>
              <a:rPr lang="en-US" dirty="0"/>
              <a:t>conditional statements. </a:t>
            </a:r>
          </a:p>
          <a:p>
            <a:pPr lvl="1"/>
            <a:r>
              <a:rPr lang="en-US" dirty="0" smtClean="0"/>
              <a:t>Write </a:t>
            </a:r>
            <a:r>
              <a:rPr lang="en-US" dirty="0"/>
              <a:t>looping statements. </a:t>
            </a:r>
            <a:endParaRPr lang="en-US" dirty="0" smtClean="0"/>
          </a:p>
          <a:p>
            <a:pPr lvl="1"/>
            <a:r>
              <a:rPr lang="en-US" dirty="0" smtClean="0"/>
              <a:t>Handle </a:t>
            </a:r>
            <a:r>
              <a:rPr lang="en-US" dirty="0"/>
              <a:t>errors. </a:t>
            </a:r>
          </a:p>
        </p:txBody>
      </p:sp>
    </p:spTree>
    <p:extLst>
      <p:ext uri="{BB962C8B-B14F-4D97-AF65-F5344CB8AC3E}">
        <p14:creationId xmlns:p14="http://schemas.microsoft.com/office/powerpoint/2010/main" xmlns="" val="119984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Conditional Test Program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229600" cy="5486400"/>
          </a:xfrm>
        </p:spPr>
        <p:txBody>
          <a:bodyPr>
            <a:noAutofit/>
          </a:bodyPr>
          <a:lstStyle/>
          <a:p>
            <a:pPr marL="533400" indent="-533400" eaLnBrk="1" hangingPunct="1">
              <a:spcBef>
                <a:spcPts val="0"/>
              </a:spcBef>
              <a:buNone/>
            </a:pPr>
            <a:r>
              <a:rPr lang="en-US" sz="1200" dirty="0" smtClean="0"/>
              <a:t>Diagnostic messages indicate in the flow of control</a:t>
            </a:r>
            <a:endParaRPr lang="en-US" sz="900" dirty="0" smtClean="0">
              <a:latin typeface="Courier New" pitchFamily="49" charset="0"/>
            </a:endParaRPr>
          </a:p>
          <a:p>
            <a:pPr marL="542925" indent="-273050">
              <a:spcBef>
                <a:spcPts val="0"/>
              </a:spcBef>
              <a:buNone/>
            </a:pPr>
            <a:r>
              <a:rPr lang="en-US" sz="1800" dirty="0" smtClean="0"/>
              <a:t>&lt;html&gt;</a:t>
            </a:r>
          </a:p>
          <a:p>
            <a:pPr marL="542925" indent="-273050">
              <a:spcBef>
                <a:spcPts val="0"/>
              </a:spcBef>
              <a:buNone/>
            </a:pPr>
            <a:r>
              <a:rPr lang="en-US" sz="1800" dirty="0" smtClean="0"/>
              <a:t>  &lt;head&gt;&lt;title&gt;JavaScript&lt;/title&gt;&lt;/head&gt;    </a:t>
            </a:r>
          </a:p>
          <a:p>
            <a:pPr marL="542925" indent="-273050">
              <a:spcBef>
                <a:spcPts val="0"/>
              </a:spcBef>
              <a:buNone/>
            </a:pPr>
            <a:r>
              <a:rPr lang="en-US" sz="1800" dirty="0" smtClean="0"/>
              <a:t>  &lt;body&gt; </a:t>
            </a:r>
          </a:p>
          <a:p>
            <a:pPr marL="809625" indent="-273050">
              <a:spcBef>
                <a:spcPts val="0"/>
              </a:spcBef>
              <a:buNone/>
            </a:pPr>
            <a:r>
              <a:rPr lang="en-US" sz="1800" dirty="0" smtClean="0"/>
              <a:t>  &lt;script </a:t>
            </a:r>
            <a:r>
              <a:rPr lang="en-US" sz="1800" dirty="0" err="1" smtClean="0"/>
              <a:t>laguage</a:t>
            </a:r>
            <a:r>
              <a:rPr lang="en-US" sz="1800" dirty="0" smtClean="0"/>
              <a:t>="JavaScript"&gt;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var variable1 = 1; var variable2 = 2;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if(variable1 &gt;= 0){ 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   document.write("&lt;p&gt; 1 is greater than 0 &lt;/p&gt;");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}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document.write("&lt;p&gt;Resuming execution after 'if' statement&lt;/p&gt;"); 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if(variable1 &gt; variable2){ 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   document.write("&lt;p&gt;1 is greater than 2&lt;/p&gt;");   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}   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else {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   document.write("&lt;p&gt;2 is greater than 1&lt;/p&gt;");      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}    </a:t>
            </a:r>
          </a:p>
          <a:p>
            <a:pPr marL="1162050" indent="-273050">
              <a:spcBef>
                <a:spcPts val="0"/>
              </a:spcBef>
              <a:buNone/>
            </a:pPr>
            <a:r>
              <a:rPr lang="en-US" sz="1800" dirty="0" smtClean="0"/>
              <a:t>    document.write("Resuming execution after 'if/else' statement&lt;/p&gt;");   </a:t>
            </a:r>
          </a:p>
          <a:p>
            <a:pPr marL="809625" indent="-273050">
              <a:spcBef>
                <a:spcPts val="0"/>
              </a:spcBef>
              <a:buNone/>
            </a:pPr>
            <a:r>
              <a:rPr lang="en-US" sz="1800" dirty="0" smtClean="0"/>
              <a:t> &lt;/script&gt; </a:t>
            </a:r>
          </a:p>
          <a:p>
            <a:pPr marL="542925" indent="-273050">
              <a:spcBef>
                <a:spcPts val="0"/>
              </a:spcBef>
              <a:buNone/>
            </a:pPr>
            <a:r>
              <a:rPr lang="en-US" sz="1800" dirty="0" smtClean="0"/>
              <a:t>  &lt;/body&gt;</a:t>
            </a:r>
          </a:p>
          <a:p>
            <a:pPr marL="542925" indent="-273050">
              <a:spcBef>
                <a:spcPts val="0"/>
              </a:spcBef>
              <a:buNone/>
            </a:pPr>
            <a:r>
              <a:rPr lang="en-US" sz="1800" dirty="0" smtClean="0"/>
              <a:t>&lt;/html&gt;</a:t>
            </a:r>
            <a:endParaRPr lang="en-US" sz="900" dirty="0" smtClean="0">
              <a:latin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Switch example</a:t>
            </a:r>
          </a:p>
        </p:txBody>
      </p:sp>
      <p:sp>
        <p:nvSpPr>
          <p:cNvPr id="26627" name="عنصر نائب للمحتوى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sz="2400" dirty="0" smtClean="0"/>
              <a:t>&lt;script type="text/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"&gt;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 var x = </a:t>
            </a:r>
            <a:r>
              <a:rPr lang="en-US" sz="2400" dirty="0" err="1" smtClean="0"/>
              <a:t>window.prompt</a:t>
            </a:r>
            <a:r>
              <a:rPr lang="en-US" sz="2400" dirty="0" smtClean="0"/>
              <a:t>(" enter a no. less than 2");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 x= Number(x)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switch (x) 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{  </a:t>
            </a:r>
          </a:p>
          <a:p>
            <a:pPr marL="808038" indent="-273050">
              <a:buFont typeface="Wingdings" pitchFamily="2" charset="2"/>
              <a:buNone/>
            </a:pPr>
            <a:r>
              <a:rPr lang="en-US" sz="2400" dirty="0" smtClean="0"/>
              <a:t>	case 0:  document.write("zero") ; break  ;</a:t>
            </a:r>
          </a:p>
          <a:p>
            <a:pPr marL="808038" indent="-273050">
              <a:buFont typeface="Wingdings" pitchFamily="2" charset="2"/>
              <a:buNone/>
            </a:pPr>
            <a:r>
              <a:rPr lang="en-US" sz="2400" dirty="0" smtClean="0"/>
              <a:t>	case 1:  document.write("one")  ;   break  ;</a:t>
            </a:r>
          </a:p>
          <a:p>
            <a:pPr marL="808038" indent="-273050">
              <a:buFont typeface="Wingdings" pitchFamily="2" charset="2"/>
              <a:buNone/>
            </a:pPr>
            <a:r>
              <a:rPr lang="en-US" sz="2400" dirty="0" smtClean="0"/>
              <a:t>	default: document.write("not valid") 	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	}  </a:t>
            </a:r>
          </a:p>
          <a:p>
            <a:pPr>
              <a:buFont typeface="Wingdings" pitchFamily="2" charset="2"/>
              <a:buNone/>
            </a:pPr>
            <a:r>
              <a:rPr lang="en-US" sz="2400" dirty="0" smtClean="0"/>
              <a:t>&lt;/script&gt;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2050" name="Picture 2" descr="C:\Users\Ad-mine\Desktop\2007 course related\sample\p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9144000" y="2362200"/>
            <a:ext cx="39624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Strings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Strings are sequences of keyboard characters enclosed in single or double quotes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2200" b="1" dirty="0" smtClean="0"/>
              <a:t> </a:t>
            </a:r>
            <a:r>
              <a:rPr lang="en-US" sz="1500" b="1" dirty="0" smtClean="0">
                <a:latin typeface="Courier New" pitchFamily="49" charset="0"/>
              </a:rPr>
              <a:t>“Hello World” or ‘Hello World’</a:t>
            </a:r>
            <a:endParaRPr lang="en-US" sz="2100" b="1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Variables can hold strings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500" b="1" dirty="0" smtClean="0">
                <a:latin typeface="Courier New" pitchFamily="49" charset="0"/>
              </a:rPr>
              <a:t>var greeting = “Hello World”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String can be empty, i.e., contain no characters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sz="1500" b="1" dirty="0" smtClean="0">
                <a:latin typeface="Courier New" pitchFamily="49" charset="0"/>
              </a:rPr>
              <a:t>var </a:t>
            </a:r>
            <a:r>
              <a:rPr lang="en-US" sz="1500" b="1" dirty="0" err="1" smtClean="0">
                <a:latin typeface="Courier New" pitchFamily="49" charset="0"/>
              </a:rPr>
              <a:t>myAnswer</a:t>
            </a:r>
            <a:r>
              <a:rPr lang="en-US" sz="1500" b="1" dirty="0" smtClean="0">
                <a:latin typeface="Courier New" pitchFamily="49" charset="0"/>
              </a:rPr>
              <a:t> = “”</a:t>
            </a:r>
            <a:endParaRPr lang="en-US" sz="1600" b="1" dirty="0" smtClean="0">
              <a:latin typeface="Courier New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Use ‘\’ (escape symbol) to ‘type’ prohibited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/>
              <a:t>\b for backspace, \n for newline, \t for tab, \” for double quote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Arrays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5AB-D2AD-4405-819C-D1001441273C}" type="slidenum">
              <a:rPr lang="en-US"/>
              <a:pPr/>
              <a:t>23</a:t>
            </a:fld>
            <a:endParaRPr lang="en-US"/>
          </a:p>
        </p:txBody>
      </p:sp>
      <p:sp>
        <p:nvSpPr>
          <p:cNvPr id="3911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 </a:t>
            </a:r>
            <a:r>
              <a:rPr lang="en-US" sz="2800" b="1" dirty="0"/>
              <a:t>array</a:t>
            </a:r>
            <a:r>
              <a:rPr lang="en-US" sz="2800" dirty="0"/>
              <a:t> is an ordered collection of values referenced by a single variable name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b="1" dirty="0">
                <a:latin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</a:rPr>
              <a:t>var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b="1" i="1" dirty="0">
                <a:latin typeface="Courier New" pitchFamily="49" charset="0"/>
              </a:rPr>
              <a:t>variable</a:t>
            </a:r>
            <a:r>
              <a:rPr lang="en-US" sz="2800" b="1" dirty="0">
                <a:latin typeface="Courier New" pitchFamily="49" charset="0"/>
              </a:rPr>
              <a:t> = new </a:t>
            </a:r>
            <a:r>
              <a:rPr lang="en-US" sz="2800" b="1" dirty="0" smtClean="0">
                <a:latin typeface="Courier New" pitchFamily="49" charset="0"/>
              </a:rPr>
              <a:t>Array(</a:t>
            </a:r>
            <a:r>
              <a:rPr lang="en-US" sz="2800" b="1" i="1" dirty="0" smtClean="0">
                <a:latin typeface="Courier New" pitchFamily="49" charset="0"/>
              </a:rPr>
              <a:t>size</a:t>
            </a:r>
            <a:r>
              <a:rPr lang="en-US" sz="2800" b="1" dirty="0">
                <a:latin typeface="Courier New" pitchFamily="49" charset="0"/>
              </a:rPr>
              <a:t>); </a:t>
            </a:r>
            <a:br>
              <a:rPr lang="en-US" sz="2800" b="1" dirty="0">
                <a:latin typeface="Courier New" pitchFamily="49" charset="0"/>
              </a:rPr>
            </a:br>
            <a:endParaRPr lang="en-US" sz="28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dirty="0"/>
              <a:t>Where </a:t>
            </a:r>
            <a:r>
              <a:rPr lang="en-US" sz="2800" b="1" i="1" dirty="0">
                <a:latin typeface="Courier New" pitchFamily="49" charset="0"/>
              </a:rPr>
              <a:t>variable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dirty="0"/>
              <a:t>is the name of the array variable and</a:t>
            </a:r>
            <a:r>
              <a:rPr lang="en-US" sz="2800" b="1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2800" b="1" i="1" dirty="0">
                <a:latin typeface="Courier New" pitchFamily="49" charset="0"/>
              </a:rPr>
              <a:t>size</a:t>
            </a: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800" dirty="0"/>
              <a:t>is the number of elements in the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Program Loops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BD15C-45F8-44AF-9D50-E2C336D9B2CC}" type="slidenum">
              <a:rPr lang="en-US"/>
              <a:pPr/>
              <a:t>24</a:t>
            </a:fld>
            <a:endParaRPr lang="en-US"/>
          </a:p>
        </p:txBody>
      </p:sp>
      <p:sp>
        <p:nvSpPr>
          <p:cNvPr id="3921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200" dirty="0"/>
              <a:t>A </a:t>
            </a:r>
            <a:r>
              <a:rPr lang="en-US" sz="3200" b="1" dirty="0"/>
              <a:t>program loop</a:t>
            </a:r>
            <a:r>
              <a:rPr lang="en-US" sz="3200" dirty="0"/>
              <a:t> is a set of instructions that is executed repeatedly</a:t>
            </a:r>
          </a:p>
          <a:p>
            <a:pPr lvl="1" algn="just"/>
            <a:r>
              <a:rPr lang="en-US" sz="2800" dirty="0"/>
              <a:t>Use program loops to configure a group of commands to be executed a set number of times</a:t>
            </a:r>
          </a:p>
          <a:p>
            <a:pPr lvl="1" algn="just"/>
            <a:r>
              <a:rPr lang="en-US" sz="2800" dirty="0"/>
              <a:t>The loop uses a </a:t>
            </a:r>
            <a:r>
              <a:rPr lang="en-US" sz="2800" b="1" dirty="0"/>
              <a:t>counter</a:t>
            </a:r>
            <a:r>
              <a:rPr lang="en-US" sz="2800" dirty="0"/>
              <a:t> to track the number of times the command block has been run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08099-3038-4EA8-A7C4-C380D13DE79F}" type="slidenum">
              <a:rPr lang="en-US"/>
              <a:pPr/>
              <a:t>25</a:t>
            </a:fld>
            <a:endParaRPr lang="en-US"/>
          </a:p>
        </p:txBody>
      </p:sp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Program Loops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1178471"/>
            <a:ext cx="8534400" cy="32903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&lt;table border = 2&gt; </a:t>
            </a:r>
          </a:p>
          <a:p>
            <a:r>
              <a:rPr lang="en-US" sz="2400" dirty="0" smtClean="0"/>
              <a:t> &lt;</a:t>
            </a:r>
            <a:r>
              <a:rPr lang="en-US" sz="2400" dirty="0" err="1" smtClean="0"/>
              <a:t>tr</a:t>
            </a:r>
            <a:r>
              <a:rPr lang="en-US" sz="2400" dirty="0" smtClean="0"/>
              <a:t>&gt; </a:t>
            </a:r>
          </a:p>
          <a:p>
            <a:r>
              <a:rPr lang="en-US" sz="2400" dirty="0" smtClean="0"/>
              <a:t> &lt;script type = "text/</a:t>
            </a:r>
            <a:r>
              <a:rPr lang="en-US" sz="2400" dirty="0" err="1" smtClean="0"/>
              <a:t>javascript</a:t>
            </a:r>
            <a:r>
              <a:rPr lang="en-US" sz="2400" dirty="0" smtClean="0"/>
              <a:t>"&gt;</a:t>
            </a:r>
          </a:p>
          <a:p>
            <a:r>
              <a:rPr lang="en-US" sz="2400" dirty="0" smtClean="0"/>
              <a:t>    for (</a:t>
            </a:r>
            <a:r>
              <a:rPr lang="en-US" sz="2400" dirty="0" err="1" smtClean="0"/>
              <a:t>num</a:t>
            </a:r>
            <a:r>
              <a:rPr lang="en-US" sz="2400" dirty="0" smtClean="0"/>
              <a:t> = 1; </a:t>
            </a:r>
            <a:r>
              <a:rPr lang="en-US" sz="2400" dirty="0" err="1" smtClean="0"/>
              <a:t>num</a:t>
            </a:r>
            <a:r>
              <a:rPr lang="en-US" sz="2400" dirty="0" smtClean="0"/>
              <a:t> &lt;= 4; </a:t>
            </a:r>
            <a:r>
              <a:rPr lang="en-US" sz="2400" dirty="0" err="1" smtClean="0"/>
              <a:t>num</a:t>
            </a:r>
            <a:r>
              <a:rPr lang="en-US" sz="2400" dirty="0" smtClean="0"/>
              <a:t> ++){</a:t>
            </a:r>
          </a:p>
          <a:p>
            <a:r>
              <a:rPr lang="en-US" sz="2400" dirty="0" smtClean="0"/>
              <a:t>	  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("&lt;td&gt;" + </a:t>
            </a:r>
            <a:r>
              <a:rPr lang="en-US" sz="2400" dirty="0" err="1" smtClean="0"/>
              <a:t>num</a:t>
            </a:r>
            <a:r>
              <a:rPr lang="en-US" sz="2400" dirty="0" smtClean="0"/>
              <a:t> + "&lt;/td&gt;");</a:t>
            </a:r>
          </a:p>
          <a:p>
            <a:r>
              <a:rPr lang="en-US" sz="2400" dirty="0" smtClean="0"/>
              <a:t>	}</a:t>
            </a:r>
          </a:p>
          <a:p>
            <a:r>
              <a:rPr lang="en-US" sz="2400" dirty="0" smtClean="0"/>
              <a:t> &lt;/script&gt;</a:t>
            </a:r>
          </a:p>
          <a:p>
            <a:r>
              <a:rPr lang="en-US" sz="2400" dirty="0" smtClean="0"/>
              <a:t> &lt;/</a:t>
            </a:r>
            <a:r>
              <a:rPr lang="en-US" sz="2400" dirty="0" err="1" smtClean="0"/>
              <a:t>tr</a:t>
            </a:r>
            <a:r>
              <a:rPr lang="en-US" sz="2400" dirty="0" smtClean="0"/>
              <a:t>&gt;</a:t>
            </a:r>
          </a:p>
          <a:p>
            <a:r>
              <a:rPr lang="en-US" sz="2400" dirty="0" smtClean="0"/>
              <a:t>&lt;/table&gt;</a:t>
            </a:r>
            <a:endParaRPr lang="en-US" sz="2400" dirty="0"/>
          </a:p>
        </p:txBody>
      </p:sp>
      <p:pic>
        <p:nvPicPr>
          <p:cNvPr id="3074" name="Picture 2" descr="C:\Users\Ad-mine\Desktop\2007 course related\sample\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4495800"/>
            <a:ext cx="9067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0A02E-81F6-4753-9B29-6E85ED4D65E6}" type="slidenum">
              <a:rPr lang="en-US"/>
              <a:pPr/>
              <a:t>26</a:t>
            </a:fld>
            <a:endParaRPr lang="en-US"/>
          </a:p>
        </p:txBody>
      </p:sp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Program Loops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1219200"/>
            <a:ext cx="8534400" cy="426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&lt;table border = 2&gt; </a:t>
            </a:r>
          </a:p>
          <a:p>
            <a:r>
              <a:rPr lang="en-US" sz="2400" dirty="0"/>
              <a:t> &lt;script type = "text/</a:t>
            </a:r>
            <a:r>
              <a:rPr lang="en-US" sz="2400" dirty="0" err="1"/>
              <a:t>javascript</a:t>
            </a:r>
            <a:r>
              <a:rPr lang="en-US" sz="2400" dirty="0"/>
              <a:t>"&gt;</a:t>
            </a:r>
          </a:p>
          <a:p>
            <a:r>
              <a:rPr lang="en-US" sz="2400" dirty="0"/>
              <a:t>    for (</a:t>
            </a:r>
            <a:r>
              <a:rPr lang="en-US" sz="2400" dirty="0" err="1"/>
              <a:t>num</a:t>
            </a:r>
            <a:r>
              <a:rPr lang="en-US" sz="2400" dirty="0"/>
              <a:t> = 1; </a:t>
            </a:r>
            <a:r>
              <a:rPr lang="en-US" sz="2400" dirty="0" err="1"/>
              <a:t>num</a:t>
            </a:r>
            <a:r>
              <a:rPr lang="en-US" sz="2400" dirty="0"/>
              <a:t> &lt;= 4; </a:t>
            </a:r>
            <a:r>
              <a:rPr lang="en-US" sz="2400" dirty="0" err="1"/>
              <a:t>num</a:t>
            </a:r>
            <a:r>
              <a:rPr lang="en-US" sz="2400" dirty="0"/>
              <a:t> ++){</a:t>
            </a:r>
          </a:p>
          <a:p>
            <a:r>
              <a:rPr lang="en-US" sz="2400" dirty="0"/>
              <a:t>	</a:t>
            </a:r>
            <a:r>
              <a:rPr lang="en-US" sz="2400" dirty="0" err="1" smtClean="0"/>
              <a:t>document.write</a:t>
            </a:r>
            <a:r>
              <a:rPr lang="en-US" sz="2400" dirty="0"/>
              <a:t>("&lt;</a:t>
            </a:r>
            <a:r>
              <a:rPr lang="en-US" sz="2400" dirty="0" err="1"/>
              <a:t>tr</a:t>
            </a:r>
            <a:r>
              <a:rPr lang="en-US" sz="2400" dirty="0"/>
              <a:t>&gt;");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 </a:t>
            </a:r>
            <a:r>
              <a:rPr lang="en-US" sz="2400" dirty="0"/>
              <a:t>for (J = 1; J &lt;= 4; J ++){ 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400" dirty="0" err="1" smtClean="0"/>
              <a:t>document.write</a:t>
            </a:r>
            <a:r>
              <a:rPr lang="en-US" sz="2400" dirty="0"/>
              <a:t>("&lt;td&gt;" + </a:t>
            </a:r>
            <a:r>
              <a:rPr lang="en-US" sz="2400" dirty="0" err="1"/>
              <a:t>num</a:t>
            </a:r>
            <a:r>
              <a:rPr lang="en-US" sz="2400" dirty="0"/>
              <a:t> + </a:t>
            </a:r>
            <a:r>
              <a:rPr lang="en-US" sz="2400" dirty="0" smtClean="0"/>
              <a:t>“-” + J </a:t>
            </a:r>
            <a:r>
              <a:rPr lang="en-US" sz="2400" dirty="0"/>
              <a:t>+ "&lt;/td&gt;");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}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 smtClean="0"/>
              <a:t>document.write</a:t>
            </a:r>
            <a:r>
              <a:rPr lang="en-US" sz="2400" dirty="0"/>
              <a:t>("&lt;/</a:t>
            </a:r>
            <a:r>
              <a:rPr lang="en-US" sz="2400" dirty="0" err="1"/>
              <a:t>tr</a:t>
            </a:r>
            <a:r>
              <a:rPr lang="en-US" sz="2400" dirty="0"/>
              <a:t>&gt;");</a:t>
            </a:r>
          </a:p>
          <a:p>
            <a:r>
              <a:rPr lang="en-US" sz="2400" dirty="0" smtClean="0"/>
              <a:t>	}</a:t>
            </a:r>
            <a:endParaRPr lang="en-US" sz="2400" dirty="0"/>
          </a:p>
          <a:p>
            <a:r>
              <a:rPr lang="en-US" sz="2400" dirty="0"/>
              <a:t> &lt;/script&gt;</a:t>
            </a:r>
          </a:p>
          <a:p>
            <a:r>
              <a:rPr lang="en-US" sz="2400" dirty="0"/>
              <a:t>&lt;/table&gt;</a:t>
            </a:r>
          </a:p>
        </p:txBody>
      </p:sp>
      <p:pic>
        <p:nvPicPr>
          <p:cNvPr id="4098" name="Picture 2" descr="C:\Users\Ad-mine\Desktop\2007 course related\sample\l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257800" y="3733800"/>
            <a:ext cx="388620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95268" name="Text Box 4"/>
          <p:cNvSpPr txBox="1">
            <a:spLocks noChangeArrowheads="1"/>
          </p:cNvSpPr>
          <p:nvPr/>
        </p:nvSpPr>
        <p:spPr bwMode="auto">
          <a:xfrm>
            <a:off x="6781800" y="1261241"/>
            <a:ext cx="2057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Arial" charset="0"/>
              </a:rPr>
              <a:t>Nesting a For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F9B13-0201-4C37-85C3-FF31D4E93CC9}" type="slidenum">
              <a:rPr lang="en-US"/>
              <a:pPr/>
              <a:t>27</a:t>
            </a:fld>
            <a:endParaRPr lang="en-US"/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Program Loops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2400" y="1219200"/>
            <a:ext cx="8839200" cy="4648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&lt;table border = 2&gt; </a:t>
            </a:r>
          </a:p>
          <a:p>
            <a:r>
              <a:rPr lang="en-US" sz="2800" dirty="0" smtClean="0"/>
              <a:t> &lt;</a:t>
            </a:r>
            <a:r>
              <a:rPr lang="en-US" sz="2800" dirty="0" err="1" smtClean="0"/>
              <a:t>tr</a:t>
            </a:r>
            <a:r>
              <a:rPr lang="en-US" sz="2800" dirty="0" smtClean="0"/>
              <a:t>&gt; </a:t>
            </a:r>
          </a:p>
          <a:p>
            <a:r>
              <a:rPr lang="en-US" sz="2800" dirty="0" smtClean="0"/>
              <a:t> &lt;script type = "text/</a:t>
            </a:r>
            <a:r>
              <a:rPr lang="en-US" sz="2800" dirty="0" err="1" smtClean="0"/>
              <a:t>javascript</a:t>
            </a:r>
            <a:r>
              <a:rPr lang="en-US" sz="2800" dirty="0" smtClean="0"/>
              <a:t>"&gt;</a:t>
            </a:r>
          </a:p>
          <a:p>
            <a:r>
              <a:rPr lang="en-US" sz="2800" dirty="0" smtClean="0"/>
              <a:t>    </a:t>
            </a:r>
            <a:r>
              <a:rPr lang="en-US" sz="2800" dirty="0" err="1" smtClean="0"/>
              <a:t>num</a:t>
            </a:r>
            <a:r>
              <a:rPr lang="en-US" sz="2800" dirty="0" smtClean="0"/>
              <a:t> </a:t>
            </a:r>
            <a:r>
              <a:rPr lang="en-US" sz="2800" dirty="0"/>
              <a:t>= 1; </a:t>
            </a:r>
            <a:endParaRPr lang="en-US" sz="2800" dirty="0" smtClean="0"/>
          </a:p>
          <a:p>
            <a:r>
              <a:rPr lang="en-US" sz="2800" dirty="0" smtClean="0"/>
              <a:t>    while(</a:t>
            </a:r>
            <a:r>
              <a:rPr lang="en-US" sz="2800" dirty="0" err="1" smtClean="0"/>
              <a:t>num</a:t>
            </a:r>
            <a:r>
              <a:rPr lang="en-US" sz="2800" dirty="0" smtClean="0"/>
              <a:t> &lt;= 4){</a:t>
            </a:r>
          </a:p>
          <a:p>
            <a:r>
              <a:rPr lang="en-US" sz="2800" dirty="0" smtClean="0"/>
              <a:t>	   </a:t>
            </a:r>
            <a:r>
              <a:rPr lang="en-US" sz="2800" dirty="0" err="1" smtClean="0"/>
              <a:t>document.write</a:t>
            </a:r>
            <a:r>
              <a:rPr lang="en-US" sz="2800" dirty="0" smtClean="0"/>
              <a:t>("&lt;td&gt;" + </a:t>
            </a:r>
            <a:r>
              <a:rPr lang="en-US" sz="2800" dirty="0" err="1" smtClean="0"/>
              <a:t>num</a:t>
            </a:r>
            <a:r>
              <a:rPr lang="en-US" sz="2800" dirty="0" smtClean="0"/>
              <a:t> + "&lt;/td&gt;");	</a:t>
            </a:r>
          </a:p>
          <a:p>
            <a:r>
              <a:rPr lang="en-US" sz="2800" dirty="0" smtClean="0"/>
              <a:t> 	</a:t>
            </a:r>
            <a:r>
              <a:rPr lang="en-US" sz="2800" dirty="0" err="1" smtClean="0"/>
              <a:t>num</a:t>
            </a:r>
            <a:r>
              <a:rPr lang="en-US" sz="2800" dirty="0" smtClean="0"/>
              <a:t> ++;</a:t>
            </a:r>
          </a:p>
          <a:p>
            <a:r>
              <a:rPr lang="en-US" sz="2800" dirty="0" smtClean="0"/>
              <a:t> }</a:t>
            </a:r>
          </a:p>
          <a:p>
            <a:r>
              <a:rPr lang="en-US" sz="2800" dirty="0" smtClean="0"/>
              <a:t> &lt;/script&gt;</a:t>
            </a:r>
          </a:p>
          <a:p>
            <a:r>
              <a:rPr lang="en-US" sz="2800" dirty="0" smtClean="0"/>
              <a:t> &lt;/</a:t>
            </a:r>
            <a:r>
              <a:rPr lang="en-US" sz="2800" dirty="0" err="1" smtClean="0"/>
              <a:t>tr</a:t>
            </a:r>
            <a:r>
              <a:rPr lang="en-US" sz="2800" dirty="0" smtClean="0"/>
              <a:t>&gt;</a:t>
            </a:r>
          </a:p>
          <a:p>
            <a:r>
              <a:rPr lang="en-US" sz="2800" dirty="0" smtClean="0"/>
              <a:t>&lt;/table&gt;</a:t>
            </a:r>
            <a:endParaRPr lang="en-US" sz="2800" dirty="0"/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5486400" y="1219200"/>
            <a:ext cx="2590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charset="0"/>
              </a:rPr>
              <a:t>Creating a While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46BF-3DF2-4755-B6D9-9F745CF7DA25}" type="slidenum">
              <a:rPr lang="en-US"/>
              <a:pPr/>
              <a:t>28</a:t>
            </a:fld>
            <a:endParaRPr lang="en-US"/>
          </a:p>
        </p:txBody>
      </p:sp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Program Loops</a:t>
            </a:r>
          </a:p>
        </p:txBody>
      </p:sp>
      <p:sp>
        <p:nvSpPr>
          <p:cNvPr id="399363" name="Text Box 3"/>
          <p:cNvSpPr txBox="1">
            <a:spLocks noChangeArrowheads="1"/>
          </p:cNvSpPr>
          <p:nvPr/>
        </p:nvSpPr>
        <p:spPr bwMode="auto">
          <a:xfrm>
            <a:off x="5486400" y="3429000"/>
            <a:ext cx="2362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Arial" charset="0"/>
              </a:rPr>
              <a:t>Nesting a While loop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1219200"/>
            <a:ext cx="8382000" cy="4800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&lt;table border = 2&gt; </a:t>
            </a:r>
          </a:p>
          <a:p>
            <a:r>
              <a:rPr lang="en-US" sz="2000" dirty="0"/>
              <a:t> &lt;script type = "text/</a:t>
            </a:r>
            <a:r>
              <a:rPr lang="en-US" sz="2000" dirty="0" err="1"/>
              <a:t>javascript</a:t>
            </a:r>
            <a:r>
              <a:rPr lang="en-US" sz="2000" dirty="0" smtClean="0"/>
              <a:t>"&gt;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num</a:t>
            </a:r>
            <a:r>
              <a:rPr lang="en-US" sz="2000" dirty="0" smtClean="0"/>
              <a:t> </a:t>
            </a:r>
            <a:r>
              <a:rPr lang="en-US" sz="2000" dirty="0"/>
              <a:t>= 1; 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while(</a:t>
            </a:r>
            <a:r>
              <a:rPr lang="en-US" sz="2000" dirty="0" err="1" smtClean="0"/>
              <a:t>num</a:t>
            </a:r>
            <a:r>
              <a:rPr lang="en-US" sz="2000" dirty="0" smtClean="0"/>
              <a:t> </a:t>
            </a:r>
            <a:r>
              <a:rPr lang="en-US" sz="2000" dirty="0"/>
              <a:t>&lt;= </a:t>
            </a:r>
            <a:r>
              <a:rPr lang="en-US" sz="2000" dirty="0" smtClean="0"/>
              <a:t>4){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 smtClean="0"/>
              <a:t>document.write</a:t>
            </a:r>
            <a:r>
              <a:rPr lang="en-US" sz="2000" dirty="0"/>
              <a:t>("&lt;</a:t>
            </a:r>
            <a:r>
              <a:rPr lang="en-US" sz="2000" dirty="0" err="1"/>
              <a:t>tr</a:t>
            </a:r>
            <a:r>
              <a:rPr lang="en-US" sz="2000" dirty="0" smtClean="0"/>
              <a:t>&gt;");</a:t>
            </a:r>
          </a:p>
          <a:p>
            <a:r>
              <a:rPr lang="en-US" sz="2000" dirty="0" smtClean="0"/>
              <a:t>                J </a:t>
            </a:r>
            <a:r>
              <a:rPr lang="en-US" sz="2000" dirty="0"/>
              <a:t>= 1;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while(J </a:t>
            </a:r>
            <a:r>
              <a:rPr lang="en-US" sz="2000" dirty="0"/>
              <a:t>&lt;= </a:t>
            </a:r>
            <a:r>
              <a:rPr lang="en-US" sz="2000" dirty="0" smtClean="0"/>
              <a:t>4){ </a:t>
            </a:r>
            <a:endParaRPr lang="en-US" sz="2000" dirty="0"/>
          </a:p>
          <a:p>
            <a:r>
              <a:rPr lang="en-US" sz="2000" dirty="0"/>
              <a:t>	 </a:t>
            </a:r>
            <a:r>
              <a:rPr lang="en-US" sz="2000" dirty="0" smtClean="0"/>
              <a:t>    </a:t>
            </a:r>
            <a:r>
              <a:rPr lang="en-US" sz="2000" dirty="0" err="1" smtClean="0"/>
              <a:t>document.write</a:t>
            </a:r>
            <a:r>
              <a:rPr lang="en-US" sz="2000" dirty="0"/>
              <a:t>("&lt;td&gt;" + </a:t>
            </a:r>
            <a:r>
              <a:rPr lang="en-US" sz="2000" dirty="0" err="1"/>
              <a:t>num</a:t>
            </a:r>
            <a:r>
              <a:rPr lang="en-US" sz="2000" dirty="0"/>
              <a:t> + J + "&lt;/td&gt;");</a:t>
            </a:r>
          </a:p>
          <a:p>
            <a:r>
              <a:rPr lang="en-US" sz="2000" dirty="0"/>
              <a:t>	 </a:t>
            </a:r>
            <a:r>
              <a:rPr lang="en-US" sz="2000" dirty="0" smtClean="0"/>
              <a:t>    J ++;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}</a:t>
            </a:r>
            <a:endParaRPr lang="en-US" sz="2000" dirty="0"/>
          </a:p>
          <a:p>
            <a:r>
              <a:rPr lang="en-US" sz="2000" dirty="0"/>
              <a:t>	</a:t>
            </a:r>
            <a:r>
              <a:rPr lang="en-US" sz="2000" dirty="0" err="1" smtClean="0"/>
              <a:t>document.write</a:t>
            </a:r>
            <a:r>
              <a:rPr lang="en-US" sz="2000" dirty="0" smtClean="0"/>
              <a:t>("&lt;/</a:t>
            </a:r>
            <a:r>
              <a:rPr lang="en-US" sz="2000" dirty="0" err="1"/>
              <a:t>tr</a:t>
            </a:r>
            <a:r>
              <a:rPr lang="en-US" sz="2000" dirty="0" smtClean="0"/>
              <a:t>&gt;");</a:t>
            </a:r>
          </a:p>
          <a:p>
            <a:r>
              <a:rPr lang="en-US" sz="2000" dirty="0" smtClean="0"/>
              <a:t>              </a:t>
            </a:r>
            <a:r>
              <a:rPr lang="en-US" sz="2000" dirty="0" err="1" smtClean="0"/>
              <a:t>num</a:t>
            </a:r>
            <a:r>
              <a:rPr lang="en-US" sz="2000" dirty="0" smtClean="0"/>
              <a:t> ++;</a:t>
            </a:r>
            <a:endParaRPr lang="en-US" sz="2000" dirty="0"/>
          </a:p>
          <a:p>
            <a:r>
              <a:rPr lang="en-US" sz="2000" dirty="0"/>
              <a:t> </a:t>
            </a:r>
            <a:r>
              <a:rPr lang="en-US" sz="2000" dirty="0" smtClean="0"/>
              <a:t>      }</a:t>
            </a:r>
            <a:endParaRPr lang="en-US" sz="2000" dirty="0"/>
          </a:p>
          <a:p>
            <a:r>
              <a:rPr lang="en-US" sz="2000" dirty="0"/>
              <a:t> &lt;/script&gt;</a:t>
            </a:r>
          </a:p>
          <a:p>
            <a:r>
              <a:rPr lang="en-US" sz="2000" dirty="0"/>
              <a:t>&lt;/table&gt;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Write a script using a loop to </a:t>
            </a:r>
            <a:r>
              <a:rPr lang="en-US" dirty="0"/>
              <a:t>Create</a:t>
            </a:r>
            <a:endParaRPr lang="en-US" dirty="0" smtClean="0"/>
          </a:p>
          <a:p>
            <a:pPr lvl="1"/>
            <a:r>
              <a:rPr lang="en-US" dirty="0" smtClean="0"/>
              <a:t>unordered list</a:t>
            </a:r>
          </a:p>
          <a:p>
            <a:pPr lvl="1"/>
            <a:r>
              <a:rPr lang="en-US" dirty="0" smtClean="0"/>
              <a:t>Ordered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9114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History and Versions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958138" cy="4419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JavaScript was introduced as part of the Netscape 2.0 browser</a:t>
            </a:r>
          </a:p>
          <a:p>
            <a:pPr eaLnBrk="1" hangingPunct="1"/>
            <a:r>
              <a:rPr lang="en-US" sz="2800" dirty="0" smtClean="0"/>
              <a:t>Microsoft soon released its own version called </a:t>
            </a:r>
            <a:r>
              <a:rPr lang="en-US" sz="2800" dirty="0" err="1" smtClean="0"/>
              <a:t>JScript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(European Computer Manufacture Association) ECMA developed a standard language known as </a:t>
            </a:r>
            <a:r>
              <a:rPr lang="en-US" sz="2800" dirty="0" err="1" smtClean="0"/>
              <a:t>ECMAScript</a:t>
            </a:r>
            <a:endParaRPr lang="en-US" sz="2800" dirty="0" smtClean="0"/>
          </a:p>
          <a:p>
            <a:pPr eaLnBrk="1" hangingPunct="1"/>
            <a:r>
              <a:rPr lang="en-US" sz="2800" dirty="0" err="1" smtClean="0"/>
              <a:t>ECMAScript</a:t>
            </a:r>
            <a:r>
              <a:rPr lang="en-US" sz="2800" dirty="0" smtClean="0"/>
              <a:t> Edition 3 is widely supported and is what we will call “JavaScript”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JavaScript Functions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Abstraction</a:t>
            </a:r>
          </a:p>
          <a:p>
            <a:pPr lvl="1" eaLnBrk="1" hangingPunct="1"/>
            <a:r>
              <a:rPr lang="en-US" sz="2400" dirty="0" smtClean="0"/>
              <a:t>Functions allows to reduce the size of program</a:t>
            </a:r>
          </a:p>
          <a:p>
            <a:pPr lvl="1" eaLnBrk="1" hangingPunct="1"/>
            <a:r>
              <a:rPr lang="en-US" sz="2400" dirty="0" smtClean="0"/>
              <a:t>It allows writing functionality once,  then reuse it</a:t>
            </a:r>
          </a:p>
          <a:p>
            <a:pPr lvl="1" eaLnBrk="1" hangingPunct="1"/>
            <a:endParaRPr lang="en-US" sz="2400" dirty="0" smtClean="0"/>
          </a:p>
          <a:p>
            <a:r>
              <a:rPr lang="en-US" sz="2800" dirty="0" smtClean="0"/>
              <a:t>Encapsulation</a:t>
            </a:r>
          </a:p>
          <a:p>
            <a:pPr lvl="1"/>
            <a:r>
              <a:rPr lang="en-US" sz="2400" dirty="0" smtClean="0"/>
              <a:t>Functions encapsulate a specific capability or feature</a:t>
            </a:r>
          </a:p>
          <a:p>
            <a:pPr lvl="1"/>
            <a:r>
              <a:rPr lang="en-US" sz="2400" dirty="0" smtClean="0"/>
              <a:t>Function name allows us to access a function in our program</a:t>
            </a:r>
          </a:p>
          <a:p>
            <a:endParaRPr lang="en-US" sz="2800" dirty="0" smtClean="0"/>
          </a:p>
          <a:p>
            <a:r>
              <a:rPr lang="en-US" sz="2800" dirty="0" smtClean="0"/>
              <a:t>Parameterization</a:t>
            </a:r>
          </a:p>
          <a:p>
            <a:pPr lvl="1"/>
            <a:r>
              <a:rPr lang="en-US" sz="2400" dirty="0" smtClean="0"/>
              <a:t>A function may accept parameter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JavaScript Functions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Reasons to use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Facilitate communication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Problem simplification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Code readability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Reusability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Maintainability</a:t>
            </a:r>
          </a:p>
          <a:p>
            <a:pPr lvl="2"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 JavaScript, functions are the primary encapsulation mechanism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JavaScript Functions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JavaScript function syntax</a:t>
            </a:r>
          </a:p>
          <a:p>
            <a:pPr eaLnBrk="1" hangingPunct="1"/>
            <a:endParaRPr lang="en-US" dirty="0" smtClean="0"/>
          </a:p>
          <a:p>
            <a:pPr>
              <a:buNone/>
            </a:pPr>
            <a:r>
              <a:rPr lang="en-US" sz="2400" b="1" dirty="0" smtClean="0"/>
              <a:t>function</a:t>
            </a:r>
            <a:r>
              <a:rPr lang="en-US" sz="2400" dirty="0" smtClean="0"/>
              <a:t> </a:t>
            </a:r>
            <a:r>
              <a:rPr lang="en-US" sz="2400" dirty="0" err="1" smtClean="0"/>
              <a:t>fname</a:t>
            </a:r>
            <a:r>
              <a:rPr lang="en-US" sz="2400" dirty="0" smtClean="0"/>
              <a:t> </a:t>
            </a:r>
            <a:r>
              <a:rPr lang="en-US" sz="2400" b="1" dirty="0" smtClean="0"/>
              <a:t>(</a:t>
            </a:r>
            <a:r>
              <a:rPr lang="en-US" sz="2400" dirty="0" smtClean="0"/>
              <a:t>argument_1, ... , </a:t>
            </a:r>
            <a:r>
              <a:rPr lang="en-US" sz="2400" dirty="0" err="1" smtClean="0"/>
              <a:t>argument_n</a:t>
            </a:r>
            <a:r>
              <a:rPr lang="en-US" sz="2400" b="1" dirty="0" smtClean="0"/>
              <a:t>)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{ </a:t>
            </a:r>
            <a:br>
              <a:rPr lang="en-US" sz="2400" dirty="0" smtClean="0"/>
            </a:br>
            <a:r>
              <a:rPr lang="en-US" sz="2400" dirty="0" smtClean="0"/>
              <a:t>   statement_1; </a:t>
            </a:r>
            <a:br>
              <a:rPr lang="en-US" sz="2400" dirty="0" smtClean="0"/>
            </a:br>
            <a:r>
              <a:rPr lang="en-US" sz="2400" dirty="0" smtClean="0"/>
              <a:t>   statement_2; </a:t>
            </a:r>
            <a:br>
              <a:rPr lang="en-US" sz="2400" dirty="0" smtClean="0"/>
            </a:br>
            <a:r>
              <a:rPr lang="en-US" sz="2400" dirty="0" smtClean="0"/>
              <a:t>   ...</a:t>
            </a:r>
            <a:br>
              <a:rPr lang="en-US" sz="2400" dirty="0" smtClean="0"/>
            </a:br>
            <a:r>
              <a:rPr lang="en-US" sz="2400" dirty="0" smtClean="0"/>
              <a:t>   </a:t>
            </a:r>
            <a:r>
              <a:rPr lang="en-US" sz="2400" dirty="0" err="1" smtClean="0"/>
              <a:t>statement_m</a:t>
            </a:r>
            <a:r>
              <a:rPr lang="en-US" sz="2400" dirty="0" smtClean="0"/>
              <a:t>; 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   </a:t>
            </a:r>
            <a:r>
              <a:rPr lang="en-US" sz="2400" b="1" dirty="0" smtClean="0"/>
              <a:t>return</a:t>
            </a:r>
            <a:r>
              <a:rPr lang="en-US" sz="2400" dirty="0" smtClean="0"/>
              <a:t> </a:t>
            </a:r>
            <a:r>
              <a:rPr lang="en-US" sz="2400" dirty="0" err="1" smtClean="0"/>
              <a:t>return_value</a:t>
            </a:r>
            <a:r>
              <a:rPr lang="en-US" sz="2400" dirty="0" smtClean="0"/>
              <a:t>; </a:t>
            </a:r>
            <a:br>
              <a:rPr lang="en-US" sz="2400" dirty="0" smtClean="0"/>
            </a:br>
            <a:r>
              <a:rPr lang="en-US" sz="2400" dirty="0" smtClean="0"/>
              <a:t>}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 -- Parameters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Passing parameters to the function</a:t>
            </a:r>
          </a:p>
          <a:p>
            <a:pPr lvl="1" eaLnBrk="1" hangingPunct="1"/>
            <a:r>
              <a:rPr lang="en-US" sz="2200" dirty="0" smtClean="0"/>
              <a:t>Parameters provide value to the function </a:t>
            </a:r>
          </a:p>
          <a:p>
            <a:pPr lvl="1" eaLnBrk="1" hangingPunct="1"/>
            <a:r>
              <a:rPr lang="en-US" sz="2200" dirty="0" smtClean="0"/>
              <a:t>Refers to implicitly declared variables that can be accessed within function body</a:t>
            </a:r>
          </a:p>
          <a:p>
            <a:pPr lvl="1" eaLnBrk="1" hangingPunct="1"/>
            <a:r>
              <a:rPr lang="en-US" sz="2200" dirty="0" smtClean="0"/>
              <a:t>Parameters are named variables separated by commas</a:t>
            </a:r>
          </a:p>
          <a:p>
            <a:pPr lvl="1" eaLnBrk="1" hangingPunct="1"/>
            <a:endParaRPr lang="en-US" sz="2200" dirty="0" smtClean="0"/>
          </a:p>
          <a:p>
            <a:pPr eaLnBrk="1" hangingPunct="1"/>
            <a:r>
              <a:rPr lang="en-US" sz="2400" dirty="0" smtClean="0"/>
              <a:t>Example,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dirty="0" smtClean="0"/>
              <a:t>		function </a:t>
            </a:r>
            <a:r>
              <a:rPr lang="en-US" sz="2200" dirty="0" err="1" smtClean="0"/>
              <a:t>findMaxValue</a:t>
            </a:r>
            <a:r>
              <a:rPr lang="en-US" sz="2200" dirty="0" smtClean="0"/>
              <a:t>(num1, num2, num3)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JavaScript Functions 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Put functions within &lt;script&gt;….&lt;/script&gt; tags within the </a:t>
            </a:r>
            <a:r>
              <a:rPr lang="en-US" sz="2400" b="1" dirty="0" smtClean="0"/>
              <a:t>&lt;head&gt;</a:t>
            </a:r>
            <a:r>
              <a:rPr lang="en-US" sz="2400" dirty="0" smtClean="0"/>
              <a:t> section of the web page</a:t>
            </a:r>
          </a:p>
          <a:p>
            <a:pPr eaLnBrk="1" hangingPunct="1"/>
            <a:endParaRPr lang="en-US" sz="2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&lt;head&gt;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&lt;script language=“JavaScript”&gt;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   declare functions here….</a:t>
            </a:r>
          </a:p>
          <a:p>
            <a:pPr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  &lt;/script&gt;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dirty="0" smtClean="0"/>
              <a:t>&lt;/head&gt;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7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sz="2000" dirty="0" smtClean="0"/>
          </a:p>
          <a:p>
            <a:pPr eaLnBrk="1" hangingPunct="1"/>
            <a:endParaRPr lang="en-US" sz="2400" dirty="0" smtClean="0"/>
          </a:p>
          <a:p>
            <a:pPr lvl="1" eaLnBrk="1" hangingPunct="1">
              <a:buClr>
                <a:schemeClr val="bg2"/>
              </a:buClr>
            </a:pPr>
            <a:endParaRPr lang="en-US" dirty="0" smtClean="0"/>
          </a:p>
          <a:p>
            <a:pPr eaLnBrk="1" hangingPunct="1"/>
            <a:endParaRPr lang="en-US" sz="3200" dirty="0" smtClean="0"/>
          </a:p>
          <a:p>
            <a:pPr eaLnBrk="1" hangingPunct="1"/>
            <a:endParaRPr lang="en-US" sz="3200" dirty="0" smtClean="0"/>
          </a:p>
          <a:p>
            <a:pPr lvl="1" eaLnBrk="1" hangingPunct="1"/>
            <a:endParaRPr lang="en-US" sz="3000" dirty="0" smtClean="0"/>
          </a:p>
          <a:p>
            <a:pPr lvl="1" eaLnBrk="1" hangingPunct="1"/>
            <a:endParaRPr lang="en-US" sz="3000" dirty="0" smtClean="0"/>
          </a:p>
          <a:p>
            <a:pPr eaLnBrk="1" hangingPunct="1"/>
            <a:endParaRPr lang="en-US" sz="3200" dirty="0" smtClean="0"/>
          </a:p>
          <a:p>
            <a:pPr eaLnBrk="1" hangingPunct="1"/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Functions – Local Variables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Variables declared within a function are local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local variable is </a:t>
            </a:r>
            <a:r>
              <a:rPr lang="en-US" sz="2800" i="1" dirty="0" smtClean="0"/>
              <a:t>visible</a:t>
            </a:r>
            <a:r>
              <a:rPr lang="en-US" sz="2800" dirty="0" smtClean="0"/>
              <a:t> only within the function body </a:t>
            </a:r>
            <a:r>
              <a:rPr lang="en-US" sz="2800" b="1" i="1" dirty="0" smtClean="0"/>
              <a:t>after it’s declared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Commonly used to store results of an intermediate calculation</a:t>
            </a:r>
          </a:p>
          <a:p>
            <a:pPr lvl="1" eaLnBrk="1" hangingPunct="1">
              <a:buClr>
                <a:schemeClr val="bg2"/>
              </a:buClr>
            </a:pPr>
            <a:endParaRPr lang="en-US" sz="24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lvl="1" eaLnBrk="1" hangingPunct="1"/>
            <a:endParaRPr lang="en-US" sz="3200" dirty="0" smtClean="0"/>
          </a:p>
          <a:p>
            <a:pPr lvl="1" eaLnBrk="1" hangingPunct="1"/>
            <a:endParaRPr lang="en-US" sz="32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800" dirty="0" smtClean="0"/>
              <a:t>JavaScript Functions – Local Variables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19200"/>
            <a:ext cx="8534400" cy="5105400"/>
          </a:xfrm>
        </p:spPr>
        <p:txBody>
          <a:bodyPr>
            <a:normAutofit fontScale="92500" lnSpcReduction="20000"/>
          </a:bodyPr>
          <a:lstStyle/>
          <a:p>
            <a:pPr marL="268288" lvl="1" indent="635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Write a function that returns the max of three numbers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findMaxValue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(num1, num2,num3) {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var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tempMax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  </a:t>
            </a:r>
            <a:r>
              <a:rPr lang="en-US" sz="1700" dirty="0" smtClean="0">
                <a:latin typeface="Courier New" pitchFamily="49" charset="0"/>
                <a:cs typeface="Courier New" pitchFamily="49" charset="0"/>
              </a:rPr>
              <a:t>//local var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dirty="0" smtClean="0">
              <a:latin typeface="Courier New" pitchFamily="49" charset="0"/>
              <a:cs typeface="Courier New" pitchFamily="49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if (num1 &gt;=  num2)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tempMax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 num1;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else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tempMax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 num2;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if(num3 &gt;=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tempMax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tempMax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= num3;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sz="2600" dirty="0" err="1" smtClean="0">
                <a:latin typeface="Courier New" pitchFamily="49" charset="0"/>
                <a:cs typeface="Courier New" pitchFamily="49" charset="0"/>
              </a:rPr>
              <a:t>tempMax</a:t>
            </a: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0000"/>
              </a:lnSpc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 	}</a:t>
            </a:r>
            <a:endParaRPr lang="en-US" sz="43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JavaScript Functions – function calling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Calling statement: allows to invoke already declared function.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2400" dirty="0" smtClean="0"/>
              <a:t>	Syntax: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algn="ctr" eaLnBrk="1" hangingPunct="1">
              <a:lnSpc>
                <a:spcPct val="80000"/>
              </a:lnSpc>
              <a:buNone/>
            </a:pPr>
            <a:r>
              <a:rPr lang="en-US" sz="2400" dirty="0" smtClean="0"/>
              <a:t> </a:t>
            </a:r>
            <a:r>
              <a:rPr lang="en-US" sz="2400" dirty="0"/>
              <a:t>	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idf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=]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functionName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2200" dirty="0" err="1" smtClean="0">
                <a:latin typeface="Courier New" pitchFamily="49" charset="0"/>
                <a:cs typeface="Courier New" pitchFamily="49" charset="0"/>
              </a:rPr>
              <a:t>Actual_parameter_list</a:t>
            </a: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]);</a:t>
            </a:r>
            <a:endParaRPr lang="en-US" sz="2200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Example…somewhere in the &lt;body&gt;….,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	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var x = 1, y = 4, z = 2;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var y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findMaxValue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(x, y, z);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</a:rPr>
              <a:t>JavaScript Functions - Return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Return keyword tells function to return some value and exit immediately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Syntax: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dirty="0" smtClean="0"/>
              <a:t>	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return expression;</a:t>
            </a:r>
          </a:p>
          <a:p>
            <a:pPr eaLnBrk="1" hangingPunct="1">
              <a:lnSpc>
                <a:spcPct val="90000"/>
              </a:lnSpc>
              <a:buNone/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Function can have multiple return statements but only the first can be executed in any given function call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Normally used to return the final result of a calculation to the calling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JavaScript Functions – Parameter Sequence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2400" y="1219200"/>
            <a:ext cx="8991600" cy="5181600"/>
          </a:xfrm>
        </p:spPr>
        <p:txBody>
          <a:bodyPr>
            <a:noAutofit/>
          </a:bodyPr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2400" dirty="0" smtClean="0"/>
              <a:t>When calling functions, must enter parameters in same order as specified in function argument list.</a:t>
            </a:r>
          </a:p>
          <a:p>
            <a:pPr marL="533400" indent="-533400" eaLnBrk="1" hangingPunct="1">
              <a:lnSpc>
                <a:spcPct val="80000"/>
              </a:lnSpc>
            </a:pPr>
            <a:r>
              <a:rPr lang="en-US" sz="2400" dirty="0" smtClean="0"/>
              <a:t>Notice, the actual and formal arguments are in one-to-one correspondence in order and number  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endParaRPr lang="en-US" sz="2400" dirty="0" smtClean="0"/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400" dirty="0" smtClean="0"/>
              <a:t>	 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calculateDensity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(height, width, depth, mass){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var volume = height * width * depth;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var density = mass / volume;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	return density;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……………………………………………….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2,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3,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4, mass = 10;</a:t>
            </a:r>
          </a:p>
          <a:p>
            <a:pPr marL="533400" indent="-533400" eaLnBrk="1" hangingPunct="1">
              <a:lnSpc>
                <a:spcPct val="80000"/>
              </a:lnSpc>
              <a:buNone/>
            </a:pPr>
            <a:endParaRPr lang="en-US" sz="2400" dirty="0" smtClean="0">
              <a:latin typeface="Courier New" pitchFamily="49" charset="0"/>
              <a:cs typeface="Courier New" pitchFamily="49" charset="0"/>
            </a:endParaRPr>
          </a:p>
          <a:p>
            <a:pPr marL="533400" indent="-533400" eaLnBrk="1" hangingPunct="1">
              <a:lnSpc>
                <a:spcPct val="80000"/>
              </a:lnSpc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   	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var result =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calculateDensity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hth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, mass,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dth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28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JavaScript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Syntax is similar to Java, but it’s not Java per se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Usually JavaScript code is embedded within HTML code using the script tag:</a:t>
            </a:r>
            <a:br>
              <a:rPr lang="en-US" sz="2400" dirty="0" smtClean="0"/>
            </a:br>
            <a:endParaRPr lang="en-US" sz="2400" dirty="0" smtClean="0"/>
          </a:p>
          <a:p>
            <a:pPr eaLnBrk="1" hangingPunct="1"/>
            <a:r>
              <a:rPr lang="en-US" sz="2400" dirty="0" smtClean="0"/>
              <a:t>Can have more than one pair of script tags in a page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Semicolons:  C++ and JAVA require them but in JavaScript it’s optional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JavaScript Functions – Global Variables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Global variables are those declared outside of functions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Are visible throughout the program 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	var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globalHello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“Hello!”;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function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writeHello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  document.write(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globalHello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// outputs “Hello!”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700" dirty="0" smtClean="0"/>
          </a:p>
          <a:p>
            <a:pPr eaLnBrk="1" hangingPunct="1">
              <a:lnSpc>
                <a:spcPct val="80000"/>
              </a:lnSpc>
            </a:pPr>
            <a:endParaRPr lang="en-US" sz="3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chemeClr val="tx1"/>
                </a:solidFill>
              </a:rPr>
              <a:t>JavaScript Functions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Built-In Functions </a:t>
            </a:r>
          </a:p>
          <a:p>
            <a:pPr lvl="1" eaLnBrk="1" hangingPunct="1"/>
            <a:r>
              <a:rPr lang="en-US" dirty="0" smtClean="0"/>
              <a:t>Prompt</a:t>
            </a:r>
          </a:p>
          <a:p>
            <a:pPr lvl="1" eaLnBrk="1" hangingPunct="1"/>
            <a:r>
              <a:rPr lang="en-US" dirty="0" smtClean="0"/>
              <a:t>Alert</a:t>
            </a:r>
          </a:p>
          <a:p>
            <a:pPr lvl="1" eaLnBrk="1" hangingPunct="1"/>
            <a:r>
              <a:rPr lang="en-US" dirty="0" smtClean="0"/>
              <a:t>Confirm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JavaScript objects </a:t>
            </a:r>
            <a:endParaRPr lang="en-US" sz="4400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7230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Introduction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8392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Everything</a:t>
            </a:r>
            <a:r>
              <a:rPr lang="en-US" sz="2800" dirty="0"/>
              <a:t>" in JavaScript is an Object: a String, a Number, an Array, a Function.... </a:t>
            </a:r>
          </a:p>
          <a:p>
            <a:r>
              <a:rPr lang="en-US" sz="2800" dirty="0"/>
              <a:t>In addition, JavaScript allows you to define your own objects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An object is a set of properties</a:t>
            </a:r>
          </a:p>
          <a:p>
            <a:r>
              <a:rPr lang="en-US" sz="2800" dirty="0"/>
              <a:t>A property consists of a unique name (within an object) with an associated </a:t>
            </a:r>
            <a:r>
              <a:rPr lang="en-US" sz="2800" dirty="0" smtClean="0"/>
              <a:t>value</a:t>
            </a:r>
          </a:p>
          <a:p>
            <a:r>
              <a:rPr lang="en-US" sz="2800" dirty="0" smtClean="0"/>
              <a:t>The </a:t>
            </a:r>
            <a:r>
              <a:rPr lang="en-US" sz="2800" dirty="0"/>
              <a:t>type of a property depends on the type of its value and can vary dynamically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An object is just a special kind of data, with </a:t>
            </a:r>
            <a:r>
              <a:rPr lang="en-US" sz="2800" b="1" dirty="0"/>
              <a:t>properties</a:t>
            </a:r>
            <a:r>
              <a:rPr lang="en-US" sz="2800" dirty="0"/>
              <a:t> and </a:t>
            </a:r>
            <a:r>
              <a:rPr lang="en-US" sz="2800" b="1" dirty="0"/>
              <a:t>methods</a:t>
            </a:r>
            <a:r>
              <a:rPr lang="en-US" sz="2800" dirty="0"/>
              <a:t>.</a:t>
            </a:r>
          </a:p>
          <a:p>
            <a:r>
              <a:rPr lang="en-US" sz="2800" dirty="0" smtClean="0"/>
              <a:t>There </a:t>
            </a:r>
            <a:r>
              <a:rPr lang="en-US" sz="2800" dirty="0"/>
              <a:t>are no classes in JavaScript</a:t>
            </a:r>
          </a:p>
          <a:p>
            <a:r>
              <a:rPr lang="en-US" sz="2800" dirty="0"/>
              <a:t>Instead, properties can be created and deleted </a:t>
            </a:r>
            <a:r>
              <a:rPr lang="en-US" sz="2800" dirty="0" smtClean="0"/>
              <a:t>dynamically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 Creation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5029200"/>
          </a:xfrm>
        </p:spPr>
        <p:txBody>
          <a:bodyPr/>
          <a:lstStyle/>
          <a:p>
            <a:pPr eaLnBrk="1" hangingPunct="1"/>
            <a:r>
              <a:rPr lang="en-US" dirty="0" smtClean="0"/>
              <a:t>Objects are created using </a:t>
            </a:r>
            <a:r>
              <a:rPr lang="en-US" dirty="0" smtClean="0">
                <a:latin typeface="Lucida Sans Typewriter" pitchFamily="49" charset="0"/>
              </a:rPr>
              <a:t>new</a:t>
            </a:r>
            <a:r>
              <a:rPr lang="en-US" dirty="0" smtClean="0"/>
              <a:t> expression</a:t>
            </a:r>
          </a:p>
          <a:p>
            <a:pPr eaLnBrk="1" hangingPunct="1"/>
            <a:r>
              <a:rPr lang="en-US" dirty="0" smtClean="0"/>
              <a:t>A </a:t>
            </a:r>
            <a:r>
              <a:rPr lang="en-US" dirty="0" smtClean="0">
                <a:solidFill>
                  <a:schemeClr val="hlink"/>
                </a:solidFill>
              </a:rPr>
              <a:t>constructor</a:t>
            </a:r>
            <a:r>
              <a:rPr lang="en-US" dirty="0" smtClean="0"/>
              <a:t> is a function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new object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argument list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/>
            <a:r>
              <a:rPr lang="en-US" dirty="0" smtClean="0"/>
              <a:t>When called via </a:t>
            </a:r>
            <a:r>
              <a:rPr lang="en-US" dirty="0" smtClean="0">
                <a:latin typeface="Lucida Sans Typewriter" pitchFamily="49" charset="0"/>
              </a:rPr>
              <a:t>new</a:t>
            </a:r>
            <a:r>
              <a:rPr lang="en-US" dirty="0" smtClean="0"/>
              <a:t> expression, a new empty Object is created and passed to the constructor along with the argument values</a:t>
            </a:r>
          </a:p>
          <a:p>
            <a:pPr lvl="1" eaLnBrk="1" hangingPunct="1"/>
            <a:r>
              <a:rPr lang="en-US" dirty="0" smtClean="0"/>
              <a:t>Constructor performs initialization on object</a:t>
            </a:r>
          </a:p>
          <a:p>
            <a:pPr lvl="1" eaLnBrk="1" hangingPunct="1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Note: </a:t>
            </a:r>
            <a:endParaRPr lang="en-US" dirty="0"/>
          </a:p>
          <a:p>
            <a:r>
              <a:rPr lang="en-US" sz="2400" dirty="0">
                <a:solidFill>
                  <a:srgbClr val="FF0000"/>
                </a:solidFill>
              </a:rPr>
              <a:t>JavaScript </a:t>
            </a:r>
            <a:r>
              <a:rPr lang="en-US" sz="2400" dirty="0" smtClean="0">
                <a:solidFill>
                  <a:srgbClr val="FF0000"/>
                </a:solidFill>
              </a:rPr>
              <a:t>also has </a:t>
            </a:r>
            <a:r>
              <a:rPr lang="en-US" sz="2400" dirty="0">
                <a:solidFill>
                  <a:srgbClr val="FF0000"/>
                </a:solidFill>
              </a:rPr>
              <a:t>several </a:t>
            </a:r>
            <a:r>
              <a:rPr lang="en-US" sz="2400" b="1" dirty="0">
                <a:solidFill>
                  <a:srgbClr val="FF0000"/>
                </a:solidFill>
              </a:rPr>
              <a:t>built-in</a:t>
            </a:r>
            <a:r>
              <a:rPr lang="en-US" sz="2400" dirty="0">
                <a:solidFill>
                  <a:srgbClr val="FF0000"/>
                </a:solidFill>
              </a:rPr>
              <a:t> objects, like String, Date, Array, and more. </a:t>
            </a:r>
          </a:p>
          <a:p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tx1"/>
                </a:solidFill>
              </a:rPr>
              <a:t>Three ways to create an object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8991600" cy="5181600"/>
          </a:xfrm>
        </p:spPr>
        <p:txBody>
          <a:bodyPr>
            <a:normAutofit/>
          </a:bodyPr>
          <a:lstStyle/>
          <a:p>
            <a:pPr marL="114300" indent="228600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/>
              <a:t>One can use an object literal:</a:t>
            </a:r>
          </a:p>
          <a:p>
            <a:pPr marL="742950" lvl="1" indent="-285750" eaLnBrk="0" hangingPunct="0">
              <a:spcBef>
                <a:spcPct val="20000"/>
              </a:spcBef>
              <a:buSzPct val="55000"/>
              <a:defRPr/>
            </a:pPr>
            <a:r>
              <a:rPr lang="en-US" kern="0" dirty="0" smtClean="0">
                <a:latin typeface="Trebuchet MS" pitchFamily="34" charset="0"/>
              </a:rPr>
              <a:t>var course = { number: "CS621", teacher:“</a:t>
            </a:r>
            <a:r>
              <a:rPr lang="en-US" kern="0" dirty="0" err="1" smtClean="0">
                <a:latin typeface="Trebuchet MS" pitchFamily="34" charset="0"/>
              </a:rPr>
              <a:t>Kebede</a:t>
            </a:r>
            <a:r>
              <a:rPr lang="en-US" kern="0" dirty="0" smtClean="0">
                <a:latin typeface="Trebuchet MS" pitchFamily="34" charset="0"/>
              </a:rPr>
              <a:t>" }</a:t>
            </a:r>
            <a:endParaRPr lang="en-US" kern="0" dirty="0" smtClean="0"/>
          </a:p>
          <a:p>
            <a:pPr marL="114300" indent="228600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/>
              <a:t>One can use </a:t>
            </a:r>
            <a:r>
              <a:rPr lang="en-US" sz="2400" kern="0" dirty="0" smtClean="0">
                <a:latin typeface="Trebuchet MS" pitchFamily="34" charset="0"/>
              </a:rPr>
              <a:t>new</a:t>
            </a:r>
            <a:r>
              <a:rPr lang="en-US" sz="2400" kern="0" dirty="0" smtClean="0"/>
              <a:t> to create a “blank” object, and add fields to it later:</a:t>
            </a:r>
          </a:p>
          <a:p>
            <a:pPr marL="742950" lvl="1" indent="-285750" eaLnBrk="0" hangingPunct="0">
              <a:spcBef>
                <a:spcPct val="20000"/>
              </a:spcBef>
              <a:buSzPct val="55000"/>
              <a:defRPr/>
            </a:pP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var course = new Object();</a:t>
            </a:r>
            <a:br>
              <a:rPr lang="en-US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course.number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= "CS621 ";</a:t>
            </a:r>
            <a:br>
              <a:rPr lang="en-US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course.teacher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kern="0" dirty="0" err="1" smtClean="0">
                <a:latin typeface="Courier New" pitchFamily="49" charset="0"/>
                <a:cs typeface="Courier New" pitchFamily="49" charset="0"/>
              </a:rPr>
              <a:t>Kebede</a:t>
            </a:r>
            <a:r>
              <a:rPr lang="en-US" kern="0" dirty="0" smtClean="0">
                <a:latin typeface="Courier New" pitchFamily="49" charset="0"/>
                <a:cs typeface="Courier New" pitchFamily="49" charset="0"/>
              </a:rPr>
              <a:t> ";</a:t>
            </a:r>
          </a:p>
          <a:p>
            <a:pPr marL="114300" indent="228600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/>
              <a:t>One can write and use a constructor:</a:t>
            </a:r>
          </a:p>
          <a:p>
            <a:pPr marL="742950" lvl="1" indent="-285750" eaLnBrk="0" hangingPunct="0">
              <a:spcBef>
                <a:spcPct val="20000"/>
              </a:spcBef>
              <a:buSzPct val="55000"/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function Course(n, t) {  </a:t>
            </a:r>
            <a:r>
              <a:rPr lang="en-US" sz="1800" kern="0" dirty="0" smtClean="0">
                <a:latin typeface="Courier New" pitchFamily="49" charset="0"/>
                <a:cs typeface="Courier New" pitchFamily="49" charset="0"/>
              </a:rPr>
              <a:t>// best placed in &lt;head&gt;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000" kern="0" dirty="0" err="1" smtClean="0">
                <a:latin typeface="Courier New" pitchFamily="49" charset="0"/>
                <a:cs typeface="Courier New" pitchFamily="49" charset="0"/>
              </a:rPr>
              <a:t>.number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= n;</a:t>
            </a:r>
            <a:br>
              <a:rPr lang="en-US" sz="2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kern="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this</a:t>
            </a:r>
            <a:r>
              <a:rPr lang="en-US" sz="2000" kern="0" dirty="0" err="1" smtClean="0">
                <a:latin typeface="Courier New" pitchFamily="49" charset="0"/>
                <a:cs typeface="Courier New" pitchFamily="49" charset="0"/>
              </a:rPr>
              <a:t>.teacher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= t;</a:t>
            </a:r>
            <a:br>
              <a:rPr lang="en-US" sz="2000" kern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742950" lvl="1" indent="-285750" eaLnBrk="0" hangingPunct="0">
              <a:spcBef>
                <a:spcPct val="20000"/>
              </a:spcBef>
              <a:buSzPct val="55000"/>
              <a:defRPr/>
            </a:pP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var course = new Course(" CS621", " </a:t>
            </a:r>
            <a:r>
              <a:rPr lang="en-US" sz="2000" kern="0" dirty="0" err="1" smtClean="0">
                <a:latin typeface="Courier New" pitchFamily="49" charset="0"/>
                <a:cs typeface="Courier New" pitchFamily="49" charset="0"/>
              </a:rPr>
              <a:t>Kebede</a:t>
            </a:r>
            <a:r>
              <a:rPr lang="en-US" sz="2000" kern="0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Object Methods</a:t>
            </a:r>
          </a:p>
        </p:txBody>
      </p:sp>
      <p:sp>
        <p:nvSpPr>
          <p:cNvPr id="50179" name="عنصر نائب للمحتوى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839200" cy="5334000"/>
          </a:xfrm>
        </p:spPr>
        <p:txBody>
          <a:bodyPr>
            <a:noAutofit/>
          </a:bodyPr>
          <a:lstStyle/>
          <a:p>
            <a:r>
              <a:rPr lang="en-US" sz="2400" dirty="0"/>
              <a:t>Methods are the actions that can be performed on objects.</a:t>
            </a:r>
          </a:p>
          <a:p>
            <a:r>
              <a:rPr lang="en-US" sz="2400" dirty="0" smtClean="0"/>
              <a:t>Creating objects in JavaScript using the constructor function</a:t>
            </a:r>
          </a:p>
          <a:p>
            <a:pPr marL="273050" indent="263525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function rect (length, width){ </a:t>
            </a:r>
          </a:p>
          <a:p>
            <a:pPr marL="803275" indent="0">
              <a:buFont typeface="Wingdings" pitchFamily="2" charset="2"/>
              <a:buNone/>
            </a:pP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length;</a:t>
            </a:r>
          </a:p>
          <a:p>
            <a:pPr marL="898525" indent="-361950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 smtClean="0">
                <a:latin typeface="Courier New" pitchFamily="49" charset="0"/>
                <a:cs typeface="Courier New" pitchFamily="49" charset="0"/>
              </a:rPr>
              <a:t>this.width</a:t>
            </a: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 = width; </a:t>
            </a:r>
          </a:p>
          <a:p>
            <a:pPr marL="273050" indent="263525">
              <a:buFont typeface="Wingdings" pitchFamily="2" charset="2"/>
              <a:buNone/>
            </a:pPr>
            <a:r>
              <a:rPr lang="en-US" sz="2000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r>
              <a:rPr lang="en-US" sz="2400" dirty="0" smtClean="0"/>
              <a:t>One can use the new keyword and call our </a:t>
            </a:r>
            <a:r>
              <a:rPr lang="en-US" sz="2400" b="1" dirty="0" smtClean="0"/>
              <a:t>rect</a:t>
            </a:r>
            <a:r>
              <a:rPr lang="en-US" sz="2400" dirty="0" smtClean="0"/>
              <a:t> constructor function         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myrect</a:t>
            </a:r>
            <a:r>
              <a:rPr lang="en-US" sz="2400" dirty="0" smtClean="0">
                <a:solidFill>
                  <a:srgbClr val="FF0000"/>
                </a:solidFill>
              </a:rPr>
              <a:t> = new rect (100, 200);</a:t>
            </a:r>
          </a:p>
          <a:p>
            <a:r>
              <a:rPr lang="en-US" sz="2400" dirty="0" smtClean="0"/>
              <a:t>To add methods to your objects,  first define a function</a:t>
            </a:r>
          </a:p>
          <a:p>
            <a:r>
              <a:rPr lang="en-US" sz="2400" dirty="0" smtClean="0"/>
              <a:t>Then associate that function with a particular object.</a:t>
            </a:r>
          </a:p>
          <a:p>
            <a:pPr marL="730250" indent="-273050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makeLonger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() {</a:t>
            </a:r>
          </a:p>
          <a:p>
            <a:pPr marL="730250" indent="-273050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400" dirty="0" err="1" smtClean="0">
                <a:latin typeface="Courier New" pitchFamily="49" charset="0"/>
                <a:cs typeface="Courier New" pitchFamily="49" charset="0"/>
              </a:rPr>
              <a:t>this.length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 += 5; </a:t>
            </a:r>
          </a:p>
          <a:p>
            <a:pPr marL="730250" indent="-273050">
              <a:buFont typeface="Wingdings" pitchFamily="2" charset="2"/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19200"/>
            <a:ext cx="8686800" cy="5105400"/>
          </a:xfrm>
        </p:spPr>
        <p:txBody>
          <a:bodyPr/>
          <a:lstStyle/>
          <a:p>
            <a:pPr algn="just" eaLnBrk="1" hangingPunct="1"/>
            <a:r>
              <a:rPr lang="en-US" dirty="0" smtClean="0"/>
              <a:t>The </a:t>
            </a:r>
            <a:r>
              <a:rPr lang="en-US" dirty="0" smtClean="0">
                <a:latin typeface="Lucida Sans Typewriter" pitchFamily="49" charset="0"/>
              </a:rPr>
              <a:t>Array</a:t>
            </a:r>
            <a:r>
              <a:rPr lang="en-US" dirty="0" smtClean="0"/>
              <a:t> built-in object can be used to construct(create) objects with special properties and that inherit various methods</a:t>
            </a: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2819400"/>
            <a:ext cx="3124200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2229" name="Rectangle 7"/>
          <p:cNvSpPr>
            <a:spLocks noChangeArrowheads="1"/>
          </p:cNvSpPr>
          <p:nvPr/>
        </p:nvSpPr>
        <p:spPr bwMode="auto">
          <a:xfrm>
            <a:off x="1594954" y="3392194"/>
            <a:ext cx="2057400" cy="1981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2230" name="Line 8"/>
          <p:cNvSpPr>
            <a:spLocks noChangeShapeType="1"/>
          </p:cNvSpPr>
          <p:nvPr/>
        </p:nvSpPr>
        <p:spPr bwMode="auto">
          <a:xfrm>
            <a:off x="1594954" y="368122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1" name="Line 9"/>
          <p:cNvSpPr>
            <a:spLocks noChangeShapeType="1"/>
          </p:cNvSpPr>
          <p:nvPr/>
        </p:nvSpPr>
        <p:spPr bwMode="auto">
          <a:xfrm>
            <a:off x="1594954" y="4138428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32" name="Text Box 11"/>
          <p:cNvSpPr txBox="1">
            <a:spLocks noChangeArrowheads="1"/>
          </p:cNvSpPr>
          <p:nvPr/>
        </p:nvSpPr>
        <p:spPr bwMode="auto">
          <a:xfrm>
            <a:off x="2280754" y="3376428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ary1</a:t>
            </a:r>
          </a:p>
        </p:txBody>
      </p:sp>
      <p:sp>
        <p:nvSpPr>
          <p:cNvPr id="52233" name="Text Box 12"/>
          <p:cNvSpPr txBox="1">
            <a:spLocks noChangeArrowheads="1"/>
          </p:cNvSpPr>
          <p:nvPr/>
        </p:nvSpPr>
        <p:spPr bwMode="auto">
          <a:xfrm>
            <a:off x="1579079" y="3716153"/>
            <a:ext cx="1565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Lucida Sans Typewriter" pitchFamily="49" charset="0"/>
              </a:rPr>
              <a:t>length (0)</a:t>
            </a:r>
          </a:p>
        </p:txBody>
      </p:sp>
      <p:sp>
        <p:nvSpPr>
          <p:cNvPr id="52234" name="Text Box 13"/>
          <p:cNvSpPr txBox="1">
            <a:spLocks noChangeArrowheads="1"/>
          </p:cNvSpPr>
          <p:nvPr/>
        </p:nvSpPr>
        <p:spPr bwMode="auto">
          <a:xfrm>
            <a:off x="1579079" y="4173353"/>
            <a:ext cx="15652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err="1">
                <a:latin typeface="Lucida Sans Typewriter" pitchFamily="49" charset="0"/>
              </a:rPr>
              <a:t>toString</a:t>
            </a:r>
            <a:r>
              <a:rPr lang="en-US" dirty="0">
                <a:latin typeface="Lucida Sans Typewriter" pitchFamily="49" charset="0"/>
              </a:rPr>
              <a:t>()</a:t>
            </a:r>
          </a:p>
          <a:p>
            <a:r>
              <a:rPr lang="en-US" dirty="0">
                <a:latin typeface="Lucida Sans Typewriter" pitchFamily="49" charset="0"/>
              </a:rPr>
              <a:t>sort()</a:t>
            </a:r>
          </a:p>
          <a:p>
            <a:r>
              <a:rPr lang="en-US" dirty="0">
                <a:latin typeface="Lucida Sans Typewriter" pitchFamily="49" charset="0"/>
              </a:rPr>
              <a:t>shift()</a:t>
            </a:r>
          </a:p>
          <a:p>
            <a:r>
              <a:rPr lang="en-US" dirty="0">
                <a:latin typeface="Lucida Sans Typewriter" pitchFamily="49" charset="0"/>
              </a:rPr>
              <a:t>…</a:t>
            </a:r>
          </a:p>
        </p:txBody>
      </p:sp>
      <p:sp>
        <p:nvSpPr>
          <p:cNvPr id="52235" name="Text Box 20"/>
          <p:cNvSpPr txBox="1">
            <a:spLocks noChangeArrowheads="1"/>
          </p:cNvSpPr>
          <p:nvPr/>
        </p:nvSpPr>
        <p:spPr bwMode="auto">
          <a:xfrm>
            <a:off x="3712679" y="3657307"/>
            <a:ext cx="12255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80"/>
                </a:solidFill>
              </a:rPr>
              <a:t>Properties</a:t>
            </a:r>
          </a:p>
          <a:p>
            <a:endParaRPr lang="en-US" dirty="0">
              <a:solidFill>
                <a:srgbClr val="008080"/>
              </a:solidFill>
            </a:endParaRPr>
          </a:p>
          <a:p>
            <a:r>
              <a:rPr lang="en-US" dirty="0">
                <a:solidFill>
                  <a:srgbClr val="008080"/>
                </a:solidFill>
              </a:rPr>
              <a:t>Inherited</a:t>
            </a:r>
          </a:p>
          <a:p>
            <a:r>
              <a:rPr lang="en-US" dirty="0">
                <a:solidFill>
                  <a:srgbClr val="008080"/>
                </a:solidFill>
              </a:rPr>
              <a:t>methods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 ways to create an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8991600" cy="5105400"/>
          </a:xfrm>
        </p:spPr>
        <p:txBody>
          <a:bodyPr/>
          <a:lstStyle/>
          <a:p>
            <a:pPr marL="114300" indent="228600" eaLnBrk="0" hangingPunct="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/>
              <a:t>One can use an array literal:</a:t>
            </a:r>
            <a:r>
              <a:rPr lang="en-US" sz="2000" kern="0" dirty="0" smtClean="0"/>
              <a:t/>
            </a:r>
            <a:br>
              <a:rPr lang="en-US" sz="2000" kern="0" dirty="0" smtClean="0"/>
            </a:br>
            <a:r>
              <a:rPr lang="en-US" sz="2000" kern="0" dirty="0" smtClean="0"/>
              <a:t>     </a:t>
            </a:r>
            <a:r>
              <a:rPr lang="en-US" sz="2000" kern="0" dirty="0" smtClean="0">
                <a:latin typeface="Trebuchet MS" pitchFamily="34" charset="0"/>
              </a:rPr>
              <a:t>var colors = ["red", "green", "blue"];</a:t>
            </a:r>
            <a:endParaRPr lang="en-US" kern="0" dirty="0" smtClean="0">
              <a:latin typeface="Trebuchet MS" pitchFamily="34" charset="0"/>
            </a:endParaRPr>
          </a:p>
          <a:p>
            <a:pPr marL="114300" indent="228600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/>
              <a:t>One can use </a:t>
            </a:r>
            <a:r>
              <a:rPr lang="en-US" sz="2400" kern="0" dirty="0" smtClean="0">
                <a:latin typeface="Trebuchet MS" pitchFamily="34" charset="0"/>
              </a:rPr>
              <a:t>new Array() </a:t>
            </a:r>
            <a:r>
              <a:rPr lang="en-US" sz="2400" kern="0" dirty="0" smtClean="0"/>
              <a:t>to create an empty array:</a:t>
            </a:r>
          </a:p>
          <a:p>
            <a:pPr marL="742950" lvl="1" indent="-285750" eaLnBrk="0" hangingPunct="0">
              <a:spcBef>
                <a:spcPct val="20000"/>
              </a:spcBef>
              <a:buSzPct val="55000"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Trebuchet MS" pitchFamily="34" charset="0"/>
              </a:rPr>
              <a:t>var colors = new Array();</a:t>
            </a:r>
          </a:p>
          <a:p>
            <a:pPr marL="742950" lvl="1" indent="-285750" eaLnBrk="0" hangingPunct="0">
              <a:spcBef>
                <a:spcPct val="20000"/>
              </a:spcBef>
              <a:buSzPct val="55000"/>
              <a:defRPr/>
            </a:pPr>
            <a:r>
              <a:rPr lang="en-US" sz="2000" kern="0" dirty="0" smtClean="0">
                <a:solidFill>
                  <a:schemeClr val="tx1"/>
                </a:solidFill>
              </a:rPr>
              <a:t>One can add elements to the array later:</a:t>
            </a:r>
            <a:br>
              <a:rPr lang="en-US" sz="2000" kern="0" dirty="0" smtClean="0">
                <a:solidFill>
                  <a:schemeClr val="tx1"/>
                </a:solidFill>
              </a:rPr>
            </a:br>
            <a:r>
              <a:rPr lang="en-US" sz="2000" kern="0" dirty="0" smtClean="0">
                <a:solidFill>
                  <a:schemeClr val="tx1"/>
                </a:solidFill>
                <a:latin typeface="Trebuchet MS" pitchFamily="34" charset="0"/>
              </a:rPr>
              <a:t>colors[0] = "red"; colors[2] = "blue"; colors[1]="green";</a:t>
            </a:r>
            <a:endParaRPr lang="en-US" kern="0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 marL="114300" indent="228600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/>
              <a:t>One can use</a:t>
            </a:r>
            <a:r>
              <a:rPr lang="en-US" sz="2400" kern="0" dirty="0" smtClean="0">
                <a:latin typeface="Trebuchet MS" pitchFamily="34" charset="0"/>
              </a:rPr>
              <a:t> new Array(</a:t>
            </a:r>
            <a:r>
              <a:rPr lang="en-US" sz="2400" i="1" kern="0" dirty="0" smtClean="0"/>
              <a:t>n</a:t>
            </a:r>
            <a:r>
              <a:rPr lang="en-US" sz="2400" kern="0" dirty="0" smtClean="0">
                <a:latin typeface="Trebuchet MS" pitchFamily="34" charset="0"/>
              </a:rPr>
              <a:t>) </a:t>
            </a:r>
            <a:r>
              <a:rPr lang="en-US" sz="2400" kern="0" dirty="0" smtClean="0"/>
              <a:t>with a single numeric argument to create an array of that size</a:t>
            </a:r>
          </a:p>
          <a:p>
            <a:pPr marL="742950" lvl="1" indent="-285750" eaLnBrk="0" hangingPunct="0">
              <a:spcBef>
                <a:spcPct val="20000"/>
              </a:spcBef>
              <a:buSzPct val="55000"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Trebuchet MS" pitchFamily="34" charset="0"/>
              </a:rPr>
              <a:t>var colors = new Array(3);</a:t>
            </a:r>
            <a:endParaRPr lang="en-US" sz="2000" kern="0" dirty="0" smtClean="0">
              <a:solidFill>
                <a:schemeClr val="tx1"/>
              </a:solidFill>
            </a:endParaRPr>
          </a:p>
          <a:p>
            <a:pPr marL="114300" indent="228600" eaLnBrk="0" hangingPunct="0">
              <a:spcBef>
                <a:spcPct val="20000"/>
              </a:spcBef>
              <a:buClr>
                <a:schemeClr val="accent2"/>
              </a:buClr>
              <a:defRPr/>
            </a:pPr>
            <a:r>
              <a:rPr lang="en-US" sz="2400" kern="0" dirty="0" smtClean="0"/>
              <a:t>One can use</a:t>
            </a:r>
            <a:r>
              <a:rPr lang="en-US" sz="2400" kern="0" dirty="0" smtClean="0">
                <a:latin typeface="Trebuchet MS" pitchFamily="34" charset="0"/>
              </a:rPr>
              <a:t> new Array(</a:t>
            </a:r>
            <a:r>
              <a:rPr lang="en-US" sz="2400" i="1" kern="0" dirty="0" smtClean="0"/>
              <a:t>…)</a:t>
            </a:r>
            <a:r>
              <a:rPr lang="en-US" sz="2400" kern="0" dirty="0" smtClean="0">
                <a:latin typeface="Trebuchet MS" pitchFamily="34" charset="0"/>
              </a:rPr>
              <a:t> </a:t>
            </a:r>
            <a:r>
              <a:rPr lang="en-US" sz="2400" kern="0" dirty="0" smtClean="0"/>
              <a:t>with two or more arguments to create an array containing those values:</a:t>
            </a:r>
          </a:p>
          <a:p>
            <a:pPr marL="742950" lvl="1" indent="-285750" eaLnBrk="0" hangingPunct="0">
              <a:spcBef>
                <a:spcPct val="20000"/>
              </a:spcBef>
              <a:buSzPct val="55000"/>
              <a:defRPr/>
            </a:pPr>
            <a:r>
              <a:rPr lang="en-US" sz="2000" kern="0" dirty="0" smtClean="0">
                <a:solidFill>
                  <a:schemeClr val="tx1"/>
                </a:solidFill>
                <a:latin typeface="Trebuchet MS" pitchFamily="34" charset="0"/>
              </a:rPr>
              <a:t>var colors = new Array("red", "green", "blue");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Changing the number of elements:</a:t>
            </a:r>
          </a:p>
          <a:p>
            <a:pPr marL="989013" lvl="1" indent="-273050" eaLnBrk="1" hangingPunct="1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 ary2 = new Array (4, true, “OK”);</a:t>
            </a:r>
          </a:p>
          <a:p>
            <a:pPr marL="989013" lvl="1" indent="-273050" eaLnBrk="1" hangingPunct="1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Ary2[3] = -12.6;</a:t>
            </a:r>
          </a:p>
          <a:p>
            <a:pPr marL="989013" lvl="1" indent="-273050" eaLnBrk="1" hangingPunct="1">
              <a:buNone/>
            </a:pPr>
            <a:r>
              <a:rPr lang="en-US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Ary2.length = 2; 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Scripting language (object-oriented)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Lightweight programming language developed by Netscape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It is a subset of Java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Interpreted language, not compiled</a:t>
            </a:r>
          </a:p>
          <a:p>
            <a:pPr lvl="1"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800" dirty="0"/>
              <a:t>Designed to be embedded in browsers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Ideal for adding interactivity to HTML pages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Detect browser versions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Work with info from user via HTML forms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Create cookies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Validate form data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Read and write HTML elements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It’s free, no license required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xmlns="" val="60872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JavaScript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Methods inherited by array objects, and return a reference to the array on which they are called</a:t>
            </a:r>
            <a:endParaRPr lang="en-US" sz="2000" dirty="0"/>
          </a:p>
        </p:txBody>
      </p:sp>
      <p:pic>
        <p:nvPicPr>
          <p:cNvPr id="56323" name="Picture 4"/>
          <p:cNvPicPr>
            <a:picLocks noChangeAspect="1" noChangeArrowheads="1"/>
          </p:cNvPicPr>
          <p:nvPr/>
        </p:nvPicPr>
        <p:blipFill>
          <a:blip r:embed="rId2"/>
          <a:srcRect t="8401"/>
          <a:stretch>
            <a:fillRect/>
          </a:stretch>
        </p:blipFill>
        <p:spPr bwMode="auto">
          <a:xfrm>
            <a:off x="1455690" y="1836676"/>
            <a:ext cx="6388100" cy="498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var stack = new Array();</a:t>
            </a:r>
          </a:p>
          <a:p>
            <a:pPr marL="536575" indent="-268288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(‘h’);</a:t>
            </a:r>
          </a:p>
          <a:p>
            <a:pPr marL="536575" indent="-268288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stack.push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(‘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’);</a:t>
            </a:r>
          </a:p>
          <a:p>
            <a:pPr marL="536575" indent="-268288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var v1= stack.pop();</a:t>
            </a:r>
          </a:p>
          <a:p>
            <a:pPr marL="536575" indent="-268288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var v2 = stack.pop ();</a:t>
            </a:r>
          </a:p>
          <a:p>
            <a:pPr marL="536575" indent="-268288"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window.alert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(v1 + v2);</a:t>
            </a:r>
          </a:p>
          <a:p>
            <a:pPr marL="536575" indent="-268288">
              <a:buNone/>
            </a:pP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global object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Named </a:t>
            </a:r>
            <a:r>
              <a:rPr lang="en-US" dirty="0" smtClean="0">
                <a:solidFill>
                  <a:schemeClr val="tx1"/>
                </a:solidFill>
                <a:latin typeface="Lucida Sans Typewriter" pitchFamily="49" charset="0"/>
              </a:rPr>
              <a:t>window</a:t>
            </a:r>
            <a:r>
              <a:rPr lang="en-US" dirty="0" smtClean="0">
                <a:solidFill>
                  <a:schemeClr val="tx1"/>
                </a:solidFill>
              </a:rPr>
              <a:t> in browsers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Has properties representing all global variables</a:t>
            </a:r>
          </a:p>
          <a:p>
            <a:pPr lvl="1" eaLnBrk="1" hangingPunct="1"/>
            <a:r>
              <a:rPr lang="en-US" dirty="0" smtClean="0">
                <a:solidFill>
                  <a:schemeClr val="tx1"/>
                </a:solidFill>
              </a:rPr>
              <a:t>Other built-in objects are also properties of the global object</a:t>
            </a:r>
          </a:p>
          <a:p>
            <a:pPr lvl="2" eaLnBrk="1" hangingPunct="1"/>
            <a:r>
              <a:rPr lang="en-US" dirty="0" smtClean="0"/>
              <a:t>Ex: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initial value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window.Array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is Array object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Lucida Sans Typewriter" pitchFamily="49" charset="0"/>
              </a:rPr>
              <a:t>String()</a:t>
            </a:r>
            <a:r>
              <a:rPr lang="en-US" dirty="0" smtClean="0"/>
              <a:t>,  </a:t>
            </a:r>
            <a:r>
              <a:rPr lang="en-US" dirty="0" smtClean="0">
                <a:latin typeface="Lucida Sans Typewriter" pitchFamily="49" charset="0"/>
              </a:rPr>
              <a:t>Boolean()</a:t>
            </a:r>
            <a:r>
              <a:rPr lang="en-US" dirty="0" smtClean="0"/>
              <a:t>, and </a:t>
            </a:r>
            <a:r>
              <a:rPr lang="en-US" dirty="0" smtClean="0">
                <a:latin typeface="Lucida Sans Typewriter" pitchFamily="49" charset="0"/>
              </a:rPr>
              <a:t>Number()</a:t>
            </a:r>
            <a:r>
              <a:rPr lang="en-US" dirty="0" smtClean="0"/>
              <a:t> built-in functions can be called as constructors, created “wrapped” Objects: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Instances inherit </a:t>
            </a:r>
            <a:r>
              <a:rPr lang="en-US" dirty="0" err="1" smtClean="0">
                <a:latin typeface="Lucida Sans Typewriter" pitchFamily="49" charset="0"/>
              </a:rPr>
              <a:t>valueOf</a:t>
            </a:r>
            <a:r>
              <a:rPr lang="en-US" dirty="0" smtClean="0">
                <a:latin typeface="Lucida Sans Typewriter" pitchFamily="49" charset="0"/>
              </a:rPr>
              <a:t>()</a:t>
            </a:r>
            <a:r>
              <a:rPr lang="en-US" dirty="0" smtClean="0"/>
              <a:t> method that returns wrapped value of specified type:</a:t>
            </a:r>
          </a:p>
          <a:p>
            <a:pPr eaLnBrk="1" hangingPunct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wrapperdNumber</a:t>
            </a:r>
            <a:r>
              <a:rPr lang="en-US" dirty="0" smtClean="0"/>
              <a:t> = new Number(5.625)</a:t>
            </a:r>
          </a:p>
          <a:p>
            <a:pPr eaLnBrk="1" hangingPunct="1">
              <a:buNone/>
            </a:pPr>
            <a:r>
              <a:rPr lang="en-US" dirty="0" smtClean="0"/>
              <a:t>		</a:t>
            </a:r>
            <a:r>
              <a:rPr lang="en-US" dirty="0" err="1" smtClean="0"/>
              <a:t>window.alert</a:t>
            </a:r>
            <a:r>
              <a:rPr lang="en-US" dirty="0" smtClean="0"/>
              <a:t>( </a:t>
            </a:r>
            <a:r>
              <a:rPr lang="en-US" dirty="0" err="1" smtClean="0"/>
              <a:t>typeof</a:t>
            </a:r>
            <a:r>
              <a:rPr lang="en-US" dirty="0" smtClean="0"/>
              <a:t> </a:t>
            </a:r>
            <a:r>
              <a:rPr lang="en-US" dirty="0" err="1" smtClean="0"/>
              <a:t>wrappedNumber.valueof</a:t>
            </a:r>
            <a:r>
              <a:rPr lang="en-US" dirty="0" smtClean="0"/>
              <a:t>());</a:t>
            </a:r>
          </a:p>
          <a:p>
            <a:pPr eaLnBrk="1" hangingPunct="1">
              <a:buNone/>
            </a:pPr>
            <a:endParaRPr lang="en-US" dirty="0" smtClean="0"/>
          </a:p>
          <a:p>
            <a:pPr lvl="2">
              <a:buNone/>
            </a:pPr>
            <a:r>
              <a:rPr lang="en-US" dirty="0" smtClean="0"/>
              <a:t>Output is “number”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186738" cy="3881438"/>
          </a:xfrm>
        </p:spPr>
        <p:txBody>
          <a:bodyPr/>
          <a:lstStyle/>
          <a:p>
            <a:pPr eaLnBrk="1" hangingPunct="1"/>
            <a:r>
              <a:rPr lang="en-US" dirty="0" smtClean="0"/>
              <a:t>Other methods inherited by </a:t>
            </a:r>
            <a:r>
              <a:rPr lang="en-US" dirty="0" smtClean="0">
                <a:latin typeface="Lucida Sans Typewriter" pitchFamily="49" charset="0"/>
              </a:rPr>
              <a:t>Number</a:t>
            </a:r>
            <a:r>
              <a:rPr lang="en-US" dirty="0" smtClean="0"/>
              <a:t> instances:</a:t>
            </a:r>
          </a:p>
          <a:p>
            <a:pPr lvl="1" eaLnBrk="1" hangingPunct="1"/>
            <a:endParaRPr lang="en-US" dirty="0" smtClean="0"/>
          </a:p>
        </p:txBody>
      </p:sp>
      <p:pic>
        <p:nvPicPr>
          <p:cNvPr id="6349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0"/>
            <a:ext cx="4879975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3635375"/>
            <a:ext cx="5053013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4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" y="4244975"/>
            <a:ext cx="5729288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5" name="Text Box 8"/>
          <p:cNvSpPr txBox="1">
            <a:spLocks noChangeArrowheads="1"/>
          </p:cNvSpPr>
          <p:nvPr/>
        </p:nvSpPr>
        <p:spPr bwMode="auto">
          <a:xfrm>
            <a:off x="6553200" y="3097928"/>
            <a:ext cx="1023938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08080"/>
                </a:solidFill>
              </a:rPr>
              <a:t>Outputs</a:t>
            </a:r>
            <a:endParaRPr lang="en-US" dirty="0">
              <a:solidFill>
                <a:srgbClr val="008080"/>
              </a:solidFill>
            </a:endParaRPr>
          </a:p>
          <a:p>
            <a:endParaRPr lang="en-US" dirty="0">
              <a:solidFill>
                <a:srgbClr val="008080"/>
              </a:solidFill>
            </a:endParaRPr>
          </a:p>
          <a:p>
            <a:r>
              <a:rPr lang="en-US" dirty="0">
                <a:solidFill>
                  <a:srgbClr val="008080"/>
                </a:solidFill>
              </a:rPr>
              <a:t>5.63</a:t>
            </a:r>
          </a:p>
          <a:p>
            <a:endParaRPr lang="en-US" dirty="0">
              <a:solidFill>
                <a:srgbClr val="008080"/>
              </a:solidFill>
            </a:endParaRPr>
          </a:p>
          <a:p>
            <a:r>
              <a:rPr lang="en-US" dirty="0">
                <a:solidFill>
                  <a:srgbClr val="008080"/>
                </a:solidFill>
              </a:rPr>
              <a:t>5.63e+0</a:t>
            </a:r>
          </a:p>
          <a:p>
            <a:endParaRPr lang="en-US" dirty="0">
              <a:solidFill>
                <a:srgbClr val="00808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9763"/>
            <a:ext cx="8310563" cy="3881437"/>
          </a:xfrm>
        </p:spPr>
        <p:txBody>
          <a:bodyPr/>
          <a:lstStyle/>
          <a:p>
            <a:pPr eaLnBrk="1" hangingPunct="1"/>
            <a:r>
              <a:rPr lang="en-US" smtClean="0"/>
              <a:t>Properties provided by </a:t>
            </a:r>
            <a:r>
              <a:rPr lang="en-US" smtClean="0">
                <a:latin typeface="Lucida Sans Typewriter" pitchFamily="49" charset="0"/>
              </a:rPr>
              <a:t>Number</a:t>
            </a:r>
            <a:r>
              <a:rPr lang="en-US" smtClean="0"/>
              <a:t> built-in object:</a:t>
            </a:r>
          </a:p>
          <a:p>
            <a:pPr lvl="1" eaLnBrk="1" hangingPunct="1"/>
            <a:r>
              <a:rPr lang="en-US" smtClean="0">
                <a:latin typeface="Lucida Sans Typewriter" pitchFamily="49" charset="0"/>
              </a:rPr>
              <a:t>Number.MIN_VALUE</a:t>
            </a:r>
            <a:r>
              <a:rPr lang="en-US" smtClean="0"/>
              <a:t>: </a:t>
            </a:r>
          </a:p>
          <a:p>
            <a:pPr lvl="2" eaLnBrk="1" hangingPunct="1"/>
            <a:r>
              <a:rPr lang="en-US" smtClean="0"/>
              <a:t>smallest (absolute value) possible JavaScript Number value</a:t>
            </a:r>
          </a:p>
          <a:p>
            <a:pPr lvl="1" eaLnBrk="1" hangingPunct="1"/>
            <a:r>
              <a:rPr lang="en-US" smtClean="0">
                <a:latin typeface="Lucida Sans Typewriter" pitchFamily="49" charset="0"/>
              </a:rPr>
              <a:t>Number.MAX_VALUE</a:t>
            </a:r>
            <a:r>
              <a:rPr lang="en-US" smtClean="0"/>
              <a:t>: </a:t>
            </a:r>
          </a:p>
          <a:p>
            <a:pPr lvl="2" eaLnBrk="1" hangingPunct="1"/>
            <a:r>
              <a:rPr lang="en-US" smtClean="0"/>
              <a:t>largest possible JavaScript Number value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Some of the methods inherited by String instances</a:t>
            </a:r>
            <a:endParaRPr lang="en-US" sz="2000" dirty="0"/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2"/>
          <a:srcRect t="10639"/>
          <a:stretch>
            <a:fillRect/>
          </a:stretch>
        </p:blipFill>
        <p:spPr bwMode="auto">
          <a:xfrm>
            <a:off x="293240" y="1828800"/>
            <a:ext cx="8769772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The </a:t>
            </a:r>
            <a:r>
              <a:rPr lang="en-US" sz="2800" dirty="0" smtClean="0">
                <a:latin typeface="Lucida Sans Typewriter" pitchFamily="49" charset="0"/>
              </a:rPr>
              <a:t>Date()</a:t>
            </a:r>
            <a:r>
              <a:rPr lang="en-US" sz="2800" dirty="0" smtClean="0"/>
              <a:t> built-in constructor can be used to create </a:t>
            </a:r>
            <a:r>
              <a:rPr lang="en-US" sz="2800" dirty="0" smtClean="0">
                <a:latin typeface="Lucida Sans Typewriter" pitchFamily="49" charset="0"/>
              </a:rPr>
              <a:t>Date</a:t>
            </a:r>
            <a:r>
              <a:rPr lang="en-US" sz="2800" dirty="0" smtClean="0"/>
              <a:t> instances that represent the current date and time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Often used to display local date and/or time in Web pages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Other methods: </a:t>
            </a:r>
            <a:r>
              <a:rPr lang="en-US" sz="2800" dirty="0" err="1" smtClean="0">
                <a:latin typeface="Lucida Sans Typewriter" pitchFamily="49" charset="0"/>
              </a:rPr>
              <a:t>toLocaleDateString</a:t>
            </a:r>
            <a:r>
              <a:rPr lang="en-US" sz="2800" dirty="0" smtClean="0">
                <a:latin typeface="Lucida Sans Typewriter" pitchFamily="49" charset="0"/>
              </a:rPr>
              <a:t>()</a:t>
            </a:r>
            <a:r>
              <a:rPr lang="en-US" sz="2800" dirty="0" smtClean="0"/>
              <a:t> , </a:t>
            </a:r>
            <a:r>
              <a:rPr lang="en-US" sz="2800" dirty="0" err="1" smtClean="0">
                <a:latin typeface="Lucida Sans Typewriter" pitchFamily="49" charset="0"/>
              </a:rPr>
              <a:t>toLocaleTimeString</a:t>
            </a:r>
            <a:r>
              <a:rPr lang="en-US" sz="2800" dirty="0" smtClean="0">
                <a:latin typeface="Lucida Sans Typewriter" pitchFamily="49" charset="0"/>
              </a:rPr>
              <a:t>()</a:t>
            </a:r>
            <a:r>
              <a:rPr lang="en-US" sz="2800" dirty="0" smtClean="0"/>
              <a:t>,</a:t>
            </a:r>
            <a:r>
              <a:rPr lang="en-US" sz="2800" dirty="0" smtClean="0">
                <a:latin typeface="Lucida Sans Typewriter" pitchFamily="49" charset="0"/>
              </a:rPr>
              <a:t> </a:t>
            </a:r>
            <a:r>
              <a:rPr lang="en-US" sz="2800" i="1" dirty="0" smtClean="0"/>
              <a:t>etc</a:t>
            </a:r>
            <a:r>
              <a:rPr lang="en-US" sz="2800" dirty="0" smtClean="0"/>
              <a:t>.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2667000" y="2590800"/>
            <a:ext cx="2425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var now = new Date();</a:t>
            </a:r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1828800" y="3886200"/>
            <a:ext cx="601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err="1">
                <a:latin typeface="Lucida Sans Typewriter" pitchFamily="49" charset="0"/>
              </a:rPr>
              <a:t>window.alert</a:t>
            </a:r>
            <a:r>
              <a:rPr lang="en-US" dirty="0">
                <a:latin typeface="Lucida Sans Typewriter" pitchFamily="49" charset="0"/>
              </a:rPr>
              <a:t>(“Current date and time</a:t>
            </a:r>
            <a:r>
              <a:rPr lang="en-US" dirty="0" smtClean="0">
                <a:latin typeface="Lucida Sans Typewriter" pitchFamily="49" charset="0"/>
              </a:rPr>
              <a:t>:” </a:t>
            </a:r>
            <a:r>
              <a:rPr lang="en-US" dirty="0">
                <a:latin typeface="Lucida Sans Typewriter" pitchFamily="49" charset="0"/>
              </a:rPr>
              <a:t/>
            </a:r>
            <a:br>
              <a:rPr lang="en-US" dirty="0">
                <a:latin typeface="Lucida Sans Typewriter" pitchFamily="49" charset="0"/>
              </a:rPr>
            </a:br>
            <a:r>
              <a:rPr lang="en-US" dirty="0">
                <a:latin typeface="Lucida Sans Typewriter" pitchFamily="49" charset="0"/>
              </a:rPr>
              <a:t>             + </a:t>
            </a:r>
            <a:r>
              <a:rPr lang="en-US" dirty="0" err="1">
                <a:latin typeface="Lucida Sans Typewriter" pitchFamily="49" charset="0"/>
              </a:rPr>
              <a:t>now.toLocaleString</a:t>
            </a:r>
            <a:r>
              <a:rPr lang="en-US" dirty="0">
                <a:latin typeface="Lucida Sans Typewriter" pitchFamily="49" charset="0"/>
              </a:rPr>
              <a:t>());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958138" cy="3881438"/>
          </a:xfrm>
        </p:spPr>
        <p:txBody>
          <a:bodyPr/>
          <a:lstStyle/>
          <a:p>
            <a:pPr eaLnBrk="1" hangingPunct="1"/>
            <a:r>
              <a:rPr lang="en-US" smtClean="0">
                <a:latin typeface="Lucida Sans Typewriter" pitchFamily="49" charset="0"/>
              </a:rPr>
              <a:t>valueOf()</a:t>
            </a:r>
            <a:r>
              <a:rPr lang="en-US" smtClean="0"/>
              <a:t> method inherited by </a:t>
            </a:r>
            <a:r>
              <a:rPr lang="en-US" smtClean="0">
                <a:latin typeface="Lucida Sans Typewriter" pitchFamily="49" charset="0"/>
              </a:rPr>
              <a:t>Date</a:t>
            </a:r>
            <a:r>
              <a:rPr lang="en-US" smtClean="0"/>
              <a:t> instances returns integer representing number of milliseconds</a:t>
            </a:r>
          </a:p>
          <a:p>
            <a:pPr eaLnBrk="1" hangingPunct="1"/>
            <a:r>
              <a:rPr lang="en-US" smtClean="0"/>
              <a:t>Automatic type conversion allows </a:t>
            </a:r>
            <a:r>
              <a:rPr lang="en-US" smtClean="0">
                <a:latin typeface="Lucida Sans Typewriter" pitchFamily="49" charset="0"/>
              </a:rPr>
              <a:t>Date</a:t>
            </a:r>
            <a:r>
              <a:rPr lang="en-US" smtClean="0"/>
              <a:t> instances to be treated as Numbers:</a:t>
            </a:r>
          </a:p>
        </p:txBody>
      </p:sp>
      <p:pic>
        <p:nvPicPr>
          <p:cNvPr id="6758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657600"/>
            <a:ext cx="2986088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89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4572000"/>
            <a:ext cx="4876800" cy="1017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590" name="Picture 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71600" y="3962400"/>
            <a:ext cx="2743200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Lucida Sans Typewriter" pitchFamily="49" charset="0"/>
              </a:rPr>
              <a:t>Math</a:t>
            </a:r>
            <a:r>
              <a:rPr lang="en-US" dirty="0" smtClean="0"/>
              <a:t> object has methods for performing standard mathematical calculations: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Also has properties with approximate values for standard mathematical quantities, </a:t>
            </a:r>
            <a:r>
              <a:rPr lang="en-US" i="1" dirty="0" smtClean="0"/>
              <a:t>e.g</a:t>
            </a:r>
            <a:r>
              <a:rPr lang="en-US" dirty="0" smtClean="0"/>
              <a:t>., </a:t>
            </a:r>
            <a:r>
              <a:rPr lang="en-US" i="1" dirty="0" smtClean="0"/>
              <a:t>e</a:t>
            </a:r>
            <a:r>
              <a:rPr lang="en-US" dirty="0" smtClean="0"/>
              <a:t> ( </a:t>
            </a:r>
            <a:r>
              <a:rPr lang="en-US" dirty="0" err="1" smtClean="0">
                <a:latin typeface="Lucida Sans Typewriter" pitchFamily="49" charset="0"/>
              </a:rPr>
              <a:t>Math.E</a:t>
            </a:r>
            <a:r>
              <a:rPr lang="en-US" dirty="0" smtClean="0"/>
              <a:t> ) and π (</a:t>
            </a:r>
            <a:r>
              <a:rPr lang="en-US" dirty="0" err="1" smtClean="0">
                <a:latin typeface="Lucida Sans Typewriter" pitchFamily="49" charset="0"/>
              </a:rPr>
              <a:t>Math.PI</a:t>
            </a:r>
            <a:r>
              <a:rPr lang="en-US" dirty="0" smtClean="0"/>
              <a:t>)</a:t>
            </a:r>
          </a:p>
        </p:txBody>
      </p:sp>
      <p:pic>
        <p:nvPicPr>
          <p:cNvPr id="68612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0056" y="4227057"/>
            <a:ext cx="20018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JavaScript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43000"/>
            <a:ext cx="8839200" cy="5181600"/>
          </a:xfrm>
        </p:spPr>
        <p:txBody>
          <a:bodyPr>
            <a:normAutofit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sz="2400" dirty="0" err="1" smtClean="0"/>
              <a:t>HelloWorld</a:t>
            </a:r>
            <a:r>
              <a:rPr lang="en-US" sz="2400" dirty="0" smtClean="0"/>
              <a:t> example program…</a:t>
            </a:r>
          </a:p>
          <a:p>
            <a:pPr marL="533400" indent="-533400" eaLnBrk="1" hangingPunct="1">
              <a:lnSpc>
                <a:spcPct val="90000"/>
              </a:lnSpc>
            </a:pPr>
            <a:endParaRPr lang="en-US" sz="2400" dirty="0" smtClean="0"/>
          </a:p>
          <a:p>
            <a:pPr marL="914400" lvl="1" indent="-457200" eaLnBrk="1" hangingPunct="1">
              <a:lnSpc>
                <a:spcPct val="90000"/>
              </a:lnSpc>
              <a:buNone/>
            </a:pPr>
            <a:r>
              <a:rPr lang="en-US" sz="1500" b="1" dirty="0" smtClean="0">
                <a:latin typeface="Courier New" pitchFamily="49" charset="0"/>
              </a:rPr>
              <a:t>&lt;html&gt;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&lt;head&gt;&lt;title&gt;JavaScript </a:t>
            </a:r>
            <a:r>
              <a:rPr lang="en-US" sz="1600" b="1" dirty="0" err="1" smtClean="0">
                <a:latin typeface="Courier New" pitchFamily="49" charset="0"/>
              </a:rPr>
              <a:t>HelloWorld</a:t>
            </a:r>
            <a:r>
              <a:rPr lang="en-US" sz="1600" b="1" dirty="0" smtClean="0">
                <a:latin typeface="Courier New" pitchFamily="49" charset="0"/>
              </a:rPr>
              <a:t>!&lt;/title&gt;&lt;/head&gt;  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&lt;body&gt;  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  &lt;script language="JavaScript"&gt;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  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    document.write('</a:t>
            </a:r>
            <a:r>
              <a:rPr lang="en-US" sz="1600" b="1" dirty="0" err="1" smtClean="0">
                <a:latin typeface="Courier New" pitchFamily="49" charset="0"/>
              </a:rPr>
              <a:t>Javascript</a:t>
            </a:r>
            <a:r>
              <a:rPr lang="en-US" sz="1600" b="1" dirty="0" smtClean="0">
                <a:latin typeface="Courier New" pitchFamily="49" charset="0"/>
              </a:rPr>
              <a:t> says "Hello World!"')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    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  &lt;/script&gt; 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after script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&lt;h1&gt; sample text &lt;/h1&gt;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r>
              <a:rPr lang="en-US" sz="1600" b="1" dirty="0" smtClean="0">
                <a:latin typeface="Courier New" pitchFamily="49" charset="0"/>
              </a:rPr>
              <a:t>  &lt;/body&gt;</a:t>
            </a:r>
          </a:p>
          <a:p>
            <a:pPr marL="1295400" lvl="2" indent="-381000" eaLnBrk="1" hangingPunct="1">
              <a:lnSpc>
                <a:spcPct val="90000"/>
              </a:lnSpc>
              <a:buNone/>
            </a:pPr>
            <a:endParaRPr lang="en-US" sz="1600" b="1" dirty="0" smtClean="0">
              <a:latin typeface="Courier New" pitchFamily="49" charset="0"/>
            </a:endParaRPr>
          </a:p>
          <a:p>
            <a:pPr marL="914400" lvl="1" indent="-457200" eaLnBrk="1" hangingPunct="1">
              <a:lnSpc>
                <a:spcPct val="90000"/>
              </a:lnSpc>
              <a:buNone/>
            </a:pPr>
            <a:r>
              <a:rPr lang="en-US" sz="1500" b="1" dirty="0" smtClean="0">
                <a:latin typeface="Courier New" pitchFamily="49" charset="0"/>
              </a:rPr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Built-in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Methods of the Math built-in object </a:t>
            </a:r>
            <a:endParaRPr lang="en-US" sz="1800" dirty="0"/>
          </a:p>
        </p:txBody>
      </p:sp>
      <p:pic>
        <p:nvPicPr>
          <p:cNvPr id="69635" name="Picture 4"/>
          <p:cNvPicPr>
            <a:picLocks noChangeAspect="1" noChangeArrowheads="1"/>
          </p:cNvPicPr>
          <p:nvPr/>
        </p:nvPicPr>
        <p:blipFill>
          <a:blip r:embed="rId2"/>
          <a:srcRect t="2821"/>
          <a:stretch>
            <a:fillRect/>
          </a:stretch>
        </p:blipFill>
        <p:spPr bwMode="auto">
          <a:xfrm>
            <a:off x="1295400" y="1560792"/>
            <a:ext cx="7801302" cy="524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JavaScript and HTML Forms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Object Model for the Browser Window</a:t>
            </a:r>
          </a:p>
          <a:p>
            <a:pPr lvl="1" eaLnBrk="1" hangingPunct="1"/>
            <a:r>
              <a:rPr lang="en-US" dirty="0" smtClean="0"/>
              <a:t>Compound object structure is created when a web page loads into a browser</a:t>
            </a:r>
          </a:p>
          <a:p>
            <a:pPr lvl="2" eaLnBrk="1" hangingPunct="1"/>
            <a:r>
              <a:rPr lang="en-US" dirty="0" smtClean="0"/>
              <a:t>Hierarchy</a:t>
            </a:r>
          </a:p>
          <a:p>
            <a:pPr lvl="1" eaLnBrk="1" hangingPunct="1"/>
            <a:r>
              <a:rPr lang="en-US" dirty="0" smtClean="0"/>
              <a:t>Window is an object, the HTML document is an object and its elements are objects</a:t>
            </a:r>
          </a:p>
          <a:p>
            <a:pPr lvl="1" eaLnBrk="1" hangingPunct="1"/>
            <a:r>
              <a:rPr lang="en-US" dirty="0" smtClean="0"/>
              <a:t>These objects have primitives associated with them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DOM(</a:t>
            </a:r>
            <a:r>
              <a:rPr lang="en-US" dirty="0" smtClean="0"/>
              <a:t>Document </a:t>
            </a:r>
            <a:r>
              <a:rPr lang="en-US" dirty="0"/>
              <a:t>Object </a:t>
            </a:r>
            <a:r>
              <a:rPr lang="en-US" dirty="0" smtClean="0"/>
              <a:t>Model</a:t>
            </a:r>
            <a:r>
              <a:rPr lang="fr-FR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800" dirty="0" smtClean="0"/>
              <a:t>The </a:t>
            </a:r>
            <a:r>
              <a:rPr lang="en-US" sz="2800" dirty="0"/>
              <a:t>DOM is a programming interface (an API) for HTML and XML pages</a:t>
            </a:r>
            <a:r>
              <a:rPr lang="en-US" sz="2800" dirty="0" smtClean="0"/>
              <a:t>.</a:t>
            </a:r>
          </a:p>
          <a:p>
            <a:pPr algn="just"/>
            <a:r>
              <a:rPr lang="en-US" dirty="0"/>
              <a:t>is a platform- and language-neutral interface that will allow programs and scripts to dynamically access and update the </a:t>
            </a:r>
          </a:p>
          <a:p>
            <a:pPr lvl="1" algn="just"/>
            <a:r>
              <a:rPr lang="en-US" dirty="0"/>
              <a:t>content, </a:t>
            </a:r>
          </a:p>
          <a:p>
            <a:pPr lvl="1" algn="just"/>
            <a:r>
              <a:rPr lang="en-US" dirty="0"/>
              <a:t>structure, and </a:t>
            </a:r>
          </a:p>
          <a:p>
            <a:pPr lvl="1" algn="just"/>
            <a:r>
              <a:rPr lang="en-US" dirty="0"/>
              <a:t>style of documents.</a:t>
            </a:r>
            <a:endParaRPr lang="en-US" sz="2800" dirty="0"/>
          </a:p>
          <a:p>
            <a:pPr algn="just"/>
            <a:r>
              <a:rPr lang="en-US" sz="2800" dirty="0"/>
              <a:t>It provides a structured map of the document, as well as a set of methods </a:t>
            </a:r>
            <a:r>
              <a:rPr lang="en-US" sz="2800" dirty="0" smtClean="0"/>
              <a:t>to interface </a:t>
            </a:r>
            <a:r>
              <a:rPr lang="en-US" sz="2800" dirty="0"/>
              <a:t>with the elements contained </a:t>
            </a:r>
            <a:r>
              <a:rPr lang="en-US" sz="2800" dirty="0" smtClean="0"/>
              <a:t>in HTML pages. </a:t>
            </a:r>
          </a:p>
          <a:p>
            <a:pPr algn="just"/>
            <a:r>
              <a:rPr lang="en-US" sz="2800" dirty="0" smtClean="0"/>
              <a:t>Effectively</a:t>
            </a:r>
            <a:r>
              <a:rPr lang="en-US" sz="2800" dirty="0"/>
              <a:t>, it translates </a:t>
            </a:r>
            <a:r>
              <a:rPr lang="en-US" sz="2800" dirty="0" smtClean="0"/>
              <a:t>our markup </a:t>
            </a:r>
            <a:r>
              <a:rPr lang="en-US" sz="2800" dirty="0"/>
              <a:t>into a format </a:t>
            </a:r>
            <a:r>
              <a:rPr lang="en-US" sz="2800" dirty="0" smtClean="0"/>
              <a:t>that JavaScript </a:t>
            </a:r>
            <a:r>
              <a:rPr lang="en-US" sz="2800" dirty="0"/>
              <a:t>(and other languages) can </a:t>
            </a:r>
            <a:r>
              <a:rPr lang="en-US" sz="2800" dirty="0" smtClean="0"/>
              <a:t>understand.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3210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143000"/>
            <a:ext cx="8839200" cy="51816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DOM serves as a map to all the elements on a page.</a:t>
            </a:r>
            <a:endParaRPr lang="en-US" dirty="0"/>
          </a:p>
          <a:p>
            <a:pPr algn="just"/>
            <a:r>
              <a:rPr lang="en-US" dirty="0"/>
              <a:t>The document can be further processed and the results of that processing can be incorporated back into the presented page</a:t>
            </a:r>
          </a:p>
          <a:p>
            <a:pPr algn="just"/>
            <a:r>
              <a:rPr lang="en-US" dirty="0"/>
              <a:t>The DOM represents a hierarchy of objects, forming a model of your HTML </a:t>
            </a:r>
            <a:r>
              <a:rPr lang="en-US" dirty="0" smtClean="0"/>
              <a:t>document.</a:t>
            </a:r>
          </a:p>
          <a:p>
            <a:pPr algn="just"/>
            <a:r>
              <a:rPr lang="en-US" dirty="0" smtClean="0"/>
              <a:t>Use </a:t>
            </a:r>
            <a:r>
              <a:rPr lang="en-US" dirty="0"/>
              <a:t>the built-in </a:t>
            </a:r>
            <a:r>
              <a:rPr lang="en-US" i="1" dirty="0"/>
              <a:t>document </a:t>
            </a:r>
            <a:r>
              <a:rPr lang="en-US" dirty="0"/>
              <a:t>variable</a:t>
            </a:r>
            <a:r>
              <a:rPr lang="en-US" dirty="0" smtClean="0"/>
              <a:t> to </a:t>
            </a:r>
            <a:r>
              <a:rPr lang="en-US" dirty="0"/>
              <a:t>retrieve elements from the </a:t>
            </a:r>
            <a:r>
              <a:rPr lang="en-US" dirty="0" smtClean="0"/>
              <a:t>DOM </a:t>
            </a:r>
            <a:r>
              <a:rPr lang="en-US" dirty="0"/>
              <a:t>which references the </a:t>
            </a:r>
            <a:r>
              <a:rPr lang="en-US" dirty="0" smtClean="0"/>
              <a:t>DOM </a:t>
            </a:r>
            <a:r>
              <a:rPr lang="en-US" dirty="0"/>
              <a:t>and perform one of the search methods. </a:t>
            </a:r>
            <a:endParaRPr lang="en-US" dirty="0" smtClean="0"/>
          </a:p>
          <a:p>
            <a:r>
              <a:rPr lang="en-US" dirty="0" smtClean="0"/>
              <a:t>With out DOM, JavaScript </a:t>
            </a:r>
            <a:r>
              <a:rPr lang="en-US" dirty="0"/>
              <a:t>wouldn’t have any sense of a </a:t>
            </a:r>
            <a:r>
              <a:rPr lang="en-US" dirty="0" smtClean="0"/>
              <a:t>document’s Contents entirely</a:t>
            </a:r>
          </a:p>
          <a:p>
            <a:pPr lvl="1"/>
            <a:r>
              <a:rPr lang="en-US" dirty="0" err="1" smtClean="0"/>
              <a:t>JacvaScript</a:t>
            </a:r>
            <a:r>
              <a:rPr lang="en-US" dirty="0" smtClean="0"/>
              <a:t>  can </a:t>
            </a:r>
            <a:r>
              <a:rPr lang="en-US" dirty="0"/>
              <a:t>access </a:t>
            </a:r>
            <a:r>
              <a:rPr lang="en-US" dirty="0" smtClean="0"/>
              <a:t>and manipulate everything </a:t>
            </a:r>
            <a:r>
              <a:rPr lang="en-US" dirty="0"/>
              <a:t>from the page’s </a:t>
            </a:r>
            <a:r>
              <a:rPr lang="en-US" b="1" dirty="0" err="1"/>
              <a:t>doctype</a:t>
            </a:r>
            <a:r>
              <a:rPr lang="en-US" b="1" dirty="0"/>
              <a:t> </a:t>
            </a:r>
            <a:r>
              <a:rPr lang="en-US" dirty="0"/>
              <a:t>to each individual letter in the </a:t>
            </a:r>
            <a:r>
              <a:rPr lang="en-US" dirty="0" smtClean="0"/>
              <a:t>text via DOM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63813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004441" y="3352800"/>
            <a:ext cx="5105400" cy="3505200"/>
            <a:chOff x="4004441" y="3352800"/>
            <a:chExt cx="5105400" cy="3505200"/>
          </a:xfrm>
        </p:grpSpPr>
        <p:pic>
          <p:nvPicPr>
            <p:cNvPr id="1026" name="Picture 2" descr="C:\Users\Ad-mine\Desktop\2007 course related\pics\dom 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4441" y="3352800"/>
              <a:ext cx="5105400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334000" y="6167735"/>
              <a:ext cx="1726826" cy="46166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Index.html</a:t>
              </a:r>
              <a:endParaRPr lang="en-US" sz="24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763000" cy="5181600"/>
          </a:xfrm>
        </p:spPr>
        <p:txBody>
          <a:bodyPr/>
          <a:lstStyle/>
          <a:p>
            <a:r>
              <a:rPr lang="en-US" sz="2800" dirty="0"/>
              <a:t>The DOM is a collection of </a:t>
            </a:r>
            <a:r>
              <a:rPr lang="en-US" sz="2800" dirty="0" smtClean="0"/>
              <a:t>nodes making up a document tree </a:t>
            </a:r>
            <a:endParaRPr lang="en-US" sz="2800" dirty="0"/>
          </a:p>
          <a:p>
            <a:pPr marL="560070" lvl="1" indent="-285750">
              <a:buFont typeface="Arial" pitchFamily="34" charset="0"/>
              <a:buChar char="•"/>
            </a:pPr>
            <a:r>
              <a:rPr lang="en-US" sz="2500" dirty="0"/>
              <a:t>Element nodes</a:t>
            </a:r>
          </a:p>
          <a:p>
            <a:pPr marL="560070" lvl="1" indent="-285750">
              <a:buFont typeface="Arial" pitchFamily="34" charset="0"/>
              <a:buChar char="•"/>
            </a:pPr>
            <a:r>
              <a:rPr lang="en-US" sz="2500" dirty="0"/>
              <a:t>Attribute nodes</a:t>
            </a:r>
          </a:p>
          <a:p>
            <a:pPr marL="560070" lvl="1" indent="-285750">
              <a:buFont typeface="Arial" pitchFamily="34" charset="0"/>
              <a:buChar char="•"/>
            </a:pPr>
            <a:r>
              <a:rPr lang="en-US" sz="2500" dirty="0"/>
              <a:t>Text nodes</a:t>
            </a:r>
          </a:p>
          <a:p>
            <a:r>
              <a:rPr lang="en-US" sz="2800" dirty="0" smtClean="0"/>
              <a:t>Each </a:t>
            </a:r>
            <a:r>
              <a:rPr lang="en-US" sz="2800" dirty="0"/>
              <a:t>element within the page is referred to as a </a:t>
            </a:r>
            <a:r>
              <a:rPr lang="en-US" sz="2800" dirty="0" smtClean="0"/>
              <a:t>node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114048" y="4667071"/>
            <a:ext cx="4080220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&lt;p&gt;Paragraph text with a </a:t>
            </a:r>
            <a:endParaRPr lang="en-US" sz="2400" dirty="0" smtClean="0"/>
          </a:p>
          <a:p>
            <a:r>
              <a:rPr lang="en-US" sz="2400" dirty="0" smtClean="0"/>
              <a:t>&lt;</a:t>
            </a:r>
            <a:r>
              <a:rPr lang="en-US" sz="2400" dirty="0"/>
              <a:t>a </a:t>
            </a:r>
            <a:r>
              <a:rPr lang="en-US" sz="2400" dirty="0" err="1"/>
              <a:t>href</a:t>
            </a:r>
            <a:r>
              <a:rPr lang="en-US" sz="2400" dirty="0" smtClean="0"/>
              <a:t>=“index.html</a:t>
            </a:r>
            <a:r>
              <a:rPr lang="en-US" sz="2400" dirty="0"/>
              <a:t>"&gt;link&lt;/a&gt; </a:t>
            </a:r>
            <a:endParaRPr lang="en-US" sz="2400" dirty="0" smtClean="0"/>
          </a:p>
          <a:p>
            <a:r>
              <a:rPr lang="en-US" sz="2400" dirty="0" smtClean="0"/>
              <a:t>here.&lt;/</a:t>
            </a:r>
            <a:r>
              <a:rPr lang="en-US" sz="2400" dirty="0"/>
              <a:t>p&gt;</a:t>
            </a:r>
          </a:p>
        </p:txBody>
      </p:sp>
    </p:spTree>
    <p:extLst>
      <p:ext uri="{BB962C8B-B14F-4D97-AF65-F5344CB8AC3E}">
        <p14:creationId xmlns:p14="http://schemas.microsoft.com/office/powerpoint/2010/main" xmlns="" val="22920199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8915400" cy="5105400"/>
          </a:xfrm>
        </p:spPr>
        <p:txBody>
          <a:bodyPr/>
          <a:lstStyle/>
          <a:p>
            <a:pPr algn="just"/>
            <a:r>
              <a:rPr lang="en-US" dirty="0"/>
              <a:t>also provides a standardized set of methods </a:t>
            </a:r>
            <a:r>
              <a:rPr lang="en-US" dirty="0" smtClean="0"/>
              <a:t>and functions </a:t>
            </a:r>
            <a:r>
              <a:rPr lang="en-US" dirty="0"/>
              <a:t>through which JavaScript can interact </a:t>
            </a:r>
            <a:r>
              <a:rPr lang="en-US" dirty="0" smtClean="0"/>
              <a:t>with the </a:t>
            </a:r>
            <a:r>
              <a:rPr lang="en-US" dirty="0"/>
              <a:t>elements on our page. </a:t>
            </a:r>
            <a:endParaRPr lang="en-US" dirty="0" smtClean="0"/>
          </a:p>
          <a:p>
            <a:pPr algn="just"/>
            <a:r>
              <a:rPr lang="en-US" dirty="0" smtClean="0"/>
              <a:t>Most </a:t>
            </a:r>
            <a:r>
              <a:rPr lang="en-US" dirty="0"/>
              <a:t>DOM </a:t>
            </a:r>
            <a:r>
              <a:rPr lang="en-US" dirty="0" smtClean="0"/>
              <a:t>scripting involves </a:t>
            </a:r>
            <a:r>
              <a:rPr lang="en-US" dirty="0"/>
              <a:t>reading from and writing to the document.</a:t>
            </a:r>
          </a:p>
        </p:txBody>
      </p:sp>
    </p:spTree>
    <p:extLst>
      <p:ext uri="{BB962C8B-B14F-4D97-AF65-F5344CB8AC3E}">
        <p14:creationId xmlns:p14="http://schemas.microsoft.com/office/powerpoint/2010/main" xmlns="" val="17830241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object model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lowest common denominator browser document object hierarchy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1" y="2049524"/>
            <a:ext cx="7391400" cy="4400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model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nl-NL" dirty="0" smtClean="0"/>
              <a:t>The IE4 document object hierarchy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057400"/>
            <a:ext cx="7048500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and HTML Forms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window [closed,  location]</a:t>
            </a:r>
          </a:p>
          <a:p>
            <a:pPr lvl="2" eaLnBrk="1" hangingPunct="1">
              <a:buNone/>
            </a:pPr>
            <a:endParaRPr lang="en-US" dirty="0" smtClean="0"/>
          </a:p>
          <a:p>
            <a:pPr lvl="2" eaLnBrk="1" hangingPunct="1"/>
            <a:r>
              <a:rPr lang="en-US" dirty="0" smtClean="0"/>
              <a:t>document [</a:t>
            </a:r>
            <a:r>
              <a:rPr lang="en-US" dirty="0" err="1" smtClean="0"/>
              <a:t>bgColor</a:t>
            </a:r>
            <a:r>
              <a:rPr lang="en-US" dirty="0" smtClean="0"/>
              <a:t>, </a:t>
            </a:r>
            <a:r>
              <a:rPr lang="en-US" dirty="0" err="1" smtClean="0"/>
              <a:t>fgColor</a:t>
            </a:r>
            <a:r>
              <a:rPr lang="en-US" dirty="0" smtClean="0"/>
              <a:t>, URL, </a:t>
            </a:r>
            <a:r>
              <a:rPr lang="en-US" dirty="0" err="1" smtClean="0"/>
              <a:t>lastmodified,linkColor</a:t>
            </a:r>
            <a:r>
              <a:rPr lang="en-US" dirty="0" smtClean="0"/>
              <a:t>, </a:t>
            </a:r>
            <a:r>
              <a:rPr lang="en-US" dirty="0" err="1" smtClean="0"/>
              <a:t>vlinkColor</a:t>
            </a:r>
            <a:r>
              <a:rPr lang="en-US" dirty="0" smtClean="0"/>
              <a:t>]</a:t>
            </a:r>
          </a:p>
          <a:p>
            <a:pPr lvl="2" eaLnBrk="1" hangingPunct="1"/>
            <a:endParaRPr lang="en-US" dirty="0" smtClean="0"/>
          </a:p>
          <a:p>
            <a:pPr lvl="3" eaLnBrk="1" hangingPunct="1"/>
            <a:r>
              <a:rPr lang="en-US" dirty="0" smtClean="0"/>
              <a:t>images [properties]</a:t>
            </a:r>
          </a:p>
          <a:p>
            <a:pPr lvl="3" eaLnBrk="1" hangingPunct="1"/>
            <a:r>
              <a:rPr lang="en-US" dirty="0" smtClean="0"/>
              <a:t>links [properties]</a:t>
            </a:r>
          </a:p>
          <a:p>
            <a:pPr lvl="3" eaLnBrk="1" hangingPunct="1"/>
            <a:r>
              <a:rPr lang="en-US" dirty="0" smtClean="0"/>
              <a:t>frames [properties]</a:t>
            </a:r>
          </a:p>
          <a:p>
            <a:pPr lvl="3" eaLnBrk="1" hangingPunct="1"/>
            <a:r>
              <a:rPr lang="en-US" dirty="0" smtClean="0"/>
              <a:t>forms [properties]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and HTML Forms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8991600" cy="50292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Window object is parent of structure</a:t>
            </a:r>
          </a:p>
          <a:p>
            <a:pPr lvl="1" eaLnBrk="1" hangingPunct="1"/>
            <a:r>
              <a:rPr lang="en-US" sz="2200" dirty="0" err="1" smtClean="0"/>
              <a:t>window.closed</a:t>
            </a:r>
            <a:r>
              <a:rPr lang="en-US" sz="2200" dirty="0" smtClean="0"/>
              <a:t> is primitive that is Boolean</a:t>
            </a:r>
          </a:p>
          <a:p>
            <a:pPr lvl="1" eaLnBrk="1" hangingPunct="1"/>
            <a:r>
              <a:rPr lang="en-US" sz="2200" dirty="0" err="1" smtClean="0"/>
              <a:t>window.location</a:t>
            </a:r>
            <a:r>
              <a:rPr lang="en-US" sz="2200" dirty="0" smtClean="0"/>
              <a:t> primitive contains string of the URL of the HTML file</a:t>
            </a:r>
          </a:p>
          <a:p>
            <a:pPr lvl="1" eaLnBrk="1" hangingPunct="1"/>
            <a:r>
              <a:rPr lang="en-US" sz="2200" dirty="0" err="1" smtClean="0"/>
              <a:t>window.document</a:t>
            </a:r>
            <a:r>
              <a:rPr lang="en-US" sz="2200" dirty="0" smtClean="0"/>
              <a:t> object is primary focus</a:t>
            </a:r>
          </a:p>
          <a:p>
            <a:pPr eaLnBrk="1" hangingPunct="1"/>
            <a:r>
              <a:rPr lang="en-US" sz="2400" dirty="0" smtClean="0"/>
              <a:t>When web page is loaded the HTML elements assign values to most of these </a:t>
            </a:r>
            <a:r>
              <a:rPr lang="en-US" sz="2400" dirty="0" err="1" smtClean="0"/>
              <a:t>window.document</a:t>
            </a:r>
            <a:r>
              <a:rPr lang="en-US" sz="2400" dirty="0" smtClean="0"/>
              <a:t> primitives</a:t>
            </a:r>
          </a:p>
          <a:p>
            <a:pPr eaLnBrk="1" hangingPunct="1"/>
            <a:r>
              <a:rPr lang="en-US" sz="2400" dirty="0" smtClean="0"/>
              <a:t>Often the word window is excluded as in </a:t>
            </a:r>
            <a:r>
              <a:rPr lang="en-US" sz="2400" dirty="0" err="1" smtClean="0"/>
              <a:t>document.write</a:t>
            </a:r>
            <a:r>
              <a:rPr lang="en-US" sz="2400" dirty="0" smtClean="0"/>
              <a:t> but need it if referring to multiple open windows</a:t>
            </a:r>
          </a:p>
          <a:p>
            <a:pPr eaLnBrk="1" hangingPunct="1"/>
            <a:r>
              <a:rPr lang="en-US" sz="2400" dirty="0" smtClean="0"/>
              <a:t>Properties can also be objects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JavaScript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err="1" smtClean="0"/>
              <a:t>Javascript</a:t>
            </a:r>
            <a:r>
              <a:rPr lang="en-US" sz="2800" dirty="0" smtClean="0"/>
              <a:t> can be located in the head,  body or external file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Head section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Ensures script is loaded before trigger event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Body section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Script executes when body loads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External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/>
              <a:t>Allows scripts to run on several pages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and HTML Forms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&lt;HEAD&gt;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&lt;TITLE&gt;Document Properties&lt;/TITLE&gt;</a:t>
            </a:r>
          </a:p>
          <a:p>
            <a:pPr marL="814388" indent="-273050"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&lt;SCRIPT LANGUAGE=JavaScript&gt;&lt;!--</a:t>
            </a:r>
          </a:p>
          <a:p>
            <a:pPr marL="982663" indent="0"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document.write(closed);</a:t>
            </a:r>
          </a:p>
          <a:p>
            <a:pPr marL="982663" indent="0"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document.write("&lt;BR&gt;"+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document.bgColor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82663" indent="0"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document.write("&lt;BR&gt;"+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document.fgColor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982663" indent="0"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document.write("&lt;BR&gt;"+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document.lastModified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814388" indent="-273050"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//--&gt;&lt;/SCRIPT&gt;</a:t>
            </a:r>
          </a:p>
          <a:p>
            <a:pPr marL="273050" indent="-87313"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&lt;/HEAD&gt;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&lt;BODY TEXT="#0000FF" BGCOLOR="#FFFFCC"&gt;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&lt;P&gt;Blue text on a yellow background.&lt;BR&gt;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&lt;SCRIPT LANGUAGE=JavaScript&gt;&lt;!--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document.write("&lt;BR&gt;"+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document.bgColor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	document.write("&lt;BR&gt;"+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document.fgColor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	//--&gt;&lt;/SCRIPT&gt;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	&lt;/BODY&gt;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&lt;/HTML&gt;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and HTML Forms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User Events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An event occurs when a user makes a change to a form element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Ex. Click a button, </a:t>
            </a:r>
            <a:r>
              <a:rPr lang="en-US" dirty="0" err="1" smtClean="0"/>
              <a:t>mouseover</a:t>
            </a:r>
            <a:r>
              <a:rPr lang="en-US" dirty="0" smtClean="0"/>
              <a:t> an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Detection of an event done by event handlers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Event handler is an attribute of the HTML button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dirty="0" smtClean="0"/>
              <a:t>&lt;form&gt;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dirty="0" smtClean="0"/>
              <a:t>&lt;input type=button value=“please click” </a:t>
            </a:r>
            <a:r>
              <a:rPr lang="en-US" dirty="0" err="1" smtClean="0"/>
              <a:t>onclick</a:t>
            </a:r>
            <a:r>
              <a:rPr lang="en-US" dirty="0" smtClean="0"/>
              <a:t>=“</a:t>
            </a:r>
            <a:r>
              <a:rPr lang="en-US" dirty="0" err="1" smtClean="0"/>
              <a:t>functionname</a:t>
            </a:r>
            <a:r>
              <a:rPr lang="en-US" dirty="0" smtClean="0"/>
              <a:t>()”&gt;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dirty="0" smtClean="0"/>
              <a:t>&lt;/form&gt;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and HTML Forms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&lt;HTML&gt;</a:t>
            </a:r>
          </a:p>
          <a:p>
            <a:pPr marL="541338" indent="-269875" eaLnBrk="1" hangingPunct="1">
              <a:lnSpc>
                <a:spcPct val="80000"/>
              </a:lnSpc>
              <a:buNone/>
            </a:pPr>
            <a:r>
              <a:rPr lang="en-US" sz="1800" dirty="0" smtClean="0"/>
              <a:t>&lt;HEAD&gt;</a:t>
            </a:r>
          </a:p>
          <a:p>
            <a:pPr marL="541338" indent="-269875" eaLnBrk="1" hangingPunct="1">
              <a:lnSpc>
                <a:spcPct val="80000"/>
              </a:lnSpc>
              <a:buNone/>
            </a:pPr>
            <a:r>
              <a:rPr lang="en-US" sz="1800" dirty="0" smtClean="0"/>
              <a:t>&lt;SCRIPT LANGUAGE=JavaScript&gt;&lt;!--</a:t>
            </a:r>
          </a:p>
          <a:p>
            <a:pPr marL="982663" indent="-269875" eaLnBrk="1" hangingPunct="1">
              <a:lnSpc>
                <a:spcPct val="80000"/>
              </a:lnSpc>
              <a:buNone/>
            </a:pPr>
            <a:r>
              <a:rPr lang="en-US" sz="1800" dirty="0" smtClean="0"/>
              <a:t>function </a:t>
            </a:r>
            <a:r>
              <a:rPr lang="en-US" sz="1800" dirty="0" err="1" smtClean="0"/>
              <a:t>changecolor</a:t>
            </a:r>
            <a:r>
              <a:rPr lang="en-US" sz="1800" dirty="0" smtClean="0"/>
              <a:t>(){</a:t>
            </a:r>
          </a:p>
          <a:p>
            <a:pPr marL="982663" indent="-269875">
              <a:lnSpc>
                <a:spcPct val="80000"/>
              </a:lnSpc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document.bgColor</a:t>
            </a:r>
            <a:r>
              <a:rPr lang="en-US" sz="1800" dirty="0" smtClean="0"/>
              <a:t>= “yellow”</a:t>
            </a:r>
          </a:p>
          <a:p>
            <a:pPr marL="982663" indent="-269875" eaLnBrk="1" hangingPunct="1">
              <a:lnSpc>
                <a:spcPct val="80000"/>
              </a:lnSpc>
              <a:buNone/>
            </a:pPr>
            <a:r>
              <a:rPr lang="en-US" sz="1800" dirty="0" smtClean="0"/>
              <a:t>}</a:t>
            </a:r>
          </a:p>
          <a:p>
            <a:pPr marL="982663" indent="-269875">
              <a:lnSpc>
                <a:spcPct val="80000"/>
              </a:lnSpc>
              <a:buNone/>
            </a:pPr>
            <a:r>
              <a:rPr lang="en-US" sz="1800" dirty="0" smtClean="0"/>
              <a:t>function changecolor2(){</a:t>
            </a:r>
          </a:p>
          <a:p>
            <a:pPr marL="982663" indent="-269875">
              <a:lnSpc>
                <a:spcPct val="80000"/>
              </a:lnSpc>
              <a:buNone/>
            </a:pPr>
            <a:r>
              <a:rPr lang="en-US" sz="1800" dirty="0" smtClean="0"/>
              <a:t>	</a:t>
            </a:r>
            <a:r>
              <a:rPr lang="en-US" sz="1800" dirty="0" err="1" smtClean="0"/>
              <a:t>document.bgColor</a:t>
            </a:r>
            <a:r>
              <a:rPr lang="en-US" sz="1800" dirty="0" smtClean="0"/>
              <a:t>=“blue";</a:t>
            </a:r>
          </a:p>
          <a:p>
            <a:pPr marL="982663" indent="-269875">
              <a:lnSpc>
                <a:spcPct val="80000"/>
              </a:lnSpc>
              <a:buNone/>
            </a:pPr>
            <a:r>
              <a:rPr lang="en-US" sz="1800" dirty="0" smtClean="0"/>
              <a:t>}</a:t>
            </a:r>
          </a:p>
          <a:p>
            <a:pPr marL="982663" indent="-269875" eaLnBrk="1" hangingPunct="1">
              <a:lnSpc>
                <a:spcPct val="80000"/>
              </a:lnSpc>
              <a:buNone/>
            </a:pPr>
            <a:endParaRPr lang="en-US" sz="1800" dirty="0" smtClean="0"/>
          </a:p>
          <a:p>
            <a:pPr marL="541338" indent="-269875" eaLnBrk="1" hangingPunct="1">
              <a:lnSpc>
                <a:spcPct val="80000"/>
              </a:lnSpc>
              <a:buNone/>
            </a:pPr>
            <a:r>
              <a:rPr lang="en-US" sz="1800" dirty="0" smtClean="0"/>
              <a:t>//--&gt;&lt;/SCRIPT&gt;</a:t>
            </a:r>
          </a:p>
          <a:p>
            <a:pPr marL="541338" indent="-269875" eaLnBrk="1" hangingPunct="1">
              <a:lnSpc>
                <a:spcPct val="80000"/>
              </a:lnSpc>
              <a:buNone/>
            </a:pPr>
            <a:r>
              <a:rPr lang="en-US" sz="1800" dirty="0" smtClean="0"/>
              <a:t>&lt;/HEAD&gt;</a:t>
            </a:r>
          </a:p>
          <a:p>
            <a:pPr marL="441325" indent="-273050" eaLnBrk="1" hangingPunct="1">
              <a:lnSpc>
                <a:spcPct val="80000"/>
              </a:lnSpc>
              <a:buNone/>
            </a:pPr>
            <a:r>
              <a:rPr lang="en-US" sz="1800" dirty="0" smtClean="0"/>
              <a:t>&lt;BODY </a:t>
            </a:r>
            <a:r>
              <a:rPr lang="en-US" sz="1800" dirty="0" err="1" smtClean="0"/>
              <a:t>OnLoad</a:t>
            </a:r>
            <a:r>
              <a:rPr lang="en-US" sz="1800" dirty="0" smtClean="0"/>
              <a:t> =“changecolor2()”&gt;</a:t>
            </a:r>
          </a:p>
          <a:p>
            <a:pPr marL="814388" indent="-273050" eaLnBrk="1" hangingPunct="1">
              <a:lnSpc>
                <a:spcPct val="80000"/>
              </a:lnSpc>
              <a:buNone/>
            </a:pPr>
            <a:r>
              <a:rPr lang="en-US" sz="1800" dirty="0" smtClean="0"/>
              <a:t> &lt;P&gt;</a:t>
            </a:r>
          </a:p>
          <a:p>
            <a:pPr marL="814388" indent="-273050" eaLnBrk="1" hangingPunct="1">
              <a:lnSpc>
                <a:spcPct val="80000"/>
              </a:lnSpc>
              <a:buNone/>
            </a:pPr>
            <a:r>
              <a:rPr lang="en-US" sz="1800" dirty="0" smtClean="0"/>
              <a:t>&lt;FORM&gt;</a:t>
            </a:r>
          </a:p>
          <a:p>
            <a:pPr marL="814388" indent="-273050" eaLnBrk="1" hangingPunct="1">
              <a:lnSpc>
                <a:spcPct val="80000"/>
              </a:lnSpc>
              <a:buNone/>
            </a:pPr>
            <a:r>
              <a:rPr lang="en-US" sz="1800" dirty="0" smtClean="0"/>
              <a:t>   &lt;P&gt;&lt;INPUT TYPE=button  VALUE="Click Me" </a:t>
            </a:r>
            <a:r>
              <a:rPr lang="en-US" sz="1800" dirty="0" err="1" smtClean="0">
                <a:solidFill>
                  <a:srgbClr val="C00000"/>
                </a:solidFill>
              </a:rPr>
              <a:t>onclick</a:t>
            </a:r>
            <a:r>
              <a:rPr lang="en-US" sz="1800" dirty="0" smtClean="0"/>
              <a:t>="</a:t>
            </a:r>
            <a:r>
              <a:rPr lang="en-US" sz="1800" dirty="0" err="1" smtClean="0"/>
              <a:t>changecolor</a:t>
            </a:r>
            <a:r>
              <a:rPr lang="en-US" sz="1800" dirty="0" smtClean="0"/>
              <a:t>()"&gt;</a:t>
            </a:r>
          </a:p>
          <a:p>
            <a:pPr marL="814388" indent="-273050" eaLnBrk="1" hangingPunct="1">
              <a:lnSpc>
                <a:spcPct val="80000"/>
              </a:lnSpc>
              <a:buNone/>
            </a:pPr>
            <a:r>
              <a:rPr lang="en-US" sz="1800" dirty="0" smtClean="0"/>
              <a:t>&lt;/FORM&gt;</a:t>
            </a:r>
          </a:p>
          <a:p>
            <a:pPr marL="441325" indent="-273050" eaLnBrk="1" hangingPunct="1">
              <a:lnSpc>
                <a:spcPct val="80000"/>
              </a:lnSpc>
              <a:buNone/>
            </a:pPr>
            <a:r>
              <a:rPr lang="en-US" sz="1800" dirty="0" smtClean="0"/>
              <a:t>&lt;/BODY&gt;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&lt;/HTML&gt;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and HTML Forms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9377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Form Object:  </a:t>
            </a:r>
            <a:r>
              <a:rPr lang="en-US" dirty="0" err="1" smtClean="0"/>
              <a:t>Window.document.form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A form is a property of the document but is also an object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Form elements are properties of a form and are also objects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Access to form’s properties is done through the NAME attribute of the FORM tag</a:t>
            </a:r>
          </a:p>
          <a:p>
            <a:pPr>
              <a:lnSpc>
                <a:spcPct val="90000"/>
              </a:lnSpc>
            </a:pPr>
            <a:r>
              <a:rPr lang="en-US" sz="2800" dirty="0" smtClean="0"/>
              <a:t>Access to the properties of the form elements is done through the NAME attributes of the particular form element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History object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&lt;head&gt;</a:t>
            </a:r>
          </a:p>
          <a:p>
            <a:pPr>
              <a:buNone/>
            </a:pPr>
            <a:r>
              <a:rPr lang="en-US" dirty="0" smtClean="0"/>
              <a:t>    &lt;title&gt;History object &lt;/title&gt;</a:t>
            </a:r>
          </a:p>
          <a:p>
            <a:pPr>
              <a:buNone/>
            </a:pPr>
            <a:r>
              <a:rPr lang="en-US" dirty="0" smtClean="0"/>
              <a:t>    &lt;script language=</a:t>
            </a:r>
            <a:r>
              <a:rPr lang="en-US" dirty="0" err="1" smtClean="0"/>
              <a:t>javascript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   function </a:t>
            </a:r>
            <a:r>
              <a:rPr lang="en-US" dirty="0" err="1" smtClean="0"/>
              <a:t>navigat</a:t>
            </a:r>
            <a:r>
              <a:rPr lang="en-US" dirty="0" smtClean="0"/>
              <a:t>(x){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history.go</a:t>
            </a:r>
            <a:r>
              <a:rPr lang="en-US" dirty="0" smtClean="0"/>
              <a:t>(x)</a:t>
            </a:r>
          </a:p>
          <a:p>
            <a:pPr>
              <a:buNone/>
            </a:pPr>
            <a:r>
              <a:rPr lang="en-US" dirty="0" smtClean="0"/>
              <a:t>        }</a:t>
            </a:r>
          </a:p>
          <a:p>
            <a:pPr>
              <a:buNone/>
            </a:pPr>
            <a:r>
              <a:rPr lang="en-US" dirty="0" smtClean="0"/>
              <a:t>    &lt;/script&gt;</a:t>
            </a:r>
          </a:p>
          <a:p>
            <a:pPr>
              <a:buNone/>
            </a:pPr>
            <a:r>
              <a:rPr lang="en-US" dirty="0" smtClean="0"/>
              <a:t>&lt;/head&gt;</a:t>
            </a:r>
          </a:p>
          <a:p>
            <a:pPr>
              <a:buNone/>
            </a:pPr>
            <a:r>
              <a:rPr lang="en-US" dirty="0" smtClean="0"/>
              <a:t> &lt;body&gt;</a:t>
            </a:r>
          </a:p>
          <a:p>
            <a:pPr>
              <a:buNone/>
            </a:pPr>
            <a:r>
              <a:rPr lang="en-US" dirty="0" smtClean="0"/>
              <a:t>   &lt;form&gt;</a:t>
            </a:r>
          </a:p>
          <a:p>
            <a:pPr>
              <a:buNone/>
            </a:pPr>
            <a:r>
              <a:rPr lang="en-US" dirty="0" smtClean="0"/>
              <a:t>     &lt;input type="button" value = "back" </a:t>
            </a:r>
            <a:r>
              <a:rPr lang="en-US" dirty="0" err="1" smtClean="0"/>
              <a:t>onclick</a:t>
            </a:r>
            <a:r>
              <a:rPr lang="en-US" dirty="0" smtClean="0"/>
              <a:t> = “</a:t>
            </a:r>
            <a:r>
              <a:rPr lang="en-US" dirty="0" err="1" smtClean="0"/>
              <a:t>navigat</a:t>
            </a:r>
            <a:r>
              <a:rPr lang="en-US" dirty="0" smtClean="0"/>
              <a:t>(-1)”/&gt;</a:t>
            </a:r>
          </a:p>
          <a:p>
            <a:pPr>
              <a:buNone/>
            </a:pPr>
            <a:r>
              <a:rPr lang="en-US" dirty="0" smtClean="0"/>
              <a:t>     &lt;input type ="button" value ="forward" </a:t>
            </a:r>
            <a:r>
              <a:rPr lang="en-US" dirty="0" err="1" smtClean="0"/>
              <a:t>onclick</a:t>
            </a:r>
            <a:r>
              <a:rPr lang="en-US" dirty="0" smtClean="0"/>
              <a:t> = "</a:t>
            </a:r>
            <a:r>
              <a:rPr lang="en-US" dirty="0" err="1" smtClean="0"/>
              <a:t>navigat</a:t>
            </a:r>
            <a:r>
              <a:rPr lang="en-US" dirty="0" smtClean="0"/>
              <a:t>(1);" /&gt;</a:t>
            </a:r>
          </a:p>
          <a:p>
            <a:pPr>
              <a:buNone/>
            </a:pPr>
            <a:r>
              <a:rPr lang="en-US" dirty="0" smtClean="0"/>
              <a:t>   &lt;/form&gt;</a:t>
            </a:r>
          </a:p>
          <a:p>
            <a:pPr>
              <a:buNone/>
            </a:pPr>
            <a:r>
              <a:rPr lang="en-US" dirty="0" smtClean="0"/>
              <a:t> &lt;/body&gt;</a:t>
            </a:r>
          </a:p>
          <a:p>
            <a:pPr>
              <a:buNone/>
            </a:pPr>
            <a:r>
              <a:rPr lang="en-US" dirty="0" smtClean="0"/>
              <a:t>&lt;/html</a:t>
            </a:r>
            <a:endParaRPr 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/>
          <a:srcRect b="47967"/>
          <a:stretch>
            <a:fillRect/>
          </a:stretch>
        </p:blipFill>
        <p:spPr bwMode="auto">
          <a:xfrm>
            <a:off x="5105400" y="1066800"/>
            <a:ext cx="2266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Callout 6"/>
          <p:cNvSpPr/>
          <p:nvPr/>
        </p:nvSpPr>
        <p:spPr>
          <a:xfrm>
            <a:off x="4953000" y="2514600"/>
            <a:ext cx="3505200" cy="1524000"/>
          </a:xfrm>
          <a:prstGeom prst="wedgeEllipseCallout">
            <a:avLst>
              <a:gd name="adj1" fmla="val -14578"/>
              <a:gd name="adj2" fmla="val 7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Javascript:history.go</a:t>
            </a:r>
            <a:r>
              <a:rPr lang="en-US" dirty="0" smtClean="0"/>
              <a:t>(-1)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window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&lt;form&gt;</a:t>
            </a:r>
          </a:p>
          <a:p>
            <a:pPr>
              <a:buNone/>
            </a:pPr>
            <a:r>
              <a:rPr lang="en-US" sz="1800" dirty="0" smtClean="0"/>
              <a:t>	&lt;input type ="button" value = "New window" </a:t>
            </a:r>
            <a:r>
              <a:rPr lang="en-US" sz="1800" dirty="0" err="1" smtClean="0"/>
              <a:t>onclick</a:t>
            </a:r>
            <a:r>
              <a:rPr lang="en-US" sz="1800" dirty="0" smtClean="0"/>
              <a:t> = "</a:t>
            </a:r>
            <a:r>
              <a:rPr lang="en-US" sz="1800" dirty="0" err="1" smtClean="0"/>
              <a:t>window.open</a:t>
            </a:r>
            <a:r>
              <a:rPr lang="en-US" sz="1800" dirty="0" smtClean="0"/>
              <a:t>(‘</a:t>
            </a:r>
            <a:r>
              <a:rPr lang="en-US" sz="1800" dirty="0" err="1" smtClean="0"/>
              <a:t>url</a:t>
            </a:r>
            <a:r>
              <a:rPr lang="en-US" sz="1800" dirty="0" smtClean="0"/>
              <a:t>’)" /&gt;</a:t>
            </a:r>
          </a:p>
          <a:p>
            <a:pPr>
              <a:buNone/>
            </a:pPr>
            <a:r>
              <a:rPr lang="en-US" sz="1800" dirty="0" smtClean="0"/>
              <a:t>&lt;/form&gt;</a:t>
            </a:r>
            <a:endParaRPr lang="en-US" sz="1800" dirty="0" smtClean="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OnChange</a:t>
            </a:r>
            <a:r>
              <a:rPr lang="en-US" dirty="0" smtClean="0"/>
              <a:t> event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000" dirty="0" smtClean="0"/>
              <a:t> function </a:t>
            </a:r>
            <a:r>
              <a:rPr lang="en-US" sz="2000" dirty="0" err="1" smtClean="0"/>
              <a:t>SearchHandler</a:t>
            </a:r>
            <a:r>
              <a:rPr lang="en-US" sz="2000" dirty="0" smtClean="0"/>
              <a:t>()</a:t>
            </a:r>
          </a:p>
          <a:p>
            <a:pPr>
              <a:buNone/>
            </a:pPr>
            <a:r>
              <a:rPr lang="en-US" sz="2000" dirty="0" smtClean="0"/>
              <a:t>        {</a:t>
            </a:r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i</a:t>
            </a:r>
            <a:r>
              <a:rPr lang="en-US" sz="2000" dirty="0" smtClean="0"/>
              <a:t> = </a:t>
            </a:r>
            <a:r>
              <a:rPr lang="en-US" sz="2000" dirty="0" err="1" smtClean="0"/>
              <a:t>document.pulldown.selectSearch.selectedIndex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url</a:t>
            </a:r>
            <a:r>
              <a:rPr lang="en-US" sz="2000" dirty="0" smtClean="0"/>
              <a:t> = </a:t>
            </a:r>
            <a:r>
              <a:rPr lang="en-US" sz="2000" dirty="0" err="1" smtClean="0"/>
              <a:t>document.pulldown.selectSearch.options</a:t>
            </a:r>
            <a:r>
              <a:rPr lang="en-US" sz="2000" dirty="0" smtClean="0"/>
              <a:t>[</a:t>
            </a:r>
            <a:r>
              <a:rPr lang="en-US" sz="2000" dirty="0" err="1" smtClean="0"/>
              <a:t>i</a:t>
            </a:r>
            <a:r>
              <a:rPr lang="en-US" sz="2000" dirty="0" smtClean="0"/>
              <a:t>].value;</a:t>
            </a:r>
          </a:p>
          <a:p>
            <a:pPr>
              <a:buNone/>
            </a:pPr>
            <a:r>
              <a:rPr lang="en-US" sz="2000" dirty="0" smtClean="0"/>
              <a:t>          </a:t>
            </a:r>
            <a:r>
              <a:rPr lang="en-US" sz="2000" dirty="0" err="1" smtClean="0"/>
              <a:t>window.open</a:t>
            </a:r>
            <a:r>
              <a:rPr lang="en-US" sz="2000" dirty="0" smtClean="0"/>
              <a:t> (</a:t>
            </a:r>
            <a:r>
              <a:rPr lang="en-US" sz="2000" dirty="0" err="1" smtClean="0"/>
              <a:t>url</a:t>
            </a:r>
            <a:r>
              <a:rPr lang="en-US" sz="2000" dirty="0" smtClean="0"/>
              <a:t>); </a:t>
            </a:r>
          </a:p>
          <a:p>
            <a:pPr>
              <a:buNone/>
            </a:pPr>
            <a:r>
              <a:rPr lang="en-US" sz="2000" dirty="0" smtClean="0"/>
              <a:t>        }</a:t>
            </a:r>
          </a:p>
          <a:p>
            <a:pPr>
              <a:buNone/>
            </a:pPr>
            <a:r>
              <a:rPr lang="en-US" sz="2000" dirty="0" smtClean="0"/>
              <a:t>…</a:t>
            </a:r>
          </a:p>
          <a:p>
            <a:pPr>
              <a:buNone/>
            </a:pPr>
            <a:r>
              <a:rPr lang="en-US" sz="2000" dirty="0" smtClean="0"/>
              <a:t>&lt;h1&gt;Choose search engine &lt;/h1&gt;&lt;</a:t>
            </a:r>
            <a:r>
              <a:rPr lang="en-US" sz="2000" dirty="0" err="1" smtClean="0"/>
              <a:t>br</a:t>
            </a:r>
            <a:r>
              <a:rPr lang="en-US" sz="2000" dirty="0" smtClean="0"/>
              <a:t> /&gt;</a:t>
            </a:r>
          </a:p>
          <a:p>
            <a:pPr>
              <a:buNone/>
            </a:pPr>
            <a:r>
              <a:rPr lang="en-US" sz="2000" dirty="0" smtClean="0"/>
              <a:t>&lt;form name ="</a:t>
            </a:r>
            <a:r>
              <a:rPr lang="en-US" sz="2000" dirty="0" err="1" smtClean="0"/>
              <a:t>pulldown</a:t>
            </a:r>
            <a:r>
              <a:rPr lang="en-US" sz="2000" dirty="0" smtClean="0"/>
              <a:t>" id ="</a:t>
            </a:r>
            <a:r>
              <a:rPr lang="en-US" sz="2000" dirty="0" err="1" smtClean="0"/>
              <a:t>pulldowni</a:t>
            </a:r>
            <a:r>
              <a:rPr lang="en-US" sz="2000" dirty="0" smtClean="0"/>
              <a:t>"&gt;</a:t>
            </a:r>
          </a:p>
          <a:p>
            <a:pPr>
              <a:buNone/>
            </a:pPr>
            <a:r>
              <a:rPr lang="en-US" sz="2000" dirty="0" smtClean="0"/>
              <a:t>&lt;select name ="</a:t>
            </a:r>
            <a:r>
              <a:rPr lang="en-US" sz="2000" dirty="0" err="1" smtClean="0"/>
              <a:t>selectSearch</a:t>
            </a:r>
            <a:r>
              <a:rPr lang="en-US" sz="2000" dirty="0" smtClean="0"/>
              <a:t>"  </a:t>
            </a:r>
            <a:r>
              <a:rPr lang="en-US" sz="2000" dirty="0" err="1" smtClean="0"/>
              <a:t>onchange</a:t>
            </a:r>
            <a:r>
              <a:rPr lang="en-US" sz="2000" dirty="0" smtClean="0"/>
              <a:t> ="</a:t>
            </a:r>
            <a:r>
              <a:rPr lang="en-US" sz="2000" dirty="0" err="1" smtClean="0"/>
              <a:t>SearchHandler</a:t>
            </a:r>
            <a:r>
              <a:rPr lang="en-US" sz="2000" dirty="0" smtClean="0"/>
              <a:t>();" &gt;</a:t>
            </a:r>
          </a:p>
          <a:p>
            <a:pPr>
              <a:buNone/>
            </a:pPr>
            <a:r>
              <a:rPr lang="en-US" sz="2000" dirty="0" smtClean="0"/>
              <a:t>&lt;option value ="http://www.google.com"&gt;google&lt;/option&gt;</a:t>
            </a:r>
          </a:p>
          <a:p>
            <a:pPr>
              <a:buNone/>
            </a:pPr>
            <a:r>
              <a:rPr lang="en-US" sz="2000" dirty="0" smtClean="0"/>
              <a:t>&lt;option value ="http://www.yahoo.com"&gt;yahoo&lt;/option&gt;</a:t>
            </a:r>
          </a:p>
          <a:p>
            <a:pPr>
              <a:buNone/>
            </a:pPr>
            <a:r>
              <a:rPr lang="en-US" sz="2000" dirty="0" smtClean="0"/>
              <a:t>&lt;option value ="http://www.altavista.com"&gt;altavista&lt;/option&gt;</a:t>
            </a:r>
          </a:p>
          <a:p>
            <a:pPr>
              <a:buNone/>
            </a:pPr>
            <a:r>
              <a:rPr lang="en-US" sz="2000" dirty="0" smtClean="0"/>
              <a:t>&lt;/select&gt;</a:t>
            </a:r>
          </a:p>
          <a:p>
            <a:pPr>
              <a:buNone/>
            </a:pPr>
            <a:r>
              <a:rPr lang="en-US" sz="2000" dirty="0" smtClean="0"/>
              <a:t>&lt;/form&gt;</a:t>
            </a:r>
            <a:endParaRPr lang="en-US" sz="200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0" y="0"/>
            <a:ext cx="438150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3505200" y="4038600"/>
            <a:ext cx="29718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onchange</a:t>
            </a:r>
            <a:r>
              <a:rPr lang="en-US" dirty="0" smtClean="0"/>
              <a:t> ="</a:t>
            </a:r>
            <a:r>
              <a:rPr lang="en-US" dirty="0" err="1" smtClean="0"/>
              <a:t>SearchHandler</a:t>
            </a:r>
            <a:r>
              <a:rPr lang="en-US" dirty="0" smtClean="0"/>
              <a:t>();"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and HTML Forms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&lt;HTML&gt;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&lt;HEAD&gt;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&lt;SCRIPT LANGUAGE=JavaScript&gt;&lt;!--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function plus(){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  	var n1;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var n2;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n1=document.addmult.num1.value;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n2=document.addmult.num2.value;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n1=</a:t>
            </a:r>
            <a:r>
              <a:rPr lang="en-US" sz="1100" dirty="0" err="1" smtClean="0"/>
              <a:t>parseFloat</a:t>
            </a:r>
            <a:r>
              <a:rPr lang="en-US" sz="1100" dirty="0" smtClean="0"/>
              <a:t>(n1);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n2=</a:t>
            </a:r>
            <a:r>
              <a:rPr lang="en-US" sz="1100" dirty="0" err="1" smtClean="0"/>
              <a:t>parseFloat</a:t>
            </a:r>
            <a:r>
              <a:rPr lang="en-US" sz="1100" dirty="0" smtClean="0"/>
              <a:t>(n2);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document.addmult.result.value</a:t>
            </a:r>
            <a:r>
              <a:rPr lang="en-US" sz="1100" dirty="0" smtClean="0"/>
              <a:t>=n1+n2;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function times(){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var n1;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var n2;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n1=document.addmult.num1.value;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n2=document.addmult.num2.value;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n1=</a:t>
            </a:r>
            <a:r>
              <a:rPr lang="en-US" sz="1100" dirty="0" err="1" smtClean="0"/>
              <a:t>parseFloat</a:t>
            </a:r>
            <a:r>
              <a:rPr lang="en-US" sz="1100" dirty="0" smtClean="0"/>
              <a:t>(n1);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n2=</a:t>
            </a:r>
            <a:r>
              <a:rPr lang="en-US" sz="1100" dirty="0" err="1" smtClean="0"/>
              <a:t>parseFloat</a:t>
            </a:r>
            <a:r>
              <a:rPr lang="en-US" sz="1100" dirty="0" smtClean="0"/>
              <a:t>(n2);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</a:t>
            </a:r>
            <a:r>
              <a:rPr lang="en-US" sz="1100" dirty="0" err="1" smtClean="0"/>
              <a:t>document.addmult.result.value</a:t>
            </a:r>
            <a:r>
              <a:rPr lang="en-US" sz="1100" dirty="0" smtClean="0"/>
              <a:t>=n1*n2;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}</a:t>
            </a: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343400" y="1216152"/>
            <a:ext cx="4572000" cy="493776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//--&gt;&lt;/SCRIPT&gt;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&lt;/HEAD&gt;</a:t>
            </a:r>
          </a:p>
          <a:p>
            <a:pPr>
              <a:buNone/>
            </a:pPr>
            <a:r>
              <a:rPr lang="en-US" sz="1100" dirty="0" smtClean="0"/>
              <a:t>&lt;BODY BGCOLOR="#FFFFCC"&gt;</a:t>
            </a:r>
          </a:p>
          <a:p>
            <a:pPr>
              <a:buNone/>
            </a:pPr>
            <a:r>
              <a:rPr lang="en-US" sz="1100" dirty="0" smtClean="0"/>
              <a:t>&lt;P&gt;&lt;FORM   name=</a:t>
            </a:r>
            <a:r>
              <a:rPr lang="en-US" sz="1100" dirty="0" err="1" smtClean="0"/>
              <a:t>addmult</a:t>
            </a:r>
            <a:r>
              <a:rPr lang="en-US" sz="1100" dirty="0" smtClean="0"/>
              <a:t>&gt;</a:t>
            </a:r>
          </a:p>
          <a:p>
            <a:pPr>
              <a:buNone/>
            </a:pPr>
            <a:r>
              <a:rPr lang="en-US" sz="1100" dirty="0" smtClean="0"/>
              <a:t>&lt;</a:t>
            </a:r>
            <a:r>
              <a:rPr lang="en-US" sz="1100" dirty="0" err="1" smtClean="0"/>
              <a:t>fieldset</a:t>
            </a:r>
            <a:r>
              <a:rPr lang="en-US" sz="1100" dirty="0" smtClean="0"/>
              <a:t> style="width: 305px; height: 110px"&gt;&lt;legend&gt;Simple calculator &lt;/legend&gt;</a:t>
            </a:r>
          </a:p>
          <a:p>
            <a:pPr>
              <a:buNone/>
            </a:pPr>
            <a:r>
              <a:rPr lang="en-US" sz="1100" dirty="0" smtClean="0"/>
              <a:t>   &lt;P style="width: 277px; height: 81px;"&gt;Enter a number in each field:</a:t>
            </a:r>
          </a:p>
          <a:p>
            <a:pPr>
              <a:buNone/>
            </a:pPr>
            <a:r>
              <a:rPr lang="en-US" sz="1100" dirty="0" smtClean="0"/>
              <a:t>   &lt;INPUT TYPE=text NAME=num1 VALUE="" SIZE=5&gt;</a:t>
            </a:r>
          </a:p>
          <a:p>
            <a:pPr>
              <a:buNone/>
            </a:pPr>
            <a:r>
              <a:rPr lang="en-US" sz="1100" dirty="0" smtClean="0"/>
              <a:t>   &lt;INPUT TYPE=text NAME=num2 VALUE="" SIZE=5&gt;&lt;BR&gt;</a:t>
            </a:r>
          </a:p>
          <a:p>
            <a:pPr>
              <a:buNone/>
            </a:pPr>
            <a:r>
              <a:rPr lang="en-US" sz="1100" dirty="0" smtClean="0"/>
              <a:t>   &lt;INPUT TYPE=button  VALUE="+" </a:t>
            </a:r>
            <a:r>
              <a:rPr lang="en-US" sz="1100" dirty="0" err="1" smtClean="0"/>
              <a:t>onclick</a:t>
            </a:r>
            <a:r>
              <a:rPr lang="en-US" sz="1100" dirty="0" smtClean="0"/>
              <a:t>="plus()"&gt;</a:t>
            </a:r>
          </a:p>
          <a:p>
            <a:pPr>
              <a:buNone/>
            </a:pPr>
            <a:r>
              <a:rPr lang="en-US" sz="1100" dirty="0" smtClean="0"/>
              <a:t>   &lt;INPUT TYPE=button  VALUE="*" </a:t>
            </a:r>
            <a:r>
              <a:rPr lang="en-US" sz="1100" dirty="0" err="1" smtClean="0"/>
              <a:t>onclick</a:t>
            </a:r>
            <a:r>
              <a:rPr lang="en-US" sz="1100" dirty="0" smtClean="0"/>
              <a:t>="times()"&gt;&lt;BR&gt;</a:t>
            </a:r>
          </a:p>
          <a:p>
            <a:pPr>
              <a:buNone/>
            </a:pPr>
            <a:r>
              <a:rPr lang="en-US" sz="1100" dirty="0" smtClean="0"/>
              <a:t>   &lt;INPUT TYPE=reset VALUE="Reset Form"&gt;&lt;BR&gt;</a:t>
            </a:r>
          </a:p>
          <a:p>
            <a:pPr>
              <a:buNone/>
            </a:pPr>
            <a:r>
              <a:rPr lang="en-US" sz="1100" dirty="0" smtClean="0"/>
              <a:t>   Result: &lt;input type = text name = result&gt;</a:t>
            </a:r>
          </a:p>
          <a:p>
            <a:pPr>
              <a:buNone/>
            </a:pPr>
            <a:r>
              <a:rPr lang="en-US" sz="1100" dirty="0" smtClean="0"/>
              <a:t>   &lt;/</a:t>
            </a:r>
            <a:r>
              <a:rPr lang="en-US" sz="1100" dirty="0" err="1" smtClean="0"/>
              <a:t>fieldset</a:t>
            </a:r>
            <a:r>
              <a:rPr lang="en-US" sz="1100" dirty="0" smtClean="0"/>
              <a:t>&gt;</a:t>
            </a:r>
          </a:p>
          <a:p>
            <a:pPr>
              <a:buNone/>
            </a:pPr>
            <a:r>
              <a:rPr lang="en-US" sz="1100" dirty="0" smtClean="0"/>
              <a:t>&lt;/FORM&gt;&lt;/HTML&gt;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1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0" y="3124200"/>
            <a:ext cx="3733800" cy="373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JavaScript and HTML Forms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066800"/>
            <a:ext cx="4346448" cy="5562600"/>
          </a:xfrm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&lt;HTML&gt;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&lt;HEAD&gt;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&lt;SCRIPT LANGUAGE=JavaScript&gt;&lt;!--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function verify(){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 with(</a:t>
            </a:r>
            <a:r>
              <a:rPr lang="en-US" sz="1100" dirty="0" err="1" smtClean="0"/>
              <a:t>document.infoform</a:t>
            </a:r>
            <a:r>
              <a:rPr lang="en-US" sz="1100" dirty="0" smtClean="0"/>
              <a:t>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 	if((</a:t>
            </a:r>
            <a:r>
              <a:rPr lang="en-US" sz="1100" dirty="0" err="1" smtClean="0"/>
              <a:t>fullname.value</a:t>
            </a:r>
            <a:r>
              <a:rPr lang="en-US" sz="1100" dirty="0" smtClean="0"/>
              <a:t>=="")||(</a:t>
            </a:r>
            <a:r>
              <a:rPr lang="en-US" sz="1100" dirty="0" err="1" smtClean="0"/>
              <a:t>address.value</a:t>
            </a:r>
            <a:r>
              <a:rPr lang="en-US" sz="1100" dirty="0" smtClean="0"/>
              <a:t>=="")||(</a:t>
            </a:r>
            <a:r>
              <a:rPr lang="en-US" sz="1100" dirty="0" err="1" smtClean="0"/>
              <a:t>email.value</a:t>
            </a:r>
            <a:r>
              <a:rPr lang="en-US" sz="1100" dirty="0" smtClean="0"/>
              <a:t>=="")){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  alert("You have left one or more fields blank.  Please supply the    	  	  necessary information, and re-submit the form.");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else 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 </a:t>
            </a:r>
            <a:r>
              <a:rPr lang="en-US" sz="1100" dirty="0" err="1" smtClean="0"/>
              <a:t>display.value</a:t>
            </a:r>
            <a:r>
              <a:rPr lang="en-US" sz="1100" dirty="0" smtClean="0"/>
              <a:t>="The following information has been added to our 				 guestbook:\r"+</a:t>
            </a:r>
            <a:r>
              <a:rPr lang="en-US" sz="1100" dirty="0" err="1" smtClean="0"/>
              <a:t>fullname.value</a:t>
            </a:r>
            <a:r>
              <a:rPr lang="en-US" sz="1100" dirty="0" smtClean="0"/>
              <a:t>+"\r"+ </a:t>
            </a:r>
            <a:r>
              <a:rPr lang="en-US" sz="1100" dirty="0" err="1" smtClean="0"/>
              <a:t>address.value</a:t>
            </a:r>
            <a:r>
              <a:rPr lang="en-US" sz="1100" dirty="0" smtClean="0"/>
              <a:t> +"\r" +</a:t>
            </a:r>
            <a:r>
              <a:rPr lang="en-US" sz="1100" dirty="0" err="1" smtClean="0"/>
              <a:t>email.value</a:t>
            </a:r>
            <a:r>
              <a:rPr lang="en-US" sz="1100" dirty="0" smtClean="0"/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//--&gt;&lt;/SCRIPT&gt;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&lt;/HEAD&gt;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&lt;BODY BGCOLOR="#FFFFCC"&gt;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&lt;P&gt;&lt;FORM   name=</a:t>
            </a:r>
            <a:r>
              <a:rPr lang="en-US" sz="1100" dirty="0" err="1" smtClean="0"/>
              <a:t>infoform</a:t>
            </a:r>
            <a:r>
              <a:rPr lang="en-US" sz="1100" dirty="0" smtClean="0"/>
              <a:t>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   &lt;P&gt;&lt;TABLE BORDER=0&gt;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      &lt;TR&gt;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&lt;TD WIDTH=83&gt;Name:&lt;/TD&gt;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	&lt;TD&gt;&lt;INPUT TYPE=text NAME=</a:t>
            </a:r>
            <a:r>
              <a:rPr lang="en-US" sz="1100" dirty="0" err="1" smtClean="0"/>
              <a:t>fullname</a:t>
            </a:r>
            <a:r>
              <a:rPr lang="en-US" sz="1100" dirty="0" smtClean="0"/>
              <a:t> VALUE="" SIZE=32&gt;&lt;/TD&gt;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100" dirty="0" smtClean="0"/>
              <a:t>       &lt;/TR&gt;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100" dirty="0" smtClean="0"/>
          </a:p>
          <a:p>
            <a:pPr eaLnBrk="1" hangingPunct="1">
              <a:lnSpc>
                <a:spcPct val="80000"/>
              </a:lnSpc>
              <a:buNone/>
            </a:pPr>
            <a:endParaRPr lang="en-US" sz="1100" dirty="0" smtClean="0"/>
          </a:p>
        </p:txBody>
      </p:sp>
      <p:sp>
        <p:nvSpPr>
          <p:cNvPr id="65540" name="Rectangle 5"/>
          <p:cNvSpPr>
            <a:spLocks noGrp="1" noChangeArrowheads="1"/>
          </p:cNvSpPr>
          <p:nvPr>
            <p:ph type="body" sz="half" idx="2"/>
          </p:nvPr>
        </p:nvSpPr>
        <p:spPr>
          <a:xfrm>
            <a:off x="4419600" y="1216152"/>
            <a:ext cx="4724400" cy="4937760"/>
          </a:xfrm>
        </p:spPr>
        <p:txBody>
          <a:bodyPr>
            <a:noAutofit/>
          </a:bodyPr>
          <a:lstStyle/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&lt;TR&gt;</a:t>
            </a:r>
            <a:endParaRPr lang="en-US" sz="1100" dirty="0" smtClean="0"/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100" dirty="0" smtClean="0"/>
              <a:t>         </a:t>
            </a:r>
            <a:r>
              <a:rPr lang="en-US" sz="1200" dirty="0" smtClean="0"/>
              <a:t>&lt;TD&gt;Address:&lt;/TD&gt;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        &lt;TD&gt;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           &lt;P&gt;&lt;INPUT TYPE=text NAME=address VALUE="" SIZE=32&gt;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        &lt;/TD&gt;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&lt;/TR&gt;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&lt;TR&gt;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        &lt;TD&gt;E-</a:t>
            </a:r>
            <a:r>
              <a:rPr lang="en-US" sz="1200" dirty="0" err="1" smtClean="0"/>
              <a:t>maill</a:t>
            </a:r>
            <a:r>
              <a:rPr lang="en-US" sz="1200" dirty="0" smtClean="0"/>
              <a:t>&lt;/TD&gt;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        &lt;TD&gt;&lt;INPUT TYPE=text NAME=email VALUE="" SIZE=32&gt;&lt;/TD&gt;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&lt;/TR&gt;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&lt;TR&gt;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       &lt;TD&gt;&lt;INPUT TYPE=button  VALUE="Submit" </a:t>
            </a:r>
            <a:r>
              <a:rPr lang="en-US" sz="1200" dirty="0" err="1" smtClean="0"/>
              <a:t>onclick</a:t>
            </a:r>
            <a:r>
              <a:rPr lang="en-US" sz="1200" dirty="0" smtClean="0"/>
              <a:t>="verify()"&gt;&lt;/TD&gt;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         &lt;TD&gt;&lt;INPUT TYPE=reset VALUE="Clear Your Information“&gt;&lt;/TD&gt;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&lt;/TR&gt;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&lt;TR&gt;&lt;TD&gt;&lt;TEXTAREA NAME=display ROWS=5 COLS=41 WRAP=virtual&gt; &lt;/TEXTAREA&gt; &lt;/TD&gt;</a:t>
            </a:r>
          </a:p>
          <a:p>
            <a:pPr marL="450850" indent="-273050" eaLnBrk="1" hangingPunct="1">
              <a:lnSpc>
                <a:spcPct val="80000"/>
              </a:lnSpc>
              <a:buNone/>
            </a:pPr>
            <a:r>
              <a:rPr lang="en-US" sz="1200" dirty="0" smtClean="0"/>
              <a:t>&lt;/TR&gt;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 smtClean="0"/>
              <a:t>&lt;/TABLE&gt;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 smtClean="0"/>
              <a:t>&lt;/FORM&gt;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 smtClean="0"/>
              <a:t>&lt;/BODY&gt;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200" dirty="0" smtClean="0"/>
              <a:t>&lt;/HTML&gt;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2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b="32653"/>
          <a:stretch>
            <a:fillRect/>
          </a:stretch>
        </p:blipFill>
        <p:spPr bwMode="auto">
          <a:xfrm>
            <a:off x="7543800" y="5318234"/>
            <a:ext cx="4495800" cy="1500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023" y="152681"/>
            <a:ext cx="7772977" cy="837640"/>
          </a:xfrm>
        </p:spPr>
        <p:txBody>
          <a:bodyPr lIns="82058" tIns="41029" rIns="82058" bIns="41029"/>
          <a:lstStyle/>
          <a:p>
            <a:pPr eaLnBrk="1" hangingPunct="1"/>
            <a:r>
              <a:rPr lang="en-US" sz="4800" b="1">
                <a:solidFill>
                  <a:srgbClr val="FF0000"/>
                </a:solidFill>
              </a:rPr>
              <a:t>Cookies</a:t>
            </a:r>
          </a:p>
        </p:txBody>
      </p:sp>
      <p:pic>
        <p:nvPicPr>
          <p:cNvPr id="532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" y="838200"/>
            <a:ext cx="84582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76980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JavaScript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JavaScript statements in head written to the beginning of the body section but don’t violate HTML code already there</a:t>
            </a:r>
          </a:p>
          <a:p>
            <a:pPr eaLnBrk="1" hangingPunct="1"/>
            <a:r>
              <a:rPr lang="en-US" dirty="0" smtClean="0"/>
              <a:t>JavaScript statements in body written based on their location</a:t>
            </a:r>
          </a:p>
          <a:p>
            <a:pPr eaLnBrk="1" hangingPunct="1"/>
            <a:r>
              <a:rPr lang="en-US" dirty="0" smtClean="0"/>
              <a:t>JavaScript interpreted first then HTML interpreted second</a:t>
            </a:r>
          </a:p>
          <a:p>
            <a:pPr lvl="1" eaLnBrk="1" hangingPunct="1"/>
            <a:r>
              <a:rPr lang="en-US" i="1" dirty="0" smtClean="0"/>
              <a:t>Document.write</a:t>
            </a:r>
            <a:r>
              <a:rPr lang="en-US" dirty="0" smtClean="0"/>
              <a:t> writes to the HTML document not the web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What are cookies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6364" y="1344706"/>
            <a:ext cx="8229023" cy="5378824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</a:pPr>
            <a:r>
              <a:rPr lang="en-US" sz="2200"/>
              <a:t>small pieces of information that scripts can store on a </a:t>
            </a:r>
            <a:r>
              <a:rPr lang="en-US" sz="2200" b="1" i="1"/>
              <a:t>client-side machine</a:t>
            </a:r>
            <a:r>
              <a:rPr lang="en-US" sz="2200"/>
              <a:t> in </a:t>
            </a:r>
            <a:r>
              <a:rPr lang="en-US" sz="2200" b="1" i="1"/>
              <a:t>browser-dependent</a:t>
            </a:r>
            <a:r>
              <a:rPr lang="en-US" sz="2200"/>
              <a:t> format in a reasonably </a:t>
            </a:r>
            <a:r>
              <a:rPr lang="en-US" sz="2200" b="1" i="1"/>
              <a:t>secure manner</a:t>
            </a:r>
            <a:endParaRPr lang="en-US" sz="2200"/>
          </a:p>
          <a:p>
            <a:pPr eaLnBrk="1" hangingPunct="1">
              <a:lnSpc>
                <a:spcPct val="90000"/>
              </a:lnSpc>
            </a:pPr>
            <a:r>
              <a:rPr lang="en-US" sz="2200"/>
              <a:t>Cookies used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store the username and password you enter into a password-protected web site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store user preferences and information about the user’s previous visit to the site – name, date, etc.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store pieces of information to be passed from one page to the other, like </a:t>
            </a:r>
            <a:r>
              <a:rPr lang="en-US" sz="1800" i="1"/>
              <a:t>shopping cart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Fields of each cookie record  with HTTP header access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Domain of the server that created the cookie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Information on whether you need a secure HTTP connection to access the cookie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Pathname of URL(s) capable of accessing the cookie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Expiration date of the cookie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Name of the cookie entry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/>
              <a:t>String data associated with the cookie entry</a:t>
            </a:r>
          </a:p>
        </p:txBody>
      </p:sp>
    </p:spTree>
    <p:extLst>
      <p:ext uri="{BB962C8B-B14F-4D97-AF65-F5344CB8AC3E}">
        <p14:creationId xmlns:p14="http://schemas.microsoft.com/office/powerpoint/2010/main" xmlns="" val="100073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599640"/>
            <a:ext cx="8229023" cy="4801721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Setting and getting cookies with a server-side application relies on HTTP headers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You cannot set a cookie or retrieve one after the page has loaded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JavaScript script is a client-side application and thus enables you to process cookies at any time, without contacting the server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cookie property of the document object reflects all cookies that are valid for the web page hosting the script;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document.cookie is equivalent to the Cookie field in the HTTP request header</a:t>
            </a:r>
          </a:p>
        </p:txBody>
      </p:sp>
    </p:spTree>
    <p:extLst>
      <p:ext uri="{BB962C8B-B14F-4D97-AF65-F5344CB8AC3E}">
        <p14:creationId xmlns:p14="http://schemas.microsoft.com/office/powerpoint/2010/main" xmlns="" val="14872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599640"/>
            <a:ext cx="8229023" cy="4496360"/>
          </a:xfrm>
        </p:spPr>
        <p:txBody>
          <a:bodyPr lIns="82058" tIns="41029" rIns="82058" bIns="41029"/>
          <a:lstStyle/>
          <a:p>
            <a:pPr eaLnBrk="1" hangingPunct="1"/>
            <a:r>
              <a:rPr lang="en-US" sz="2800" dirty="0"/>
              <a:t>Three defined actions related to cookies:</a:t>
            </a:r>
          </a:p>
          <a:p>
            <a:pPr lvl="1" eaLnBrk="1" hangingPunct="1"/>
            <a:r>
              <a:rPr lang="en-US" sz="2400" dirty="0"/>
              <a:t>Saving cookies</a:t>
            </a:r>
          </a:p>
          <a:p>
            <a:pPr lvl="2" eaLnBrk="1" hangingPunct="1"/>
            <a:r>
              <a:rPr lang="en-US" dirty="0"/>
              <a:t>write cookie data to the cookie file</a:t>
            </a:r>
          </a:p>
          <a:p>
            <a:pPr lvl="1" eaLnBrk="1" hangingPunct="1"/>
            <a:r>
              <a:rPr lang="en-US" sz="2400" dirty="0"/>
              <a:t>Retrieving the value of a cookie according to its name</a:t>
            </a:r>
          </a:p>
          <a:p>
            <a:pPr lvl="2" eaLnBrk="1" hangingPunct="1"/>
            <a:r>
              <a:rPr lang="en-US" dirty="0"/>
              <a:t>reading cookie data from the cookie file</a:t>
            </a:r>
          </a:p>
          <a:p>
            <a:pPr lvl="1" eaLnBrk="1" hangingPunct="1"/>
            <a:r>
              <a:rPr lang="en-US" sz="2400" dirty="0"/>
              <a:t>Deleting a cookie</a:t>
            </a:r>
          </a:p>
          <a:p>
            <a:pPr lvl="2" eaLnBrk="1" hangingPunct="1"/>
            <a:r>
              <a:rPr lang="en-US" dirty="0"/>
              <a:t>remove a cookie file</a:t>
            </a:r>
          </a:p>
          <a:p>
            <a:pPr eaLnBrk="1" hangingPunct="1"/>
            <a:r>
              <a:rPr lang="en-US" sz="2800" dirty="0"/>
              <a:t>The original object model defines cookies as properties of documents</a:t>
            </a:r>
          </a:p>
          <a:p>
            <a:pPr lvl="1" eaLnBrk="1" hangingPunct="1">
              <a:buFontTx/>
              <a:buNone/>
            </a:pPr>
            <a:r>
              <a:rPr lang="en-US" sz="2400" i="1" dirty="0" err="1"/>
              <a:t>document.cookie</a:t>
            </a:r>
            <a:r>
              <a:rPr lang="en-US" sz="2400" i="1" dirty="0"/>
              <a:t> = “string to be stored in cookie”;</a:t>
            </a:r>
          </a:p>
        </p:txBody>
      </p:sp>
    </p:spTree>
    <p:extLst>
      <p:ext uri="{BB962C8B-B14F-4D97-AF65-F5344CB8AC3E}">
        <p14:creationId xmlns:p14="http://schemas.microsoft.com/office/powerpoint/2010/main" xmlns="" val="425771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599640"/>
            <a:ext cx="8229023" cy="4343681"/>
          </a:xfrm>
        </p:spPr>
        <p:txBody>
          <a:bodyPr lIns="82058" tIns="41029" rIns="82058" bIns="41029"/>
          <a:lstStyle/>
          <a:p>
            <a:pPr marL="455879" indent="-455879">
              <a:buNone/>
            </a:pPr>
            <a:r>
              <a:rPr lang="en-US" sz="2800" b="1"/>
              <a:t>Saving cookie</a:t>
            </a:r>
            <a:endParaRPr lang="en-US" sz="2800"/>
          </a:p>
          <a:p>
            <a:pPr marL="455879" indent="-455879"/>
            <a:r>
              <a:rPr lang="en-US" sz="2800"/>
              <a:t>use a simple JavaScript assignment operator with the </a:t>
            </a:r>
            <a:r>
              <a:rPr lang="en-US" sz="2800" i="1"/>
              <a:t>document.cookie</a:t>
            </a:r>
            <a:r>
              <a:rPr lang="en-US" sz="2800"/>
              <a:t> property</a:t>
            </a:r>
          </a:p>
          <a:p>
            <a:pPr marL="455879" indent="-455879">
              <a:buNone/>
            </a:pPr>
            <a:r>
              <a:rPr lang="en-US" sz="2800" i="1"/>
              <a:t>document.cookie = “cookieName=cookieData</a:t>
            </a:r>
          </a:p>
          <a:p>
            <a:pPr marL="455879" indent="-455879">
              <a:buNone/>
            </a:pPr>
            <a:r>
              <a:rPr lang="en-US" sz="2800" i="1"/>
              <a:t>				[; expires=timeInGMTString]</a:t>
            </a:r>
          </a:p>
          <a:p>
            <a:pPr marL="455879" indent="-455879">
              <a:buNone/>
            </a:pPr>
            <a:r>
              <a:rPr lang="en-US" sz="2800" i="1"/>
              <a:t>				[; path=pathName]</a:t>
            </a:r>
          </a:p>
          <a:p>
            <a:pPr marL="455879" indent="-455879">
              <a:buNone/>
            </a:pPr>
            <a:r>
              <a:rPr lang="en-US" sz="2800" i="1"/>
              <a:t>				[; domain=domainName]</a:t>
            </a:r>
          </a:p>
          <a:p>
            <a:pPr marL="455879" indent="-455879">
              <a:buNone/>
            </a:pPr>
            <a:r>
              <a:rPr lang="en-US" sz="2800" i="1"/>
              <a:t>				[; secure]”</a:t>
            </a:r>
          </a:p>
        </p:txBody>
      </p:sp>
    </p:spTree>
    <p:extLst>
      <p:ext uri="{BB962C8B-B14F-4D97-AF65-F5344CB8AC3E}">
        <p14:creationId xmlns:p14="http://schemas.microsoft.com/office/powerpoint/2010/main" xmlns="" val="3943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599640"/>
            <a:ext cx="8229023" cy="4877360"/>
          </a:xfrm>
        </p:spPr>
        <p:txBody>
          <a:bodyPr lIns="82058" tIns="41029" rIns="82058" bIns="41029"/>
          <a:lstStyle/>
          <a:p>
            <a:pPr marL="455879" indent="-455879">
              <a:lnSpc>
                <a:spcPct val="90000"/>
              </a:lnSpc>
              <a:buNone/>
            </a:pPr>
            <a:r>
              <a:rPr lang="en-US" sz="2800" b="1"/>
              <a:t>Saving cookie</a:t>
            </a:r>
            <a:endParaRPr lang="en-US" sz="2800"/>
          </a:p>
          <a:p>
            <a:pPr marL="455879" indent="-455879">
              <a:lnSpc>
                <a:spcPct val="90000"/>
              </a:lnSpc>
            </a:pPr>
            <a:r>
              <a:rPr lang="en-US" sz="2800" b="1"/>
              <a:t>Name/Data</a:t>
            </a:r>
          </a:p>
          <a:p>
            <a:pPr marL="1313502" lvl="1">
              <a:lnSpc>
                <a:spcPct val="90000"/>
              </a:lnSpc>
            </a:pPr>
            <a:r>
              <a:rPr lang="en-US" sz="2400"/>
              <a:t>Each cookie must have a name and a string value (even if that value is an empty string)</a:t>
            </a:r>
          </a:p>
          <a:p>
            <a:pPr marL="1313502" lvl="1">
              <a:lnSpc>
                <a:spcPct val="90000"/>
              </a:lnSpc>
            </a:pPr>
            <a:r>
              <a:rPr lang="en-US" sz="2400"/>
              <a:t>To store the string “Abebe” in the cookie named ‘</a:t>
            </a:r>
            <a:r>
              <a:rPr lang="en-US" sz="2400" i="1"/>
              <a:t>mycustomer’</a:t>
            </a:r>
          </a:p>
          <a:p>
            <a:pPr marL="1313502" lvl="1">
              <a:buNone/>
            </a:pPr>
            <a:r>
              <a:rPr lang="en-US" sz="2400" i="1"/>
              <a:t>document.cookie=“mycustomer=Abebe”</a:t>
            </a:r>
          </a:p>
          <a:p>
            <a:pPr marL="455879" indent="-455879">
              <a:lnSpc>
                <a:spcPct val="90000"/>
              </a:lnSpc>
            </a:pPr>
            <a:r>
              <a:rPr lang="en-US" sz="2800"/>
              <a:t>If the browser sees no existing cookie in the current domain with this name, it automatically creates the cookie entry for you; if the named cookie already exists, the browser replaces the old data with the new data</a:t>
            </a:r>
          </a:p>
        </p:txBody>
      </p:sp>
    </p:spTree>
    <p:extLst>
      <p:ext uri="{BB962C8B-B14F-4D97-AF65-F5344CB8AC3E}">
        <p14:creationId xmlns:p14="http://schemas.microsoft.com/office/powerpoint/2010/main" xmlns="" val="1905772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448361"/>
            <a:ext cx="8229023" cy="5028640"/>
          </a:xfrm>
        </p:spPr>
        <p:txBody>
          <a:bodyPr lIns="82058" tIns="41029" rIns="82058" bIns="41029"/>
          <a:lstStyle/>
          <a:p>
            <a:pPr eaLnBrk="1" hangingPunct="1">
              <a:buFontTx/>
              <a:buNone/>
            </a:pPr>
            <a:r>
              <a:rPr lang="en-US" sz="2800" b="1"/>
              <a:t>Saving cookie</a:t>
            </a:r>
          </a:p>
          <a:p>
            <a:pPr eaLnBrk="1" hangingPunct="1"/>
            <a:r>
              <a:rPr lang="en-US" sz="2800"/>
              <a:t>all the other cookie properties are optional</a:t>
            </a:r>
          </a:p>
          <a:p>
            <a:pPr eaLnBrk="1" hangingPunct="1"/>
            <a:r>
              <a:rPr lang="en-US" sz="2800"/>
              <a:t>The entire name/value pair must be a single string with no semicolons, commas, or character spaces</a:t>
            </a:r>
          </a:p>
          <a:p>
            <a:pPr marL="1313502" lvl="1"/>
            <a:r>
              <a:rPr lang="en-US" sz="2000">
                <a:solidFill>
                  <a:srgbClr val="800000"/>
                </a:solidFill>
              </a:rPr>
              <a:t>What if I want to store the string “Aemro B.”?</a:t>
            </a:r>
          </a:p>
          <a:p>
            <a:pPr eaLnBrk="1" hangingPunct="1"/>
            <a:r>
              <a:rPr lang="en-US" sz="2800"/>
              <a:t>You cannot save a JavaScript array or object to a cookie</a:t>
            </a:r>
          </a:p>
          <a:p>
            <a:pPr marL="1313502" lvl="1"/>
            <a:r>
              <a:rPr lang="en-US" sz="2400"/>
              <a:t>Change array elements to string</a:t>
            </a:r>
          </a:p>
          <a:p>
            <a:pPr marL="1313502" lvl="1"/>
            <a:r>
              <a:rPr lang="en-US" sz="2400" i="1"/>
              <a:t>Array.join()</a:t>
            </a:r>
            <a:r>
              <a:rPr lang="en-US" sz="2400"/>
              <a:t> – convert to string</a:t>
            </a:r>
          </a:p>
          <a:p>
            <a:pPr marL="1313502" lvl="1"/>
            <a:r>
              <a:rPr lang="en-US" sz="2400" i="1"/>
              <a:t>String.split()</a:t>
            </a:r>
            <a:r>
              <a:rPr lang="en-US" sz="2400"/>
              <a:t> – to recreate the array</a:t>
            </a:r>
          </a:p>
        </p:txBody>
      </p:sp>
    </p:spTree>
    <p:extLst>
      <p:ext uri="{BB962C8B-B14F-4D97-AF65-F5344CB8AC3E}">
        <p14:creationId xmlns:p14="http://schemas.microsoft.com/office/powerpoint/2010/main" xmlns="" val="397227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448360"/>
            <a:ext cx="8229023" cy="4875960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/>
              <a:t>Saving cookie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/>
              <a:t>Expires 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z="2000"/>
              <a:t>Specifies the time the cookie will be removed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z="2000"/>
              <a:t>If left unspecified, the cookie will be deleted when the browser is closed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z="2000"/>
              <a:t>Expiration dates, when supplied, must be passed as Greenwich Mean Time (GMT) strings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z="2000"/>
              <a:t>To calculate an expiration date based on today’s date, use the JavaScript Date object as follows:</a:t>
            </a:r>
          </a:p>
          <a:p>
            <a:pPr marL="455879" lvl="1" indent="227940">
              <a:lnSpc>
                <a:spcPct val="90000"/>
              </a:lnSpc>
              <a:buNone/>
            </a:pPr>
            <a:r>
              <a:rPr lang="en-US" sz="2000"/>
              <a:t>var exp = new Date();</a:t>
            </a:r>
          </a:p>
          <a:p>
            <a:pPr marL="455879" lvl="1" indent="227940">
              <a:lnSpc>
                <a:spcPct val="90000"/>
              </a:lnSpc>
              <a:buNone/>
            </a:pPr>
            <a:r>
              <a:rPr lang="en-US" sz="2000"/>
              <a:t>var oneYearFromNow = exp.getTime() + </a:t>
            </a:r>
          </a:p>
          <a:p>
            <a:pPr marL="1656836" lvl="2">
              <a:lnSpc>
                <a:spcPct val="90000"/>
              </a:lnSpc>
              <a:buNone/>
            </a:pPr>
            <a:r>
              <a:rPr lang="en-US"/>
              <a:t>				      (365 * 24 * 60 * 60 * 1000);</a:t>
            </a:r>
          </a:p>
          <a:p>
            <a:pPr marL="455879" lvl="1" indent="227940">
              <a:lnSpc>
                <a:spcPct val="90000"/>
              </a:lnSpc>
              <a:buNone/>
            </a:pPr>
            <a:r>
              <a:rPr lang="en-US" sz="2000"/>
              <a:t>exp.setTime(oneYearFromNow);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/>
              <a:t>document.cookie = “userName=Aemro; expires=” + exp.toGMTString();</a:t>
            </a:r>
          </a:p>
        </p:txBody>
      </p:sp>
    </p:spTree>
    <p:extLst>
      <p:ext uri="{BB962C8B-B14F-4D97-AF65-F5344CB8AC3E}">
        <p14:creationId xmlns:p14="http://schemas.microsoft.com/office/powerpoint/2010/main" xmlns="" val="66173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448360"/>
            <a:ext cx="8229023" cy="4875960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/>
              <a:t>Saving cookie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/>
              <a:t>Expires</a:t>
            </a:r>
            <a:endParaRPr lang="en-US" sz="2400"/>
          </a:p>
          <a:p>
            <a:pPr marL="455879" lvl="1" indent="227940">
              <a:lnSpc>
                <a:spcPct val="90000"/>
              </a:lnSpc>
            </a:pPr>
            <a:r>
              <a:rPr lang="en-US" sz="2000"/>
              <a:t>In the cookie file, the expiration date and time is stored as a numeric value (in seconds) but, to set it, you need to supply the time in GMT format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/>
              <a:t>Path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z="2000"/>
              <a:t>For client-side cookies, the default path setting (the current directory) is usually the best choice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b="1"/>
              <a:t>Domain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z="2000"/>
              <a:t>Unless you expect the document to be replicated in another server within your domain, you can usually omit the domain parameter when saving a cookie. 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z="2000"/>
              <a:t>Default behavior automatically supplies the domain of the current document to the cookie file entry</a:t>
            </a:r>
          </a:p>
        </p:txBody>
      </p:sp>
    </p:spTree>
    <p:extLst>
      <p:ext uri="{BB962C8B-B14F-4D97-AF65-F5344CB8AC3E}">
        <p14:creationId xmlns:p14="http://schemas.microsoft.com/office/powerpoint/2010/main" xmlns="" val="42637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448360"/>
            <a:ext cx="8229023" cy="4875960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b="1" smtClean="0"/>
              <a:t>Saving cookie</a:t>
            </a:r>
          </a:p>
          <a:p>
            <a:pPr eaLnBrk="1" hangingPunct="1">
              <a:lnSpc>
                <a:spcPct val="90000"/>
              </a:lnSpc>
            </a:pPr>
            <a:r>
              <a:rPr lang="en-US" b="1" smtClean="0"/>
              <a:t>SECURE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mtClean="0"/>
              <a:t>Encrypts the content of the cookie file so that it is not accessible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mtClean="0"/>
              <a:t>If you omit the SECURE parameter when saving a cookie, you imply that the cookie data is accessible to any document or server-side program from your site that meets the other domain- and path-matching properties.</a:t>
            </a:r>
          </a:p>
          <a:p>
            <a:pPr marL="455879" lvl="1" indent="227940">
              <a:lnSpc>
                <a:spcPct val="90000"/>
              </a:lnSpc>
            </a:pPr>
            <a:r>
              <a:rPr lang="en-US" smtClean="0"/>
              <a:t>For client-side scripting of cookies, you should omit this parameter when saving a cookie.</a:t>
            </a:r>
          </a:p>
        </p:txBody>
      </p:sp>
    </p:spTree>
    <p:extLst>
      <p:ext uri="{BB962C8B-B14F-4D97-AF65-F5344CB8AC3E}">
        <p14:creationId xmlns:p14="http://schemas.microsoft.com/office/powerpoint/2010/main" xmlns="" val="219728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448360"/>
            <a:ext cx="8229023" cy="4875960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/>
              <a:t>Retrieve cookie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Cookie data retrieved through JavaScript is contained in one string, which contains the whole name-data pair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Even though the cookie file stores other parameters for each cookie, you can retrieve only the name-data pairs through JavaScript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When you know that you’re dealing with only one cookie (and that no more will ever be added to the domain)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000" i="1"/>
              <a:t>var data=document.cookie.substring(7,document.cookie.length);</a:t>
            </a:r>
          </a:p>
        </p:txBody>
      </p:sp>
    </p:spTree>
    <p:extLst>
      <p:ext uri="{BB962C8B-B14F-4D97-AF65-F5344CB8AC3E}">
        <p14:creationId xmlns:p14="http://schemas.microsoft.com/office/powerpoint/2010/main" xmlns="" val="32129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is JavaScript</a:t>
            </a:r>
          </a:p>
        </p:txBody>
      </p:sp>
      <p:sp>
        <p:nvSpPr>
          <p:cNvPr id="21507" name="Text Box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&lt;html&gt;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FF0000"/>
                </a:solidFill>
              </a:rPr>
              <a:t>&lt;head&gt;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   &lt;script language=“JavaScript”&gt;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      document.write (“&lt;b&gt; This is first &lt;/b&gt;);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    &lt;/script&gt;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 </a:t>
            </a:r>
            <a:r>
              <a:rPr lang="en-US" sz="1800" dirty="0" smtClean="0">
                <a:solidFill>
                  <a:srgbClr val="FF0000"/>
                </a:solidFill>
              </a:rPr>
              <a:t>&lt;/head&gt;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FF0000"/>
                </a:solidFill>
              </a:rPr>
              <a:t>&lt;body&gt;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    Now where does this print on the web page???? &lt;</a:t>
            </a:r>
            <a:r>
              <a:rPr lang="en-US" sz="1800" dirty="0" err="1" smtClean="0"/>
              <a:t>br</a:t>
            </a:r>
            <a:r>
              <a:rPr lang="en-US" sz="1800" dirty="0" smtClean="0"/>
              <a:t> /&gt;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   &lt;script language=“JavaScript”&gt;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       document.write ( “This might be last?”)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   &lt;/script&gt;</a:t>
            </a:r>
          </a:p>
          <a:p>
            <a:pPr>
              <a:lnSpc>
                <a:spcPct val="80000"/>
              </a:lnSpc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   </a:t>
            </a:r>
            <a:r>
              <a:rPr lang="en-US" sz="1800" dirty="0" smtClean="0">
                <a:solidFill>
                  <a:srgbClr val="FF0000"/>
                </a:solidFill>
              </a:rPr>
              <a:t>&lt;/body&gt;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sz="1800" dirty="0" smtClean="0"/>
              <a:t>&lt;/html</a:t>
            </a:r>
            <a:r>
              <a:rPr lang="en-US" sz="1400" dirty="0" smtClean="0"/>
              <a:t>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810000" y="4876800"/>
            <a:ext cx="48006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smtClean="0"/>
              <a:t>This is first </a:t>
            </a:r>
          </a:p>
          <a:p>
            <a:r>
              <a:rPr lang="en-US" dirty="0" smtClean="0"/>
              <a:t>Now where does this print on the web page???? </a:t>
            </a:r>
            <a:br>
              <a:rPr lang="en-US" dirty="0" smtClean="0"/>
            </a:br>
            <a:r>
              <a:rPr lang="en-US" dirty="0" smtClean="0"/>
              <a:t>This might be last?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295681"/>
            <a:ext cx="8229023" cy="5334000"/>
          </a:xfrm>
        </p:spPr>
        <p:txBody>
          <a:bodyPr lIns="82058" tIns="41029" rIns="82058" bIns="41029"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b="1"/>
              <a:t>Retrieve cookie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 better approach to cookie extraction is to create a general-purpose function that can work with single- or multiple-entry cookies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function getCookieData(labelName) {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var labelLen = labelName.length;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var cookieData = document.cookie;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var cLen = cookieData.length;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var i = 0;  var cEnd;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while (i &lt; cLen) {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	var j = i + labelLen;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	if (cookieData.substring(i,j) == labelName) {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		cEnd = cookieData.indexOf(“;”,j);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		if (cEnd == -1) {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		cEnd = cookieData.length; }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return cookieData.substring(j+1, cEnd); }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i++; }</a:t>
            </a:r>
          </a:p>
          <a:p>
            <a:pPr marL="455879" lvl="1" indent="227940">
              <a:lnSpc>
                <a:spcPct val="80000"/>
              </a:lnSpc>
              <a:buNone/>
            </a:pPr>
            <a:r>
              <a:rPr lang="en-US" sz="1900" b="1" i="1"/>
              <a:t>	return }</a:t>
            </a:r>
          </a:p>
        </p:txBody>
      </p:sp>
    </p:spTree>
    <p:extLst>
      <p:ext uri="{BB962C8B-B14F-4D97-AF65-F5344CB8AC3E}">
        <p14:creationId xmlns:p14="http://schemas.microsoft.com/office/powerpoint/2010/main" xmlns="" val="387139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295681"/>
            <a:ext cx="8229023" cy="5334000"/>
          </a:xfrm>
        </p:spPr>
        <p:txBody>
          <a:bodyPr lIns="82058" tIns="41029" rIns="82058" bIns="41029"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400" b="1"/>
              <a:t>Delete cookie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Omitting the expiration date signals the browser that this cookie is temporary.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browser never writes it to the cookie file and forgets it the next time you quit the browser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To delete an already saved cookie change the expires attribute to earlier than the current time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/>
              <a:t>	expires=Thu, 01-Jan-70 00:00:01 GMT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/>
              <a:t>document.cookie=“name=value;expires=“+expires;</a:t>
            </a:r>
          </a:p>
        </p:txBody>
      </p:sp>
    </p:spTree>
    <p:extLst>
      <p:ext uri="{BB962C8B-B14F-4D97-AF65-F5344CB8AC3E}">
        <p14:creationId xmlns:p14="http://schemas.microsoft.com/office/powerpoint/2010/main" xmlns="" val="196369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82058" tIns="41029" rIns="82058" bIns="41029"/>
          <a:lstStyle/>
          <a:p>
            <a:pPr eaLnBrk="1" hangingPunct="1"/>
            <a:r>
              <a:rPr lang="en-US" smtClean="0">
                <a:solidFill>
                  <a:srgbClr val="FF0000"/>
                </a:solidFill>
              </a:rPr>
              <a:t>Working with cookies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489" y="1295681"/>
            <a:ext cx="8229023" cy="5334000"/>
          </a:xfrm>
        </p:spPr>
        <p:txBody>
          <a:bodyPr lIns="82058" tIns="41029" rIns="82058" bIns="41029"/>
          <a:lstStyle/>
          <a:p>
            <a:pPr eaLnBrk="1" hangingPunct="1">
              <a:buFontTx/>
              <a:buNone/>
            </a:pPr>
            <a:r>
              <a:rPr lang="en-US" sz="2400" b="1"/>
              <a:t>Detecting cookie enabled browsers</a:t>
            </a:r>
          </a:p>
          <a:p>
            <a:pPr eaLnBrk="1" hangingPunct="1"/>
            <a:r>
              <a:rPr lang="en-US" sz="2400"/>
              <a:t>Two mechanisms:</a:t>
            </a:r>
          </a:p>
          <a:p>
            <a:pPr marL="455879" lvl="1" indent="227940"/>
            <a:r>
              <a:rPr lang="en-US" sz="2000" i="1"/>
              <a:t>navigator.cookieEnabled </a:t>
            </a:r>
            <a:r>
              <a:rPr lang="en-US" sz="2000"/>
              <a:t>stores the boolean value </a:t>
            </a:r>
            <a:r>
              <a:rPr lang="en-US" sz="2000" i="1"/>
              <a:t>true</a:t>
            </a:r>
            <a:r>
              <a:rPr lang="en-US" sz="2000"/>
              <a:t> if cookie is enabled.</a:t>
            </a:r>
          </a:p>
          <a:p>
            <a:pPr marL="455879" lvl="1" indent="227940">
              <a:buNone/>
            </a:pPr>
            <a:r>
              <a:rPr lang="en-US" sz="2000"/>
              <a:t>if(navigator.cookieEnabled){</a:t>
            </a:r>
          </a:p>
          <a:p>
            <a:pPr marL="455879" lvl="1" indent="227940">
              <a:buNone/>
            </a:pPr>
            <a:r>
              <a:rPr lang="en-US" sz="2000"/>
              <a:t>//do something with the cookie</a:t>
            </a:r>
          </a:p>
          <a:p>
            <a:pPr marL="455879" lvl="1" indent="227940">
              <a:buNone/>
            </a:pPr>
            <a:r>
              <a:rPr lang="en-US" sz="2000"/>
              <a:t>}</a:t>
            </a:r>
          </a:p>
          <a:p>
            <a:pPr marL="455879" lvl="1" indent="227940"/>
            <a:r>
              <a:rPr lang="en-US" sz="2000"/>
              <a:t>Write to the cookie something and try to read it</a:t>
            </a:r>
          </a:p>
          <a:p>
            <a:pPr marL="455879" lvl="1" indent="227940">
              <a:buNone/>
            </a:pPr>
            <a:r>
              <a:rPr lang="en-US" sz="2400" i="1"/>
              <a:t>document.cookie="testcookie" cookieEnabled=(document.cookie.indexOf("test	cookie")!=-1)? true : false</a:t>
            </a:r>
            <a:r>
              <a:rPr lang="en-US" sz="2400"/>
              <a:t> ;</a:t>
            </a:r>
          </a:p>
          <a:p>
            <a:pPr marL="455879" lvl="1" indent="227940">
              <a:buNone/>
            </a:pPr>
            <a:r>
              <a:rPr lang="en-US" sz="2400"/>
              <a:t>If(cookieEnabled)</a:t>
            </a:r>
          </a:p>
          <a:p>
            <a:pPr marL="455879" lvl="1" indent="227940">
              <a:buNone/>
            </a:pPr>
            <a:r>
              <a:rPr lang="en-US" sz="2400"/>
              <a:t>	//do something</a:t>
            </a:r>
          </a:p>
        </p:txBody>
      </p:sp>
    </p:spTree>
    <p:extLst>
      <p:ext uri="{BB962C8B-B14F-4D97-AF65-F5344CB8AC3E}">
        <p14:creationId xmlns:p14="http://schemas.microsoft.com/office/powerpoint/2010/main" xmlns="" val="36221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95" y="7004"/>
            <a:ext cx="8216035" cy="1116386"/>
          </a:xfrm>
        </p:spPr>
        <p:txBody>
          <a:bodyPr lIns="82058" tIns="41029" rIns="82058" bIns="41029"/>
          <a:lstStyle/>
          <a:p>
            <a:pPr>
              <a:lnSpc>
                <a:spcPct val="93000"/>
              </a:lnSpc>
              <a:tabLst>
                <a:tab pos="0" algn="l"/>
                <a:tab pos="408867" algn="l"/>
                <a:tab pos="819158" algn="l"/>
                <a:tab pos="1229450" algn="l"/>
                <a:tab pos="1639741" algn="l"/>
                <a:tab pos="2050032" algn="l"/>
                <a:tab pos="2460324" algn="l"/>
                <a:tab pos="2870615" algn="l"/>
                <a:tab pos="3280906" algn="l"/>
                <a:tab pos="3691197" algn="l"/>
                <a:tab pos="4101489" algn="l"/>
                <a:tab pos="4511780" algn="l"/>
                <a:tab pos="4922071" algn="l"/>
                <a:tab pos="5332362" algn="l"/>
                <a:tab pos="5742654" algn="l"/>
                <a:tab pos="6152945" algn="l"/>
                <a:tab pos="6563236" algn="l"/>
                <a:tab pos="6973528" algn="l"/>
                <a:tab pos="7383819" algn="l"/>
                <a:tab pos="7794110" algn="l"/>
                <a:tab pos="8204401" algn="l"/>
              </a:tabLst>
            </a:pPr>
            <a:r>
              <a:rPr lang="en-US" sz="2900">
                <a:solidFill>
                  <a:srgbClr val="FF0000"/>
                </a:solidFill>
                <a:latin typeface="Arial,Bold" pitchFamily="32" charset="0"/>
              </a:rPr>
              <a:t>Cookies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xfrm>
            <a:off x="457489" y="1605243"/>
            <a:ext cx="8216034" cy="4434728"/>
          </a:xfrm>
        </p:spPr>
        <p:txBody>
          <a:bodyPr lIns="82058" tIns="41029" rIns="82058" bIns="41029" rtlCol="0">
            <a:normAutofit/>
          </a:bodyPr>
          <a:lstStyle/>
          <a:p>
            <a:pPr marL="342780" indent="-342780" defTabSz="914079">
              <a:lnSpc>
                <a:spcPct val="93000"/>
              </a:lnSpc>
              <a:buFont typeface="Arial" pitchFamily="34" charset="0"/>
              <a:buChar char="•"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500" dirty="0">
                <a:solidFill>
                  <a:srgbClr val="FF1713"/>
                </a:solidFill>
                <a:cs typeface="Arial" charset="0"/>
              </a:rPr>
              <a:t> </a:t>
            </a:r>
            <a:r>
              <a:rPr lang="en-US" sz="2500" dirty="0">
                <a:cs typeface="Arial" charset="0"/>
              </a:rPr>
              <a:t>JavaScript provides some limited, persistent storage, called </a:t>
            </a:r>
            <a:r>
              <a:rPr lang="en-US" sz="2500" b="1" i="1" dirty="0">
                <a:latin typeface="Arial,BoldItalic" pitchFamily="32" charset="0"/>
              </a:rPr>
              <a:t>cookies</a:t>
            </a:r>
            <a:r>
              <a:rPr lang="en-US" sz="2500" dirty="0">
                <a:cs typeface="Arial" charset="0"/>
              </a:rPr>
              <a:t>:</a:t>
            </a:r>
          </a:p>
          <a:p>
            <a:pPr marL="742689" lvl="1" indent="-285650" defTabSz="914079">
              <a:buFont typeface="Arial" pitchFamily="34" charset="0"/>
              <a:buChar char="–"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cs typeface="Arial" charset="0"/>
              </a:rPr>
              <a:t>Data is stored in a text file on the client</a:t>
            </a:r>
          </a:p>
          <a:p>
            <a:pPr marL="742689" lvl="1" indent="-285650" defTabSz="914079">
              <a:buFont typeface="Arial" pitchFamily="34" charset="0"/>
              <a:buChar char="–"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en-US" i="1" dirty="0" smtClean="0">
                <a:solidFill>
                  <a:srgbClr val="0000FF"/>
                </a:solidFill>
                <a:latin typeface="Arial,Italic" pitchFamily="32" charset="0"/>
              </a:rPr>
              <a:t>name</a:t>
            </a:r>
            <a:r>
              <a:rPr lang="en-US" dirty="0" smtClean="0">
                <a:solidFill>
                  <a:srgbClr val="0000FF"/>
                </a:solidFill>
                <a:cs typeface="Arial" charset="0"/>
              </a:rPr>
              <a:t>=</a:t>
            </a:r>
            <a:r>
              <a:rPr lang="en-US" i="1" dirty="0" smtClean="0">
                <a:solidFill>
                  <a:srgbClr val="0000FF"/>
                </a:solidFill>
                <a:latin typeface="Arial,Italic" pitchFamily="32" charset="0"/>
              </a:rPr>
              <a:t>value</a:t>
            </a:r>
          </a:p>
          <a:p>
            <a:pPr marL="742689" lvl="1" indent="-285650" defTabSz="914079">
              <a:buFont typeface="Arial" pitchFamily="34" charset="0"/>
              <a:buChar char="–"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cs typeface="Arial" charset="0"/>
              </a:rPr>
              <a:t>Multiple values are delimited by a semicolon</a:t>
            </a:r>
          </a:p>
          <a:p>
            <a:pPr marL="342780" indent="-342780" defTabSz="914079">
              <a:buFont typeface="Arial" pitchFamily="34" charset="0"/>
              <a:buChar char="•"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500" dirty="0">
                <a:solidFill>
                  <a:srgbClr val="FF1713"/>
                </a:solidFill>
                <a:cs typeface="Arial" charset="0"/>
              </a:rPr>
              <a:t> </a:t>
            </a:r>
            <a:r>
              <a:rPr lang="en-US" sz="2500" dirty="0">
                <a:cs typeface="Arial" charset="0"/>
              </a:rPr>
              <a:t>Use sparingly. There are limits (generally):</a:t>
            </a:r>
          </a:p>
          <a:p>
            <a:pPr marL="742689" lvl="1" indent="-285650" defTabSz="914079">
              <a:buFont typeface="Arial" pitchFamily="34" charset="0"/>
              <a:buChar char="–"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dirty="0" smtClean="0">
                <a:solidFill>
                  <a:srgbClr val="0000FF"/>
                </a:solidFill>
                <a:cs typeface="Arial" charset="0"/>
              </a:rPr>
              <a:t>Up to 300 cookies per browser, 20 cookies per web server, and 4 KB of data per cookie</a:t>
            </a:r>
          </a:p>
          <a:p>
            <a:pPr marL="342780" indent="-342780" defTabSz="914079">
              <a:buFont typeface="Arial" pitchFamily="34" charset="0"/>
              <a:buChar char="•"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500" dirty="0">
                <a:solidFill>
                  <a:srgbClr val="FF1713"/>
                </a:solidFill>
                <a:cs typeface="Arial" charset="0"/>
              </a:rPr>
              <a:t> </a:t>
            </a:r>
            <a:r>
              <a:rPr lang="en-US" sz="2500" dirty="0">
                <a:cs typeface="Arial" charset="0"/>
              </a:rPr>
              <a:t>Don’t depend on cookies—users can block or delete them.</a:t>
            </a:r>
          </a:p>
        </p:txBody>
      </p:sp>
    </p:spTree>
    <p:extLst>
      <p:ext uri="{BB962C8B-B14F-4D97-AF65-F5344CB8AC3E}">
        <p14:creationId xmlns:p14="http://schemas.microsoft.com/office/powerpoint/2010/main" xmlns="" val="4086754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95" y="7004"/>
            <a:ext cx="8216035" cy="1116386"/>
          </a:xfrm>
        </p:spPr>
        <p:txBody>
          <a:bodyPr lIns="82058" tIns="41029" rIns="82058" bIns="41029"/>
          <a:lstStyle/>
          <a:p>
            <a:pPr>
              <a:lnSpc>
                <a:spcPct val="93000"/>
              </a:lnSpc>
              <a:tabLst>
                <a:tab pos="0" algn="l"/>
                <a:tab pos="408867" algn="l"/>
                <a:tab pos="819158" algn="l"/>
                <a:tab pos="1229450" algn="l"/>
                <a:tab pos="1639741" algn="l"/>
                <a:tab pos="2050032" algn="l"/>
                <a:tab pos="2460324" algn="l"/>
                <a:tab pos="2870615" algn="l"/>
                <a:tab pos="3280906" algn="l"/>
                <a:tab pos="3691197" algn="l"/>
                <a:tab pos="4101489" algn="l"/>
                <a:tab pos="4511780" algn="l"/>
                <a:tab pos="4922071" algn="l"/>
                <a:tab pos="5332362" algn="l"/>
                <a:tab pos="5742654" algn="l"/>
                <a:tab pos="6152945" algn="l"/>
                <a:tab pos="6563236" algn="l"/>
                <a:tab pos="6973528" algn="l"/>
                <a:tab pos="7383819" algn="l"/>
                <a:tab pos="7794110" algn="l"/>
                <a:tab pos="8204401" algn="l"/>
              </a:tabLst>
            </a:pPr>
            <a:r>
              <a:rPr lang="en-US" sz="2900">
                <a:solidFill>
                  <a:srgbClr val="FF0000"/>
                </a:solidFill>
                <a:latin typeface="Arial,Bold" pitchFamily="32" charset="0"/>
              </a:rPr>
              <a:t>Cookies</a:t>
            </a:r>
          </a:p>
        </p:txBody>
      </p:sp>
      <p:sp>
        <p:nvSpPr>
          <p:cNvPr id="72707" name="Rectangle 2"/>
          <p:cNvSpPr>
            <a:spLocks noGrp="1" noChangeArrowheads="1"/>
          </p:cNvSpPr>
          <p:nvPr>
            <p:ph idx="1"/>
          </p:nvPr>
        </p:nvSpPr>
        <p:spPr>
          <a:xfrm>
            <a:off x="415636" y="1219199"/>
            <a:ext cx="8216035" cy="5480517"/>
          </a:xfrm>
        </p:spPr>
        <p:txBody>
          <a:bodyPr lIns="82058" tIns="41029" rIns="82058" bIns="41029"/>
          <a:lstStyle/>
          <a:p>
            <a:pPr>
              <a:lnSpc>
                <a:spcPct val="93000"/>
              </a:lnSpc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solidFill>
                  <a:srgbClr val="FF1713"/>
                </a:solidFill>
                <a:cs typeface="Arial" charset="0"/>
              </a:rPr>
              <a:t> </a:t>
            </a:r>
            <a:r>
              <a:rPr lang="en-US" sz="2500" dirty="0">
                <a:cs typeface="Arial" charset="0"/>
              </a:rPr>
              <a:t>By default, cookies are destroyed when the browser window is closed, unless you explicitly set the 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expires </a:t>
            </a:r>
            <a:r>
              <a:rPr lang="en-US" sz="2500" dirty="0">
                <a:cs typeface="Arial" charset="0"/>
              </a:rPr>
              <a:t>attribute.</a:t>
            </a:r>
          </a:p>
          <a:p>
            <a:pPr lvl="1"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dirty="0" smtClean="0">
                <a:solidFill>
                  <a:srgbClr val="FF1713"/>
                </a:solidFill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To persist a cookie, set the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expires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Arial" charset="0"/>
              </a:rPr>
              <a:t>attribute to a future date.</a:t>
            </a:r>
          </a:p>
          <a:p>
            <a:pPr lvl="1"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dirty="0" smtClean="0">
                <a:solidFill>
                  <a:srgbClr val="FF1713"/>
                </a:solidFill>
                <a:cs typeface="Arial" charset="0"/>
              </a:rPr>
              <a:t> </a:t>
            </a:r>
            <a:r>
              <a:rPr lang="en-US" dirty="0" smtClean="0">
                <a:cs typeface="Arial" charset="0"/>
              </a:rPr>
              <a:t>To delete a cookie, set the </a:t>
            </a:r>
            <a:r>
              <a:rPr lang="en-US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expires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cs typeface="Arial" charset="0"/>
              </a:rPr>
              <a:t>attribute to a past date.</a:t>
            </a:r>
          </a:p>
          <a:p>
            <a:pPr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cs typeface="Arial" charset="0"/>
              </a:rPr>
              <a:t>By default, cookies can only be read by the web page that</a:t>
            </a:r>
          </a:p>
          <a:p>
            <a:pPr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cs typeface="Arial" charset="0"/>
              </a:rPr>
              <a:t>wrote them unless you specify one or more of these attributes:</a:t>
            </a:r>
          </a:p>
          <a:p>
            <a:pPr>
              <a:lnSpc>
                <a:spcPct val="86000"/>
              </a:lnSpc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path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>
                <a:cs typeface="Arial" charset="0"/>
              </a:rPr>
              <a:t>– allows more than one page on your site to read a cookie.</a:t>
            </a:r>
          </a:p>
          <a:p>
            <a:pPr>
              <a:lnSpc>
                <a:spcPct val="86000"/>
              </a:lnSpc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domain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500" dirty="0">
                <a:cs typeface="Arial" charset="0"/>
              </a:rPr>
              <a:t>– allows multiple servers to read a cookie.</a:t>
            </a:r>
          </a:p>
        </p:txBody>
      </p:sp>
    </p:spTree>
    <p:extLst>
      <p:ext uri="{BB962C8B-B14F-4D97-AF65-F5344CB8AC3E}">
        <p14:creationId xmlns:p14="http://schemas.microsoft.com/office/powerpoint/2010/main" xmlns="" val="5353576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95" y="7004"/>
            <a:ext cx="8216035" cy="1116386"/>
          </a:xfrm>
        </p:spPr>
        <p:txBody>
          <a:bodyPr lIns="82058" tIns="41029" rIns="82058" bIns="41029"/>
          <a:lstStyle/>
          <a:p>
            <a:pPr>
              <a:lnSpc>
                <a:spcPct val="93000"/>
              </a:lnSpc>
              <a:tabLst>
                <a:tab pos="0" algn="l"/>
                <a:tab pos="408867" algn="l"/>
                <a:tab pos="819158" algn="l"/>
                <a:tab pos="1229450" algn="l"/>
                <a:tab pos="1639741" algn="l"/>
                <a:tab pos="2050032" algn="l"/>
                <a:tab pos="2460324" algn="l"/>
                <a:tab pos="2870615" algn="l"/>
                <a:tab pos="3280906" algn="l"/>
                <a:tab pos="3691197" algn="l"/>
                <a:tab pos="4101489" algn="l"/>
                <a:tab pos="4511780" algn="l"/>
                <a:tab pos="4922071" algn="l"/>
                <a:tab pos="5332362" algn="l"/>
                <a:tab pos="5742654" algn="l"/>
                <a:tab pos="6152945" algn="l"/>
                <a:tab pos="6563236" algn="l"/>
                <a:tab pos="6973528" algn="l"/>
                <a:tab pos="7383819" algn="l"/>
                <a:tab pos="7794110" algn="l"/>
                <a:tab pos="8204401" algn="l"/>
              </a:tabLst>
            </a:pPr>
            <a:r>
              <a:rPr lang="en-US" sz="2900">
                <a:solidFill>
                  <a:srgbClr val="FF0000"/>
                </a:solidFill>
                <a:latin typeface="Arial,Bold" pitchFamily="32" charset="0"/>
              </a:rPr>
              <a:t>HTML code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idx="1"/>
          </p:nvPr>
        </p:nvSpPr>
        <p:spPr>
          <a:xfrm>
            <a:off x="512330" y="1295400"/>
            <a:ext cx="8216034" cy="5562600"/>
          </a:xfrm>
        </p:spPr>
        <p:txBody>
          <a:bodyPr lIns="82058" tIns="41029" rIns="82058" bIns="41029">
            <a:normAutofit lnSpcReduction="10000"/>
          </a:bodyPr>
          <a:lstStyle/>
          <a:p>
            <a:pPr>
              <a:lnSpc>
                <a:spcPct val="89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endParaRPr lang="en-US" sz="2500" dirty="0" smtClean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9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body </a:t>
            </a:r>
            <a:r>
              <a:rPr lang="en-US" sz="2500" b="1" dirty="0" err="1">
                <a:latin typeface="Courier-Bold" pitchFamily="48" charset="0"/>
              </a:rPr>
              <a:t>onload</a:t>
            </a:r>
            <a:r>
              <a:rPr lang="en-US" sz="2500" b="1" dirty="0">
                <a:latin typeface="Courier-Bold" pitchFamily="48" charset="0"/>
              </a:rPr>
              <a:t>=“</a:t>
            </a:r>
            <a:r>
              <a:rPr lang="en-US" sz="2500" b="1" dirty="0" err="1">
                <a:latin typeface="Courier-Bold" pitchFamily="48" charset="0"/>
              </a:rPr>
              <a:t>readCookie</a:t>
            </a:r>
            <a:r>
              <a:rPr lang="en-US" sz="2500" b="1" dirty="0">
                <a:latin typeface="Courier-Bold" pitchFamily="48" charset="0"/>
              </a:rPr>
              <a:t>();”&gt;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&lt;form name="</a:t>
            </a:r>
            <a:r>
              <a:rPr lang="en-US" sz="2500" b="1" dirty="0" err="1">
                <a:latin typeface="Courier-Bold" pitchFamily="48" charset="0"/>
              </a:rPr>
              <a:t>cookieForm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 </a:t>
            </a:r>
            <a:r>
              <a:rPr lang="en-US" sz="2500" b="1" dirty="0" err="1">
                <a:latin typeface="Courier-Bold" pitchFamily="48" charset="0"/>
              </a:rPr>
              <a:t>onsubmit</a:t>
            </a:r>
            <a:r>
              <a:rPr lang="en-US" sz="2500" b="1" dirty="0">
                <a:latin typeface="Courier-Bold" pitchFamily="48" charset="0"/>
              </a:rPr>
              <a:t>=“</a:t>
            </a:r>
            <a:r>
              <a:rPr lang="en-US" sz="2500" b="1" dirty="0" err="1">
                <a:latin typeface="Courier-Bold" pitchFamily="48" charset="0"/>
              </a:rPr>
              <a:t>javascript</a:t>
            </a:r>
            <a:r>
              <a:rPr lang="en-US" sz="2500" b="1" dirty="0">
                <a:latin typeface="Courier-Bold" pitchFamily="48" charset="0"/>
              </a:rPr>
              <a:t>: return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b="1" dirty="0" err="1">
                <a:latin typeface="Courier-Bold" pitchFamily="48" charset="0"/>
              </a:rPr>
              <a:t>setCookie</a:t>
            </a:r>
            <a:r>
              <a:rPr lang="en-US" sz="2500" b="1" dirty="0">
                <a:latin typeface="Courier-Bold" pitchFamily="48" charset="0"/>
              </a:rPr>
              <a:t>();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 action=“/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cgi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-bin/login" method="post"&gt;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User ID: &lt;input type="text" name="</a:t>
            </a:r>
            <a:r>
              <a:rPr lang="en-US" sz="2500" b="1" dirty="0">
                <a:latin typeface="Courier-Bold" pitchFamily="48" charset="0"/>
              </a:rPr>
              <a:t>username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"&gt;&lt;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Password: &lt;input type="password" name="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pwd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"&gt;&lt;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&lt;input type="checkbox" name="</a:t>
            </a:r>
            <a:r>
              <a:rPr lang="en-US" sz="2500" b="1" dirty="0">
                <a:latin typeface="Courier-Bold" pitchFamily="48" charset="0"/>
              </a:rPr>
              <a:t>persist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"&gt; Remember user ID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500" dirty="0" err="1">
                <a:latin typeface="Courier New" pitchFamily="49" charset="0"/>
                <a:cs typeface="Courier New" pitchFamily="49" charset="0"/>
              </a:rPr>
              <a:t>br</a:t>
            </a:r>
            <a:r>
              <a:rPr lang="en-US" sz="25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&lt;input type="submit" value="Submit"&gt;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500" dirty="0">
                <a:latin typeface="Courier New" pitchFamily="49" charset="0"/>
                <a:cs typeface="Courier New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xmlns="" val="27356237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95" y="7004"/>
            <a:ext cx="8216035" cy="1116386"/>
          </a:xfrm>
        </p:spPr>
        <p:txBody>
          <a:bodyPr lIns="82058" tIns="41029" rIns="82058" bIns="41029"/>
          <a:lstStyle/>
          <a:p>
            <a:pPr>
              <a:lnSpc>
                <a:spcPct val="93000"/>
              </a:lnSpc>
              <a:tabLst>
                <a:tab pos="0" algn="l"/>
                <a:tab pos="408867" algn="l"/>
                <a:tab pos="819158" algn="l"/>
                <a:tab pos="1229450" algn="l"/>
                <a:tab pos="1639741" algn="l"/>
                <a:tab pos="2050032" algn="l"/>
                <a:tab pos="2460324" algn="l"/>
                <a:tab pos="2870615" algn="l"/>
                <a:tab pos="3280906" algn="l"/>
                <a:tab pos="3691197" algn="l"/>
                <a:tab pos="4101489" algn="l"/>
                <a:tab pos="4511780" algn="l"/>
                <a:tab pos="4922071" algn="l"/>
                <a:tab pos="5332362" algn="l"/>
                <a:tab pos="5742654" algn="l"/>
                <a:tab pos="6152945" algn="l"/>
                <a:tab pos="6563236" algn="l"/>
                <a:tab pos="6973528" algn="l"/>
                <a:tab pos="7383819" algn="l"/>
                <a:tab pos="7794110" algn="l"/>
                <a:tab pos="8204401" algn="l"/>
              </a:tabLst>
            </a:pPr>
            <a:r>
              <a:rPr lang="en-US" sz="2900">
                <a:solidFill>
                  <a:srgbClr val="FF0000"/>
                </a:solidFill>
                <a:latin typeface="Arial,Bold" pitchFamily="32" charset="0"/>
              </a:rPr>
              <a:t>JavaScript code (set the cookie)</a:t>
            </a:r>
            <a:r>
              <a:rPr lang="ar-SA" sz="2900">
                <a:solidFill>
                  <a:srgbClr val="FF0000"/>
                </a:solidFill>
                <a:latin typeface="Arial,Bold" pitchFamily="32" charset="0"/>
                <a:cs typeface="Arial" charset="0"/>
              </a:rPr>
              <a:t>‏</a:t>
            </a:r>
            <a:endParaRPr lang="en-US" sz="2900">
              <a:solidFill>
                <a:srgbClr val="FF0000"/>
              </a:solidFill>
              <a:latin typeface="Arial,Bold" pitchFamily="32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idx="1"/>
          </p:nvPr>
        </p:nvSpPr>
        <p:spPr>
          <a:xfrm>
            <a:off x="415636" y="1447800"/>
            <a:ext cx="8216035" cy="5313550"/>
          </a:xfrm>
        </p:spPr>
        <p:txBody>
          <a:bodyPr lIns="82058" tIns="41029" rIns="82058" bIns="41029"/>
          <a:lstStyle/>
          <a:p>
            <a:pPr>
              <a:lnSpc>
                <a:spcPct val="89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200" b="1" dirty="0" err="1">
                <a:latin typeface="Courier-Bold" pitchFamily="48" charset="0"/>
              </a:rPr>
              <a:t>setCookie</a:t>
            </a:r>
            <a:r>
              <a:rPr lang="en-US" sz="2200" b="1" dirty="0">
                <a:latin typeface="Courier-Bold" pitchFamily="48" charset="0"/>
              </a:rPr>
              <a:t>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200" b="1" dirty="0" err="1">
                <a:latin typeface="Courier-Bold" pitchFamily="48" charset="0"/>
              </a:rPr>
              <a:t>window.document.cookieForm.persist.checked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){// Get the date and set it to next year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expDate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new Date();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expDate.setFullYear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expDate.getFullYear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+ 1);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who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window.document.cookieForm.username.value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document.cookie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"username=" + </a:t>
            </a:r>
            <a:r>
              <a:rPr lang="en-US" sz="2200" b="1" dirty="0">
                <a:latin typeface="Courier-Bold" pitchFamily="48" charset="0"/>
              </a:rPr>
              <a:t>who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+ ";” +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"expires=" +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expDate.toGMTString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 else {</a:t>
            </a:r>
          </a:p>
          <a:p>
            <a:pPr lvl="2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b="1" dirty="0" err="1">
                <a:latin typeface="Courier-Bold" pitchFamily="48" charset="0"/>
              </a:rPr>
              <a:t>deleteCookie</a:t>
            </a:r>
            <a:r>
              <a:rPr lang="en-US" sz="2200" b="1" dirty="0">
                <a:latin typeface="Courier-Bold" pitchFamily="48" charset="0"/>
              </a:rPr>
              <a:t>();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return true;</a:t>
            </a:r>
          </a:p>
          <a:p>
            <a:pPr>
              <a:lnSpc>
                <a:spcPct val="86000"/>
              </a:lnSpc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7045139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95" y="7004"/>
            <a:ext cx="8216035" cy="1116386"/>
          </a:xfrm>
        </p:spPr>
        <p:txBody>
          <a:bodyPr lIns="82058" tIns="41029" rIns="82058" bIns="41029"/>
          <a:lstStyle/>
          <a:p>
            <a:pPr>
              <a:lnSpc>
                <a:spcPct val="93000"/>
              </a:lnSpc>
              <a:tabLst>
                <a:tab pos="0" algn="l"/>
                <a:tab pos="408867" algn="l"/>
                <a:tab pos="819158" algn="l"/>
                <a:tab pos="1229450" algn="l"/>
                <a:tab pos="1639741" algn="l"/>
                <a:tab pos="2050032" algn="l"/>
                <a:tab pos="2460324" algn="l"/>
                <a:tab pos="2870615" algn="l"/>
                <a:tab pos="3280906" algn="l"/>
                <a:tab pos="3691197" algn="l"/>
                <a:tab pos="4101489" algn="l"/>
                <a:tab pos="4511780" algn="l"/>
                <a:tab pos="4922071" algn="l"/>
                <a:tab pos="5332362" algn="l"/>
                <a:tab pos="5742654" algn="l"/>
                <a:tab pos="6152945" algn="l"/>
                <a:tab pos="6563236" algn="l"/>
                <a:tab pos="6973528" algn="l"/>
                <a:tab pos="7383819" algn="l"/>
                <a:tab pos="7794110" algn="l"/>
                <a:tab pos="8204401" algn="l"/>
              </a:tabLst>
            </a:pPr>
            <a:r>
              <a:rPr lang="en-US" sz="2900">
                <a:solidFill>
                  <a:srgbClr val="FF0000"/>
                </a:solidFill>
                <a:latin typeface="Arial,Bold" pitchFamily="32" charset="0"/>
              </a:rPr>
              <a:t>JavaScript code (read the cookie)</a:t>
            </a:r>
            <a:r>
              <a:rPr lang="ar-SA" sz="2900">
                <a:solidFill>
                  <a:srgbClr val="FF0000"/>
                </a:solidFill>
                <a:latin typeface="Arial,Bold" pitchFamily="32" charset="0"/>
                <a:cs typeface="Arial" charset="0"/>
              </a:rPr>
              <a:t>‏</a:t>
            </a:r>
            <a:endParaRPr lang="en-US" sz="2900">
              <a:solidFill>
                <a:srgbClr val="FF0000"/>
              </a:solidFill>
              <a:latin typeface="Arial,Bold" pitchFamily="32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>
          <a:xfrm>
            <a:off x="415636" y="1295400"/>
            <a:ext cx="8216035" cy="5133976"/>
          </a:xfrm>
        </p:spPr>
        <p:txBody>
          <a:bodyPr lIns="82058" tIns="41029" rIns="82058" bIns="41029" rtlCol="0">
            <a:normAutofit lnSpcReduction="10000"/>
          </a:bodyPr>
          <a:lstStyle/>
          <a:p>
            <a:pPr marL="342780" indent="-342780" defTabSz="914079">
              <a:lnSpc>
                <a:spcPct val="89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200" b="1" dirty="0" err="1">
                <a:latin typeface="Courier-Bold" pitchFamily="48" charset="0"/>
              </a:rPr>
              <a:t>readCookie</a:t>
            </a:r>
            <a:r>
              <a:rPr lang="en-US" sz="2200" b="1" dirty="0">
                <a:latin typeface="Courier-Bold" pitchFamily="48" charset="0"/>
              </a:rPr>
              <a:t>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742689" lvl="1" indent="-285650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document.cookie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marL="1142599" lvl="2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theCookie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document.cookie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1142599" lvl="2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pos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theCookie.indexOf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("username=");</a:t>
            </a:r>
          </a:p>
          <a:p>
            <a:pPr marL="1142599" lvl="2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if (pos != -1) {</a:t>
            </a:r>
          </a:p>
          <a:p>
            <a:pPr marL="1599638" lvl="3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cookie_array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theCookie.</a:t>
            </a:r>
            <a:r>
              <a:rPr lang="en-US" sz="2200" b="1" dirty="0" err="1">
                <a:latin typeface="Courier-Bold" pitchFamily="48" charset="0"/>
              </a:rPr>
              <a:t>split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("=");</a:t>
            </a:r>
          </a:p>
          <a:p>
            <a:pPr marL="1599638" lvl="3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value =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cookie_array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[1];</a:t>
            </a:r>
          </a:p>
          <a:p>
            <a:pPr marL="1142599" lvl="2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// Load the stored username into the form</a:t>
            </a:r>
          </a:p>
          <a:p>
            <a:pPr marL="1599638" lvl="3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b="1" dirty="0" err="1">
                <a:latin typeface="Courier-Bold" pitchFamily="48" charset="0"/>
              </a:rPr>
              <a:t>window.document.cookieForm.username.value</a:t>
            </a:r>
            <a:r>
              <a:rPr lang="en-US" sz="2200" b="1" dirty="0">
                <a:latin typeface="Courier-Bold" pitchFamily="48" charset="0"/>
              </a:rPr>
              <a:t>=value;</a:t>
            </a:r>
          </a:p>
          <a:p>
            <a:pPr marL="1599638" lvl="3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window.document.cookieForm.persist.checked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=true;</a:t>
            </a:r>
          </a:p>
          <a:p>
            <a:pPr marL="1142599" lvl="2" indent="-228519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742689" lvl="1" indent="-285650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780" indent="-342780" defTabSz="914079">
              <a:lnSpc>
                <a:spcPct val="86000"/>
              </a:lnSpc>
              <a:buNone/>
              <a:tabLst>
                <a:tab pos="407394" algn="l"/>
                <a:tab pos="817637" algn="l"/>
                <a:tab pos="1227881" algn="l"/>
                <a:tab pos="1638125" algn="l"/>
                <a:tab pos="2048368" algn="l"/>
                <a:tab pos="2458610" algn="l"/>
                <a:tab pos="2868854" algn="l"/>
                <a:tab pos="3279098" algn="l"/>
                <a:tab pos="3689341" algn="l"/>
                <a:tab pos="4099584" algn="l"/>
                <a:tab pos="4509828" algn="l"/>
                <a:tab pos="4920071" algn="l"/>
                <a:tab pos="5330314" algn="l"/>
                <a:tab pos="5740557" algn="l"/>
                <a:tab pos="6150801" algn="l"/>
                <a:tab pos="6561044" algn="l"/>
                <a:tab pos="6971288" algn="l"/>
                <a:tab pos="7381530" algn="l"/>
                <a:tab pos="7791774" algn="l"/>
                <a:tab pos="8202017" algn="l"/>
              </a:tabLst>
              <a:defRPr/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5758248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ChangeArrowheads="1"/>
          </p:cNvSpPr>
          <p:nvPr>
            <p:ph type="title"/>
          </p:nvPr>
        </p:nvSpPr>
        <p:spPr>
          <a:xfrm>
            <a:off x="424295" y="7004"/>
            <a:ext cx="8216035" cy="1116386"/>
          </a:xfrm>
        </p:spPr>
        <p:txBody>
          <a:bodyPr lIns="82058" tIns="41029" rIns="82058" bIns="41029"/>
          <a:lstStyle/>
          <a:p>
            <a:pPr>
              <a:lnSpc>
                <a:spcPct val="93000"/>
              </a:lnSpc>
              <a:tabLst>
                <a:tab pos="0" algn="l"/>
                <a:tab pos="408867" algn="l"/>
                <a:tab pos="819158" algn="l"/>
                <a:tab pos="1229450" algn="l"/>
                <a:tab pos="1639741" algn="l"/>
                <a:tab pos="2050032" algn="l"/>
                <a:tab pos="2460324" algn="l"/>
                <a:tab pos="2870615" algn="l"/>
                <a:tab pos="3280906" algn="l"/>
                <a:tab pos="3691197" algn="l"/>
                <a:tab pos="4101489" algn="l"/>
                <a:tab pos="4511780" algn="l"/>
                <a:tab pos="4922071" algn="l"/>
                <a:tab pos="5332362" algn="l"/>
                <a:tab pos="5742654" algn="l"/>
                <a:tab pos="6152945" algn="l"/>
                <a:tab pos="6563236" algn="l"/>
                <a:tab pos="6973528" algn="l"/>
                <a:tab pos="7383819" algn="l"/>
                <a:tab pos="7794110" algn="l"/>
                <a:tab pos="8204401" algn="l"/>
              </a:tabLst>
            </a:pPr>
            <a:r>
              <a:rPr lang="en-US" sz="2900">
                <a:solidFill>
                  <a:srgbClr val="FF0000"/>
                </a:solidFill>
                <a:latin typeface="Arial,Bold" pitchFamily="32" charset="0"/>
              </a:rPr>
              <a:t>JavaScript code (delete the cookie)</a:t>
            </a:r>
            <a:r>
              <a:rPr lang="ar-SA" sz="2900">
                <a:solidFill>
                  <a:srgbClr val="FF0000"/>
                </a:solidFill>
                <a:latin typeface="Arial,Bold" pitchFamily="32" charset="0"/>
                <a:cs typeface="Arial" charset="0"/>
              </a:rPr>
              <a:t>‏</a:t>
            </a:r>
            <a:endParaRPr lang="en-US" sz="2900">
              <a:solidFill>
                <a:srgbClr val="FF0000"/>
              </a:solidFill>
              <a:latin typeface="Arial,Bold" pitchFamily="32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idx="1"/>
          </p:nvPr>
        </p:nvSpPr>
        <p:spPr>
          <a:xfrm>
            <a:off x="457489" y="1605243"/>
            <a:ext cx="8216034" cy="4434728"/>
          </a:xfrm>
        </p:spPr>
        <p:txBody>
          <a:bodyPr lIns="82058" tIns="41029" rIns="82058" bIns="41029"/>
          <a:lstStyle/>
          <a:p>
            <a:pPr>
              <a:lnSpc>
                <a:spcPct val="89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US" sz="2200" b="1" dirty="0" err="1">
                <a:latin typeface="Courier-Bold" pitchFamily="48" charset="0"/>
              </a:rPr>
              <a:t>deleteCookie</a:t>
            </a:r>
            <a:r>
              <a:rPr lang="en-US" sz="2200" b="1" dirty="0">
                <a:latin typeface="Courier-Bold" pitchFamily="48" charset="0"/>
              </a:rPr>
              <a:t>() 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document.cookie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// Get a date and set it to last year</a:t>
            </a:r>
          </a:p>
          <a:p>
            <a:pPr lvl="2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expDate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new Date();</a:t>
            </a:r>
          </a:p>
          <a:p>
            <a:pPr lvl="2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expDate.setFullYear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expDate.getFullYear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 - 1);</a:t>
            </a:r>
          </a:p>
          <a:p>
            <a:pPr lvl="2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document.cookie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= "username=" + "" + ";" +</a:t>
            </a:r>
          </a:p>
          <a:p>
            <a:pPr lvl="2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"expires=" +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expDate.toGMTString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lvl="1"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6000"/>
              </a:lnSpc>
              <a:buNone/>
              <a:tabLst>
                <a:tab pos="406018" algn="l"/>
                <a:tab pos="816309" algn="l"/>
                <a:tab pos="1226600" algn="l"/>
                <a:tab pos="1636892" algn="l"/>
                <a:tab pos="2047183" algn="l"/>
                <a:tab pos="2457474" algn="l"/>
                <a:tab pos="2867766" algn="l"/>
                <a:tab pos="3278057" algn="l"/>
                <a:tab pos="3688348" algn="l"/>
                <a:tab pos="4098639" algn="l"/>
                <a:tab pos="4508931" algn="l"/>
                <a:tab pos="4919222" algn="l"/>
                <a:tab pos="5329513" algn="l"/>
                <a:tab pos="5739805" algn="l"/>
                <a:tab pos="6150096" algn="l"/>
                <a:tab pos="6560387" algn="l"/>
                <a:tab pos="6970678" algn="l"/>
                <a:tab pos="7380970" algn="l"/>
                <a:tab pos="7791261" algn="l"/>
                <a:tab pos="8201552" algn="l"/>
              </a:tabLst>
            </a:pPr>
            <a:r>
              <a:rPr lang="en-US" sz="2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28087631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22437</TotalTime>
  <Words>5275</Words>
  <Application>Microsoft Office PowerPoint</Application>
  <PresentationFormat>On-screen Show (4:3)</PresentationFormat>
  <Paragraphs>1086</Paragraphs>
  <Slides>98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99" baseType="lpstr">
      <vt:lpstr>Origin</vt:lpstr>
      <vt:lpstr>Java script</vt:lpstr>
      <vt:lpstr>Lesson objective </vt:lpstr>
      <vt:lpstr>JavaScript History and Versions </vt:lpstr>
      <vt:lpstr>What is JavaScript</vt:lpstr>
      <vt:lpstr>Slide 5</vt:lpstr>
      <vt:lpstr>What is JavaScript</vt:lpstr>
      <vt:lpstr>What is JavaScript</vt:lpstr>
      <vt:lpstr>What is JavaScript</vt:lpstr>
      <vt:lpstr>What is JavaScript</vt:lpstr>
      <vt:lpstr>What is JavaScript</vt:lpstr>
      <vt:lpstr>Identifier</vt:lpstr>
      <vt:lpstr>Variables and Data Types</vt:lpstr>
      <vt:lpstr>Variables</vt:lpstr>
      <vt:lpstr>JavaScript Operators</vt:lpstr>
      <vt:lpstr>JavaScript Operators</vt:lpstr>
      <vt:lpstr>Example</vt:lpstr>
      <vt:lpstr>JavaScript Operators: Automatic Type Conversion</vt:lpstr>
      <vt:lpstr>Conditional Statements--if</vt:lpstr>
      <vt:lpstr>Conditional Statements– if/else</vt:lpstr>
      <vt:lpstr>Conditional Test Program</vt:lpstr>
      <vt:lpstr>Switch example</vt:lpstr>
      <vt:lpstr>Strings</vt:lpstr>
      <vt:lpstr>Using Arrays</vt:lpstr>
      <vt:lpstr>Working with Program Loops</vt:lpstr>
      <vt:lpstr>Working with Program Loops</vt:lpstr>
      <vt:lpstr>Working with Program Loops</vt:lpstr>
      <vt:lpstr>Working with Program Loops</vt:lpstr>
      <vt:lpstr>Working with Program Loops</vt:lpstr>
      <vt:lpstr>Exercise </vt:lpstr>
      <vt:lpstr>JavaScript Functions</vt:lpstr>
      <vt:lpstr>JavaScript Functions</vt:lpstr>
      <vt:lpstr>JavaScript Functions</vt:lpstr>
      <vt:lpstr>JavaScript Functions -- Parameters</vt:lpstr>
      <vt:lpstr>JavaScript Functions </vt:lpstr>
      <vt:lpstr>JavaScript Functions – Local Variables</vt:lpstr>
      <vt:lpstr>JavaScript Functions – Local Variables</vt:lpstr>
      <vt:lpstr>JavaScript Functions – function calling</vt:lpstr>
      <vt:lpstr>JavaScript Functions - Return</vt:lpstr>
      <vt:lpstr>JavaScript Functions – Parameter Sequence</vt:lpstr>
      <vt:lpstr>JavaScript Functions – Global Variables</vt:lpstr>
      <vt:lpstr>JavaScript Functions</vt:lpstr>
      <vt:lpstr>JavaScript objects </vt:lpstr>
      <vt:lpstr>Object Introduction</vt:lpstr>
      <vt:lpstr>Object Creation</vt:lpstr>
      <vt:lpstr>Three ways to create an object</vt:lpstr>
      <vt:lpstr>Object Methods</vt:lpstr>
      <vt:lpstr>JavaScript Arrays</vt:lpstr>
      <vt:lpstr>Four ways to create an array</vt:lpstr>
      <vt:lpstr>JavaScript Arrays</vt:lpstr>
      <vt:lpstr>JavaScript Arrays</vt:lpstr>
      <vt:lpstr>JavaScript Arrays</vt:lpstr>
      <vt:lpstr>Built-in Objects</vt:lpstr>
      <vt:lpstr>Built-in Objects</vt:lpstr>
      <vt:lpstr>Built-in Objects</vt:lpstr>
      <vt:lpstr>Built-in Objects</vt:lpstr>
      <vt:lpstr>Built-in Objects</vt:lpstr>
      <vt:lpstr>Built-in Objects</vt:lpstr>
      <vt:lpstr>Built-in Objects</vt:lpstr>
      <vt:lpstr>Built-in Objects</vt:lpstr>
      <vt:lpstr>Built-in Objects</vt:lpstr>
      <vt:lpstr>JavaScript and HTML Forms</vt:lpstr>
      <vt:lpstr>DOM(Document Object Model)</vt:lpstr>
      <vt:lpstr>DOM</vt:lpstr>
      <vt:lpstr>Slide 64</vt:lpstr>
      <vt:lpstr>DOM</vt:lpstr>
      <vt:lpstr>Basic object model</vt:lpstr>
      <vt:lpstr>Object model </vt:lpstr>
      <vt:lpstr>JavaScript and HTML Forms</vt:lpstr>
      <vt:lpstr>JavaScript and HTML Forms</vt:lpstr>
      <vt:lpstr>JavaScript and HTML Forms</vt:lpstr>
      <vt:lpstr>JavaScript and HTML Forms</vt:lpstr>
      <vt:lpstr>JavaScript and HTML Forms</vt:lpstr>
      <vt:lpstr>JavaScript and HTML Forms</vt:lpstr>
      <vt:lpstr>Working on History object </vt:lpstr>
      <vt:lpstr>Working on window </vt:lpstr>
      <vt:lpstr>OnChange event</vt:lpstr>
      <vt:lpstr>JavaScript and HTML Forms</vt:lpstr>
      <vt:lpstr>JavaScript and HTML Forms</vt:lpstr>
      <vt:lpstr>Cookies</vt:lpstr>
      <vt:lpstr>What are cookies</vt:lpstr>
      <vt:lpstr>Working with cookies</vt:lpstr>
      <vt:lpstr>Working with cookies</vt:lpstr>
      <vt:lpstr>Working with cookies</vt:lpstr>
      <vt:lpstr>Working with cookies</vt:lpstr>
      <vt:lpstr>Working with cookies</vt:lpstr>
      <vt:lpstr>Working with cookies</vt:lpstr>
      <vt:lpstr>Working with cookies</vt:lpstr>
      <vt:lpstr>Working with cookies</vt:lpstr>
      <vt:lpstr>Working with cookies</vt:lpstr>
      <vt:lpstr>Working with cookies</vt:lpstr>
      <vt:lpstr>Working with cookies</vt:lpstr>
      <vt:lpstr>Working with cookies</vt:lpstr>
      <vt:lpstr>Cookies</vt:lpstr>
      <vt:lpstr>Cookies</vt:lpstr>
      <vt:lpstr>HTML code</vt:lpstr>
      <vt:lpstr>JavaScript code (set the cookie)‏</vt:lpstr>
      <vt:lpstr>JavaScript code (read the cookie)‏</vt:lpstr>
      <vt:lpstr>JavaScript code (delete the cookie)‏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4. Java script</dc:title>
  <dc:creator>Fekade</dc:creator>
  <cp:lastModifiedBy>G.THREE SEC TWO</cp:lastModifiedBy>
  <cp:revision>101</cp:revision>
  <dcterms:created xsi:type="dcterms:W3CDTF">2006-08-16T00:00:00Z</dcterms:created>
  <dcterms:modified xsi:type="dcterms:W3CDTF">2016-01-16T01:37:56Z</dcterms:modified>
</cp:coreProperties>
</file>