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45"/>
  </p:notesMasterIdLst>
  <p:handoutMasterIdLst>
    <p:handoutMasterId r:id="rId46"/>
  </p:handoutMasterIdLst>
  <p:sldIdLst>
    <p:sldId id="268" r:id="rId5"/>
    <p:sldId id="748" r:id="rId6"/>
    <p:sldId id="749" r:id="rId7"/>
    <p:sldId id="888" r:id="rId8"/>
    <p:sldId id="889" r:id="rId9"/>
    <p:sldId id="890" r:id="rId10"/>
    <p:sldId id="838" r:id="rId11"/>
    <p:sldId id="839" r:id="rId12"/>
    <p:sldId id="840" r:id="rId13"/>
    <p:sldId id="841" r:id="rId14"/>
    <p:sldId id="842" r:id="rId15"/>
    <p:sldId id="843" r:id="rId16"/>
    <p:sldId id="844" r:id="rId17"/>
    <p:sldId id="887" r:id="rId18"/>
    <p:sldId id="792" r:id="rId19"/>
    <p:sldId id="876" r:id="rId20"/>
    <p:sldId id="891" r:id="rId21"/>
    <p:sldId id="877" r:id="rId22"/>
    <p:sldId id="892" r:id="rId23"/>
    <p:sldId id="893" r:id="rId24"/>
    <p:sldId id="878" r:id="rId25"/>
    <p:sldId id="880" r:id="rId26"/>
    <p:sldId id="882" r:id="rId27"/>
    <p:sldId id="879" r:id="rId28"/>
    <p:sldId id="881" r:id="rId29"/>
    <p:sldId id="883" r:id="rId30"/>
    <p:sldId id="884" r:id="rId31"/>
    <p:sldId id="885" r:id="rId32"/>
    <p:sldId id="886" r:id="rId33"/>
    <p:sldId id="896" r:id="rId34"/>
    <p:sldId id="894" r:id="rId35"/>
    <p:sldId id="898" r:id="rId36"/>
    <p:sldId id="899" r:id="rId37"/>
    <p:sldId id="900" r:id="rId38"/>
    <p:sldId id="901" r:id="rId39"/>
    <p:sldId id="897" r:id="rId40"/>
    <p:sldId id="902" r:id="rId41"/>
    <p:sldId id="903" r:id="rId42"/>
    <p:sldId id="904" r:id="rId43"/>
    <p:sldId id="500" r:id="rId44"/>
  </p:sldIdLst>
  <p:sldSz cx="9144000" cy="5143500" type="screen16x9"/>
  <p:notesSz cx="6742113" cy="9872663"/>
  <p:custDataLst>
    <p:tags r:id="rId47"/>
  </p:custDataLst>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7" userDrawn="1">
          <p15:clr>
            <a:srgbClr val="A4A3A4"/>
          </p15:clr>
        </p15:guide>
        <p15:guide id="2" pos="1973" userDrawn="1">
          <p15:clr>
            <a:srgbClr val="A4A3A4"/>
          </p15:clr>
        </p15:guide>
        <p15:guide id="3" orient="horz" pos="1915" userDrawn="1">
          <p15:clr>
            <a:srgbClr val="A4A3A4"/>
          </p15:clr>
        </p15:guide>
        <p15:guide id="4" pos="378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tiz De Obregon, Francisco" initials="ODOF" lastIdx="8" clrIdx="0">
    <p:extLst>
      <p:ext uri="{19B8F6BF-5375-455C-9EA6-DF929625EA0E}">
        <p15:presenceInfo xmlns:p15="http://schemas.microsoft.com/office/powerpoint/2012/main" userId="S-1-5-21-3977412094-3048703123-1573834475-212206" providerId="AD"/>
      </p:ext>
    </p:extLst>
  </p:cmAuthor>
  <p:cmAuthor id="2" name="Cuevas Perez, Victor" initials="CPV" lastIdx="1" clrIdx="1">
    <p:extLst>
      <p:ext uri="{19B8F6BF-5375-455C-9EA6-DF929625EA0E}">
        <p15:presenceInfo xmlns:p15="http://schemas.microsoft.com/office/powerpoint/2012/main" userId="S-1-5-21-1506503333-1133455874-5522801-619227" providerId="AD"/>
      </p:ext>
    </p:extLst>
  </p:cmAuthor>
  <p:cmAuthor id="3" name="Rubio Martínez, Alberto" initials="RMA" lastIdx="2" clrIdx="2">
    <p:extLst>
      <p:ext uri="{19B8F6BF-5375-455C-9EA6-DF929625EA0E}">
        <p15:presenceInfo xmlns:p15="http://schemas.microsoft.com/office/powerpoint/2012/main" userId="Rubio Martínez, Alber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3D3"/>
    <a:srgbClr val="639FCB"/>
    <a:srgbClr val="FFFFFF"/>
    <a:srgbClr val="F8991D"/>
    <a:srgbClr val="FEF7FF"/>
    <a:srgbClr val="D8FEF4"/>
    <a:srgbClr val="D0CECE"/>
    <a:srgbClr val="000000"/>
    <a:srgbClr val="F6F6F6"/>
    <a:srgbClr val="1A3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0" autoAdjust="0"/>
    <p:restoredTop sz="76966" autoAdjust="0"/>
  </p:normalViewPr>
  <p:slideViewPr>
    <p:cSldViewPr snapToGrid="0" snapToObjects="1" showGuides="1">
      <p:cViewPr varScale="1">
        <p:scale>
          <a:sx n="255" d="100"/>
          <a:sy n="255" d="100"/>
        </p:scale>
        <p:origin x="2192" y="184"/>
      </p:cViewPr>
      <p:guideLst>
        <p:guide orient="horz" pos="577"/>
        <p:guide pos="1973"/>
        <p:guide orient="horz" pos="1915"/>
        <p:guide pos="3787"/>
      </p:guideLst>
    </p:cSldViewPr>
  </p:slideViewPr>
  <p:notesTextViewPr>
    <p:cViewPr>
      <p:scale>
        <a:sx n="3" d="2"/>
        <a:sy n="3" d="2"/>
      </p:scale>
      <p:origin x="0" y="0"/>
    </p:cViewPr>
  </p:notesTextViewPr>
  <p:sorterViewPr>
    <p:cViewPr varScale="1">
      <p:scale>
        <a:sx n="100" d="100"/>
        <a:sy n="100" d="100"/>
      </p:scale>
      <p:origin x="0" y="-31240"/>
    </p:cViewPr>
  </p:sorterViewPr>
  <p:notesViewPr>
    <p:cSldViewPr snapToGrid="0" snapToObjects="1" showGuides="1">
      <p:cViewPr varScale="1">
        <p:scale>
          <a:sx n="49" d="100"/>
          <a:sy n="49" d="100"/>
        </p:scale>
        <p:origin x="292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5B29DC9-D08B-4949-81E2-39C6CEC68F6F}"/>
              </a:ext>
            </a:extLst>
          </p:cNvPr>
          <p:cNvSpPr>
            <a:spLocks noGrp="1"/>
          </p:cNvSpPr>
          <p:nvPr>
            <p:ph type="hdr" sz="quarter"/>
          </p:nvPr>
        </p:nvSpPr>
        <p:spPr>
          <a:xfrm>
            <a:off x="1" y="0"/>
            <a:ext cx="2921582" cy="495348"/>
          </a:xfrm>
          <a:prstGeom prst="rect">
            <a:avLst/>
          </a:prstGeom>
        </p:spPr>
        <p:txBody>
          <a:bodyPr vert="horz" lIns="92345" tIns="46173" rIns="92345" bIns="46173" rtlCol="0"/>
          <a:lstStyle>
            <a:lvl1pPr algn="l">
              <a:defRPr sz="1200"/>
            </a:lvl1pPr>
          </a:lstStyle>
          <a:p>
            <a:endParaRPr lang="es-ES" dirty="0">
              <a:latin typeface="Soho Gothic Pro Light" panose="020B0303030504020204" pitchFamily="34" charset="0"/>
            </a:endParaRPr>
          </a:p>
        </p:txBody>
      </p:sp>
      <p:sp>
        <p:nvSpPr>
          <p:cNvPr id="3" name="Marcador de fecha 2">
            <a:extLst>
              <a:ext uri="{FF2B5EF4-FFF2-40B4-BE49-F238E27FC236}">
                <a16:creationId xmlns:a16="http://schemas.microsoft.com/office/drawing/2014/main" id="{C99F9DC3-28BB-D94C-85E9-90396F03A580}"/>
              </a:ext>
            </a:extLst>
          </p:cNvPr>
          <p:cNvSpPr>
            <a:spLocks noGrp="1"/>
          </p:cNvSpPr>
          <p:nvPr>
            <p:ph type="dt" sz="quarter" idx="1"/>
          </p:nvPr>
        </p:nvSpPr>
        <p:spPr>
          <a:xfrm>
            <a:off x="3818972" y="0"/>
            <a:ext cx="2921582" cy="495348"/>
          </a:xfrm>
          <a:prstGeom prst="rect">
            <a:avLst/>
          </a:prstGeom>
        </p:spPr>
        <p:txBody>
          <a:bodyPr vert="horz" lIns="92345" tIns="46173" rIns="92345" bIns="46173" rtlCol="0"/>
          <a:lstStyle>
            <a:lvl1pPr algn="r">
              <a:defRPr sz="1200"/>
            </a:lvl1pPr>
          </a:lstStyle>
          <a:p>
            <a:fld id="{44FE4C93-B9AD-774B-B059-E1A53E3045D5}" type="datetimeFigureOut">
              <a:rPr lang="es-ES" smtClean="0">
                <a:latin typeface="Soho Gothic Pro Light" panose="020B0303030504020204" pitchFamily="34" charset="0"/>
              </a:rPr>
              <a:t>18/5/19</a:t>
            </a:fld>
            <a:endParaRPr lang="es-ES" dirty="0">
              <a:latin typeface="Soho Gothic Pro Light" panose="020B0303030504020204" pitchFamily="34" charset="0"/>
            </a:endParaRPr>
          </a:p>
        </p:txBody>
      </p:sp>
      <p:sp>
        <p:nvSpPr>
          <p:cNvPr id="4" name="Marcador de pie de página 3">
            <a:extLst>
              <a:ext uri="{FF2B5EF4-FFF2-40B4-BE49-F238E27FC236}">
                <a16:creationId xmlns:a16="http://schemas.microsoft.com/office/drawing/2014/main" id="{FE33F6B1-C943-874F-81C8-5CB8F4F2E288}"/>
              </a:ext>
            </a:extLst>
          </p:cNvPr>
          <p:cNvSpPr>
            <a:spLocks noGrp="1"/>
          </p:cNvSpPr>
          <p:nvPr>
            <p:ph type="ftr" sz="quarter" idx="2"/>
          </p:nvPr>
        </p:nvSpPr>
        <p:spPr>
          <a:xfrm>
            <a:off x="1" y="9377320"/>
            <a:ext cx="2921582" cy="495347"/>
          </a:xfrm>
          <a:prstGeom prst="rect">
            <a:avLst/>
          </a:prstGeom>
        </p:spPr>
        <p:txBody>
          <a:bodyPr vert="horz" lIns="92345" tIns="46173" rIns="92345" bIns="46173" rtlCol="0" anchor="b"/>
          <a:lstStyle>
            <a:lvl1pPr algn="l">
              <a:defRPr sz="1200"/>
            </a:lvl1pPr>
          </a:lstStyle>
          <a:p>
            <a:endParaRPr lang="es-ES" dirty="0">
              <a:latin typeface="Soho Gothic Pro Light" panose="020B0303030504020204" pitchFamily="34" charset="0"/>
            </a:endParaRPr>
          </a:p>
        </p:txBody>
      </p:sp>
      <p:sp>
        <p:nvSpPr>
          <p:cNvPr id="5" name="Marcador de número de diapositiva 4">
            <a:extLst>
              <a:ext uri="{FF2B5EF4-FFF2-40B4-BE49-F238E27FC236}">
                <a16:creationId xmlns:a16="http://schemas.microsoft.com/office/drawing/2014/main" id="{CEB7C242-1592-974F-B931-024110D2C693}"/>
              </a:ext>
            </a:extLst>
          </p:cNvPr>
          <p:cNvSpPr>
            <a:spLocks noGrp="1"/>
          </p:cNvSpPr>
          <p:nvPr>
            <p:ph type="sldNum" sz="quarter" idx="3"/>
          </p:nvPr>
        </p:nvSpPr>
        <p:spPr>
          <a:xfrm>
            <a:off x="3818972" y="9377320"/>
            <a:ext cx="2921582" cy="495347"/>
          </a:xfrm>
          <a:prstGeom prst="rect">
            <a:avLst/>
          </a:prstGeom>
        </p:spPr>
        <p:txBody>
          <a:bodyPr vert="horz" lIns="92345" tIns="46173" rIns="92345" bIns="46173" rtlCol="0" anchor="b"/>
          <a:lstStyle>
            <a:lvl1pPr algn="r">
              <a:defRPr sz="1200"/>
            </a:lvl1pPr>
          </a:lstStyle>
          <a:p>
            <a:fld id="{13E42EBE-F2C8-DB4B-9CF8-781446FF5229}" type="slidenum">
              <a:rPr lang="es-ES" smtClean="0">
                <a:latin typeface="Soho Gothic Pro Light" panose="020B0303030504020204" pitchFamily="34" charset="0"/>
              </a:rPr>
              <a:t>‹Nº›</a:t>
            </a:fld>
            <a:endParaRPr lang="es-ES" dirty="0">
              <a:latin typeface="Soho Gothic Pro Light" panose="020B0303030504020204" pitchFamily="34" charset="0"/>
            </a:endParaRPr>
          </a:p>
        </p:txBody>
      </p:sp>
    </p:spTree>
    <p:extLst>
      <p:ext uri="{BB962C8B-B14F-4D97-AF65-F5344CB8AC3E}">
        <p14:creationId xmlns:p14="http://schemas.microsoft.com/office/powerpoint/2010/main" val="250859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2921582" cy="495348"/>
          </a:xfrm>
          <a:prstGeom prst="rect">
            <a:avLst/>
          </a:prstGeom>
        </p:spPr>
        <p:txBody>
          <a:bodyPr vert="horz" lIns="92345" tIns="46173" rIns="92345" bIns="46173" rtlCol="0"/>
          <a:lstStyle>
            <a:lvl1pPr algn="l">
              <a:defRPr sz="1200">
                <a:latin typeface="Soho Gothic Pro Light" panose="020B0303030504020204" pitchFamily="34" charset="0"/>
              </a:defRPr>
            </a:lvl1pPr>
          </a:lstStyle>
          <a:p>
            <a:endParaRPr lang="es-ES" dirty="0"/>
          </a:p>
        </p:txBody>
      </p:sp>
      <p:sp>
        <p:nvSpPr>
          <p:cNvPr id="3" name="Marcador de fecha 2"/>
          <p:cNvSpPr>
            <a:spLocks noGrp="1"/>
          </p:cNvSpPr>
          <p:nvPr>
            <p:ph type="dt" idx="1"/>
          </p:nvPr>
        </p:nvSpPr>
        <p:spPr>
          <a:xfrm>
            <a:off x="3818972" y="0"/>
            <a:ext cx="2921582" cy="495348"/>
          </a:xfrm>
          <a:prstGeom prst="rect">
            <a:avLst/>
          </a:prstGeom>
        </p:spPr>
        <p:txBody>
          <a:bodyPr vert="horz" lIns="92345" tIns="46173" rIns="92345" bIns="46173" rtlCol="0"/>
          <a:lstStyle>
            <a:lvl1pPr algn="r">
              <a:defRPr sz="1200">
                <a:latin typeface="Soho Gothic Pro Light" panose="020B0303030504020204" pitchFamily="34" charset="0"/>
              </a:defRPr>
            </a:lvl1pPr>
          </a:lstStyle>
          <a:p>
            <a:fld id="{C82A976D-0EBD-E345-809C-21C952C27942}" type="datetimeFigureOut">
              <a:rPr lang="es-ES" smtClean="0"/>
              <a:pPr/>
              <a:t>18/5/19</a:t>
            </a:fld>
            <a:endParaRPr lang="es-ES" dirty="0"/>
          </a:p>
        </p:txBody>
      </p:sp>
      <p:sp>
        <p:nvSpPr>
          <p:cNvPr id="4" name="Marcador de imagen de diapositiva 3"/>
          <p:cNvSpPr>
            <a:spLocks noGrp="1" noRot="1" noChangeAspect="1"/>
          </p:cNvSpPr>
          <p:nvPr>
            <p:ph type="sldImg" idx="2"/>
          </p:nvPr>
        </p:nvSpPr>
        <p:spPr>
          <a:xfrm>
            <a:off x="411163" y="1235075"/>
            <a:ext cx="5919787" cy="3330575"/>
          </a:xfrm>
          <a:prstGeom prst="rect">
            <a:avLst/>
          </a:prstGeom>
          <a:noFill/>
          <a:ln w="12700">
            <a:solidFill>
              <a:prstClr val="black"/>
            </a:solidFill>
          </a:ln>
        </p:spPr>
        <p:txBody>
          <a:bodyPr vert="horz" lIns="92345" tIns="46173" rIns="92345" bIns="46173" rtlCol="0" anchor="ctr"/>
          <a:lstStyle/>
          <a:p>
            <a:endParaRPr lang="es-ES" dirty="0"/>
          </a:p>
        </p:txBody>
      </p:sp>
      <p:sp>
        <p:nvSpPr>
          <p:cNvPr id="5" name="Marcador de notas 4"/>
          <p:cNvSpPr>
            <a:spLocks noGrp="1"/>
          </p:cNvSpPr>
          <p:nvPr>
            <p:ph type="body" sz="quarter" idx="3"/>
          </p:nvPr>
        </p:nvSpPr>
        <p:spPr>
          <a:xfrm>
            <a:off x="674212" y="4751222"/>
            <a:ext cx="5393690" cy="3887360"/>
          </a:xfrm>
          <a:prstGeom prst="rect">
            <a:avLst/>
          </a:prstGeom>
        </p:spPr>
        <p:txBody>
          <a:bodyPr vert="horz" lIns="92345" tIns="46173" rIns="92345" bIns="46173"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1" y="9377320"/>
            <a:ext cx="2921582" cy="495347"/>
          </a:xfrm>
          <a:prstGeom prst="rect">
            <a:avLst/>
          </a:prstGeom>
        </p:spPr>
        <p:txBody>
          <a:bodyPr vert="horz" lIns="92345" tIns="46173" rIns="92345" bIns="46173" rtlCol="0" anchor="b"/>
          <a:lstStyle>
            <a:lvl1pPr algn="l">
              <a:defRPr sz="1200">
                <a:latin typeface="Soho Gothic Pro Light" panose="020B0303030504020204" pitchFamily="34" charset="0"/>
              </a:defRPr>
            </a:lvl1pPr>
          </a:lstStyle>
          <a:p>
            <a:endParaRPr lang="es-ES" dirty="0"/>
          </a:p>
        </p:txBody>
      </p:sp>
      <p:sp>
        <p:nvSpPr>
          <p:cNvPr id="7" name="Marcador de número de diapositiva 6"/>
          <p:cNvSpPr>
            <a:spLocks noGrp="1"/>
          </p:cNvSpPr>
          <p:nvPr>
            <p:ph type="sldNum" sz="quarter" idx="5"/>
          </p:nvPr>
        </p:nvSpPr>
        <p:spPr>
          <a:xfrm>
            <a:off x="3818972" y="9377320"/>
            <a:ext cx="2921582" cy="495347"/>
          </a:xfrm>
          <a:prstGeom prst="rect">
            <a:avLst/>
          </a:prstGeom>
        </p:spPr>
        <p:txBody>
          <a:bodyPr vert="horz" lIns="92345" tIns="46173" rIns="92345" bIns="46173" rtlCol="0" anchor="b"/>
          <a:lstStyle>
            <a:lvl1pPr algn="r">
              <a:defRPr sz="1200">
                <a:latin typeface="Soho Gothic Pro Light" panose="020B0303030504020204" pitchFamily="34" charset="0"/>
              </a:defRPr>
            </a:lvl1pPr>
          </a:lstStyle>
          <a:p>
            <a:fld id="{7001BFE9-5FDD-E045-9186-025D41341214}" type="slidenum">
              <a:rPr lang="es-ES" smtClean="0"/>
              <a:pPr/>
              <a:t>‹Nº›</a:t>
            </a:fld>
            <a:endParaRPr lang="es-ES" dirty="0"/>
          </a:p>
        </p:txBody>
      </p:sp>
    </p:spTree>
    <p:extLst>
      <p:ext uri="{BB962C8B-B14F-4D97-AF65-F5344CB8AC3E}">
        <p14:creationId xmlns:p14="http://schemas.microsoft.com/office/powerpoint/2010/main" val="76423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oho Gothic Pro Light" panose="020B0303030504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Propuesta </a:t>
            </a:r>
            <a:r>
              <a:rPr lang="es-ES" dirty="0" err="1"/>
              <a:t>economica</a:t>
            </a:r>
            <a:endParaRPr lang="es-ES" dirty="0"/>
          </a:p>
        </p:txBody>
      </p:sp>
      <p:sp>
        <p:nvSpPr>
          <p:cNvPr id="4" name="Marcador de número de diapositiva 3"/>
          <p:cNvSpPr>
            <a:spLocks noGrp="1"/>
          </p:cNvSpPr>
          <p:nvPr>
            <p:ph type="sldNum" sz="quarter" idx="10"/>
          </p:nvPr>
        </p:nvSpPr>
        <p:spPr/>
        <p:txBody>
          <a:bodyPr/>
          <a:lstStyle/>
          <a:p>
            <a:fld id="{7001BFE9-5FDD-E045-9186-025D41341214}" type="slidenum">
              <a:rPr lang="es-ES" smtClean="0"/>
              <a:pPr/>
              <a:t>40</a:t>
            </a:fld>
            <a:endParaRPr lang="es-ES" dirty="0"/>
          </a:p>
        </p:txBody>
      </p:sp>
    </p:spTree>
    <p:extLst>
      <p:ext uri="{BB962C8B-B14F-4D97-AF65-F5344CB8AC3E}">
        <p14:creationId xmlns:p14="http://schemas.microsoft.com/office/powerpoint/2010/main" val="1061080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6.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4.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6.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emf"/><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6.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6.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9144000" cy="5158061"/>
          </a:xfrm>
          <a:prstGeom prst="rect">
            <a:avLst/>
          </a:prstGeom>
        </p:spPr>
        <p:txBody>
          <a:bodyPr anchor="t"/>
          <a:lstStyle>
            <a:lvl1pPr marL="0" indent="0" algn="ctr">
              <a:buNone/>
              <a:defRPr/>
            </a:lvl1pPr>
          </a:lstStyle>
          <a:p>
            <a:r>
              <a:rPr lang="es-ES" dirty="0"/>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1" y="287691"/>
            <a:ext cx="2794000" cy="161082"/>
          </a:xfrm>
          <a:prstGeom prst="rect">
            <a:avLst/>
          </a:prstGeom>
        </p:spPr>
        <p:txBody>
          <a:bodyPr lIns="0" tIns="0" rIns="0" bIns="0"/>
          <a:lstStyle>
            <a:lvl1pPr marL="0" indent="0">
              <a:buNone/>
              <a:defRPr sz="1400"/>
            </a:lvl1pPr>
          </a:lstStyle>
          <a:p>
            <a:r>
              <a:rPr lang="es-ES" dirty="0"/>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252001" y="516929"/>
            <a:ext cx="2794000" cy="119614"/>
          </a:xfrm>
          <a:prstGeom prst="rect">
            <a:avLst/>
          </a:prstGeom>
        </p:spPr>
        <p:txBody>
          <a:bodyPr lIns="0" tIns="0" rIns="0" bIns="0"/>
          <a:lstStyle>
            <a:lvl1pPr marL="0" indent="0">
              <a:buNone/>
              <a:defRPr sz="1000"/>
            </a:lvl1pPr>
          </a:lstStyle>
          <a:p>
            <a:r>
              <a:rPr lang="es-ES" dirty="0"/>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252000" y="739775"/>
            <a:ext cx="1349375" cy="479425"/>
          </a:xfrm>
          <a:prstGeom prst="rect">
            <a:avLst/>
          </a:prstGeom>
        </p:spPr>
        <p:txBody>
          <a:bodyPr anchor="ctr"/>
          <a:lstStyle>
            <a:lvl1pPr marL="0" indent="0" algn="ctr">
              <a:buNone/>
              <a:defRPr sz="1000"/>
            </a:lvl1pPr>
          </a:lstStyle>
          <a:p>
            <a:r>
              <a:rPr lang="es-ES" dirty="0"/>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04965" y="2154808"/>
            <a:ext cx="4970108" cy="1236256"/>
          </a:xfrm>
          <a:prstGeom prst="rect">
            <a:avLst/>
          </a:prstGeom>
        </p:spPr>
        <p:txBody>
          <a:bodyPr vert="horz" lIns="0" tIns="0" rIns="0" bIns="0" rtlCol="0" anchor="t">
            <a:noAutofit/>
          </a:bodyPr>
          <a:lstStyle>
            <a:lvl1pPr>
              <a:defRPr sz="4500"/>
            </a:lvl1pPr>
          </a:lstStyle>
          <a:p>
            <a:r>
              <a:rPr lang="es-ES" dirty="0"/>
              <a:t>Haga clic para el título principal</a:t>
            </a:r>
            <a:endParaRPr lang="en-US" dirty="0"/>
          </a:p>
        </p:txBody>
      </p:sp>
    </p:spTree>
    <p:extLst>
      <p:ext uri="{BB962C8B-B14F-4D97-AF65-F5344CB8AC3E}">
        <p14:creationId xmlns:p14="http://schemas.microsoft.com/office/powerpoint/2010/main" val="28351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33715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720479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656615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36770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marL="0" indent="0">
              <a:lnSpc>
                <a:spcPct val="100000"/>
              </a:lnSpc>
              <a:spcBef>
                <a:spcPts val="600"/>
              </a:spcBef>
              <a:buNone/>
              <a:defRPr sz="1400"/>
            </a:lvl1pPr>
          </a:lstStyle>
          <a:p>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891422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4" name="Imagen 13"/>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616777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5" name="Imagen 14"/>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733312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11419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814694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3" name="Imagen 12"/>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877390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84808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3311208"/>
            <a:ext cx="4238625" cy="217806"/>
          </a:xfrm>
          <a:prstGeom prst="rect">
            <a:avLst/>
          </a:prstGeom>
        </p:spPr>
        <p:txBody>
          <a:bodyPr lIns="0" tIns="0" rIns="0" bIns="0"/>
          <a:lstStyle>
            <a:lvl1pPr marL="0" indent="0">
              <a:buNone/>
              <a:defRPr sz="1400"/>
            </a:lvl1pPr>
          </a:lstStyle>
          <a:p>
            <a:r>
              <a:rPr lang="es-ES" dirty="0"/>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821522"/>
            <a:ext cx="4733059" cy="1236256"/>
          </a:xfrm>
          <a:prstGeom prst="rect">
            <a:avLst/>
          </a:prstGeom>
        </p:spPr>
        <p:txBody>
          <a:bodyPr vert="horz" lIns="0" tIns="0" rIns="0" bIns="0" rtlCol="0" anchor="t">
            <a:noAutofit/>
          </a:bodyPr>
          <a:lstStyle>
            <a:lvl1pPr>
              <a:defRPr sz="4000"/>
            </a:lvl1pPr>
          </a:lstStyle>
          <a:p>
            <a:r>
              <a:rPr lang="es-ES" dirty="0"/>
              <a:t>Haga clic para el título principal</a:t>
            </a:r>
            <a:endParaRPr lang="en-US" dirty="0"/>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252000" y="3639821"/>
            <a:ext cx="4238625" cy="149584"/>
          </a:xfrm>
          <a:prstGeom prst="rect">
            <a:avLst/>
          </a:prstGeom>
        </p:spPr>
        <p:txBody>
          <a:bodyPr lIns="0" tIns="0" rIns="0" bIns="0"/>
          <a:lstStyle>
            <a:lvl1pPr marL="0" indent="0">
              <a:buNone/>
              <a:defRPr sz="1400"/>
            </a:lvl1pPr>
          </a:lstStyle>
          <a:p>
            <a:r>
              <a:rPr lang="es-ES" dirty="0"/>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252000" y="739775"/>
            <a:ext cx="1349375" cy="479425"/>
          </a:xfrm>
          <a:prstGeom prst="rect">
            <a:avLst/>
          </a:prstGeom>
        </p:spPr>
        <p:txBody>
          <a:bodyPr anchor="ctr"/>
          <a:lstStyle>
            <a:lvl1pPr marL="0" indent="0" algn="ctr">
              <a:buNone/>
              <a:defRPr sz="1000"/>
            </a:lvl1pPr>
          </a:lstStyle>
          <a:p>
            <a:r>
              <a:rPr lang="es-ES" dirty="0"/>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6064250" y="4752975"/>
            <a:ext cx="1083453" cy="132212"/>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88758" y="4589244"/>
            <a:ext cx="1346367" cy="267137"/>
          </a:xfrm>
          <a:prstGeom prst="rect">
            <a:avLst/>
          </a:prstGeom>
        </p:spPr>
      </p:pic>
    </p:spTree>
    <p:extLst>
      <p:ext uri="{BB962C8B-B14F-4D97-AF65-F5344CB8AC3E}">
        <p14:creationId xmlns:p14="http://schemas.microsoft.com/office/powerpoint/2010/main" val="167653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565853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092" y="2392844"/>
            <a:ext cx="2879375" cy="2985118"/>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5989" y="2650373"/>
            <a:ext cx="4838525" cy="2580473"/>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2812766"/>
            <a:ext cx="3573780" cy="241808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66537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479449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44044"/>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7" name="Imagen 16"/>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03722187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44044"/>
            <a:ext cx="7106825" cy="3952370"/>
          </a:xfrm>
          <a:prstGeom prst="rect">
            <a:avLst/>
          </a:prstGeom>
        </p:spPr>
        <p:txBody>
          <a:bodyPr vert="horz" lIns="0" tIns="0" rIns="0" bIns="0" rtlCol="0" anchor="t">
            <a:noAutofit/>
          </a:bodyPr>
          <a:lstStyle>
            <a:lvl1pPr>
              <a:defRPr sz="2400">
                <a:solidFill>
                  <a:schemeClr val="bg1"/>
                </a:solidFill>
              </a:defRPr>
            </a:lvl1pPr>
          </a:lstStyle>
          <a:p>
            <a:r>
              <a:rPr lang="es-ES" dirty="0"/>
              <a:t>Haga clic para un texto destacado o una idea principal</a:t>
            </a:r>
            <a:endParaRPr lang="en-U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800"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‹Nº›</a:t>
            </a:fld>
            <a:endParaRPr kumimoji="0" lang="es-ES" sz="800" b="0" i="0" u="none" strike="noStrike" kern="1200" cap="none" spc="0" normalizeH="0" baseline="0" noProof="0" dirty="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1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16495967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44044"/>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2" name="Imagen 11"/>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Tree>
    <p:extLst>
      <p:ext uri="{BB962C8B-B14F-4D97-AF65-F5344CB8AC3E}">
        <p14:creationId xmlns:p14="http://schemas.microsoft.com/office/powerpoint/2010/main" val="74964780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0"/>
            <a:ext cx="7106825" cy="3952370"/>
          </a:xfrm>
          <a:prstGeom prst="rect">
            <a:avLst/>
          </a:prstGeom>
        </p:spPr>
        <p:txBody>
          <a:bodyPr vert="horz" lIns="0" tIns="0" rIns="0" bIns="0" rtlCol="0" anchor="t">
            <a:noAutofit/>
          </a:bodyPr>
          <a:lstStyle>
            <a:lvl1pPr>
              <a:defRPr sz="2400">
                <a:solidFill>
                  <a:schemeClr val="bg1"/>
                </a:solidFill>
              </a:defRPr>
            </a:lvl1pPr>
          </a:lstStyle>
          <a:p>
            <a:r>
              <a:rPr lang="es-ES" dirty="0"/>
              <a:t>Haga clic para un texto destacado o una idea principal</a:t>
            </a:r>
            <a:endParaRPr lang="en-US" dirty="0"/>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800"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‹Nº›</a:t>
            </a:fld>
            <a:endParaRPr kumimoji="0" lang="es-ES" sz="800" b="0" i="0" u="none" strike="noStrike" kern="1200" cap="none" spc="0" normalizeH="0" baseline="0" noProof="0" dirty="0">
              <a:ln>
                <a:noFill/>
              </a:ln>
              <a:solidFill>
                <a:srgbClr val="1A3B47"/>
              </a:solidFill>
              <a:effectLst/>
              <a:uLnTx/>
              <a:uFillTx/>
              <a:latin typeface="Soho Gothic Pro" panose="020B0503030504020204" pitchFamily="34" charset="77"/>
              <a:ea typeface="+mn-ea"/>
              <a:cs typeface="+mn-cs"/>
            </a:endParaRPr>
          </a:p>
        </p:txBody>
      </p:sp>
      <p:pic>
        <p:nvPicPr>
          <p:cNvPr id="18" name="Imagen 17"/>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96267304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1"/>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Tree>
    <p:extLst>
      <p:ext uri="{BB962C8B-B14F-4D97-AF65-F5344CB8AC3E}">
        <p14:creationId xmlns:p14="http://schemas.microsoft.com/office/powerpoint/2010/main" val="158782627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0"/>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Tree>
    <p:extLst>
      <p:ext uri="{BB962C8B-B14F-4D97-AF65-F5344CB8AC3E}">
        <p14:creationId xmlns:p14="http://schemas.microsoft.com/office/powerpoint/2010/main" val="379751139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0"/>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Tree>
    <p:extLst>
      <p:ext uri="{BB962C8B-B14F-4D97-AF65-F5344CB8AC3E}">
        <p14:creationId xmlns:p14="http://schemas.microsoft.com/office/powerpoint/2010/main" val="339132319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1"/>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Tree>
    <p:extLst>
      <p:ext uri="{BB962C8B-B14F-4D97-AF65-F5344CB8AC3E}">
        <p14:creationId xmlns:p14="http://schemas.microsoft.com/office/powerpoint/2010/main" val="263682330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dice">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03626" y="1833191"/>
            <a:ext cx="1331500" cy="2683246"/>
          </a:xfrm>
          <a:prstGeom prst="rect">
            <a:avLst/>
          </a:prstGeom>
        </p:spPr>
        <p:txBody>
          <a:bodyPr vert="horz" lIns="0" tIns="0" rIns="0" bIns="0" rtlCol="0" anchor="t">
            <a:noAutofit/>
          </a:bodyPr>
          <a:lstStyle>
            <a:lvl1pPr>
              <a:lnSpc>
                <a:spcPct val="100000"/>
              </a:lnSpc>
              <a:spcBef>
                <a:spcPts val="600"/>
              </a:spcBef>
              <a:defRPr sz="1400" b="0" i="0">
                <a:solidFill>
                  <a:schemeClr val="tx1"/>
                </a:solidFill>
                <a:latin typeface="Soho Gothic Pro Light" panose="020B0303030504020204" pitchFamily="34" charset="77"/>
              </a:defRPr>
            </a:lvl1pPr>
          </a:lstStyle>
          <a:p>
            <a:r>
              <a:rPr lang="es-ES" dirty="0"/>
              <a:t>Capítulo 1</a:t>
            </a:r>
            <a:endParaRPr lang="en-US" dirty="0"/>
          </a:p>
        </p:txBody>
      </p:sp>
      <p:sp>
        <p:nvSpPr>
          <p:cNvPr id="17" name="Marcador de contenido 10">
            <a:extLst>
              <a:ext uri="{FF2B5EF4-FFF2-40B4-BE49-F238E27FC236}">
                <a16:creationId xmlns:a16="http://schemas.microsoft.com/office/drawing/2014/main" id="{989319FE-DC35-E14F-A834-B4EB71C6AF02}"/>
              </a:ext>
            </a:extLst>
          </p:cNvPr>
          <p:cNvSpPr>
            <a:spLocks noGrp="1"/>
          </p:cNvSpPr>
          <p:nvPr>
            <p:ph sz="quarter" idx="10" hasCustomPrompt="1"/>
          </p:nvPr>
        </p:nvSpPr>
        <p:spPr>
          <a:xfrm>
            <a:off x="1727752" y="1833190"/>
            <a:ext cx="1351998" cy="2683247"/>
          </a:xfrm>
          <a:prstGeom prst="rect">
            <a:avLst/>
          </a:prstGeom>
        </p:spPr>
        <p:txBody>
          <a:bodyPr lIns="0" tIns="0" rIns="0" bIns="0"/>
          <a:lstStyle>
            <a:lvl1pPr marL="0" indent="0">
              <a:lnSpc>
                <a:spcPct val="100000"/>
              </a:lnSpc>
              <a:spcBef>
                <a:spcPts val="600"/>
              </a:spcBef>
              <a:buNone/>
              <a:defRPr sz="1400">
                <a:solidFill>
                  <a:schemeClr val="tx1"/>
                </a:solidFill>
              </a:defRPr>
            </a:lvl1pPr>
          </a:lstStyle>
          <a:p>
            <a:r>
              <a:rPr lang="es-ES" dirty="0"/>
              <a:t>Nº</a:t>
            </a:r>
          </a:p>
        </p:txBody>
      </p:sp>
    </p:spTree>
    <p:extLst>
      <p:ext uri="{BB962C8B-B14F-4D97-AF65-F5344CB8AC3E}">
        <p14:creationId xmlns:p14="http://schemas.microsoft.com/office/powerpoint/2010/main" val="893801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ext uri="{D42A27DB-BD31-4B8C-83A1-F6EECF244321}">
                <p14:modId xmlns:p14="http://schemas.microsoft.com/office/powerpoint/2010/main" val="3393252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944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000" b="0" i="0" baseline="0" dirty="0">
              <a:latin typeface="Playfair Display" panose="0000050000000000000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9" name="Imagen 18">
            <a:extLst>
              <a:ext uri="{FF2B5EF4-FFF2-40B4-BE49-F238E27FC236}">
                <a16:creationId xmlns:a16="http://schemas.microsoft.com/office/drawing/2014/main" id="{A3612F95-8251-5349-ABFE-8A62EF3295EE}"/>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252000" y="4879121"/>
            <a:ext cx="644400" cy="127857"/>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50" y="537370"/>
            <a:ext cx="7106825" cy="3952370"/>
          </a:xfrm>
          <a:prstGeom prst="rect">
            <a:avLst/>
          </a:prstGeom>
        </p:spPr>
        <p:txBody>
          <a:bodyPr vert="horz" lIns="0" tIns="0" rIns="0" bIns="0" rtlCol="0" anchor="t">
            <a:noAutofit/>
          </a:bodyPr>
          <a:lstStyle>
            <a:lvl1pPr>
              <a:defRPr sz="2400">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6" name="Imagen 15"/>
          <p:cNvPicPr>
            <a:picLocks noChangeAspect="1"/>
          </p:cNvPicPr>
          <p:nvPr userDrawn="1"/>
        </p:nvPicPr>
        <p:blipFill>
          <a:blip r:embed="rId8">
            <a:lum bright="100000" contrast="-70000"/>
          </a:blip>
          <a:stretch>
            <a:fillRect/>
          </a:stretch>
        </p:blipFill>
        <p:spPr>
          <a:xfrm>
            <a:off x="6665441" y="4905400"/>
            <a:ext cx="858887" cy="186630"/>
          </a:xfrm>
          <a:prstGeom prst="rect">
            <a:avLst/>
          </a:prstGeom>
        </p:spPr>
      </p:pic>
    </p:spTree>
    <p:extLst>
      <p:ext uri="{BB962C8B-B14F-4D97-AF65-F5344CB8AC3E}">
        <p14:creationId xmlns:p14="http://schemas.microsoft.com/office/powerpoint/2010/main" val="1275121332"/>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Texto grande">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ext uri="{D42A27DB-BD31-4B8C-83A1-F6EECF244321}">
                <p14:modId xmlns:p14="http://schemas.microsoft.com/office/powerpoint/2010/main" val="2527738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1495"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1999" y="486818"/>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0" y="267750"/>
            <a:ext cx="8641174"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15" name="Grupo 14"/>
          <p:cNvGrpSpPr/>
          <p:nvPr userDrawn="1"/>
        </p:nvGrpSpPr>
        <p:grpSpPr>
          <a:xfrm>
            <a:off x="7746702" y="4681792"/>
            <a:ext cx="1403648" cy="481958"/>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8" name="Imagen 17"/>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9"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2286162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1. Texto grande">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481"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ángulo 9"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1999" y="486818"/>
            <a:ext cx="8641175"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0" y="267750"/>
            <a:ext cx="8641174"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15" name="Grupo 14"/>
          <p:cNvGrpSpPr/>
          <p:nvPr userDrawn="1"/>
        </p:nvGrpSpPr>
        <p:grpSpPr>
          <a:xfrm>
            <a:off x="7746702" y="4681792"/>
            <a:ext cx="1403648" cy="481958"/>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1106461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16237167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2519"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1" name="Imagen 10"/>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3163585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0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4035505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Sólo título">
    <p:spTree>
      <p:nvGrpSpPr>
        <p:cNvPr id="1" name=""/>
        <p:cNvGrpSpPr/>
        <p:nvPr/>
      </p:nvGrpSpPr>
      <p:grpSpPr>
        <a:xfrm>
          <a:off x="0" y="0"/>
          <a:ext cx="0" cy="0"/>
          <a:chOff x="0" y="0"/>
          <a:chExt cx="0" cy="0"/>
        </a:xfrm>
      </p:grpSpPr>
      <p:graphicFrame>
        <p:nvGraphicFramePr>
          <p:cNvPr id="3" name="2 Objeto"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0529" name="Diapositiva de think-cell" r:id="rId5" imgW="270" imgH="270" progId="TCLayout.ActiveDocument.1">
                  <p:embed/>
                </p:oleObj>
              </mc:Choice>
              <mc:Fallback>
                <p:oleObj name="Diapositiva de think-cell" r:id="rId5" imgW="270" imgH="270" progId="TCLayout.ActiveDocument.1">
                  <p:embed/>
                  <p:pic>
                    <p:nvPicPr>
                      <p:cNvPr id="3" name="2 Objeto"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ángulo 3" hidden="1"/>
          <p:cNvSpPr/>
          <p:nvPr userDrawn="1">
            <p:custDataLst>
              <p:tags r:id="rId3"/>
            </p:custDataLst>
          </p:nvPr>
        </p:nvSpPr>
        <p:spPr>
          <a:xfrm>
            <a:off x="0" y="0"/>
            <a:ext cx="158750" cy="15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s-ES" sz="2000" b="0" i="0" baseline="0" dirty="0">
              <a:solidFill>
                <a:schemeClr val="tx1"/>
              </a:solidFill>
              <a:latin typeface="Playfair Display" panose="00000500000000000000" pitchFamily="2" charset="0"/>
              <a:ea typeface="+mj-ea"/>
              <a:sym typeface="Playfair Display" panose="00000500000000000000" pitchFamily="2" charset="0"/>
            </a:endParaRPr>
          </a:p>
        </p:txBody>
      </p:sp>
      <p:sp>
        <p:nvSpPr>
          <p:cNvPr id="2" name="1 Título"/>
          <p:cNvSpPr>
            <a:spLocks noGrp="1"/>
          </p:cNvSpPr>
          <p:nvPr>
            <p:ph type="title"/>
          </p:nvPr>
        </p:nvSpPr>
        <p:spPr>
          <a:xfrm>
            <a:off x="208636" y="368499"/>
            <a:ext cx="8683844" cy="799095"/>
          </a:xfrm>
          <a:prstGeom prst="rect">
            <a:avLst/>
          </a:prstGeom>
        </p:spPr>
        <p:txBody>
          <a:bodyPr/>
          <a:lstStyle>
            <a:lvl1pPr marL="9525">
              <a:lnSpc>
                <a:spcPct val="100000"/>
              </a:lnSpc>
              <a:defRPr lang="es-ES" sz="1800" b="0" i="0" spc="19" dirty="0">
                <a:solidFill>
                  <a:srgbClr val="1A3B47"/>
                </a:solidFill>
                <a:latin typeface="Playfair Display"/>
                <a:ea typeface="+mj-ea"/>
                <a:cs typeface="Playfair Display"/>
              </a:defRPr>
            </a:lvl1pPr>
          </a:lstStyle>
          <a:p>
            <a:pPr marL="0" lvl="0" algn="l" defTabSz="633062" rtl="0" eaLnBrk="1" latinLnBrk="0" hangingPunct="1">
              <a:spcBef>
                <a:spcPct val="0"/>
              </a:spcBef>
              <a:buNone/>
              <a:tabLst>
                <a:tab pos="3362325" algn="l"/>
              </a:tabLst>
              <a:defRPr/>
            </a:pPr>
            <a:r>
              <a:rPr lang="es-ES" dirty="0"/>
              <a:t>Haga clic para modificar el estilo de título del patrón</a:t>
            </a:r>
          </a:p>
        </p:txBody>
      </p:sp>
      <p:sp>
        <p:nvSpPr>
          <p:cNvPr id="6" name="12 Marcador de texto"/>
          <p:cNvSpPr>
            <a:spLocks noGrp="1"/>
          </p:cNvSpPr>
          <p:nvPr>
            <p:ph type="body" sz="quarter" idx="13"/>
          </p:nvPr>
        </p:nvSpPr>
        <p:spPr>
          <a:xfrm>
            <a:off x="238125" y="249492"/>
            <a:ext cx="8660626" cy="141480"/>
          </a:xfrm>
          <a:prstGeom prst="rect">
            <a:avLst/>
          </a:prstGeom>
        </p:spPr>
        <p:txBody>
          <a:bodyPr anchor="ctr">
            <a:noAutofit/>
          </a:bodyPr>
          <a:lstStyle>
            <a:lvl1pPr marL="0" indent="0">
              <a:buNone/>
              <a:defRPr kumimoji="0" lang="es-ES" sz="75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633062"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sp>
        <p:nvSpPr>
          <p:cNvPr id="11" name="2 Marcador de número de diapositiva"/>
          <p:cNvSpPr txBox="1">
            <a:spLocks/>
          </p:cNvSpPr>
          <p:nvPr userDrawn="1"/>
        </p:nvSpPr>
        <p:spPr>
          <a:xfrm>
            <a:off x="8728267" y="4853714"/>
            <a:ext cx="278606" cy="216000"/>
          </a:xfrm>
          <a:prstGeom prst="rect">
            <a:avLst/>
          </a:prstGeom>
          <a:noFill/>
        </p:spPr>
        <p:txBody>
          <a:bodyPr lIns="0" tIns="0" rIns="0" bIns="0" anchor="ctr" anchorCtr="0"/>
          <a:lstStyle/>
          <a:p>
            <a:pPr algn="r">
              <a:defRPr/>
            </a:pPr>
            <a:fld id="{1A7CEF99-55C6-4480-A94C-7A7D18CCB18B}" type="slidenum">
              <a:rPr kumimoji="0" lang="es-ES" sz="600" b="0" i="0" u="none" strike="noStrike" kern="1200" cap="none" spc="0" normalizeH="0" baseline="0" smtClean="0">
                <a:ln>
                  <a:noFill/>
                </a:ln>
                <a:solidFill>
                  <a:schemeClr val="tx1"/>
                </a:solidFill>
                <a:effectLst/>
                <a:uLnTx/>
                <a:uFillTx/>
                <a:latin typeface="Soho Gothic Pro" panose="020B0503030504020204" pitchFamily="34" charset="0"/>
                <a:ea typeface="+mn-ea"/>
                <a:cs typeface="Soho Gothic Pro" panose="020B0503030504020204" pitchFamily="34" charset="0"/>
              </a:rPr>
              <a:pPr algn="r">
                <a:defRPr/>
              </a:pPr>
              <a:t>‹Nº›</a:t>
            </a:fld>
            <a:endParaRPr kumimoji="0" lang="es-ES" sz="600" b="0" i="0" u="none" strike="noStrike" kern="1200" cap="none" spc="0" normalizeH="0" baseline="0" dirty="0">
              <a:ln>
                <a:noFill/>
              </a:ln>
              <a:solidFill>
                <a:schemeClr val="tx1"/>
              </a:solidFill>
              <a:effectLst/>
              <a:uLnTx/>
              <a:uFillTx/>
              <a:latin typeface="Soho Gothic Pro" panose="020B0503030504020204" pitchFamily="34" charset="0"/>
              <a:ea typeface="+mn-ea"/>
              <a:cs typeface="Soho Gothic Pro" panose="020B0503030504020204" pitchFamily="34" charset="0"/>
            </a:endParaRPr>
          </a:p>
        </p:txBody>
      </p:sp>
      <p:grpSp>
        <p:nvGrpSpPr>
          <p:cNvPr id="7" name="Grupo 6"/>
          <p:cNvGrpSpPr/>
          <p:nvPr userDrawn="1"/>
        </p:nvGrpSpPr>
        <p:grpSpPr>
          <a:xfrm>
            <a:off x="7746702" y="4681792"/>
            <a:ext cx="1403648" cy="481958"/>
            <a:chOff x="8064500" y="4790414"/>
            <a:chExt cx="1083150" cy="371911"/>
          </a:xfrm>
        </p:grpSpPr>
        <p:sp>
          <p:nvSpPr>
            <p:cNvPr id="8" name="Forma libre 7">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9"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99013483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3890881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43"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1" name="Imagen 10"/>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111392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55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35777861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3729375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567"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1" name="Imagen 10"/>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13141118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57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6" name="Grupo 5"/>
          <p:cNvGrpSpPr/>
          <p:nvPr userDrawn="1"/>
        </p:nvGrpSpPr>
        <p:grpSpPr>
          <a:xfrm>
            <a:off x="7746702" y="4681792"/>
            <a:ext cx="1403648" cy="481958"/>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210632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2"/>
        </a:solidFill>
        <a:effectLst/>
      </p:bgPr>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extLst>
              <p:ext uri="{D42A27DB-BD31-4B8C-83A1-F6EECF244321}">
                <p14:modId xmlns:p14="http://schemas.microsoft.com/office/powerpoint/2010/main" val="918113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10"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ítulo 6"/>
          <p:cNvSpPr>
            <a:spLocks noGrp="1"/>
          </p:cNvSpPr>
          <p:nvPr>
            <p:ph type="title" hasCustomPrompt="1"/>
          </p:nvPr>
        </p:nvSpPr>
        <p:spPr>
          <a:xfrm>
            <a:off x="252000" y="484187"/>
            <a:ext cx="8263350" cy="647701"/>
          </a:xfrm>
          <a:prstGeom prst="rect">
            <a:avLst/>
          </a:prstGeom>
        </p:spPr>
        <p:txBody>
          <a:bodyPr lIns="0" tIns="0" rIns="0" bIns="0"/>
          <a:lstStyle>
            <a:lvl1pPr>
              <a:defRPr sz="2000"/>
            </a:lvl1pPr>
          </a:lstStyle>
          <a:p>
            <a:r>
              <a:rPr lang="es-ES" dirty="0"/>
              <a:t>Índice</a:t>
            </a:r>
          </a:p>
        </p:txBody>
      </p:sp>
      <p:sp>
        <p:nvSpPr>
          <p:cNvPr id="4" name="Slide Number Placeholder 5">
            <a:extLst>
              <a:ext uri="{FF2B5EF4-FFF2-40B4-BE49-F238E27FC236}">
                <a16:creationId xmlns:a16="http://schemas.microsoft.com/office/drawing/2014/main" id="{C018B0F5-D5A7-3D44-88C1-EDB81DC7763D}"/>
              </a:ext>
            </a:extLst>
          </p:cNvPr>
          <p:cNvSpPr>
            <a:spLocks noGrp="1"/>
          </p:cNvSpPr>
          <p:nvPr>
            <p:ph type="sldNum" sz="quarter" idx="4"/>
          </p:nvPr>
        </p:nvSpPr>
        <p:spPr>
          <a:xfrm>
            <a:off x="7515224" y="4757035"/>
            <a:ext cx="968375" cy="100715"/>
          </a:xfrm>
          <a:prstGeom prst="rect">
            <a:avLst/>
          </a:prstGeom>
        </p:spPr>
        <p:txBody>
          <a:bodyPr vert="horz" lIns="0" tIns="0" rIns="0" bIns="0" rtlCol="0" anchor="t"/>
          <a:lstStyle>
            <a:lvl1pPr algn="l">
              <a:defRPr sz="800">
                <a:solidFill>
                  <a:schemeClr val="tx1"/>
                </a:solidFill>
                <a:latin typeface="Soho Gothic Pro" panose="020B0503030504020204" pitchFamily="34" charset="77"/>
              </a:defRPr>
            </a:lvl1pPr>
          </a:lstStyle>
          <a:p>
            <a:fld id="{A5078871-D93F-4D40-B540-DC74CFDF655C}" type="slidenum">
              <a:rPr lang="es-ES" smtClean="0"/>
              <a:pPr/>
              <a:t>‹Nº›</a:t>
            </a:fld>
            <a:endParaRPr lang="es-ES" dirty="0"/>
          </a:p>
        </p:txBody>
      </p:sp>
      <p:sp>
        <p:nvSpPr>
          <p:cNvPr id="5" name="Forma libre 4">
            <a:extLst>
              <a:ext uri="{FF2B5EF4-FFF2-40B4-BE49-F238E27FC236}">
                <a16:creationId xmlns:a16="http://schemas.microsoft.com/office/drawing/2014/main" id="{F6C55DCE-A9B0-2243-80CD-2F30EC5EF5A4}"/>
              </a:ext>
            </a:extLst>
          </p:cNvPr>
          <p:cNvSpPr/>
          <p:nvPr userDrawn="1"/>
        </p:nvSpPr>
        <p:spPr>
          <a:xfrm>
            <a:off x="3246188" y="1674712"/>
            <a:ext cx="5954590" cy="35681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Forma libre 5">
            <a:extLst>
              <a:ext uri="{FF2B5EF4-FFF2-40B4-BE49-F238E27FC236}">
                <a16:creationId xmlns:a16="http://schemas.microsoft.com/office/drawing/2014/main" id="{00D88BD8-9E72-844D-A3E4-A145CC1FC878}"/>
              </a:ext>
            </a:extLst>
          </p:cNvPr>
          <p:cNvSpPr/>
          <p:nvPr userDrawn="1"/>
        </p:nvSpPr>
        <p:spPr>
          <a:xfrm>
            <a:off x="2097272" y="670702"/>
            <a:ext cx="5967116" cy="457220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Forma libre 7">
            <a:extLst>
              <a:ext uri="{FF2B5EF4-FFF2-40B4-BE49-F238E27FC236}">
                <a16:creationId xmlns:a16="http://schemas.microsoft.com/office/drawing/2014/main" id="{95D2642E-B667-424F-952B-3431D2440BB5}"/>
              </a:ext>
            </a:extLst>
          </p:cNvPr>
          <p:cNvSpPr/>
          <p:nvPr userDrawn="1"/>
        </p:nvSpPr>
        <p:spPr>
          <a:xfrm>
            <a:off x="-69215" y="15012"/>
            <a:ext cx="6194595" cy="5227894"/>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0" name="Imagen 9"/>
          <p:cNvPicPr>
            <a:picLocks noChangeAspect="1"/>
          </p:cNvPicPr>
          <p:nvPr userDrawn="1"/>
        </p:nvPicPr>
        <p:blipFill>
          <a:blip r:embed="rId6">
            <a:lum bright="100000" contrast="-70000"/>
          </a:blip>
          <a:stretch>
            <a:fillRect/>
          </a:stretch>
        </p:blipFill>
        <p:spPr>
          <a:xfrm>
            <a:off x="6665441" y="4905400"/>
            <a:ext cx="858887" cy="186630"/>
          </a:xfrm>
          <a:prstGeom prst="rect">
            <a:avLst/>
          </a:prstGeom>
        </p:spPr>
      </p:pic>
      <p:sp>
        <p:nvSpPr>
          <p:cNvPr id="11"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9765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609400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0472"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7" name="Grupo 6"/>
          <p:cNvGrpSpPr/>
          <p:nvPr userDrawn="1"/>
        </p:nvGrpSpPr>
        <p:grpSpPr>
          <a:xfrm>
            <a:off x="7746702" y="4681792"/>
            <a:ext cx="1403648" cy="481958"/>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1" name="Imagen 10"/>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40082381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0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7" name="Grupo 6"/>
          <p:cNvGrpSpPr/>
          <p:nvPr userDrawn="1"/>
        </p:nvGrpSpPr>
        <p:grpSpPr>
          <a:xfrm>
            <a:off x="7746702" y="4681792"/>
            <a:ext cx="1403648" cy="481958"/>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10671453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302892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25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7" name="Grupo 6"/>
          <p:cNvGrpSpPr/>
          <p:nvPr userDrawn="1"/>
        </p:nvGrpSpPr>
        <p:grpSpPr>
          <a:xfrm>
            <a:off x="7746702" y="4681792"/>
            <a:ext cx="1403648" cy="481958"/>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1" name="Imagen 10"/>
          <p:cNvPicPr>
            <a:picLocks noChangeAspect="1"/>
          </p:cNvPicPr>
          <p:nvPr userDrawn="1"/>
        </p:nvPicPr>
        <p:blipFill>
          <a:blip r:embed="rId7">
            <a:lum/>
          </a:blip>
          <a:stretch>
            <a:fillRect/>
          </a:stretch>
        </p:blipFill>
        <p:spPr>
          <a:xfrm>
            <a:off x="6665441" y="4905400"/>
            <a:ext cx="858887" cy="186630"/>
          </a:xfrm>
          <a:prstGeom prst="rect">
            <a:avLst/>
          </a:prstGeom>
        </p:spPr>
      </p:pic>
      <p:sp>
        <p:nvSpPr>
          <p:cNvPr id="12"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3041025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2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0" y="267750"/>
            <a:ext cx="8639588" cy="188640"/>
          </a:xfrm>
          <a:prstGeom prst="rect">
            <a:avLst/>
          </a:prstGeom>
        </p:spPr>
        <p:txBody>
          <a:bodyPr lIns="0" anchor="t" anchorCtr="0">
            <a:noAutofit/>
          </a:bodyPr>
          <a:lstStyle>
            <a:lvl1pPr marL="0" indent="0">
              <a:buNone/>
              <a:defRPr kumimoji="0" lang="es-ES" sz="8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84408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dirty="0"/>
              <a:t>Editar el estilo de texto del patrón</a:t>
            </a:r>
          </a:p>
        </p:txBody>
      </p:sp>
      <p:grpSp>
        <p:nvGrpSpPr>
          <p:cNvPr id="7" name="Grupo 6"/>
          <p:cNvGrpSpPr/>
          <p:nvPr userDrawn="1"/>
        </p:nvGrpSpPr>
        <p:grpSpPr>
          <a:xfrm>
            <a:off x="7746702" y="4681792"/>
            <a:ext cx="1403648" cy="481958"/>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dirty="0"/>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spTree>
    <p:extLst>
      <p:ext uri="{BB962C8B-B14F-4D97-AF65-F5344CB8AC3E}">
        <p14:creationId xmlns:p14="http://schemas.microsoft.com/office/powerpoint/2010/main" val="31569224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in_Endoso">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0216"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000" b="0" i="0" baseline="0" dirty="0">
              <a:latin typeface="Playfair Display" panose="00000500000000000000" pitchFamily="2" charset="0"/>
              <a:ea typeface="+mj-ea"/>
              <a:cs typeface="+mj-cs"/>
              <a:sym typeface="Playfair Display" panose="00000500000000000000" pitchFamily="2" charset="0"/>
            </a:endParaRPr>
          </a:p>
        </p:txBody>
      </p:sp>
      <p:sp>
        <p:nvSpPr>
          <p:cNvPr id="3" name="Title Placeholder 1">
            <a:extLst>
              <a:ext uri="{FF2B5EF4-FFF2-40B4-BE49-F238E27FC236}">
                <a16:creationId xmlns:a16="http://schemas.microsoft.com/office/drawing/2014/main" id="{532CE555-1DDB-8942-BE50-84CBE073EB52}"/>
              </a:ext>
            </a:extLst>
          </p:cNvPr>
          <p:cNvSpPr>
            <a:spLocks noGrp="1"/>
          </p:cNvSpPr>
          <p:nvPr>
            <p:ph type="title" hasCustomPrompt="1"/>
          </p:nvPr>
        </p:nvSpPr>
        <p:spPr>
          <a:xfrm>
            <a:off x="252000" y="486818"/>
            <a:ext cx="8639588" cy="689507"/>
          </a:xfrm>
          <a:prstGeom prst="rect">
            <a:avLst/>
          </a:prstGeom>
        </p:spPr>
        <p:txBody>
          <a:bodyPr vert="horz" lIns="0" tIns="0" rIns="0" bIns="0" rtlCol="0" anchor="t">
            <a:noAutofit/>
          </a:bodyPr>
          <a:lstStyle>
            <a:lvl1pPr>
              <a:defRPr sz="1800"/>
            </a:lvl1pPr>
          </a:lstStyle>
          <a:p>
            <a:r>
              <a:rPr lang="es-ES" dirty="0"/>
              <a:t>Haga clic para modificar el título de esta página, cuentas con dos líneas para títulos extensos</a:t>
            </a:r>
            <a:endParaRPr lang="en-US" dirty="0"/>
          </a:p>
        </p:txBody>
      </p:sp>
    </p:spTree>
    <p:extLst>
      <p:ext uri="{BB962C8B-B14F-4D97-AF65-F5344CB8AC3E}">
        <p14:creationId xmlns:p14="http://schemas.microsoft.com/office/powerpoint/2010/main" val="308700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03625" y="534327"/>
            <a:ext cx="5665375" cy="535936"/>
          </a:xfrm>
          <a:prstGeom prst="rect">
            <a:avLst/>
          </a:prstGeom>
        </p:spPr>
        <p:txBody>
          <a:bodyPr vert="horz" lIns="0" tIns="0" rIns="0" bIns="0" rtlCol="0" anchor="t">
            <a:noAutofit/>
          </a:bodyPr>
          <a:lstStyle>
            <a:lvl1pPr>
              <a:defRPr sz="4000" b="0" i="0">
                <a:solidFill>
                  <a:schemeClr val="tx1"/>
                </a:solidFill>
                <a:latin typeface="Playfair Display" pitchFamily="2" charset="77"/>
              </a:defRPr>
            </a:lvl1pPr>
          </a:lstStyle>
          <a:p>
            <a:r>
              <a:rPr lang="es-ES" dirty="0"/>
              <a:t>Gracias!</a:t>
            </a:r>
            <a:endParaRPr lang="en-US" dirty="0"/>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5808518" y="2774373"/>
            <a:ext cx="1931834" cy="28575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7596336" y="2036618"/>
            <a:ext cx="757955" cy="3595255"/>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8244408" y="966354"/>
            <a:ext cx="1037271" cy="4665519"/>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6" name="Imagen 5"/>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7" name="Freeform 5"/>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
        <p:nvSpPr>
          <p:cNvPr id="9" name="Content Placeholder 1">
            <a:extLst>
              <a:ext uri="{FF2B5EF4-FFF2-40B4-BE49-F238E27FC236}">
                <a16:creationId xmlns:a16="http://schemas.microsoft.com/office/drawing/2014/main" id="{7BABB46C-09CD-2843-89FE-636ADB17FE0F}"/>
              </a:ext>
            </a:extLst>
          </p:cNvPr>
          <p:cNvSpPr>
            <a:spLocks noGrp="1"/>
          </p:cNvSpPr>
          <p:nvPr>
            <p:ph sz="quarter" idx="10" hasCustomPrompt="1"/>
          </p:nvPr>
        </p:nvSpPr>
        <p:spPr>
          <a:xfrm>
            <a:off x="252000" y="2828006"/>
            <a:ext cx="4238624" cy="860073"/>
          </a:xfrm>
          <a:prstGeom prst="rect">
            <a:avLst/>
          </a:prstGeom>
        </p:spPr>
        <p:txBody>
          <a:bodyPr/>
          <a:lstStyle>
            <a:lvl1pPr>
              <a:defRPr sz="1200"/>
            </a:lvl1pPr>
          </a:lstStyle>
          <a:p>
            <a:pPr marL="0" indent="0">
              <a:buNone/>
            </a:pPr>
            <a:r>
              <a:rPr lang="en-US" dirty="0" err="1"/>
              <a:t>Datos</a:t>
            </a:r>
            <a:endParaRPr lang="en-US" dirty="0"/>
          </a:p>
        </p:txBody>
      </p:sp>
    </p:spTree>
    <p:extLst>
      <p:ext uri="{BB962C8B-B14F-4D97-AF65-F5344CB8AC3E}">
        <p14:creationId xmlns:p14="http://schemas.microsoft.com/office/powerpoint/2010/main" val="31811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13948"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9348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03557"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5" name="Imagen 14"/>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6569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tx1"/>
                </a:solidFill>
              </a:rPr>
              <a:pPr algn="r"/>
              <a:t>‹Nº›</a:t>
            </a:fld>
            <a:endParaRPr lang="es-ES" sz="800" dirty="0">
              <a:solidFill>
                <a:schemeClr val="tx1"/>
              </a:solidFill>
            </a:endParaRPr>
          </a:p>
        </p:txBody>
      </p:sp>
      <p:pic>
        <p:nvPicPr>
          <p:cNvPr id="15" name="Imagen 14"/>
          <p:cNvPicPr>
            <a:picLocks noChangeAspect="1"/>
          </p:cNvPicPr>
          <p:nvPr userDrawn="1"/>
        </p:nvPicPr>
        <p:blipFill>
          <a:blip r:embed="rId2">
            <a:lum/>
          </a:blip>
          <a:stretch>
            <a:fillRect/>
          </a:stretch>
        </p:blipFill>
        <p:spPr>
          <a:xfrm>
            <a:off x="6665441" y="4905400"/>
            <a:ext cx="858887" cy="18663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83500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30480"/>
            <a:ext cx="3589020" cy="515112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0" y="2828006"/>
            <a:ext cx="4238624" cy="860073"/>
          </a:xfrm>
          <a:prstGeom prst="rect">
            <a:avLst/>
          </a:prstGeom>
        </p:spPr>
        <p:txBody>
          <a:bodyPr lIns="0" tIns="0" rIns="0" bIns="0"/>
          <a:lstStyle>
            <a:lvl1pPr>
              <a:defRPr lang="es-ES" sz="1400" dirty="0"/>
            </a:lvl1pPr>
          </a:lstStyle>
          <a:p>
            <a:pPr marL="0" lvl="0" indent="0">
              <a:lnSpc>
                <a:spcPct val="100000"/>
              </a:lnSpc>
              <a:spcBef>
                <a:spcPts val="600"/>
              </a:spcBef>
              <a:buNone/>
            </a:pPr>
            <a:r>
              <a:rPr lang="es-ES" dirty="0"/>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0" y="1194688"/>
            <a:ext cx="5289455" cy="1236256"/>
          </a:xfrm>
          <a:prstGeom prst="rect">
            <a:avLst/>
          </a:prstGeom>
        </p:spPr>
        <p:txBody>
          <a:bodyPr vert="horz" lIns="0" tIns="0" rIns="0" bIns="0" rtlCol="0" anchor="t">
            <a:noAutofit/>
          </a:bodyPr>
          <a:lstStyle>
            <a:lvl1pPr>
              <a:defRPr sz="3200">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75" y="1127427"/>
            <a:ext cx="2800985" cy="1516379"/>
          </a:xfrm>
          <a:prstGeom prst="rect">
            <a:avLst/>
          </a:prstGeom>
        </p:spPr>
        <p:txBody>
          <a:bodyPr/>
          <a:lstStyle>
            <a:lvl1pPr marL="0" indent="0" algn="ctr">
              <a:buNone/>
              <a:defRPr sz="1200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48" y="4876006"/>
            <a:ext cx="287140" cy="242765"/>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800" smtClean="0">
                <a:solidFill>
                  <a:schemeClr val="bg1"/>
                </a:solidFill>
              </a:rPr>
              <a:pPr algn="r"/>
              <a:t>‹Nº›</a:t>
            </a:fld>
            <a:endParaRPr lang="es-ES" sz="800" dirty="0">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6665441" y="4905400"/>
            <a:ext cx="858887" cy="18663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252000" y="4879562"/>
            <a:ext cx="643638" cy="128556"/>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5282007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87546"/>
      </p:ext>
    </p:extLst>
  </p:cSld>
  <p:clrMap bg1="lt1" tx1="dk1" bg2="lt2" tx2="dk2" accent1="accent1" accent2="accent2" accent3="accent3" accent4="accent4" accent5="accent5" accent6="accent6" hlink="hlink" folHlink="folHlink"/>
  <p:sldLayoutIdLst>
    <p:sldLayoutId id="2147483724" r:id="rId1"/>
    <p:sldLayoutId id="2147483726" r:id="rId2"/>
    <p:sldLayoutId id="2147483775" r:id="rId3"/>
    <p:sldLayoutId id="2147483773" r:id="rId4"/>
    <p:sldLayoutId id="2147483771" r:id="rId5"/>
    <p:sldLayoutId id="2147483748" r:id="rId6"/>
    <p:sldLayoutId id="2147483749" r:id="rId7"/>
    <p:sldLayoutId id="2147483735" r:id="rId8"/>
    <p:sldLayoutId id="2147483736" r:id="rId9"/>
    <p:sldLayoutId id="2147483737" r:id="rId10"/>
    <p:sldLayoutId id="2147483738" r:id="rId11"/>
    <p:sldLayoutId id="2147483739" r:id="rId12"/>
    <p:sldLayoutId id="214748374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46"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669" r:id="rId31"/>
    <p:sldLayoutId id="2147483789" r:id="rId32"/>
    <p:sldLayoutId id="2147483678" r:id="rId33"/>
    <p:sldLayoutId id="2147483790" r:id="rId34"/>
    <p:sldLayoutId id="2147483791" r:id="rId35"/>
    <p:sldLayoutId id="2147483685" r:id="rId36"/>
    <p:sldLayoutId id="2147483792" r:id="rId37"/>
    <p:sldLayoutId id="2147483693" r:id="rId38"/>
    <p:sldLayoutId id="2147483793" r:id="rId39"/>
    <p:sldLayoutId id="2147483701" r:id="rId40"/>
    <p:sldLayoutId id="2147483794" r:id="rId41"/>
    <p:sldLayoutId id="2147483785" r:id="rId42"/>
    <p:sldLayoutId id="2147483795" r:id="rId43"/>
    <p:sldLayoutId id="2147483798" r:id="rId44"/>
  </p:sldLayoutIdLst>
  <p:hf hdr="0" ftr="0" dt="0"/>
  <p:txStyles>
    <p:titleStyle>
      <a:lvl1pPr algn="l" defTabSz="685800" rtl="0" eaLnBrk="1" latinLnBrk="0" hangingPunct="1">
        <a:lnSpc>
          <a:spcPct val="90000"/>
        </a:lnSpc>
        <a:spcBef>
          <a:spcPct val="0"/>
        </a:spcBef>
        <a:buNone/>
        <a:defRPr sz="3500" kern="1200">
          <a:solidFill>
            <a:schemeClr val="tx1"/>
          </a:solidFill>
          <a:latin typeface="Playfair Display" pitchFamily="2" charset="77"/>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500" b="0" i="0" kern="1200">
          <a:solidFill>
            <a:schemeClr val="tx1"/>
          </a:solidFill>
          <a:latin typeface="Soho Gothic Pro Light" panose="020B0303030504020204" pitchFamily="34"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userDrawn="1">
          <p15:clr>
            <a:srgbClr val="F26B43"/>
          </p15:clr>
        </p15:guide>
        <p15:guide id="4" orient="horz" pos="3072" userDrawn="1">
          <p15:clr>
            <a:srgbClr val="F26B43"/>
          </p15:clr>
        </p15:guide>
        <p15:guide id="6" pos="2880" userDrawn="1">
          <p15:clr>
            <a:srgbClr val="F26B43"/>
          </p15:clr>
        </p15:guide>
        <p15:guide id="10" pos="5601" userDrawn="1">
          <p15:clr>
            <a:srgbClr val="F26B43"/>
          </p15:clr>
        </p15:guide>
        <p15:guide id="15" pos="159" userDrawn="1">
          <p15:clr>
            <a:srgbClr val="F26B43"/>
          </p15:clr>
        </p15:guide>
        <p15:guide id="17" orient="horz" pos="5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1.png"/><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1.png"/><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1.png"/><Relationship Id="rId2" Type="http://schemas.openxmlformats.org/officeDocument/2006/relationships/tags" Target="../tags/tag49.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1.png"/><Relationship Id="rId2" Type="http://schemas.openxmlformats.org/officeDocument/2006/relationships/tags" Target="../tags/tag51.xml"/><Relationship Id="rId1" Type="http://schemas.openxmlformats.org/officeDocument/2006/relationships/vmlDrawing" Target="../drawings/vmlDrawing26.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2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0.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1.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8.emf"/><Relationship Id="rId5" Type="http://schemas.openxmlformats.org/officeDocument/2006/relationships/oleObject" Target="../embeddings/oleObject17.bin"/><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2.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3.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4.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35.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5.png"/><Relationship Id="rId2" Type="http://schemas.openxmlformats.org/officeDocument/2006/relationships/tags" Target="../tags/tag79.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5.png"/><Relationship Id="rId2" Type="http://schemas.openxmlformats.org/officeDocument/2006/relationships/tags" Target="../tags/tag81.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5.png"/><Relationship Id="rId2" Type="http://schemas.openxmlformats.org/officeDocument/2006/relationships/tags" Target="../tags/tag85.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7.jpg"/><Relationship Id="rId2" Type="http://schemas.openxmlformats.org/officeDocument/2006/relationships/tags" Target="../tags/tag89.xml"/><Relationship Id="rId1" Type="http://schemas.openxmlformats.org/officeDocument/2006/relationships/vmlDrawing" Target="../drawings/vmlDrawing45.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8.jpg"/><Relationship Id="rId2" Type="http://schemas.openxmlformats.org/officeDocument/2006/relationships/tags" Target="../tags/tag91.xml"/><Relationship Id="rId1" Type="http://schemas.openxmlformats.org/officeDocument/2006/relationships/vmlDrawing" Target="../drawings/vmlDrawing46.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9.png"/><Relationship Id="rId2" Type="http://schemas.openxmlformats.org/officeDocument/2006/relationships/tags" Target="../tags/tag93.xml"/><Relationship Id="rId1" Type="http://schemas.openxmlformats.org/officeDocument/2006/relationships/vmlDrawing" Target="../drawings/vmlDrawing47.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8.emf"/><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image" Target="../media/image9.jpg"/><Relationship Id="rId4"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8.emf"/><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oleObject" Target="../embeddings/oleObject18.bin"/><Relationship Id="rId5" Type="http://schemas.openxmlformats.org/officeDocument/2006/relationships/image" Target="../media/image10.png"/><Relationship Id="rId4"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1.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2.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2.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7D0F4E9E-D4B3-B547-A9DC-4D8880C9F46D}"/>
              </a:ext>
            </a:extLst>
          </p:cNvPr>
          <p:cNvSpPr>
            <a:spLocks noGrp="1"/>
          </p:cNvSpPr>
          <p:nvPr>
            <p:ph type="title"/>
          </p:nvPr>
        </p:nvSpPr>
        <p:spPr/>
        <p:txBody>
          <a:bodyPr/>
          <a:lstStyle/>
          <a:p>
            <a:r>
              <a:rPr lang="es-ES" sz="2400" dirty="0"/>
              <a:t>Definición de Data Analytics &amp; Transformation Office (DATO)</a:t>
            </a:r>
          </a:p>
        </p:txBody>
      </p:sp>
      <p:grpSp>
        <p:nvGrpSpPr>
          <p:cNvPr id="12" name="Grupo 11">
            <a:extLst>
              <a:ext uri="{FF2B5EF4-FFF2-40B4-BE49-F238E27FC236}">
                <a16:creationId xmlns:a16="http://schemas.microsoft.com/office/drawing/2014/main" id="{72D46510-3BCB-3746-AD05-84A58DE8C86D}"/>
              </a:ext>
            </a:extLst>
          </p:cNvPr>
          <p:cNvGrpSpPr/>
          <p:nvPr/>
        </p:nvGrpSpPr>
        <p:grpSpPr>
          <a:xfrm>
            <a:off x="5134782" y="1008710"/>
            <a:ext cx="1569938" cy="2774950"/>
            <a:chOff x="4700634" y="1022350"/>
            <a:chExt cx="1569938" cy="2774950"/>
          </a:xfrm>
          <a:solidFill>
            <a:schemeClr val="accent2"/>
          </a:solidFill>
        </p:grpSpPr>
        <p:sp>
          <p:nvSpPr>
            <p:cNvPr id="13"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ectángulo 14">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7" name="Grupo 16">
            <a:extLst>
              <a:ext uri="{FF2B5EF4-FFF2-40B4-BE49-F238E27FC236}">
                <a16:creationId xmlns:a16="http://schemas.microsoft.com/office/drawing/2014/main" id="{EB2B45F2-8D32-A344-93BE-979FC74FCFB7}"/>
              </a:ext>
            </a:extLst>
          </p:cNvPr>
          <p:cNvGrpSpPr/>
          <p:nvPr/>
        </p:nvGrpSpPr>
        <p:grpSpPr>
          <a:xfrm>
            <a:off x="6116089" y="1008710"/>
            <a:ext cx="1569938" cy="2774950"/>
            <a:chOff x="4700634" y="1022350"/>
            <a:chExt cx="1569938" cy="2774950"/>
          </a:xfrm>
          <a:solidFill>
            <a:schemeClr val="tx2"/>
          </a:solidFill>
        </p:grpSpPr>
        <p:sp>
          <p:nvSpPr>
            <p:cNvPr id="18"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solidFill>
                <a:srgbClr val="FDE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Rectángulo 18">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Rectángulo 19">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2" name="Grupo 21">
            <a:extLst>
              <a:ext uri="{FF2B5EF4-FFF2-40B4-BE49-F238E27FC236}">
                <a16:creationId xmlns:a16="http://schemas.microsoft.com/office/drawing/2014/main" id="{C733D58C-D2A1-9040-B07D-82C6EAEF6E32}"/>
              </a:ext>
            </a:extLst>
          </p:cNvPr>
          <p:cNvGrpSpPr/>
          <p:nvPr/>
        </p:nvGrpSpPr>
        <p:grpSpPr>
          <a:xfrm>
            <a:off x="7097397" y="1008710"/>
            <a:ext cx="1569938" cy="2774950"/>
            <a:chOff x="4700634" y="1022350"/>
            <a:chExt cx="1569938" cy="2774950"/>
          </a:xfrm>
          <a:solidFill>
            <a:schemeClr val="accent5"/>
          </a:solidFill>
        </p:grpSpPr>
        <p:sp>
          <p:nvSpPr>
            <p:cNvPr id="23"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Rectángulo 25">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27" name="Marcador de contenido 10"/>
          <p:cNvSpPr>
            <a:spLocks noGrp="1"/>
          </p:cNvSpPr>
          <p:nvPr>
            <p:ph sz="quarter" idx="10"/>
          </p:nvPr>
        </p:nvSpPr>
        <p:spPr bwMode="auto">
          <a:xfrm>
            <a:off x="252413" y="4076634"/>
            <a:ext cx="4238625" cy="472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s-ES" altLang="en-US" sz="1100" dirty="0">
                <a:latin typeface="Soho Gothic Pro Light" panose="020B0303030504020204" pitchFamily="34" charset="0"/>
              </a:rPr>
              <a:t>17 de Mayo de 2019</a:t>
            </a:r>
          </a:p>
        </p:txBody>
      </p:sp>
      <p:sp>
        <p:nvSpPr>
          <p:cNvPr id="29" name="Marcador de contenido 10"/>
          <p:cNvSpPr>
            <a:spLocks noGrp="1"/>
          </p:cNvSpPr>
          <p:nvPr>
            <p:ph sz="quarter" idx="10"/>
          </p:nvPr>
        </p:nvSpPr>
        <p:spPr bwMode="auto">
          <a:xfrm>
            <a:off x="252413" y="3336311"/>
            <a:ext cx="4238625" cy="472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s-ES" altLang="en-US" sz="1800" dirty="0">
                <a:latin typeface="Soho Gothic Pro Light" panose="020B0303030504020204" pitchFamily="34" charset="0"/>
              </a:rPr>
              <a:t>Despliegue de Arquitectura</a:t>
            </a:r>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652629"/>
            <a:ext cx="1084419" cy="900705"/>
          </a:xfrm>
          <a:prstGeom prst="rect">
            <a:avLst/>
          </a:prstGeom>
        </p:spPr>
      </p:pic>
    </p:spTree>
    <p:extLst>
      <p:ext uri="{BB962C8B-B14F-4D97-AF65-F5344CB8AC3E}">
        <p14:creationId xmlns:p14="http://schemas.microsoft.com/office/powerpoint/2010/main" val="332842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1140"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Almacenamiento (parte 1/2)</a:t>
            </a:r>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823278" y="740288"/>
            <a:ext cx="6161234" cy="4355038"/>
          </a:xfrm>
          <a:prstGeom prst="rect">
            <a:avLst/>
          </a:prstGeom>
          <a:noFill/>
        </p:spPr>
        <p:txBody>
          <a:bodyPr wrap="square">
            <a:spAutoFit/>
          </a:bodyPr>
          <a:lstStyle/>
          <a:p>
            <a:pPr>
              <a:spcAft>
                <a:spcPts val="600"/>
              </a:spcAft>
            </a:pPr>
            <a:r>
              <a:rPr lang="es-ES" sz="900" dirty="0">
                <a:ln w="0"/>
              </a:rPr>
              <a:t>El bloque de Almacenamiento lo forman diversos componentes, entre los que destacan:</a:t>
            </a:r>
          </a:p>
          <a:p>
            <a:pPr marL="171450" indent="-171450">
              <a:spcAft>
                <a:spcPts val="600"/>
              </a:spcAft>
              <a:buFont typeface="Arial" panose="020B0604020202020204" pitchFamily="34" charset="0"/>
              <a:buChar char="•"/>
            </a:pPr>
            <a:r>
              <a:rPr lang="es-ES" sz="900" b="1" dirty="0">
                <a:ln w="0"/>
              </a:rPr>
              <a:t>Azure Data Lake Storage</a:t>
            </a:r>
            <a:r>
              <a:rPr lang="es-ES" sz="900" dirty="0">
                <a:ln w="0"/>
              </a:rPr>
              <a:t>: sistema de almacenamiento de objetos en la nube con alto grado de disponibilidad y durabilidad, alta concurrencia, capacidad potencialmente infinita y muy bajo coste. Está construido sobre Azure Blob Storage, heredando todas sus características, pero incluyendo ciertas optimizaciones que lo hacer más apropiado para modelar el </a:t>
            </a:r>
            <a:r>
              <a:rPr lang="es-ES" sz="900" b="1" dirty="0">
                <a:ln w="0"/>
              </a:rPr>
              <a:t>Data Lake</a:t>
            </a:r>
            <a:r>
              <a:rPr lang="es-ES" sz="900" dirty="0">
                <a:ln w="0"/>
              </a:rPr>
              <a:t> de Iberostar. En él se almacenarán las capas más frías de datos, es decir, la capa RAW y la capa Standard, teniendo esta última vital importancia al ser considerada </a:t>
            </a:r>
            <a:r>
              <a:rPr lang="es-ES" sz="900" b="1" dirty="0">
                <a:ln w="0"/>
              </a:rPr>
              <a:t>Golden Record </a:t>
            </a:r>
            <a:r>
              <a:rPr lang="es-ES" sz="900" dirty="0">
                <a:ln w="0"/>
              </a:rPr>
              <a:t>o </a:t>
            </a:r>
            <a:r>
              <a:rPr lang="es-ES" sz="900" b="1" dirty="0">
                <a:ln w="0"/>
              </a:rPr>
              <a:t>Fuente Única de Verdad</a:t>
            </a:r>
            <a:r>
              <a:rPr lang="es-ES" sz="900" dirty="0">
                <a:ln w="0"/>
              </a:rPr>
              <a:t>. Esto hace que los altos niveles de disponibilidad y durabilidad, así como la replicación automática, aseguren que no se perderán nunca estos datos. También guardará, por definición de Data Lake, una copia de todos los datos de la capa Enriquecida, aunque rara vez se explotará directamente desde esta capa por cuestiones de rendimiento. Todos los datos serán almacenados en formato </a:t>
            </a:r>
            <a:r>
              <a:rPr lang="es-ES" sz="900" b="1" dirty="0">
                <a:ln w="0"/>
              </a:rPr>
              <a:t>Parquet</a:t>
            </a:r>
            <a:r>
              <a:rPr lang="es-ES" sz="900" dirty="0">
                <a:ln w="0"/>
              </a:rPr>
              <a:t> </a:t>
            </a:r>
            <a:r>
              <a:rPr lang="es-ES" sz="900" b="1" dirty="0">
                <a:ln w="0"/>
              </a:rPr>
              <a:t>comprimido</a:t>
            </a:r>
            <a:r>
              <a:rPr lang="es-ES" sz="900" dirty="0">
                <a:ln w="0"/>
              </a:rPr>
              <a:t> con </a:t>
            </a:r>
            <a:r>
              <a:rPr lang="es-ES" sz="900" b="1" dirty="0" err="1">
                <a:ln w="0"/>
              </a:rPr>
              <a:t>Snnapy</a:t>
            </a:r>
            <a:r>
              <a:rPr lang="es-ES" sz="900" dirty="0">
                <a:ln w="0"/>
              </a:rPr>
              <a:t>. Se elige </a:t>
            </a:r>
            <a:r>
              <a:rPr lang="es-ES" sz="900" dirty="0" err="1">
                <a:ln w="0"/>
              </a:rPr>
              <a:t>Snappy</a:t>
            </a:r>
            <a:r>
              <a:rPr lang="es-ES" sz="900" dirty="0">
                <a:ln w="0"/>
              </a:rPr>
              <a:t> como formato de compresión debido fundamentalmente a dos criterios:</a:t>
            </a:r>
          </a:p>
          <a:p>
            <a:pPr marL="514350" lvl="1" indent="-171450">
              <a:spcAft>
                <a:spcPts val="600"/>
              </a:spcAft>
              <a:buFont typeface="Arial" panose="020B0604020202020204" pitchFamily="34" charset="0"/>
              <a:buChar char="•"/>
            </a:pPr>
            <a:r>
              <a:rPr lang="es-ES" sz="900" dirty="0">
                <a:ln w="0"/>
              </a:rPr>
              <a:t>Su rendimiento, tanto en compresión como en descompresión (especialmente en este último) es muy alto, exigiendo menos recursos de CPU, a pesar de que su ratio de compresión es menor que </a:t>
            </a:r>
            <a:r>
              <a:rPr lang="es-ES" sz="900" dirty="0" err="1">
                <a:ln w="0"/>
              </a:rPr>
              <a:t>Gzip</a:t>
            </a:r>
            <a:r>
              <a:rPr lang="es-ES" sz="900" dirty="0">
                <a:ln w="0"/>
              </a:rPr>
              <a:t>. A pesar de ello, y dado que los costes de almacenamiento son mucho menos que los de cómputo, se asume esta limitación en favor del rendimiento</a:t>
            </a:r>
          </a:p>
          <a:p>
            <a:pPr marL="514350" lvl="1" indent="-171450">
              <a:spcAft>
                <a:spcPts val="600"/>
              </a:spcAft>
              <a:buFont typeface="Arial" panose="020B0604020202020204" pitchFamily="34" charset="0"/>
              <a:buChar char="•"/>
            </a:pPr>
            <a:r>
              <a:rPr lang="es-ES" sz="900" dirty="0">
                <a:ln w="0"/>
              </a:rPr>
              <a:t>Permite el particionado de datos, que es fundamental en tareas de </a:t>
            </a:r>
            <a:r>
              <a:rPr lang="es-ES" sz="900" dirty="0" err="1">
                <a:ln w="0"/>
              </a:rPr>
              <a:t>Spark</a:t>
            </a:r>
            <a:r>
              <a:rPr lang="es-ES" sz="900" dirty="0">
                <a:ln w="0"/>
              </a:rPr>
              <a:t>, algo que no es permitido por </a:t>
            </a:r>
            <a:r>
              <a:rPr lang="es-ES" sz="900" dirty="0" err="1">
                <a:ln w="0"/>
              </a:rPr>
              <a:t>Gzip</a:t>
            </a:r>
            <a:r>
              <a:rPr lang="es-ES" sz="900" dirty="0">
                <a:ln w="0"/>
              </a:rPr>
              <a:t>.</a:t>
            </a:r>
          </a:p>
          <a:p>
            <a:pPr marL="177800">
              <a:spcAft>
                <a:spcPts val="600"/>
              </a:spcAft>
            </a:pPr>
            <a:r>
              <a:rPr lang="es-ES" sz="900" dirty="0">
                <a:ln w="0"/>
              </a:rPr>
              <a:t>A pesar de ser un servicio puramente gestionado, es completamente equivalente a los de otros proveedores cloud y existen muchas maneras no complejas de migrar los datos, considerándose en consecuencia que </a:t>
            </a:r>
            <a:r>
              <a:rPr lang="es-ES" sz="900" b="1" dirty="0">
                <a:ln w="0"/>
              </a:rPr>
              <a:t>no supone vendor-locking</a:t>
            </a:r>
            <a:r>
              <a:rPr lang="es-ES" sz="900" dirty="0">
                <a:ln w="0"/>
              </a:rPr>
              <a:t>. Los datos serán expuestos con interfaz Hive mediante </a:t>
            </a:r>
            <a:r>
              <a:rPr lang="es-ES" sz="900" b="1" dirty="0" err="1">
                <a:ln w="0"/>
              </a:rPr>
              <a:t>PolyBase</a:t>
            </a:r>
            <a:r>
              <a:rPr lang="es-ES" sz="900" dirty="0">
                <a:ln w="0"/>
              </a:rPr>
              <a:t>, de modo que puedan ser consumidos directamente mediante T_SQL. Permite, finalmente, la creación de políticas de ciclo de vida del dato, que son ejecutadas de forma automática y continua (por ejemplo, pasar datos antiguos a niveles de acceso más fríos y baratos, hasta el archivado y, potencialmente, la eliminación final.</a:t>
            </a:r>
          </a:p>
          <a:p>
            <a:pPr marL="171450" indent="-171450">
              <a:spcAft>
                <a:spcPts val="600"/>
              </a:spcAft>
              <a:buFont typeface="Arial" panose="020B0604020202020204" pitchFamily="34" charset="0"/>
              <a:buChar char="•"/>
            </a:pPr>
            <a:r>
              <a:rPr lang="es-ES" sz="900" b="1" dirty="0">
                <a:ln w="0"/>
              </a:rPr>
              <a:t>Azure SQL</a:t>
            </a:r>
            <a:r>
              <a:rPr lang="es-ES" sz="900" dirty="0">
                <a:ln w="0"/>
              </a:rPr>
              <a:t>: es el tradicional SQL Server, pero administrado y en la nube de Azure, y basado en Transact-SQL (T-SQL). Se usará para modelar ciertos dataset de la capa enriquecida de datos que no tengan muy elevados requerimientos de analítica o cuyo volumen sea relativamente pequeño. Tiene un </a:t>
            </a:r>
            <a:r>
              <a:rPr lang="es-ES" sz="900" b="1" dirty="0">
                <a:ln w="0"/>
              </a:rPr>
              <a:t>grado bajo de vendor-locking</a:t>
            </a:r>
            <a:r>
              <a:rPr lang="es-ES" sz="900" dirty="0">
                <a:ln w="0"/>
              </a:rPr>
              <a:t>, aunque la complejidad de la migración a otra base de datos dependerá del código T-SQL empleado. A la fecha de este documento, </a:t>
            </a:r>
            <a:r>
              <a:rPr lang="es-ES" sz="900" dirty="0" err="1">
                <a:ln w="0"/>
              </a:rPr>
              <a:t>Azure</a:t>
            </a:r>
            <a:r>
              <a:rPr lang="es-ES" sz="900" dirty="0">
                <a:ln w="0"/>
              </a:rPr>
              <a:t> SQL no es compatible con </a:t>
            </a:r>
            <a:r>
              <a:rPr lang="es-ES" sz="900" dirty="0" err="1">
                <a:ln w="0"/>
              </a:rPr>
              <a:t>PolyBase</a:t>
            </a:r>
            <a:r>
              <a:rPr lang="es-ES" sz="900" dirty="0">
                <a:ln w="0"/>
              </a:rPr>
              <a:t>, por lo que no podrá acceder mediante tablas externas a datos fríos del Data Lake.</a:t>
            </a:r>
          </a:p>
        </p:txBody>
      </p:sp>
      <p:pic>
        <p:nvPicPr>
          <p:cNvPr id="9" name="Imagen 8">
            <a:extLst>
              <a:ext uri="{FF2B5EF4-FFF2-40B4-BE49-F238E27FC236}">
                <a16:creationId xmlns:a16="http://schemas.microsoft.com/office/drawing/2014/main" id="{64571926-538A-8E4A-AE61-29843DE7E25E}"/>
              </a:ext>
            </a:extLst>
          </p:cNvPr>
          <p:cNvPicPr>
            <a:picLocks noChangeAspect="1"/>
          </p:cNvPicPr>
          <p:nvPr/>
        </p:nvPicPr>
        <p:blipFill rotWithShape="1">
          <a:blip r:embed="rId7"/>
          <a:srcRect l="52489" t="5699" r="19322" b="19175"/>
          <a:stretch/>
        </p:blipFill>
        <p:spPr>
          <a:xfrm>
            <a:off x="204998" y="894894"/>
            <a:ext cx="2441575" cy="3916949"/>
          </a:xfrm>
          <a:prstGeom prst="rect">
            <a:avLst/>
          </a:prstGeom>
        </p:spPr>
      </p:pic>
    </p:spTree>
    <p:extLst>
      <p:ext uri="{BB962C8B-B14F-4D97-AF65-F5344CB8AC3E}">
        <p14:creationId xmlns:p14="http://schemas.microsoft.com/office/powerpoint/2010/main" val="66115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2164"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Almacenamiento (parte 2/2)</a:t>
            </a:r>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823278" y="740288"/>
            <a:ext cx="6161234" cy="3508653"/>
          </a:xfrm>
          <a:prstGeom prst="rect">
            <a:avLst/>
          </a:prstGeom>
          <a:noFill/>
        </p:spPr>
        <p:txBody>
          <a:bodyPr wrap="square">
            <a:spAutoFit/>
          </a:bodyPr>
          <a:lstStyle/>
          <a:p>
            <a:pPr marL="171450" indent="-171450">
              <a:spcAft>
                <a:spcPts val="600"/>
              </a:spcAft>
              <a:buFont typeface="Arial" panose="020B0604020202020204" pitchFamily="34" charset="0"/>
              <a:buChar char="•"/>
            </a:pPr>
            <a:r>
              <a:rPr lang="es-ES" sz="900" b="1" dirty="0" err="1">
                <a:ln w="0"/>
              </a:rPr>
              <a:t>Azure</a:t>
            </a:r>
            <a:r>
              <a:rPr lang="es-ES" sz="900" b="1" dirty="0">
                <a:ln w="0"/>
              </a:rPr>
              <a:t> SQL Data </a:t>
            </a:r>
            <a:r>
              <a:rPr lang="es-ES" sz="900" b="1" dirty="0" err="1">
                <a:ln w="0"/>
              </a:rPr>
              <a:t>Warehouse</a:t>
            </a:r>
            <a:r>
              <a:rPr lang="es-ES" sz="900" b="1" dirty="0">
                <a:ln w="0"/>
              </a:rPr>
              <a:t>:</a:t>
            </a:r>
            <a:r>
              <a:rPr lang="es-ES" sz="900" dirty="0">
                <a:ln w="0"/>
              </a:rPr>
              <a:t> es un Data </a:t>
            </a:r>
            <a:r>
              <a:rPr lang="es-ES" sz="900" dirty="0" err="1">
                <a:ln w="0"/>
              </a:rPr>
              <a:t>Warehouse</a:t>
            </a:r>
            <a:r>
              <a:rPr lang="es-ES" sz="900" dirty="0">
                <a:ln w="0"/>
              </a:rPr>
              <a:t> administrado en </a:t>
            </a:r>
            <a:r>
              <a:rPr lang="es-ES" sz="900" dirty="0" err="1">
                <a:ln w="0"/>
              </a:rPr>
              <a:t>Azure</a:t>
            </a:r>
            <a:r>
              <a:rPr lang="es-ES" sz="900" dirty="0">
                <a:ln w="0"/>
              </a:rPr>
              <a:t> bajo el paradigma de MPP (</a:t>
            </a:r>
            <a:r>
              <a:rPr lang="es-ES" sz="900" dirty="0" err="1">
                <a:ln w="0"/>
              </a:rPr>
              <a:t>Massively</a:t>
            </a:r>
            <a:r>
              <a:rPr lang="es-ES" sz="900" dirty="0">
                <a:ln w="0"/>
              </a:rPr>
              <a:t> </a:t>
            </a:r>
            <a:r>
              <a:rPr lang="es-ES" sz="900" dirty="0" err="1">
                <a:ln w="0"/>
              </a:rPr>
              <a:t>Parallel</a:t>
            </a:r>
            <a:r>
              <a:rPr lang="es-ES" sz="900" dirty="0">
                <a:ln w="0"/>
              </a:rPr>
              <a:t> </a:t>
            </a:r>
            <a:r>
              <a:rPr lang="es-ES" sz="900" dirty="0" err="1">
                <a:ln w="0"/>
              </a:rPr>
              <a:t>Processing</a:t>
            </a:r>
            <a:r>
              <a:rPr lang="es-ES" sz="900" dirty="0">
                <a:ln w="0"/>
              </a:rPr>
              <a:t>) y también basado en T-SQL (dado que está construido sobre SQL Server). Con mucha mayor potencia y coste, se plantea para la creación de pequeños </a:t>
            </a:r>
            <a:r>
              <a:rPr lang="es-ES" sz="900" dirty="0" err="1">
                <a:ln w="0"/>
              </a:rPr>
              <a:t>Datamarts</a:t>
            </a:r>
            <a:r>
              <a:rPr lang="es-ES" sz="900" dirty="0">
                <a:ln w="0"/>
              </a:rPr>
              <a:t> de la capa enriquecida, enfocados a su explotación mediante BI 3.0 en escenarios de muy alta volumetría o consultas analíticas complejas, gracias a sus características MPP. Por las mismas razones que </a:t>
            </a:r>
            <a:r>
              <a:rPr lang="es-ES" sz="900" dirty="0" err="1">
                <a:ln w="0"/>
              </a:rPr>
              <a:t>Azure</a:t>
            </a:r>
            <a:r>
              <a:rPr lang="es-ES" sz="900" dirty="0">
                <a:ln w="0"/>
              </a:rPr>
              <a:t> SQL indicadas más arriba, tiene un </a:t>
            </a:r>
            <a:r>
              <a:rPr lang="es-ES" sz="900" b="1" dirty="0">
                <a:ln w="0"/>
              </a:rPr>
              <a:t>grado</a:t>
            </a:r>
            <a:r>
              <a:rPr lang="es-ES" sz="900" dirty="0">
                <a:ln w="0"/>
              </a:rPr>
              <a:t> </a:t>
            </a:r>
            <a:r>
              <a:rPr lang="es-ES" sz="900" b="1" dirty="0">
                <a:ln w="0"/>
              </a:rPr>
              <a:t>bajo de </a:t>
            </a:r>
            <a:r>
              <a:rPr lang="es-ES" sz="900" b="1" dirty="0" err="1">
                <a:ln w="0"/>
              </a:rPr>
              <a:t>vendor-locking</a:t>
            </a:r>
            <a:r>
              <a:rPr lang="es-ES" sz="900" dirty="0">
                <a:ln w="0"/>
              </a:rPr>
              <a:t>. Podrá, adicionalmente, acceder a datos fríos del Data Lake mediante el uso de </a:t>
            </a:r>
            <a:r>
              <a:rPr lang="es-ES" sz="900" b="1" dirty="0" err="1">
                <a:ln w="0"/>
              </a:rPr>
              <a:t>PolyBase</a:t>
            </a:r>
            <a:r>
              <a:rPr lang="es-ES" sz="900" dirty="0">
                <a:ln w="0"/>
              </a:rPr>
              <a:t>. Tiene un nivel de concurrencia limitado a 1024 usuarios simultáneos y 128 consultas simultáneas.</a:t>
            </a:r>
          </a:p>
          <a:p>
            <a:pPr marL="171450" indent="-171450">
              <a:spcAft>
                <a:spcPts val="600"/>
              </a:spcAft>
              <a:buFont typeface="Arial" panose="020B0604020202020204" pitchFamily="34" charset="0"/>
              <a:buChar char="•"/>
            </a:pPr>
            <a:r>
              <a:rPr lang="es-ES" sz="900" b="1" dirty="0" err="1">
                <a:ln w="0"/>
              </a:rPr>
              <a:t>Azure</a:t>
            </a:r>
            <a:r>
              <a:rPr lang="es-ES" sz="900" b="1" dirty="0">
                <a:ln w="0"/>
              </a:rPr>
              <a:t> Data Catalog</a:t>
            </a:r>
            <a:r>
              <a:rPr lang="es-ES" sz="900" dirty="0">
                <a:ln w="0"/>
              </a:rPr>
              <a:t>: es un catálogo de datos gestionado que forma parte del ecosistema de Azure y permite registrar todos los conceptos que se requiera de negocio, incluir sus definiciones y mapearlos a las entidades o columnas concretas. Es compatible con BBDD on-premise (mediante un agente que se instala sobre el servidor de BBDD) y on-cloud, no solamente de Azure. Permite tagear conceptos y efectuar búsquedas. Una vez localizado el concepto y la entidad, proporciona la plantilla de conexión, excepto las credenciales, permite hacer preview de datos (a modo de DEA, Data Exploratory Analysis) e incluye capacidades de Data Stewardship, para asignar propietarios de los datos con capacidades para asignar permisos a otros usuarios del Active Directory. Es un servicio propio de Azure con </a:t>
            </a:r>
            <a:r>
              <a:rPr lang="es-ES" sz="900" b="1" dirty="0">
                <a:ln w="0"/>
              </a:rPr>
              <a:t>alto nivel de vendor-locking</a:t>
            </a:r>
            <a:r>
              <a:rPr lang="es-ES" sz="900" dirty="0">
                <a:ln w="0"/>
              </a:rPr>
              <a:t>, pero merece la pena usarlo frente a soluciones de terceros, que tienen su propio vendor-locking.</a:t>
            </a:r>
          </a:p>
          <a:p>
            <a:pPr marL="171450" indent="-171450">
              <a:spcAft>
                <a:spcPts val="600"/>
              </a:spcAft>
              <a:buFont typeface="Arial" panose="020B0604020202020204" pitchFamily="34" charset="0"/>
              <a:buChar char="•"/>
            </a:pPr>
            <a:r>
              <a:rPr lang="es-ES" sz="900" b="1" dirty="0">
                <a:ln w="0"/>
              </a:rPr>
              <a:t>Azure Active Directory</a:t>
            </a:r>
            <a:r>
              <a:rPr lang="es-ES" sz="900" dirty="0">
                <a:ln w="0"/>
              </a:rPr>
              <a:t>: es la versión cloud, en Azure, del  Active Directory on-premise. Permite mantener la sincronización con éste, de modo que los usuarios usen siempre sus credenciales corporativas y se puedan implementar mecanismos de Single Sign-On (SSO). Aunque se presenta en este bloque, no se trata de un elemento de almacenamiento de datos, sino de almacenamiento de credenciales, por lo que se podría haber considerado dentro de un hipotético bloque de seguridad. A pesar de ser un servicio gestionado, </a:t>
            </a:r>
            <a:r>
              <a:rPr lang="es-ES" sz="900" b="1" dirty="0">
                <a:ln w="0"/>
              </a:rPr>
              <a:t>no tiene vendor-locking</a:t>
            </a:r>
            <a:r>
              <a:rPr lang="es-ES" sz="900" dirty="0">
                <a:ln w="0"/>
              </a:rPr>
              <a:t>, al existir soluciones compatibles con directorio activo en todas las nubes públicas y entornos on-premise.</a:t>
            </a:r>
          </a:p>
          <a:p>
            <a:pPr>
              <a:spcAft>
                <a:spcPts val="600"/>
              </a:spcAft>
            </a:pPr>
            <a:r>
              <a:rPr lang="es-ES" sz="900" dirty="0">
                <a:ln w="0"/>
              </a:rPr>
              <a:t>Los </a:t>
            </a:r>
            <a:r>
              <a:rPr lang="es-ES" sz="900" b="1" dirty="0">
                <a:ln w="0"/>
              </a:rPr>
              <a:t>datos en descanso </a:t>
            </a:r>
            <a:r>
              <a:rPr lang="es-ES" sz="900" dirty="0">
                <a:ln w="0"/>
              </a:rPr>
              <a:t>son </a:t>
            </a:r>
            <a:r>
              <a:rPr lang="es-ES" sz="900" b="1" dirty="0">
                <a:ln w="0"/>
              </a:rPr>
              <a:t>encriptados</a:t>
            </a:r>
            <a:r>
              <a:rPr lang="es-ES" sz="900" dirty="0">
                <a:ln w="0"/>
              </a:rPr>
              <a:t> con </a:t>
            </a:r>
            <a:r>
              <a:rPr lang="es-ES" sz="900" b="1" dirty="0">
                <a:ln w="0"/>
              </a:rPr>
              <a:t>AES-256</a:t>
            </a:r>
            <a:r>
              <a:rPr lang="es-ES" sz="900" dirty="0">
                <a:ln w="0"/>
              </a:rPr>
              <a:t>, usando claves propias o administradas.</a:t>
            </a:r>
          </a:p>
        </p:txBody>
      </p:sp>
      <p:pic>
        <p:nvPicPr>
          <p:cNvPr id="11" name="Imagen 10">
            <a:extLst>
              <a:ext uri="{FF2B5EF4-FFF2-40B4-BE49-F238E27FC236}">
                <a16:creationId xmlns:a16="http://schemas.microsoft.com/office/drawing/2014/main" id="{E8DACB18-154D-034D-8743-ED4433DA69CD}"/>
              </a:ext>
            </a:extLst>
          </p:cNvPr>
          <p:cNvPicPr>
            <a:picLocks noChangeAspect="1"/>
          </p:cNvPicPr>
          <p:nvPr/>
        </p:nvPicPr>
        <p:blipFill rotWithShape="1">
          <a:blip r:embed="rId7"/>
          <a:srcRect l="52489" t="5699" r="19322" b="19175"/>
          <a:stretch/>
        </p:blipFill>
        <p:spPr>
          <a:xfrm>
            <a:off x="204998" y="894894"/>
            <a:ext cx="2441575" cy="3916949"/>
          </a:xfrm>
          <a:prstGeom prst="rect">
            <a:avLst/>
          </a:prstGeom>
        </p:spPr>
      </p:pic>
    </p:spTree>
    <p:extLst>
      <p:ext uri="{BB962C8B-B14F-4D97-AF65-F5344CB8AC3E}">
        <p14:creationId xmlns:p14="http://schemas.microsoft.com/office/powerpoint/2010/main" val="414199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3188"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a:t>
            </a:r>
            <a:r>
              <a:rPr lang="es-ES" dirty="0"/>
              <a:t>Explotación (Parte 1/2)</a:t>
            </a:r>
            <a:endParaRPr lang="es-ES" sz="1800" dirty="0"/>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46333" y="1010454"/>
            <a:ext cx="5364758" cy="3293209"/>
          </a:xfrm>
          <a:prstGeom prst="rect">
            <a:avLst/>
          </a:prstGeom>
          <a:noFill/>
        </p:spPr>
        <p:txBody>
          <a:bodyPr wrap="square">
            <a:spAutoFit/>
          </a:bodyPr>
          <a:lstStyle/>
          <a:p>
            <a:pPr>
              <a:spcAft>
                <a:spcPts val="600"/>
              </a:spcAft>
            </a:pPr>
            <a:r>
              <a:rPr lang="es-ES" sz="900" dirty="0">
                <a:ln w="0"/>
              </a:rPr>
              <a:t>El bloque de Explotación se sustenta en los siguientes componentes:</a:t>
            </a:r>
          </a:p>
          <a:p>
            <a:pPr marL="171450" indent="-171450">
              <a:spcAft>
                <a:spcPts val="600"/>
              </a:spcAft>
              <a:buFont typeface="Arial" panose="020B0604020202020204" pitchFamily="34" charset="0"/>
              <a:buChar char="•"/>
            </a:pPr>
            <a:r>
              <a:rPr lang="es-ES" sz="900" b="1" dirty="0">
                <a:ln w="0"/>
              </a:rPr>
              <a:t>Microsoft Power BI</a:t>
            </a:r>
            <a:r>
              <a:rPr lang="es-ES" sz="900" dirty="0">
                <a:ln w="0"/>
              </a:rPr>
              <a:t>: se trata de una de las aplicaciones de analítica BI 3.0 más populares del mercado, con índices altísimos de usabilidad, muy básica curva de aprendizaje y muy potentes capacidades de cálculo, de representación gráfica y de autoservicio. Es capaz de trabajar con datos estáticos y en streaming, siendo capaz de refrescar de forma automática los dashboards en tiempo real sin interacción por parte del usuario. Permite además, sin grandes complejidades, que los dashboards generados puedan ser embebidos en aplicaciones, lo que cubre un caso de uso habitual actualmente entre BO y la intranet corporativa de Iberostar. Como contrapartidas, su precio es alto (se paga por todos los usuarios, sean editores o solo lectores) y representa un </a:t>
            </a:r>
            <a:r>
              <a:rPr lang="es-ES" sz="900" b="1" dirty="0">
                <a:ln w="0"/>
              </a:rPr>
              <a:t>alto grado de vendor-locking</a:t>
            </a:r>
            <a:r>
              <a:rPr lang="es-ES" sz="900" dirty="0">
                <a:ln w="0"/>
              </a:rPr>
              <a:t>. A pesar de eso, es una herramienta muy recomendable. Presenta conectores nativos, con grandes capacidades y mayor rendimiento, para Azure SQL Database y Azure SQL Data </a:t>
            </a:r>
            <a:r>
              <a:rPr lang="es-ES" sz="900" dirty="0" err="1">
                <a:ln w="0"/>
              </a:rPr>
              <a:t>Warehouse</a:t>
            </a:r>
            <a:r>
              <a:rPr lang="es-ES" sz="900" dirty="0">
                <a:ln w="0"/>
              </a:rPr>
              <a:t>.</a:t>
            </a:r>
          </a:p>
          <a:p>
            <a:pPr marL="171450" indent="-171450">
              <a:spcAft>
                <a:spcPts val="600"/>
              </a:spcAft>
              <a:buFont typeface="Arial" panose="020B0604020202020204" pitchFamily="34" charset="0"/>
              <a:buChar char="•"/>
            </a:pPr>
            <a:r>
              <a:rPr lang="es-ES" sz="900" b="1" dirty="0">
                <a:ln w="0"/>
              </a:rPr>
              <a:t>Azure Databricks</a:t>
            </a:r>
            <a:r>
              <a:rPr lang="es-ES" sz="900" dirty="0">
                <a:ln w="0"/>
              </a:rPr>
              <a:t>: ya mencionado en el bloque de Procesamiento. En este contexto será utilizada desde su propia interfaz gráfica, pues provee notebooks “Jupyter-Style” y perfectamente compatibles, en ambos sentidos, con éste. Además, provee un especio de almacenamiento virtual, equivalente funcionalmente a HDFS, donde guardar los datasets de trabajo, y permite que varios científicos de datos puedan acceder a un mismo notebook de forma simultánea y trabajar de manera colaborativa. El control de acceso se realiza mediante SSO con Azure Active Directory. El código generado es compatible con otros motores spark con mínimas diferencias, no significativas a nivel de costes, por lo que es una opción muy interesante </a:t>
            </a:r>
            <a:r>
              <a:rPr lang="es-ES" sz="900" b="1" dirty="0">
                <a:ln w="0"/>
              </a:rPr>
              <a:t>no supone vendor-locking. </a:t>
            </a:r>
            <a:r>
              <a:rPr lang="es-ES" sz="900" dirty="0">
                <a:ln w="0"/>
              </a:rPr>
              <a:t>Asimismo, permite crear modelos “ejecutables” que pueden ser gestionados, en forma de contenedores, mediante Kubernetes</a:t>
            </a:r>
          </a:p>
        </p:txBody>
      </p:sp>
      <p:pic>
        <p:nvPicPr>
          <p:cNvPr id="9" name="Imagen 8">
            <a:extLst>
              <a:ext uri="{FF2B5EF4-FFF2-40B4-BE49-F238E27FC236}">
                <a16:creationId xmlns:a16="http://schemas.microsoft.com/office/drawing/2014/main" id="{86E4F59F-BEE6-774C-A2D5-48288C42116B}"/>
              </a:ext>
            </a:extLst>
          </p:cNvPr>
          <p:cNvPicPr>
            <a:picLocks noChangeAspect="1"/>
          </p:cNvPicPr>
          <p:nvPr/>
        </p:nvPicPr>
        <p:blipFill rotWithShape="1">
          <a:blip r:embed="rId7"/>
          <a:srcRect l="64076" t="4445" r="-407" b="16486"/>
          <a:stretch/>
        </p:blipFill>
        <p:spPr>
          <a:xfrm>
            <a:off x="5731232" y="289651"/>
            <a:ext cx="3367790" cy="4412260"/>
          </a:xfrm>
          <a:prstGeom prst="rect">
            <a:avLst/>
          </a:prstGeom>
        </p:spPr>
      </p:pic>
    </p:spTree>
    <p:extLst>
      <p:ext uri="{BB962C8B-B14F-4D97-AF65-F5344CB8AC3E}">
        <p14:creationId xmlns:p14="http://schemas.microsoft.com/office/powerpoint/2010/main" val="245826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4212"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a:t>
            </a:r>
            <a:r>
              <a:rPr lang="es-ES" dirty="0"/>
              <a:t>Explotación (Parte 2/2)</a:t>
            </a:r>
            <a:endParaRPr lang="es-ES" sz="1800" dirty="0"/>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46333" y="1010454"/>
            <a:ext cx="5395931" cy="3447098"/>
          </a:xfrm>
          <a:prstGeom prst="rect">
            <a:avLst/>
          </a:prstGeom>
          <a:noFill/>
        </p:spPr>
        <p:txBody>
          <a:bodyPr wrap="square">
            <a:spAutoFit/>
          </a:bodyPr>
          <a:lstStyle/>
          <a:p>
            <a:pPr marL="171450" indent="-171450">
              <a:spcAft>
                <a:spcPts val="600"/>
              </a:spcAft>
              <a:buFont typeface="Arial" panose="020B0604020202020204" pitchFamily="34" charset="0"/>
              <a:buChar char="•"/>
            </a:pPr>
            <a:r>
              <a:rPr lang="es-ES" sz="900" b="1" dirty="0">
                <a:ln w="0"/>
              </a:rPr>
              <a:t>Kubernetes: </a:t>
            </a:r>
            <a:r>
              <a:rPr lang="es-ES" sz="900" dirty="0">
                <a:ln w="0"/>
              </a:rPr>
              <a:t>conocido orquestador/gestor de servicios contenerizados con Docker. Permitirá productivizar modelos previamente generados en Databricks. Es tecnología OpenSource, por lo que </a:t>
            </a:r>
            <a:r>
              <a:rPr lang="es-ES" sz="900" b="1" dirty="0">
                <a:ln w="0"/>
              </a:rPr>
              <a:t>no supone </a:t>
            </a:r>
            <a:r>
              <a:rPr lang="es-ES" sz="900" b="1" dirty="0" err="1">
                <a:ln w="0"/>
              </a:rPr>
              <a:t>vendor-locking</a:t>
            </a:r>
            <a:r>
              <a:rPr lang="es-ES" sz="900" dirty="0">
                <a:ln w="0"/>
              </a:rPr>
              <a:t>. En este caso, se empleará AKS, servicio gestionado que permite desplegar y monitorizar fácilmente clústeres de </a:t>
            </a:r>
            <a:r>
              <a:rPr lang="es-ES" sz="900" dirty="0" err="1">
                <a:ln w="0"/>
              </a:rPr>
              <a:t>Kubernetes</a:t>
            </a:r>
            <a:r>
              <a:rPr lang="es-ES" sz="900" dirty="0">
                <a:ln w="0"/>
              </a:rPr>
              <a:t> y sus contenidos.</a:t>
            </a:r>
            <a:endParaRPr lang="es-ES" sz="900" b="1" dirty="0">
              <a:ln w="0"/>
            </a:endParaRPr>
          </a:p>
          <a:p>
            <a:pPr marL="171450" indent="-171450">
              <a:spcAft>
                <a:spcPts val="600"/>
              </a:spcAft>
              <a:buFont typeface="Arial" panose="020B0604020202020204" pitchFamily="34" charset="0"/>
              <a:buChar char="•"/>
            </a:pPr>
            <a:r>
              <a:rPr lang="es-ES" sz="900" b="1" dirty="0">
                <a:ln w="0"/>
              </a:rPr>
              <a:t>Azure ML Studio</a:t>
            </a:r>
            <a:r>
              <a:rPr lang="es-ES" sz="900" dirty="0">
                <a:ln w="0"/>
              </a:rPr>
              <a:t>: fue el primer sistema colaborativo para científicos de datos que formó parte del ecosistema de Azure. Aunque no se basa en notebooks, sino en workflows declarativos, puede significar una manera de acercarse al mundo de la analítica avanzada para usuarios que provengan del BI clásico o del Big Data. Como punto positivo, es capaz de </a:t>
            </a:r>
            <a:r>
              <a:rPr lang="es-ES" sz="900" b="1" dirty="0">
                <a:ln w="0"/>
              </a:rPr>
              <a:t>productivizar modelos </a:t>
            </a:r>
            <a:r>
              <a:rPr lang="es-ES" sz="900" dirty="0">
                <a:ln w="0"/>
              </a:rPr>
              <a:t>con un sencillo asistente, pero como contrapartida tiene un </a:t>
            </a:r>
            <a:r>
              <a:rPr lang="es-ES" sz="900" b="1" dirty="0">
                <a:ln w="0"/>
              </a:rPr>
              <a:t>muy alto nivel de vendor-locking</a:t>
            </a:r>
            <a:r>
              <a:rPr lang="es-ES" sz="900" dirty="0">
                <a:ln w="0"/>
              </a:rPr>
              <a:t>, pues es muy tedioso migrar el trabajo realizado a otro tipo de plataforma más estándar, como los notebooks. Sólo se recomienda como herramienta introductoria, pero no sería deseable para contextos más realistas.</a:t>
            </a:r>
          </a:p>
          <a:p>
            <a:pPr marL="171450" indent="-171450">
              <a:spcAft>
                <a:spcPts val="600"/>
              </a:spcAft>
              <a:buFont typeface="Arial" panose="020B0604020202020204" pitchFamily="34" charset="0"/>
              <a:buChar char="•"/>
            </a:pPr>
            <a:r>
              <a:rPr lang="es-ES" sz="900" b="1" dirty="0">
                <a:ln w="0"/>
              </a:rPr>
              <a:t>Azure API Management</a:t>
            </a:r>
            <a:r>
              <a:rPr lang="es-ES" sz="900" dirty="0">
                <a:ln w="0"/>
              </a:rPr>
              <a:t>: gestor de APIs estándar, administrado y con capacidades nativas de autoescalado, que permite gestionar el enrutado de llamadas de API hacia microservicios o servicios estándar, así como la gestión de versiones de API. Dado que no se basa en ningún estándar, como otras nubes, supone un </a:t>
            </a:r>
            <a:r>
              <a:rPr lang="es-ES" sz="900" b="1" dirty="0">
                <a:ln w="0"/>
              </a:rPr>
              <a:t>alto nivel de vendor-locking</a:t>
            </a:r>
          </a:p>
          <a:p>
            <a:pPr>
              <a:spcAft>
                <a:spcPts val="600"/>
              </a:spcAft>
            </a:pPr>
            <a:r>
              <a:rPr lang="es-ES" sz="900" dirty="0">
                <a:ln w="0"/>
              </a:rPr>
              <a:t>Microsoft asegura el </a:t>
            </a:r>
            <a:r>
              <a:rPr lang="es-ES" sz="900" b="1" dirty="0">
                <a:ln w="0"/>
              </a:rPr>
              <a:t>control geográfico </a:t>
            </a:r>
            <a:r>
              <a:rPr lang="es-ES" sz="900" dirty="0">
                <a:ln w="0"/>
              </a:rPr>
              <a:t>tanto de los </a:t>
            </a:r>
            <a:r>
              <a:rPr lang="es-ES" sz="900" b="1" dirty="0">
                <a:ln w="0"/>
              </a:rPr>
              <a:t>datos en tránsito </a:t>
            </a:r>
            <a:r>
              <a:rPr lang="es-ES" sz="900" dirty="0">
                <a:ln w="0"/>
              </a:rPr>
              <a:t>como de los </a:t>
            </a:r>
            <a:r>
              <a:rPr lang="es-ES" sz="900" b="1" dirty="0">
                <a:ln w="0"/>
              </a:rPr>
              <a:t>datos en reposo </a:t>
            </a:r>
            <a:r>
              <a:rPr lang="es-ES" sz="900" dirty="0">
                <a:ln w="0"/>
              </a:rPr>
              <a:t>temporal sobre Azure Databricks, quedando éstos siempre dentro de las regiones en las que se creen estos servicios. Asimismo, estos datos están cifrados en tránsito y en reposo, y solo circularán por red interna de Microsoft.</a:t>
            </a:r>
          </a:p>
          <a:p>
            <a:pPr>
              <a:spcAft>
                <a:spcPts val="600"/>
              </a:spcAft>
            </a:pPr>
            <a:r>
              <a:rPr lang="es-ES" sz="900" dirty="0">
                <a:ln w="0"/>
              </a:rPr>
              <a:t>Sin embargo, si se deseara usar </a:t>
            </a:r>
            <a:r>
              <a:rPr lang="es-ES" sz="900" b="1" dirty="0">
                <a:ln w="0"/>
              </a:rPr>
              <a:t>servicios cognitivos pre-entrenados</a:t>
            </a:r>
            <a:r>
              <a:rPr lang="es-ES" sz="900" dirty="0">
                <a:ln w="0"/>
              </a:rPr>
              <a:t>, Microsoft reconoce que los datos se procesan en </a:t>
            </a:r>
            <a:r>
              <a:rPr lang="es-ES" sz="900" b="1" dirty="0">
                <a:ln w="0"/>
              </a:rPr>
              <a:t>USA</a:t>
            </a:r>
            <a:r>
              <a:rPr lang="es-ES" sz="900" dirty="0">
                <a:ln w="0"/>
              </a:rPr>
              <a:t>, por lo que según el caso de uso y la sensibilidad de los datos a tratar, así como los derechos de Iberostar sobre ellos, debería evaluarse, en cada caso, el uso de estos sistemas cognitivos.</a:t>
            </a:r>
          </a:p>
        </p:txBody>
      </p:sp>
      <p:pic>
        <p:nvPicPr>
          <p:cNvPr id="9" name="Imagen 8">
            <a:extLst>
              <a:ext uri="{FF2B5EF4-FFF2-40B4-BE49-F238E27FC236}">
                <a16:creationId xmlns:a16="http://schemas.microsoft.com/office/drawing/2014/main" id="{C910C512-E0DC-BD49-9989-94AB9B3706AA}"/>
              </a:ext>
            </a:extLst>
          </p:cNvPr>
          <p:cNvPicPr>
            <a:picLocks noChangeAspect="1"/>
          </p:cNvPicPr>
          <p:nvPr/>
        </p:nvPicPr>
        <p:blipFill rotWithShape="1">
          <a:blip r:embed="rId7"/>
          <a:srcRect l="64076" t="4445" r="-407" b="16486"/>
          <a:stretch/>
        </p:blipFill>
        <p:spPr>
          <a:xfrm>
            <a:off x="5731232" y="289651"/>
            <a:ext cx="3367790" cy="4412260"/>
          </a:xfrm>
          <a:prstGeom prst="rect">
            <a:avLst/>
          </a:prstGeom>
        </p:spPr>
      </p:pic>
    </p:spTree>
    <p:extLst>
      <p:ext uri="{BB962C8B-B14F-4D97-AF65-F5344CB8AC3E}">
        <p14:creationId xmlns:p14="http://schemas.microsoft.com/office/powerpoint/2010/main" val="239580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428155" cy="860073"/>
          </a:xfrm>
        </p:spPr>
        <p:txBody>
          <a:bodyPr/>
          <a:lstStyle/>
          <a:p>
            <a:pPr marL="0" indent="0">
              <a:buNone/>
            </a:pPr>
            <a:r>
              <a:rPr lang="es-ES" dirty="0"/>
              <a:t>Propuesta de definición de nomenclatura para grupos de recursos y servicios Azure</a:t>
            </a:r>
          </a:p>
        </p:txBody>
      </p:sp>
      <p:sp>
        <p:nvSpPr>
          <p:cNvPr id="4" name="Título 3"/>
          <p:cNvSpPr>
            <a:spLocks noGrp="1"/>
          </p:cNvSpPr>
          <p:nvPr>
            <p:ph type="title"/>
          </p:nvPr>
        </p:nvSpPr>
        <p:spPr/>
        <p:txBody>
          <a:bodyPr/>
          <a:lstStyle/>
          <a:p>
            <a:r>
              <a:rPr lang="es-ES" dirty="0"/>
              <a:t>Nomenclatura de recursos</a:t>
            </a:r>
          </a:p>
        </p:txBody>
      </p:sp>
      <p:sp>
        <p:nvSpPr>
          <p:cNvPr id="6" name="Marcador de contenido 5"/>
          <p:cNvSpPr>
            <a:spLocks noGrp="1"/>
          </p:cNvSpPr>
          <p:nvPr>
            <p:ph sz="quarter" idx="11"/>
          </p:nvPr>
        </p:nvSpPr>
        <p:spPr>
          <a:ln>
            <a:solidFill>
              <a:srgbClr val="639FCB"/>
            </a:solidFill>
          </a:ln>
        </p:spPr>
        <p:txBody>
          <a:bodyPr/>
          <a:lstStyle/>
          <a:p>
            <a:r>
              <a:rPr lang="es-ES" dirty="0"/>
              <a:t>03</a:t>
            </a:r>
          </a:p>
        </p:txBody>
      </p:sp>
    </p:spTree>
    <p:extLst>
      <p:ext uri="{BB962C8B-B14F-4D97-AF65-F5344CB8AC3E}">
        <p14:creationId xmlns:p14="http://schemas.microsoft.com/office/powerpoint/2010/main" val="140670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p:cNvSpPr/>
          <p:nvPr/>
        </p:nvSpPr>
        <p:spPr>
          <a:xfrm>
            <a:off x="252000" y="890023"/>
            <a:ext cx="8732512" cy="2200602"/>
          </a:xfrm>
          <a:prstGeom prst="rect">
            <a:avLst/>
          </a:prstGeom>
          <a:noFill/>
        </p:spPr>
        <p:txBody>
          <a:bodyPr wrap="square">
            <a:spAutoFit/>
          </a:bodyPr>
          <a:lstStyle/>
          <a:p>
            <a:pPr>
              <a:spcAft>
                <a:spcPts val="600"/>
              </a:spcAft>
            </a:pPr>
            <a:r>
              <a:rPr lang="es-ES" sz="1100" dirty="0">
                <a:ln w="0"/>
              </a:rPr>
              <a:t>La nomenclatura acordada para la definición de los grupos de recursos, consensuada por parte de </a:t>
            </a:r>
            <a:r>
              <a:rPr lang="es-ES" sz="1100" dirty="0" err="1">
                <a:ln w="0"/>
              </a:rPr>
              <a:t>Minsait</a:t>
            </a:r>
            <a:r>
              <a:rPr lang="es-ES" sz="1100" dirty="0">
                <a:ln w="0"/>
              </a:rPr>
              <a:t> con los equipos de infraestructura de </a:t>
            </a:r>
            <a:r>
              <a:rPr lang="es-ES" sz="1100" dirty="0" err="1">
                <a:ln w="0"/>
              </a:rPr>
              <a:t>Iberostar</a:t>
            </a:r>
            <a:r>
              <a:rPr lang="es-ES" sz="1100" dirty="0">
                <a:ln w="0"/>
              </a:rPr>
              <a:t> los días 13 y 14 de mayo de 2019, es la siguiente:</a:t>
            </a:r>
          </a:p>
          <a:p>
            <a:pPr marL="171450" indent="-171450">
              <a:spcAft>
                <a:spcPts val="600"/>
              </a:spcAft>
              <a:buFont typeface="Arial" panose="020B0604020202020204" pitchFamily="34" charset="0"/>
              <a:buChar char="•"/>
            </a:pPr>
            <a:r>
              <a:rPr lang="es-ES" sz="1100" dirty="0">
                <a:ln w="0"/>
              </a:rPr>
              <a:t>Nomenclatura para los grupos de recursos </a:t>
            </a:r>
            <a:r>
              <a:rPr lang="es-ES" sz="1400" b="1" dirty="0">
                <a:ln w="0"/>
              </a:rPr>
              <a:t>IBH-DATO-AAA</a:t>
            </a:r>
            <a:r>
              <a:rPr lang="es-ES" sz="1100" dirty="0">
                <a:ln w="0"/>
              </a:rPr>
              <a:t>, donde:</a:t>
            </a:r>
            <a:endParaRPr lang="es-ES" sz="1400" b="1" dirty="0">
              <a:ln w="0"/>
            </a:endParaRPr>
          </a:p>
          <a:p>
            <a:pPr marL="514350" lvl="1" indent="-171450">
              <a:spcAft>
                <a:spcPts val="600"/>
              </a:spcAft>
              <a:buFont typeface="Arial" panose="020B0604020202020204" pitchFamily="34" charset="0"/>
              <a:buChar char="•"/>
            </a:pPr>
            <a:r>
              <a:rPr lang="es-ES" sz="1100" b="1" dirty="0">
                <a:ln w="0"/>
              </a:rPr>
              <a:t>AAA</a:t>
            </a:r>
            <a:r>
              <a:rPr lang="es-ES" sz="1100" dirty="0">
                <a:ln w="0"/>
              </a:rPr>
              <a:t> representa el tipo de entorno</a:t>
            </a:r>
          </a:p>
          <a:p>
            <a:pPr marL="171450" indent="-171450">
              <a:spcAft>
                <a:spcPts val="600"/>
              </a:spcAft>
              <a:buFont typeface="Arial" panose="020B0604020202020204" pitchFamily="34" charset="0"/>
              <a:buChar char="•"/>
            </a:pPr>
            <a:endParaRPr lang="es-ES" sz="1100" dirty="0">
              <a:ln w="0"/>
            </a:endParaRPr>
          </a:p>
          <a:p>
            <a:pPr marL="171450" indent="-171450">
              <a:spcAft>
                <a:spcPts val="600"/>
              </a:spcAft>
              <a:buFont typeface="Arial" panose="020B0604020202020204" pitchFamily="34" charset="0"/>
              <a:buChar char="•"/>
            </a:pPr>
            <a:r>
              <a:rPr lang="es-ES" sz="1100" dirty="0">
                <a:ln w="0"/>
              </a:rPr>
              <a:t>Tipos de entornos definidos:</a:t>
            </a:r>
          </a:p>
          <a:p>
            <a:pPr marL="514350" lvl="1" indent="-171450">
              <a:spcAft>
                <a:spcPts val="600"/>
              </a:spcAft>
              <a:buFont typeface="Arial" panose="020B0604020202020204" pitchFamily="34" charset="0"/>
              <a:buChar char="•"/>
            </a:pPr>
            <a:r>
              <a:rPr lang="es-ES" sz="1100" dirty="0">
                <a:ln w="0"/>
              </a:rPr>
              <a:t>Desarrollo, cuya nomenclatura será: </a:t>
            </a:r>
            <a:r>
              <a:rPr lang="es-ES" sz="1100" b="1" dirty="0">
                <a:ln w="0"/>
              </a:rPr>
              <a:t>DEV</a:t>
            </a:r>
            <a:endParaRPr lang="es-ES" sz="1100" dirty="0">
              <a:ln w="0"/>
            </a:endParaRPr>
          </a:p>
          <a:p>
            <a:pPr marL="514350" lvl="1" indent="-171450">
              <a:spcAft>
                <a:spcPts val="600"/>
              </a:spcAft>
              <a:buFont typeface="Arial" panose="020B0604020202020204" pitchFamily="34" charset="0"/>
              <a:buChar char="•"/>
            </a:pPr>
            <a:r>
              <a:rPr lang="es-ES" sz="1100" dirty="0">
                <a:ln w="0"/>
              </a:rPr>
              <a:t>Preproducción , cuya nomenclatura será: </a:t>
            </a:r>
            <a:r>
              <a:rPr lang="es-ES" sz="1100" b="1" dirty="0">
                <a:ln w="0"/>
              </a:rPr>
              <a:t>PRE</a:t>
            </a:r>
            <a:endParaRPr lang="es-ES" sz="1100" dirty="0">
              <a:ln w="0"/>
            </a:endParaRPr>
          </a:p>
          <a:p>
            <a:pPr marL="514350" lvl="1" indent="-171450">
              <a:spcAft>
                <a:spcPts val="600"/>
              </a:spcAft>
              <a:buFont typeface="Arial" panose="020B0604020202020204" pitchFamily="34" charset="0"/>
              <a:buChar char="•"/>
            </a:pPr>
            <a:r>
              <a:rPr lang="es-ES" sz="1100" dirty="0">
                <a:ln w="0"/>
              </a:rPr>
              <a:t>Producción , cuya nomenclatura será: </a:t>
            </a:r>
            <a:r>
              <a:rPr lang="es-ES" sz="1100" b="1" dirty="0">
                <a:ln w="0"/>
              </a:rPr>
              <a:t>PRO</a:t>
            </a:r>
          </a:p>
        </p:txBody>
      </p:sp>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03178"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Nomenclatura grupo de recursos</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Grupo 5">
            <a:extLst>
              <a:ext uri="{FF2B5EF4-FFF2-40B4-BE49-F238E27FC236}">
                <a16:creationId xmlns:a16="http://schemas.microsoft.com/office/drawing/2014/main" id="{029F2477-A01B-2544-867A-85443B5D1992}"/>
              </a:ext>
            </a:extLst>
          </p:cNvPr>
          <p:cNvGrpSpPr/>
          <p:nvPr/>
        </p:nvGrpSpPr>
        <p:grpSpPr>
          <a:xfrm>
            <a:off x="4596323" y="1489490"/>
            <a:ext cx="2948566" cy="2819948"/>
            <a:chOff x="4071666" y="1489490"/>
            <a:chExt cx="2948566" cy="2819948"/>
          </a:xfrm>
        </p:grpSpPr>
        <p:sp>
          <p:nvSpPr>
            <p:cNvPr id="7" name="Paralelogramo 6"/>
            <p:cNvSpPr/>
            <p:nvPr/>
          </p:nvSpPr>
          <p:spPr>
            <a:xfrm>
              <a:off x="4071666" y="1489490"/>
              <a:ext cx="2948566" cy="2819948"/>
            </a:xfrm>
            <a:prstGeom prst="parallelogram">
              <a:avLst>
                <a:gd name="adj" fmla="val 41444"/>
              </a:avLst>
            </a:prstGeom>
            <a:solidFill>
              <a:srgbClr val="639FCB"/>
            </a:solidFill>
            <a:ln>
              <a:solidFill>
                <a:srgbClr val="639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redondeado 27"/>
            <p:cNvSpPr/>
            <p:nvPr/>
          </p:nvSpPr>
          <p:spPr>
            <a:xfrm>
              <a:off x="5161685" y="1747161"/>
              <a:ext cx="1416096" cy="652490"/>
            </a:xfrm>
            <a:prstGeom prst="roundRect">
              <a:avLst/>
            </a:prstGeom>
            <a:solidFill>
              <a:srgbClr val="FDE3D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000" b="1" dirty="0">
                  <a:solidFill>
                    <a:schemeClr val="tx1"/>
                  </a:solidFill>
                </a:rPr>
                <a:t>IBH-DATO-DEV</a:t>
              </a:r>
            </a:p>
          </p:txBody>
        </p:sp>
        <p:sp>
          <p:nvSpPr>
            <p:cNvPr id="29" name="Rectángulo redondeado 28"/>
            <p:cNvSpPr/>
            <p:nvPr/>
          </p:nvSpPr>
          <p:spPr>
            <a:xfrm>
              <a:off x="4817784" y="2601253"/>
              <a:ext cx="1416096" cy="652490"/>
            </a:xfrm>
            <a:prstGeom prst="roundRect">
              <a:avLst/>
            </a:prstGeom>
            <a:solidFill>
              <a:srgbClr val="FDE3D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000" b="1" dirty="0">
                  <a:solidFill>
                    <a:schemeClr val="tx1"/>
                  </a:solidFill>
                </a:rPr>
                <a:t>IBH-DATO-PRE</a:t>
              </a:r>
            </a:p>
          </p:txBody>
        </p:sp>
        <p:sp>
          <p:nvSpPr>
            <p:cNvPr id="30" name="Rectángulo redondeado 29"/>
            <p:cNvSpPr/>
            <p:nvPr/>
          </p:nvSpPr>
          <p:spPr>
            <a:xfrm>
              <a:off x="4453637" y="3509891"/>
              <a:ext cx="1416096" cy="652490"/>
            </a:xfrm>
            <a:prstGeom prst="roundRect">
              <a:avLst/>
            </a:prstGeom>
            <a:solidFill>
              <a:srgbClr val="FDE3D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000" b="1" dirty="0">
                  <a:solidFill>
                    <a:schemeClr val="tx1"/>
                  </a:solidFill>
                </a:rPr>
                <a:t>IBH-DATO-PRO</a:t>
              </a:r>
            </a:p>
          </p:txBody>
        </p:sp>
      </p:grpSp>
    </p:spTree>
    <p:extLst>
      <p:ext uri="{BB962C8B-B14F-4D97-AF65-F5344CB8AC3E}">
        <p14:creationId xmlns:p14="http://schemas.microsoft.com/office/powerpoint/2010/main" val="31204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3771"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Nomenclatura de servicios</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78" name="Rectángulo 77"/>
          <p:cNvSpPr/>
          <p:nvPr/>
        </p:nvSpPr>
        <p:spPr>
          <a:xfrm>
            <a:off x="252000" y="890023"/>
            <a:ext cx="8732512" cy="2862322"/>
          </a:xfrm>
          <a:prstGeom prst="rect">
            <a:avLst/>
          </a:prstGeom>
          <a:noFill/>
        </p:spPr>
        <p:txBody>
          <a:bodyPr wrap="square">
            <a:spAutoFit/>
          </a:bodyPr>
          <a:lstStyle/>
          <a:p>
            <a:pPr>
              <a:spcAft>
                <a:spcPts val="600"/>
              </a:spcAft>
            </a:pPr>
            <a:r>
              <a:rPr lang="es-ES" sz="1100" dirty="0">
                <a:ln w="0"/>
              </a:rPr>
              <a:t>A continuación, se muestra la propuesta de nomenclatura para la definición de los servicios</a:t>
            </a:r>
          </a:p>
          <a:p>
            <a:pPr marL="171450" indent="-171450">
              <a:spcAft>
                <a:spcPts val="600"/>
              </a:spcAft>
              <a:buFont typeface="Arial" panose="020B0604020202020204" pitchFamily="34" charset="0"/>
              <a:buChar char="•"/>
            </a:pPr>
            <a:r>
              <a:rPr lang="es-ES" sz="1100" dirty="0">
                <a:ln w="0"/>
              </a:rPr>
              <a:t>Nomenclatura para los </a:t>
            </a:r>
            <a:r>
              <a:rPr lang="es-ES" sz="1100" b="1" dirty="0">
                <a:ln w="0"/>
              </a:rPr>
              <a:t>servicios</a:t>
            </a:r>
            <a:r>
              <a:rPr lang="es-ES" sz="1100" dirty="0">
                <a:ln w="0"/>
              </a:rPr>
              <a:t> </a:t>
            </a:r>
            <a:r>
              <a:rPr lang="es-ES" sz="1400" b="1" dirty="0">
                <a:ln w="0"/>
              </a:rPr>
              <a:t>IBH-DATO-AAA-BBB</a:t>
            </a:r>
            <a:endParaRPr lang="es-ES" sz="1400" dirty="0">
              <a:ln w="0"/>
            </a:endParaRPr>
          </a:p>
          <a:p>
            <a:pPr marL="514350" lvl="1" indent="-171450">
              <a:spcAft>
                <a:spcPts val="600"/>
              </a:spcAft>
              <a:buFont typeface="Arial" panose="020B0604020202020204" pitchFamily="34" charset="0"/>
              <a:buChar char="•"/>
            </a:pPr>
            <a:r>
              <a:rPr lang="es-ES" sz="1000" b="1" dirty="0">
                <a:ln w="0"/>
              </a:rPr>
              <a:t>AAA </a:t>
            </a:r>
            <a:r>
              <a:rPr lang="es-ES" sz="1000" dirty="0">
                <a:ln w="0"/>
              </a:rPr>
              <a:t>representa el tipo de entorno. Por ejemplo, desarrollo: </a:t>
            </a:r>
            <a:r>
              <a:rPr lang="es-ES" sz="1000" b="1" dirty="0">
                <a:ln w="0"/>
              </a:rPr>
              <a:t>DEV</a:t>
            </a:r>
          </a:p>
          <a:p>
            <a:pPr marL="514350" lvl="1" indent="-171450">
              <a:spcAft>
                <a:spcPts val="600"/>
              </a:spcAft>
              <a:buFont typeface="Arial" panose="020B0604020202020204" pitchFamily="34" charset="0"/>
              <a:buChar char="•"/>
            </a:pPr>
            <a:r>
              <a:rPr lang="es-ES" sz="1000" b="1" dirty="0">
                <a:ln w="0"/>
              </a:rPr>
              <a:t>BBB</a:t>
            </a:r>
            <a:r>
              <a:rPr lang="es-ES" sz="1000" dirty="0">
                <a:ln w="0"/>
              </a:rPr>
              <a:t> representa el servicio. Por ejemplo, Azure Data Factory: </a:t>
            </a:r>
            <a:r>
              <a:rPr lang="es-ES" sz="1000" b="1" dirty="0">
                <a:ln w="0"/>
              </a:rPr>
              <a:t>ADF</a:t>
            </a:r>
          </a:p>
          <a:p>
            <a:pPr marL="857250" lvl="2" indent="-171450">
              <a:spcAft>
                <a:spcPts val="600"/>
              </a:spcAft>
              <a:buFont typeface="Arial" panose="020B0604020202020204" pitchFamily="34" charset="0"/>
              <a:buChar char="•"/>
            </a:pPr>
            <a:r>
              <a:rPr lang="es-ES" sz="1000" i="1" dirty="0">
                <a:ln w="0"/>
              </a:rPr>
              <a:t>Ejemplo completo: </a:t>
            </a:r>
            <a:r>
              <a:rPr lang="es-ES" sz="1000" i="1" dirty="0" err="1">
                <a:ln w="0"/>
              </a:rPr>
              <a:t>Azure</a:t>
            </a:r>
            <a:r>
              <a:rPr lang="es-ES" sz="1000" i="1" dirty="0">
                <a:ln w="0"/>
              </a:rPr>
              <a:t> Data Factory, en entorno de desarrollo, será denominado</a:t>
            </a:r>
            <a:r>
              <a:rPr lang="es-ES" sz="1000" dirty="0">
                <a:ln w="0"/>
              </a:rPr>
              <a:t> </a:t>
            </a:r>
            <a:r>
              <a:rPr lang="es-ES" sz="1000" b="1" dirty="0">
                <a:ln w="0"/>
              </a:rPr>
              <a:t>IBH-DATO-DEV-ADF</a:t>
            </a:r>
          </a:p>
          <a:p>
            <a:pPr marL="171450" indent="-171450">
              <a:spcAft>
                <a:spcPts val="600"/>
              </a:spcAft>
              <a:buFont typeface="Arial" panose="020B0604020202020204" pitchFamily="34" charset="0"/>
              <a:buChar char="•"/>
            </a:pPr>
            <a:endParaRPr lang="es-ES" sz="1100" dirty="0">
              <a:ln w="0"/>
            </a:endParaRPr>
          </a:p>
          <a:p>
            <a:pPr marL="171450" indent="-171450">
              <a:spcAft>
                <a:spcPts val="600"/>
              </a:spcAft>
              <a:buFont typeface="Arial" panose="020B0604020202020204" pitchFamily="34" charset="0"/>
              <a:buChar char="•"/>
            </a:pPr>
            <a:r>
              <a:rPr lang="es-ES" sz="1100" dirty="0">
                <a:ln w="0"/>
              </a:rPr>
              <a:t>Nomenclatura correspondiente a los </a:t>
            </a:r>
            <a:r>
              <a:rPr lang="es-ES" sz="1100" b="1" dirty="0">
                <a:ln w="0"/>
              </a:rPr>
              <a:t>elementos dependientes de los servicios</a:t>
            </a:r>
            <a:r>
              <a:rPr lang="es-ES" sz="1100" dirty="0">
                <a:ln w="0"/>
              </a:rPr>
              <a:t> </a:t>
            </a:r>
            <a:r>
              <a:rPr lang="es-ES" sz="1400" b="1" dirty="0">
                <a:ln w="0"/>
              </a:rPr>
              <a:t>IBH-DATO-AAA-BBB-TIPO-CCC</a:t>
            </a:r>
          </a:p>
          <a:p>
            <a:pPr marL="514350" lvl="1" indent="-171450">
              <a:spcAft>
                <a:spcPts val="600"/>
              </a:spcAft>
              <a:buFont typeface="Arial" panose="020B0604020202020204" pitchFamily="34" charset="0"/>
              <a:buChar char="•"/>
            </a:pPr>
            <a:r>
              <a:rPr lang="es-ES" sz="1000" b="1" dirty="0">
                <a:ln w="0"/>
              </a:rPr>
              <a:t>AAA </a:t>
            </a:r>
            <a:r>
              <a:rPr lang="es-ES" sz="1000" dirty="0">
                <a:ln w="0"/>
              </a:rPr>
              <a:t>y </a:t>
            </a:r>
            <a:r>
              <a:rPr lang="es-ES" sz="1000" b="1" dirty="0">
                <a:ln w="0"/>
              </a:rPr>
              <a:t>BBB</a:t>
            </a:r>
            <a:r>
              <a:rPr lang="es-ES" sz="1000" dirty="0">
                <a:ln w="0"/>
              </a:rPr>
              <a:t> corresponden a lo definido para el servicio en el punto anterior</a:t>
            </a:r>
          </a:p>
          <a:p>
            <a:pPr marL="514350" lvl="1" indent="-171450">
              <a:spcAft>
                <a:spcPts val="600"/>
              </a:spcAft>
              <a:buFont typeface="Arial" panose="020B0604020202020204" pitchFamily="34" charset="0"/>
              <a:buChar char="•"/>
            </a:pPr>
            <a:r>
              <a:rPr lang="es-ES" sz="1000" b="1" dirty="0">
                <a:ln w="0"/>
              </a:rPr>
              <a:t>TIPO</a:t>
            </a:r>
            <a:r>
              <a:rPr lang="es-ES" sz="1000" dirty="0">
                <a:ln w="0"/>
              </a:rPr>
              <a:t> elemento dependiente del servicio. Por ejemplo, en </a:t>
            </a:r>
            <a:r>
              <a:rPr lang="es-ES" sz="1000" b="1" dirty="0">
                <a:ln w="0"/>
              </a:rPr>
              <a:t>Azure Data Factory </a:t>
            </a:r>
            <a:r>
              <a:rPr lang="es-ES" sz="1000" dirty="0">
                <a:ln w="0"/>
              </a:rPr>
              <a:t>un </a:t>
            </a:r>
            <a:r>
              <a:rPr lang="es-ES" sz="1000" b="1" dirty="0">
                <a:ln w="0"/>
              </a:rPr>
              <a:t>Pipeline</a:t>
            </a:r>
            <a:r>
              <a:rPr lang="es-ES" sz="1000" dirty="0">
                <a:ln w="0"/>
              </a:rPr>
              <a:t>; en </a:t>
            </a:r>
            <a:r>
              <a:rPr lang="es-ES" sz="1000" b="1" dirty="0" err="1">
                <a:ln w="0"/>
              </a:rPr>
              <a:t>Azure</a:t>
            </a:r>
            <a:r>
              <a:rPr lang="es-ES" sz="1000" b="1" dirty="0">
                <a:ln w="0"/>
              </a:rPr>
              <a:t> </a:t>
            </a:r>
            <a:r>
              <a:rPr lang="es-ES" sz="1000" b="1" dirty="0" err="1">
                <a:ln w="0"/>
              </a:rPr>
              <a:t>Event</a:t>
            </a:r>
            <a:r>
              <a:rPr lang="es-ES" sz="1000" b="1" dirty="0">
                <a:ln w="0"/>
              </a:rPr>
              <a:t> </a:t>
            </a:r>
            <a:r>
              <a:rPr lang="es-ES" sz="1000" b="1" dirty="0" err="1">
                <a:ln w="0"/>
              </a:rPr>
              <a:t>Hubs</a:t>
            </a:r>
            <a:r>
              <a:rPr lang="es-ES" sz="1000" dirty="0">
                <a:ln w="0"/>
              </a:rPr>
              <a:t>, un </a:t>
            </a:r>
            <a:r>
              <a:rPr lang="es-ES" sz="1000" b="1" dirty="0" err="1">
                <a:ln w="0"/>
              </a:rPr>
              <a:t>Topic</a:t>
            </a:r>
            <a:r>
              <a:rPr lang="es-ES" sz="1000" dirty="0">
                <a:ln w="0"/>
              </a:rPr>
              <a:t>; etc.</a:t>
            </a:r>
            <a:endParaRPr lang="es-ES" sz="1000" b="1" dirty="0">
              <a:ln w="0"/>
            </a:endParaRPr>
          </a:p>
          <a:p>
            <a:pPr marL="514350" lvl="1" indent="-171450">
              <a:spcAft>
                <a:spcPts val="600"/>
              </a:spcAft>
              <a:buFont typeface="Arial" panose="020B0604020202020204" pitchFamily="34" charset="0"/>
              <a:buChar char="•"/>
            </a:pPr>
            <a:r>
              <a:rPr lang="es-ES" sz="1000" b="1" dirty="0">
                <a:ln w="0"/>
              </a:rPr>
              <a:t>CCC </a:t>
            </a:r>
            <a:r>
              <a:rPr lang="es-ES" sz="1000" dirty="0">
                <a:ln w="0"/>
              </a:rPr>
              <a:t>número correlativo del </a:t>
            </a:r>
            <a:r>
              <a:rPr lang="es-ES" sz="1000" b="1" dirty="0">
                <a:ln w="0"/>
              </a:rPr>
              <a:t>TIPO</a:t>
            </a:r>
            <a:r>
              <a:rPr lang="es-ES" sz="1000" dirty="0">
                <a:ln w="0"/>
              </a:rPr>
              <a:t> de elemento dependiente del servicio </a:t>
            </a:r>
            <a:r>
              <a:rPr lang="es-ES" sz="1000" b="1" dirty="0">
                <a:ln w="0"/>
              </a:rPr>
              <a:t>BBB</a:t>
            </a:r>
          </a:p>
          <a:p>
            <a:pPr marL="857250" lvl="2" indent="-171450">
              <a:spcAft>
                <a:spcPts val="600"/>
              </a:spcAft>
              <a:buFont typeface="Arial" panose="020B0604020202020204" pitchFamily="34" charset="0"/>
              <a:buChar char="•"/>
            </a:pPr>
            <a:r>
              <a:rPr lang="es-ES" sz="1000" i="1" dirty="0">
                <a:ln w="0"/>
              </a:rPr>
              <a:t>Ejemplo completo: si en el entorno de desarrollo hay 3 pipelines definidos sobre </a:t>
            </a:r>
            <a:r>
              <a:rPr lang="es-ES" sz="1000" i="1" dirty="0" err="1">
                <a:ln w="0"/>
              </a:rPr>
              <a:t>Azure</a:t>
            </a:r>
            <a:r>
              <a:rPr lang="es-ES" sz="1000" i="1" dirty="0">
                <a:ln w="0"/>
              </a:rPr>
              <a:t> Data Factory, sus denominaciones serán</a:t>
            </a:r>
            <a:r>
              <a:rPr lang="es-ES" sz="1000" dirty="0">
                <a:ln w="0"/>
              </a:rPr>
              <a:t> </a:t>
            </a:r>
            <a:r>
              <a:rPr lang="es-ES" sz="1000" b="1" dirty="0">
                <a:ln w="0"/>
              </a:rPr>
              <a:t>IBH-DATO-DEV-ADV-PIPELINE-001</a:t>
            </a:r>
            <a:r>
              <a:rPr lang="es-ES" sz="1000" dirty="0">
                <a:ln w="0"/>
              </a:rPr>
              <a:t>, </a:t>
            </a:r>
            <a:r>
              <a:rPr lang="es-ES" sz="1000" b="1" dirty="0">
                <a:ln w="0"/>
              </a:rPr>
              <a:t>IBH-DATO-DEV-ADV-PIPELINE-002</a:t>
            </a:r>
            <a:r>
              <a:rPr lang="es-ES" sz="1000" dirty="0">
                <a:ln w="0"/>
              </a:rPr>
              <a:t> e </a:t>
            </a:r>
            <a:r>
              <a:rPr lang="es-ES" sz="1000" b="1" dirty="0">
                <a:ln w="0"/>
              </a:rPr>
              <a:t>IBH-DATO-DEV-ADV-PIPELINE-003</a:t>
            </a:r>
            <a:endParaRPr lang="es-ES" sz="1100" b="1" dirty="0">
              <a:ln w="0"/>
            </a:endParaRP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95496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6251"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err="1"/>
              <a:t>Tags</a:t>
            </a:r>
            <a:r>
              <a:rPr lang="es-ES" dirty="0"/>
              <a:t> de recursos</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78" name="Rectángulo 77"/>
          <p:cNvSpPr/>
          <p:nvPr/>
        </p:nvSpPr>
        <p:spPr>
          <a:xfrm>
            <a:off x="252000" y="890023"/>
            <a:ext cx="8732512" cy="3801041"/>
          </a:xfrm>
          <a:prstGeom prst="rect">
            <a:avLst/>
          </a:prstGeom>
          <a:noFill/>
        </p:spPr>
        <p:txBody>
          <a:bodyPr wrap="square">
            <a:spAutoFit/>
          </a:bodyPr>
          <a:lstStyle/>
          <a:p>
            <a:pPr marL="171450" indent="-171450">
              <a:spcAft>
                <a:spcPts val="600"/>
              </a:spcAft>
              <a:buFont typeface="Arial" panose="020B0604020202020204" pitchFamily="34" charset="0"/>
              <a:buChar char="•"/>
            </a:pPr>
            <a:r>
              <a:rPr lang="es-ES" sz="1100" dirty="0">
                <a:ln w="0"/>
              </a:rPr>
              <a:t>Desde la experiencia de </a:t>
            </a:r>
            <a:r>
              <a:rPr lang="es-ES" sz="1100" dirty="0" err="1">
                <a:ln w="0"/>
              </a:rPr>
              <a:t>Minsait</a:t>
            </a:r>
            <a:r>
              <a:rPr lang="es-ES" sz="1100" dirty="0">
                <a:ln w="0"/>
              </a:rPr>
              <a:t> en desarrollo de proyectos en </a:t>
            </a:r>
            <a:r>
              <a:rPr lang="es-ES" sz="1100" dirty="0" err="1">
                <a:ln w="0"/>
              </a:rPr>
              <a:t>cloud</a:t>
            </a:r>
            <a:r>
              <a:rPr lang="es-ES" sz="1100" dirty="0">
                <a:ln w="0"/>
              </a:rPr>
              <a:t>, se considera vital asignar </a:t>
            </a:r>
            <a:r>
              <a:rPr lang="es-ES" sz="1100" dirty="0" err="1">
                <a:ln w="0"/>
              </a:rPr>
              <a:t>tags</a:t>
            </a:r>
            <a:r>
              <a:rPr lang="es-ES" sz="1100" dirty="0">
                <a:ln w="0"/>
              </a:rPr>
              <a:t> a los recursos que permitan, tanto realizar búsquedas y filtrados sobre ellos, desde el punto de vista de la operación, como identificar de manera más sencilla los recursos desde el punto de vista de los costes y facturación.</a:t>
            </a:r>
          </a:p>
          <a:p>
            <a:pPr marL="171450" indent="-171450">
              <a:spcAft>
                <a:spcPts val="600"/>
              </a:spcAft>
              <a:buFont typeface="Arial" panose="020B0604020202020204" pitchFamily="34" charset="0"/>
              <a:buChar char="•"/>
            </a:pPr>
            <a:r>
              <a:rPr lang="es-ES" sz="1100" dirty="0">
                <a:ln w="0"/>
              </a:rPr>
              <a:t>En base a esta premisa, y dado que los </a:t>
            </a:r>
            <a:r>
              <a:rPr lang="es-ES" sz="1100" dirty="0" err="1">
                <a:ln w="0"/>
              </a:rPr>
              <a:t>tags</a:t>
            </a:r>
            <a:r>
              <a:rPr lang="es-ES" sz="1100" dirty="0">
                <a:ln w="0"/>
              </a:rPr>
              <a:t> no tienen coste, se plantea una política de máxima utilización de </a:t>
            </a:r>
            <a:r>
              <a:rPr lang="es-ES" sz="1100" dirty="0" err="1">
                <a:ln w="0"/>
              </a:rPr>
              <a:t>tags</a:t>
            </a:r>
            <a:r>
              <a:rPr lang="es-ES" sz="1100" dirty="0">
                <a:ln w="0"/>
              </a:rPr>
              <a:t>.</a:t>
            </a:r>
          </a:p>
          <a:p>
            <a:pPr marL="171450" indent="-171450">
              <a:spcAft>
                <a:spcPts val="600"/>
              </a:spcAft>
              <a:buFont typeface="Arial" panose="020B0604020202020204" pitchFamily="34" charset="0"/>
              <a:buChar char="•"/>
            </a:pPr>
            <a:r>
              <a:rPr lang="es-ES" sz="1100" dirty="0">
                <a:ln w="0"/>
              </a:rPr>
              <a:t>En cualquier caso, todos los servicios y elementos dependientes deberán tener informados, como mínimo, y con carácter obligatorio, los siguientes </a:t>
            </a:r>
            <a:r>
              <a:rPr lang="es-ES" sz="1100" dirty="0" err="1">
                <a:ln w="0"/>
              </a:rPr>
              <a:t>tags</a:t>
            </a:r>
            <a:r>
              <a:rPr lang="es-ES" sz="1100" dirty="0">
                <a:ln w="0"/>
              </a:rPr>
              <a:t>:</a:t>
            </a:r>
          </a:p>
          <a:p>
            <a:pPr marL="514350" lvl="1" indent="-171450">
              <a:spcAft>
                <a:spcPts val="600"/>
              </a:spcAft>
              <a:buFont typeface="Arial" panose="020B0604020202020204" pitchFamily="34" charset="0"/>
              <a:buChar char="•"/>
            </a:pPr>
            <a:r>
              <a:rPr lang="es-ES" sz="1000" b="1" dirty="0">
                <a:ln w="0"/>
              </a:rPr>
              <a:t>sociedad: </a:t>
            </a:r>
            <a:r>
              <a:rPr lang="es-ES" sz="1000" dirty="0">
                <a:ln w="0"/>
              </a:rPr>
              <a:t>siempre contendrá el valor </a:t>
            </a:r>
            <a:r>
              <a:rPr lang="es-ES" sz="1000" b="1" dirty="0">
                <a:ln w="0"/>
              </a:rPr>
              <a:t>IBH</a:t>
            </a:r>
          </a:p>
          <a:p>
            <a:pPr marL="514350" lvl="1" indent="-171450">
              <a:spcAft>
                <a:spcPts val="600"/>
              </a:spcAft>
              <a:buFont typeface="Arial" panose="020B0604020202020204" pitchFamily="34" charset="0"/>
              <a:buChar char="•"/>
            </a:pPr>
            <a:r>
              <a:rPr lang="es-ES" sz="1000" b="1" dirty="0" err="1">
                <a:ln w="0"/>
              </a:rPr>
              <a:t>area</a:t>
            </a:r>
            <a:r>
              <a:rPr lang="es-ES" sz="1000" b="1" dirty="0">
                <a:ln w="0"/>
              </a:rPr>
              <a:t>:</a:t>
            </a:r>
            <a:r>
              <a:rPr lang="es-ES" sz="1000" dirty="0">
                <a:ln w="0"/>
              </a:rPr>
              <a:t> siempre contendrá el valor </a:t>
            </a:r>
            <a:r>
              <a:rPr lang="es-ES" sz="1000" b="1" dirty="0">
                <a:ln w="0"/>
              </a:rPr>
              <a:t>DATO</a:t>
            </a:r>
          </a:p>
          <a:p>
            <a:pPr marL="514350" lvl="1" indent="-171450">
              <a:spcAft>
                <a:spcPts val="600"/>
              </a:spcAft>
              <a:buFont typeface="Arial" panose="020B0604020202020204" pitchFamily="34" charset="0"/>
              <a:buChar char="•"/>
            </a:pPr>
            <a:r>
              <a:rPr lang="es-ES" sz="1000" b="1" dirty="0">
                <a:ln w="0"/>
              </a:rPr>
              <a:t>entorno</a:t>
            </a:r>
            <a:r>
              <a:rPr lang="es-ES" sz="1000" dirty="0">
                <a:ln w="0"/>
              </a:rPr>
              <a:t>: podrá tomar los valores </a:t>
            </a:r>
            <a:r>
              <a:rPr lang="es-ES" sz="1000" b="1" dirty="0">
                <a:ln w="0"/>
              </a:rPr>
              <a:t>DEV</a:t>
            </a:r>
            <a:r>
              <a:rPr lang="es-ES" sz="1000" dirty="0">
                <a:ln w="0"/>
              </a:rPr>
              <a:t>, </a:t>
            </a:r>
            <a:r>
              <a:rPr lang="es-ES" sz="1000" b="1" dirty="0">
                <a:ln w="0"/>
              </a:rPr>
              <a:t>PRE</a:t>
            </a:r>
            <a:r>
              <a:rPr lang="es-ES" sz="1000" dirty="0">
                <a:ln w="0"/>
              </a:rPr>
              <a:t>, </a:t>
            </a:r>
            <a:r>
              <a:rPr lang="es-ES" sz="1000" b="1" dirty="0">
                <a:ln w="0"/>
              </a:rPr>
              <a:t>PRO</a:t>
            </a:r>
          </a:p>
          <a:p>
            <a:pPr marL="514350" lvl="1" indent="-171450">
              <a:spcAft>
                <a:spcPts val="600"/>
              </a:spcAft>
              <a:buFont typeface="Arial" panose="020B0604020202020204" pitchFamily="34" charset="0"/>
              <a:buChar char="•"/>
            </a:pPr>
            <a:r>
              <a:rPr lang="es-ES" sz="1000" b="1" dirty="0" err="1">
                <a:ln w="0"/>
              </a:rPr>
              <a:t>categoria</a:t>
            </a:r>
            <a:r>
              <a:rPr lang="es-ES" sz="1000" dirty="0">
                <a:ln w="0"/>
              </a:rPr>
              <a:t>: podrá tomar los siguientes valores:</a:t>
            </a:r>
          </a:p>
          <a:p>
            <a:pPr marL="857250" lvl="2" indent="-171450">
              <a:spcAft>
                <a:spcPts val="600"/>
              </a:spcAft>
              <a:buFont typeface="Arial" panose="020B0604020202020204" pitchFamily="34" charset="0"/>
              <a:buChar char="•"/>
            </a:pPr>
            <a:r>
              <a:rPr lang="es-ES" sz="1000" b="1" dirty="0">
                <a:ln w="0"/>
              </a:rPr>
              <a:t>CORE</a:t>
            </a:r>
            <a:r>
              <a:rPr lang="es-ES" sz="1000" dirty="0">
                <a:ln w="0"/>
              </a:rPr>
              <a:t>, si se corresponde con el servicio base de plataforma (ver apartado de organización y responsabilidades más adelante en este documento).</a:t>
            </a:r>
          </a:p>
          <a:p>
            <a:pPr marL="857250" lvl="2" indent="-171450">
              <a:spcAft>
                <a:spcPts val="600"/>
              </a:spcAft>
              <a:buFont typeface="Arial" panose="020B0604020202020204" pitchFamily="34" charset="0"/>
              <a:buChar char="•"/>
            </a:pPr>
            <a:r>
              <a:rPr lang="es-ES" sz="1000" i="1" dirty="0">
                <a:ln w="0"/>
              </a:rPr>
              <a:t>NOMBRE_CATEGORIA</a:t>
            </a:r>
            <a:r>
              <a:rPr lang="es-ES" sz="1000" dirty="0">
                <a:ln w="0"/>
              </a:rPr>
              <a:t>: un nombre de categoría de proyecto/caso de uso, como por ejemplo FORECAST</a:t>
            </a:r>
          </a:p>
          <a:p>
            <a:pPr marL="514350" lvl="1" indent="-171450">
              <a:spcAft>
                <a:spcPts val="600"/>
              </a:spcAft>
              <a:buFont typeface="Arial" panose="020B0604020202020204" pitchFamily="34" charset="0"/>
              <a:buChar char="•"/>
            </a:pPr>
            <a:r>
              <a:rPr lang="es-ES" sz="1000" b="1" dirty="0" err="1">
                <a:ln w="0"/>
              </a:rPr>
              <a:t>subcategoria</a:t>
            </a:r>
            <a:r>
              <a:rPr lang="es-ES" sz="1000" dirty="0">
                <a:ln w="0"/>
              </a:rPr>
              <a:t>: aplicable solo en algunos casos de uso, donde proceda concretar la categoría usando una subcategoría. Podrá tomar los siguientes valores:</a:t>
            </a:r>
          </a:p>
          <a:p>
            <a:pPr marL="857250" lvl="2" indent="-171450">
              <a:spcAft>
                <a:spcPts val="600"/>
              </a:spcAft>
              <a:buFont typeface="Arial" panose="020B0604020202020204" pitchFamily="34" charset="0"/>
              <a:buChar char="•"/>
            </a:pPr>
            <a:r>
              <a:rPr lang="es-ES" sz="1000" b="1" dirty="0">
                <a:ln w="0"/>
              </a:rPr>
              <a:t>N/A</a:t>
            </a:r>
            <a:r>
              <a:rPr lang="es-ES" sz="1000" dirty="0">
                <a:ln w="0"/>
              </a:rPr>
              <a:t>, si no aplica subcategoría para la categoría indicada.</a:t>
            </a:r>
          </a:p>
          <a:p>
            <a:pPr marL="857250" lvl="2" indent="-171450">
              <a:spcAft>
                <a:spcPts val="600"/>
              </a:spcAft>
              <a:buFont typeface="Arial" panose="020B0604020202020204" pitchFamily="34" charset="0"/>
              <a:buChar char="•"/>
            </a:pPr>
            <a:r>
              <a:rPr lang="es-ES" sz="1000" i="1" dirty="0">
                <a:ln w="0"/>
              </a:rPr>
              <a:t>NOMBRE_SUBCATEGORIA</a:t>
            </a:r>
            <a:r>
              <a:rPr lang="es-ES" sz="1000" dirty="0">
                <a:ln w="0"/>
              </a:rPr>
              <a:t>: un nombre de subcategoría de proyecto/caso de uso. Siguiendo el ejemplo de categoría anterior, FORECAST, la subcategoría podría ser OCUPACION-HOTELES.</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73464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4791"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Ejemplos de nomenclatura y </a:t>
            </a:r>
            <a:r>
              <a:rPr lang="es-ES" dirty="0" err="1"/>
              <a:t>tags</a:t>
            </a:r>
            <a:r>
              <a:rPr lang="es-ES" dirty="0"/>
              <a:t> de servicios</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78" name="Rectángulo 77"/>
          <p:cNvSpPr/>
          <p:nvPr/>
        </p:nvSpPr>
        <p:spPr>
          <a:xfrm>
            <a:off x="119062" y="890023"/>
            <a:ext cx="8865450" cy="430887"/>
          </a:xfrm>
          <a:prstGeom prst="rect">
            <a:avLst/>
          </a:prstGeom>
          <a:noFill/>
        </p:spPr>
        <p:txBody>
          <a:bodyPr wrap="square">
            <a:spAutoFit/>
          </a:bodyPr>
          <a:lstStyle/>
          <a:p>
            <a:pPr>
              <a:spcAft>
                <a:spcPts val="600"/>
              </a:spcAft>
            </a:pPr>
            <a:r>
              <a:rPr lang="es-ES" sz="1100" dirty="0">
                <a:ln w="0"/>
              </a:rPr>
              <a:t>A continuación, se muestra un ejemplo de nomenclatura, en el entorno de Desarrollo, del servicio </a:t>
            </a:r>
            <a:r>
              <a:rPr lang="es-ES" sz="1100" b="1" dirty="0">
                <a:ln w="0"/>
              </a:rPr>
              <a:t>Azure Data Factory ADF </a:t>
            </a:r>
            <a:r>
              <a:rPr lang="es-ES" sz="1100" dirty="0">
                <a:ln w="0"/>
              </a:rPr>
              <a:t>y sus pipelines. Se muestra en color verde el nombre del recurso, en color amarillo el conjunto de </a:t>
            </a:r>
            <a:r>
              <a:rPr lang="es-ES" sz="1100" dirty="0" err="1">
                <a:ln w="0"/>
              </a:rPr>
              <a:t>tags</a:t>
            </a:r>
            <a:r>
              <a:rPr lang="es-ES" sz="1100" dirty="0">
                <a:ln w="0"/>
              </a:rPr>
              <a:t> obligatorios y en salmón otros </a:t>
            </a:r>
            <a:r>
              <a:rPr lang="es-ES" sz="1100" dirty="0" err="1">
                <a:ln w="0"/>
              </a:rPr>
              <a:t>tags</a:t>
            </a:r>
            <a:r>
              <a:rPr lang="es-ES" sz="1100" dirty="0">
                <a:ln w="0"/>
              </a:rPr>
              <a:t> no obligatorios.</a:t>
            </a:r>
          </a:p>
        </p:txBody>
      </p:sp>
      <p:sp>
        <p:nvSpPr>
          <p:cNvPr id="96" name="Rectángulo 95"/>
          <p:cNvSpPr/>
          <p:nvPr/>
        </p:nvSpPr>
        <p:spPr>
          <a:xfrm>
            <a:off x="2282813" y="2484868"/>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Grupo 5">
            <a:extLst>
              <a:ext uri="{FF2B5EF4-FFF2-40B4-BE49-F238E27FC236}">
                <a16:creationId xmlns:a16="http://schemas.microsoft.com/office/drawing/2014/main" id="{4712E018-9A33-2648-B410-2AAAEEC2D7AF}"/>
              </a:ext>
            </a:extLst>
          </p:cNvPr>
          <p:cNvGrpSpPr/>
          <p:nvPr/>
        </p:nvGrpSpPr>
        <p:grpSpPr>
          <a:xfrm>
            <a:off x="441572" y="2357643"/>
            <a:ext cx="2123768" cy="960362"/>
            <a:chOff x="786349" y="2357643"/>
            <a:chExt cx="2123768" cy="960362"/>
          </a:xfrm>
        </p:grpSpPr>
        <p:sp>
          <p:nvSpPr>
            <p:cNvPr id="12" name="Rectángulo redondeado 11"/>
            <p:cNvSpPr/>
            <p:nvPr/>
          </p:nvSpPr>
          <p:spPr>
            <a:xfrm>
              <a:off x="786349" y="2357643"/>
              <a:ext cx="2123768" cy="960362"/>
            </a:xfrm>
            <a:prstGeom prst="roundRect">
              <a:avLst/>
            </a:prstGeom>
            <a:solidFill>
              <a:srgbClr val="639FCB"/>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s-ES" sz="800" b="1" dirty="0">
                  <a:solidFill>
                    <a:schemeClr val="bg1"/>
                  </a:solidFill>
                </a:rPr>
                <a:t>AZURE DATA FACTORY</a:t>
              </a:r>
            </a:p>
          </p:txBody>
        </p:sp>
        <p:sp>
          <p:nvSpPr>
            <p:cNvPr id="14" name="Rectángulo redondeado 13"/>
            <p:cNvSpPr/>
            <p:nvPr/>
          </p:nvSpPr>
          <p:spPr>
            <a:xfrm>
              <a:off x="1086233" y="2668018"/>
              <a:ext cx="1524000" cy="464820"/>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900" b="1" dirty="0">
                  <a:solidFill>
                    <a:schemeClr val="tx1"/>
                  </a:solidFill>
                </a:rPr>
                <a:t>IBH-DATO-DEV-ADF</a:t>
              </a:r>
              <a:endParaRPr lang="es-ES" sz="900" dirty="0">
                <a:solidFill>
                  <a:schemeClr val="tx1"/>
                </a:solidFill>
              </a:endParaRPr>
            </a:p>
          </p:txBody>
        </p:sp>
      </p:grpSp>
      <p:grpSp>
        <p:nvGrpSpPr>
          <p:cNvPr id="9" name="Grupo 8">
            <a:extLst>
              <a:ext uri="{FF2B5EF4-FFF2-40B4-BE49-F238E27FC236}">
                <a16:creationId xmlns:a16="http://schemas.microsoft.com/office/drawing/2014/main" id="{A95E68CF-D233-3141-8419-FD07422BD021}"/>
              </a:ext>
            </a:extLst>
          </p:cNvPr>
          <p:cNvGrpSpPr/>
          <p:nvPr/>
        </p:nvGrpSpPr>
        <p:grpSpPr>
          <a:xfrm>
            <a:off x="3043204" y="1450818"/>
            <a:ext cx="2738975" cy="855408"/>
            <a:chOff x="3387981" y="1450818"/>
            <a:chExt cx="2738975" cy="855408"/>
          </a:xfrm>
        </p:grpSpPr>
        <p:sp>
          <p:nvSpPr>
            <p:cNvPr id="16" name="Rectángulo redondeado 15"/>
            <p:cNvSpPr/>
            <p:nvPr/>
          </p:nvSpPr>
          <p:spPr>
            <a:xfrm>
              <a:off x="3387981" y="1450818"/>
              <a:ext cx="2738975" cy="855408"/>
            </a:xfrm>
            <a:prstGeom prst="roundRect">
              <a:avLst/>
            </a:prstGeom>
            <a:solidFill>
              <a:srgbClr val="639FCB"/>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s-ES" sz="800" b="1" dirty="0">
                  <a:solidFill>
                    <a:schemeClr val="bg1"/>
                  </a:solidFill>
                </a:rPr>
                <a:t>AZURE DATA FACTORY PIPELINE 1</a:t>
              </a:r>
            </a:p>
          </p:txBody>
        </p:sp>
        <p:sp>
          <p:nvSpPr>
            <p:cNvPr id="17" name="Rectángulo redondeado 16"/>
            <p:cNvSpPr/>
            <p:nvPr/>
          </p:nvSpPr>
          <p:spPr>
            <a:xfrm>
              <a:off x="3613200" y="1710315"/>
              <a:ext cx="2332781" cy="464820"/>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900" b="1" dirty="0">
                  <a:solidFill>
                    <a:schemeClr val="tx1"/>
                  </a:solidFill>
                </a:rPr>
                <a:t>IBH-DATO-DEV-ADF-PIPELINE-001</a:t>
              </a:r>
              <a:endParaRPr lang="es-ES" sz="900" dirty="0">
                <a:solidFill>
                  <a:schemeClr val="tx1"/>
                </a:solidFill>
              </a:endParaRPr>
            </a:p>
          </p:txBody>
        </p:sp>
      </p:grpSp>
      <p:grpSp>
        <p:nvGrpSpPr>
          <p:cNvPr id="10" name="Grupo 9">
            <a:extLst>
              <a:ext uri="{FF2B5EF4-FFF2-40B4-BE49-F238E27FC236}">
                <a16:creationId xmlns:a16="http://schemas.microsoft.com/office/drawing/2014/main" id="{464A1DFE-E04E-6447-BACF-B5043DE16B4B}"/>
              </a:ext>
            </a:extLst>
          </p:cNvPr>
          <p:cNvGrpSpPr/>
          <p:nvPr/>
        </p:nvGrpSpPr>
        <p:grpSpPr>
          <a:xfrm>
            <a:off x="3043204" y="2653145"/>
            <a:ext cx="2738975" cy="855408"/>
            <a:chOff x="3387981" y="2393315"/>
            <a:chExt cx="2738975" cy="855408"/>
          </a:xfrm>
        </p:grpSpPr>
        <p:sp>
          <p:nvSpPr>
            <p:cNvPr id="21" name="Rectángulo redondeado 20"/>
            <p:cNvSpPr/>
            <p:nvPr/>
          </p:nvSpPr>
          <p:spPr>
            <a:xfrm>
              <a:off x="3387981" y="2393315"/>
              <a:ext cx="2738975" cy="855408"/>
            </a:xfrm>
            <a:prstGeom prst="roundRect">
              <a:avLst/>
            </a:prstGeom>
            <a:solidFill>
              <a:srgbClr val="639FCB"/>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s-ES" sz="800" b="1" dirty="0">
                  <a:solidFill>
                    <a:schemeClr val="bg1"/>
                  </a:solidFill>
                </a:rPr>
                <a:t>AZURE DATA FACTORY PIPELINE 2</a:t>
              </a:r>
            </a:p>
          </p:txBody>
        </p:sp>
        <p:sp>
          <p:nvSpPr>
            <p:cNvPr id="22" name="Rectángulo redondeado 21"/>
            <p:cNvSpPr/>
            <p:nvPr/>
          </p:nvSpPr>
          <p:spPr>
            <a:xfrm>
              <a:off x="3613200" y="2652812"/>
              <a:ext cx="2332781" cy="464820"/>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900" b="1" dirty="0">
                  <a:solidFill>
                    <a:schemeClr val="tx1"/>
                  </a:solidFill>
                </a:rPr>
                <a:t>IBH-DATO-DEV-ADF-PIPELINE-002</a:t>
              </a:r>
              <a:endParaRPr lang="es-ES" sz="900" dirty="0">
                <a:solidFill>
                  <a:schemeClr val="tx1"/>
                </a:solidFill>
              </a:endParaRPr>
            </a:p>
          </p:txBody>
        </p:sp>
      </p:grpSp>
      <p:grpSp>
        <p:nvGrpSpPr>
          <p:cNvPr id="13" name="Grupo 12">
            <a:extLst>
              <a:ext uri="{FF2B5EF4-FFF2-40B4-BE49-F238E27FC236}">
                <a16:creationId xmlns:a16="http://schemas.microsoft.com/office/drawing/2014/main" id="{D6C88267-EAB8-9B4B-8FEE-5622C7F320F3}"/>
              </a:ext>
            </a:extLst>
          </p:cNvPr>
          <p:cNvGrpSpPr/>
          <p:nvPr/>
        </p:nvGrpSpPr>
        <p:grpSpPr>
          <a:xfrm>
            <a:off x="3044741" y="3826835"/>
            <a:ext cx="2738975" cy="855408"/>
            <a:chOff x="3389518" y="3377129"/>
            <a:chExt cx="2738975" cy="855408"/>
          </a:xfrm>
        </p:grpSpPr>
        <p:sp>
          <p:nvSpPr>
            <p:cNvPr id="24" name="Rectángulo redondeado 23"/>
            <p:cNvSpPr/>
            <p:nvPr/>
          </p:nvSpPr>
          <p:spPr>
            <a:xfrm>
              <a:off x="3389518" y="3377129"/>
              <a:ext cx="2738975" cy="855408"/>
            </a:xfrm>
            <a:prstGeom prst="roundRect">
              <a:avLst/>
            </a:prstGeom>
            <a:solidFill>
              <a:srgbClr val="639FCB"/>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s-ES" sz="800" b="1" dirty="0">
                  <a:solidFill>
                    <a:schemeClr val="bg1"/>
                  </a:solidFill>
                </a:rPr>
                <a:t>AZURE DATA FACTORY PIPELINE 3</a:t>
              </a:r>
            </a:p>
          </p:txBody>
        </p:sp>
        <p:sp>
          <p:nvSpPr>
            <p:cNvPr id="25" name="Rectángulo redondeado 24"/>
            <p:cNvSpPr/>
            <p:nvPr/>
          </p:nvSpPr>
          <p:spPr>
            <a:xfrm>
              <a:off x="3614737" y="3636626"/>
              <a:ext cx="2332781" cy="464820"/>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900" b="1" dirty="0">
                  <a:solidFill>
                    <a:schemeClr val="tx1"/>
                  </a:solidFill>
                </a:rPr>
                <a:t>IBH-DATO-DEV-ADF-PIPELINE-003</a:t>
              </a:r>
              <a:endParaRPr lang="es-ES" sz="900" dirty="0">
                <a:solidFill>
                  <a:schemeClr val="tx1"/>
                </a:solidFill>
              </a:endParaRPr>
            </a:p>
          </p:txBody>
        </p:sp>
      </p:grpSp>
      <p:grpSp>
        <p:nvGrpSpPr>
          <p:cNvPr id="7" name="Grupo 6">
            <a:extLst>
              <a:ext uri="{FF2B5EF4-FFF2-40B4-BE49-F238E27FC236}">
                <a16:creationId xmlns:a16="http://schemas.microsoft.com/office/drawing/2014/main" id="{F5BBE60C-69A1-3C45-A64B-3798CD117A64}"/>
              </a:ext>
            </a:extLst>
          </p:cNvPr>
          <p:cNvGrpSpPr/>
          <p:nvPr/>
        </p:nvGrpSpPr>
        <p:grpSpPr>
          <a:xfrm>
            <a:off x="781593" y="3409559"/>
            <a:ext cx="1662000" cy="1103999"/>
            <a:chOff x="1126370" y="3409559"/>
            <a:chExt cx="1662000" cy="1103999"/>
          </a:xfrm>
        </p:grpSpPr>
        <p:sp>
          <p:nvSpPr>
            <p:cNvPr id="42" name="Recortar rectángulo de esquina diagonal 41"/>
            <p:cNvSpPr/>
            <p:nvPr/>
          </p:nvSpPr>
          <p:spPr>
            <a:xfrm>
              <a:off x="1126370" y="3409559"/>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sociedad: IBH</a:t>
              </a:r>
            </a:p>
          </p:txBody>
        </p:sp>
        <p:sp>
          <p:nvSpPr>
            <p:cNvPr id="29" name="Recortar rectángulo de esquina diagonal 28">
              <a:extLst>
                <a:ext uri="{FF2B5EF4-FFF2-40B4-BE49-F238E27FC236}">
                  <a16:creationId xmlns:a16="http://schemas.microsoft.com/office/drawing/2014/main" id="{E2CAA027-7F65-F147-8EB6-9487621C1541}"/>
                </a:ext>
              </a:extLst>
            </p:cNvPr>
            <p:cNvSpPr/>
            <p:nvPr/>
          </p:nvSpPr>
          <p:spPr>
            <a:xfrm>
              <a:off x="1278770" y="3576950"/>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area</a:t>
              </a:r>
              <a:r>
                <a:rPr lang="es-ES" sz="600" b="1" dirty="0">
                  <a:solidFill>
                    <a:schemeClr val="tx1"/>
                  </a:solidFill>
                </a:rPr>
                <a:t>: DATO</a:t>
              </a:r>
            </a:p>
          </p:txBody>
        </p:sp>
        <p:sp>
          <p:nvSpPr>
            <p:cNvPr id="30" name="Recortar rectángulo de esquina diagonal 29">
              <a:extLst>
                <a:ext uri="{FF2B5EF4-FFF2-40B4-BE49-F238E27FC236}">
                  <a16:creationId xmlns:a16="http://schemas.microsoft.com/office/drawing/2014/main" id="{1C072CEA-6D81-8F4A-B971-EAFFC5816373}"/>
                </a:ext>
              </a:extLst>
            </p:cNvPr>
            <p:cNvSpPr/>
            <p:nvPr/>
          </p:nvSpPr>
          <p:spPr>
            <a:xfrm>
              <a:off x="1431170" y="3754335"/>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entorno: DEV</a:t>
              </a:r>
            </a:p>
          </p:txBody>
        </p:sp>
        <p:sp>
          <p:nvSpPr>
            <p:cNvPr id="31" name="Recortar rectángulo de esquina diagonal 30">
              <a:extLst>
                <a:ext uri="{FF2B5EF4-FFF2-40B4-BE49-F238E27FC236}">
                  <a16:creationId xmlns:a16="http://schemas.microsoft.com/office/drawing/2014/main" id="{9AD50CA9-0074-F64A-95B7-D9FECE02ABD9}"/>
                </a:ext>
              </a:extLst>
            </p:cNvPr>
            <p:cNvSpPr/>
            <p:nvPr/>
          </p:nvSpPr>
          <p:spPr>
            <a:xfrm>
              <a:off x="1583570" y="3931720"/>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categoria</a:t>
              </a:r>
              <a:r>
                <a:rPr lang="es-ES" sz="600" b="1" dirty="0">
                  <a:solidFill>
                    <a:schemeClr val="tx1"/>
                  </a:solidFill>
                </a:rPr>
                <a:t>: CORE</a:t>
              </a:r>
            </a:p>
          </p:txBody>
        </p:sp>
        <p:sp>
          <p:nvSpPr>
            <p:cNvPr id="32" name="Recortar rectángulo de esquina diagonal 31">
              <a:extLst>
                <a:ext uri="{FF2B5EF4-FFF2-40B4-BE49-F238E27FC236}">
                  <a16:creationId xmlns:a16="http://schemas.microsoft.com/office/drawing/2014/main" id="{615A344F-8EE8-5D42-9636-0C213FC4A58D}"/>
                </a:ext>
              </a:extLst>
            </p:cNvPr>
            <p:cNvSpPr/>
            <p:nvPr/>
          </p:nvSpPr>
          <p:spPr>
            <a:xfrm>
              <a:off x="1735970" y="4109105"/>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subcategoria</a:t>
              </a:r>
              <a:r>
                <a:rPr lang="es-ES" sz="600" b="1" dirty="0">
                  <a:solidFill>
                    <a:schemeClr val="tx1"/>
                  </a:solidFill>
                </a:rPr>
                <a:t>: N/A</a:t>
              </a:r>
            </a:p>
          </p:txBody>
        </p:sp>
        <p:sp>
          <p:nvSpPr>
            <p:cNvPr id="33" name="Recortar rectángulo de esquina diagonal 32">
              <a:extLst>
                <a:ext uri="{FF2B5EF4-FFF2-40B4-BE49-F238E27FC236}">
                  <a16:creationId xmlns:a16="http://schemas.microsoft.com/office/drawing/2014/main" id="{49C90745-CD77-FA42-AB36-6C1335645798}"/>
                </a:ext>
              </a:extLst>
            </p:cNvPr>
            <p:cNvSpPr/>
            <p:nvPr/>
          </p:nvSpPr>
          <p:spPr>
            <a:xfrm>
              <a:off x="1888370" y="4286490"/>
              <a:ext cx="900000"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proveedor: MINSAIT</a:t>
              </a:r>
            </a:p>
          </p:txBody>
        </p:sp>
      </p:grpSp>
      <p:grpSp>
        <p:nvGrpSpPr>
          <p:cNvPr id="15" name="Grupo 14">
            <a:extLst>
              <a:ext uri="{FF2B5EF4-FFF2-40B4-BE49-F238E27FC236}">
                <a16:creationId xmlns:a16="http://schemas.microsoft.com/office/drawing/2014/main" id="{EDD459D8-A477-5949-8269-742A1CFD542C}"/>
              </a:ext>
            </a:extLst>
          </p:cNvPr>
          <p:cNvGrpSpPr/>
          <p:nvPr/>
        </p:nvGrpSpPr>
        <p:grpSpPr>
          <a:xfrm>
            <a:off x="5970669" y="1395157"/>
            <a:ext cx="2773590" cy="931611"/>
            <a:chOff x="6315446" y="1395157"/>
            <a:chExt cx="2773590" cy="931611"/>
          </a:xfrm>
        </p:grpSpPr>
        <p:grpSp>
          <p:nvGrpSpPr>
            <p:cNvPr id="8" name="Grupo 7">
              <a:extLst>
                <a:ext uri="{FF2B5EF4-FFF2-40B4-BE49-F238E27FC236}">
                  <a16:creationId xmlns:a16="http://schemas.microsoft.com/office/drawing/2014/main" id="{C4B03B38-7F2B-B641-8D8C-0E1DA4C24E14}"/>
                </a:ext>
              </a:extLst>
            </p:cNvPr>
            <p:cNvGrpSpPr/>
            <p:nvPr/>
          </p:nvGrpSpPr>
          <p:grpSpPr>
            <a:xfrm>
              <a:off x="6315446" y="1395157"/>
              <a:ext cx="2658846" cy="931611"/>
              <a:chOff x="6315446" y="1395157"/>
              <a:chExt cx="2658846" cy="931611"/>
            </a:xfrm>
          </p:grpSpPr>
          <p:sp>
            <p:nvSpPr>
              <p:cNvPr id="34" name="Recortar rectángulo de esquina diagonal 33">
                <a:extLst>
                  <a:ext uri="{FF2B5EF4-FFF2-40B4-BE49-F238E27FC236}">
                    <a16:creationId xmlns:a16="http://schemas.microsoft.com/office/drawing/2014/main" id="{62EF68E6-8AAB-5347-A593-E46DACE597F6}"/>
                  </a:ext>
                </a:extLst>
              </p:cNvPr>
              <p:cNvSpPr/>
              <p:nvPr/>
            </p:nvSpPr>
            <p:spPr>
              <a:xfrm>
                <a:off x="6315446" y="1395157"/>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sociedad: IBH</a:t>
                </a:r>
              </a:p>
            </p:txBody>
          </p:sp>
          <p:sp>
            <p:nvSpPr>
              <p:cNvPr id="35" name="Recortar rectángulo de esquina diagonal 34">
                <a:extLst>
                  <a:ext uri="{FF2B5EF4-FFF2-40B4-BE49-F238E27FC236}">
                    <a16:creationId xmlns:a16="http://schemas.microsoft.com/office/drawing/2014/main" id="{862C3AA2-E26E-1645-8906-970703218058}"/>
                  </a:ext>
                </a:extLst>
              </p:cNvPr>
              <p:cNvSpPr/>
              <p:nvPr/>
            </p:nvSpPr>
            <p:spPr>
              <a:xfrm>
                <a:off x="6467846" y="1562548"/>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area</a:t>
                </a:r>
                <a:r>
                  <a:rPr lang="es-ES" sz="600" b="1" dirty="0">
                    <a:solidFill>
                      <a:schemeClr val="tx1"/>
                    </a:solidFill>
                  </a:rPr>
                  <a:t>: DATO</a:t>
                </a:r>
              </a:p>
            </p:txBody>
          </p:sp>
          <p:sp>
            <p:nvSpPr>
              <p:cNvPr id="44" name="Recortar rectángulo de esquina diagonal 43">
                <a:extLst>
                  <a:ext uri="{FF2B5EF4-FFF2-40B4-BE49-F238E27FC236}">
                    <a16:creationId xmlns:a16="http://schemas.microsoft.com/office/drawing/2014/main" id="{6675049F-D006-8A4D-98AD-BD9692ACD174}"/>
                  </a:ext>
                </a:extLst>
              </p:cNvPr>
              <p:cNvSpPr/>
              <p:nvPr/>
            </p:nvSpPr>
            <p:spPr>
              <a:xfrm>
                <a:off x="6620246" y="1739933"/>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entorno: DEV</a:t>
                </a:r>
              </a:p>
            </p:txBody>
          </p:sp>
          <p:sp>
            <p:nvSpPr>
              <p:cNvPr id="45" name="Recortar rectángulo de esquina diagonal 44">
                <a:extLst>
                  <a:ext uri="{FF2B5EF4-FFF2-40B4-BE49-F238E27FC236}">
                    <a16:creationId xmlns:a16="http://schemas.microsoft.com/office/drawing/2014/main" id="{678BE10E-AB38-8F47-9E9F-4DE2A2DD4DC6}"/>
                  </a:ext>
                </a:extLst>
              </p:cNvPr>
              <p:cNvSpPr/>
              <p:nvPr/>
            </p:nvSpPr>
            <p:spPr>
              <a:xfrm>
                <a:off x="6772646" y="1917318"/>
                <a:ext cx="9972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categoria</a:t>
                </a:r>
                <a:r>
                  <a:rPr lang="es-ES" sz="600" b="1" dirty="0">
                    <a:solidFill>
                      <a:schemeClr val="tx1"/>
                    </a:solidFill>
                  </a:rPr>
                  <a:t>: FORECAST</a:t>
                </a:r>
              </a:p>
            </p:txBody>
          </p:sp>
          <p:sp>
            <p:nvSpPr>
              <p:cNvPr id="46" name="Recortar rectángulo de esquina diagonal 45">
                <a:extLst>
                  <a:ext uri="{FF2B5EF4-FFF2-40B4-BE49-F238E27FC236}">
                    <a16:creationId xmlns:a16="http://schemas.microsoft.com/office/drawing/2014/main" id="{8DFFD6B3-D610-0C49-BD24-5381DEFCF57E}"/>
                  </a:ext>
                </a:extLst>
              </p:cNvPr>
              <p:cNvSpPr/>
              <p:nvPr/>
            </p:nvSpPr>
            <p:spPr>
              <a:xfrm>
                <a:off x="6925046" y="2099700"/>
                <a:ext cx="14544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subcategoria</a:t>
                </a:r>
                <a:r>
                  <a:rPr lang="es-ES" sz="600" b="1" dirty="0">
                    <a:solidFill>
                      <a:schemeClr val="tx1"/>
                    </a:solidFill>
                  </a:rPr>
                  <a:t>: OCUPACION-HOTELES</a:t>
                </a:r>
              </a:p>
            </p:txBody>
          </p:sp>
          <p:sp>
            <p:nvSpPr>
              <p:cNvPr id="47" name="Recortar rectángulo de esquina diagonal 46">
                <a:extLst>
                  <a:ext uri="{FF2B5EF4-FFF2-40B4-BE49-F238E27FC236}">
                    <a16:creationId xmlns:a16="http://schemas.microsoft.com/office/drawing/2014/main" id="{41CE35A5-7657-DE4A-A334-2F0B4FE5A996}"/>
                  </a:ext>
                </a:extLst>
              </p:cNvPr>
              <p:cNvSpPr/>
              <p:nvPr/>
            </p:nvSpPr>
            <p:spPr>
              <a:xfrm>
                <a:off x="7921892" y="1469128"/>
                <a:ext cx="1052400"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proveedor: MINSAIT</a:t>
                </a:r>
              </a:p>
            </p:txBody>
          </p:sp>
        </p:grpSp>
        <p:sp>
          <p:nvSpPr>
            <p:cNvPr id="68" name="Recortar rectángulo de esquina diagonal 67">
              <a:extLst>
                <a:ext uri="{FF2B5EF4-FFF2-40B4-BE49-F238E27FC236}">
                  <a16:creationId xmlns:a16="http://schemas.microsoft.com/office/drawing/2014/main" id="{D8BE71A8-EC1A-AB42-B7C1-CEF3C857DA33}"/>
                </a:ext>
              </a:extLst>
            </p:cNvPr>
            <p:cNvSpPr/>
            <p:nvPr/>
          </p:nvSpPr>
          <p:spPr>
            <a:xfrm>
              <a:off x="8074292" y="1651510"/>
              <a:ext cx="1014744"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funcion</a:t>
              </a:r>
              <a:r>
                <a:rPr lang="es-ES" sz="600" b="1" dirty="0">
                  <a:solidFill>
                    <a:schemeClr val="tx1"/>
                  </a:solidFill>
                </a:rPr>
                <a:t>: COLLECT</a:t>
              </a:r>
            </a:p>
          </p:txBody>
        </p:sp>
      </p:grpSp>
      <p:grpSp>
        <p:nvGrpSpPr>
          <p:cNvPr id="69" name="Grupo 68">
            <a:extLst>
              <a:ext uri="{FF2B5EF4-FFF2-40B4-BE49-F238E27FC236}">
                <a16:creationId xmlns:a16="http://schemas.microsoft.com/office/drawing/2014/main" id="{2BBF8B06-5D43-694C-A047-6F4186336ACE}"/>
              </a:ext>
            </a:extLst>
          </p:cNvPr>
          <p:cNvGrpSpPr/>
          <p:nvPr/>
        </p:nvGrpSpPr>
        <p:grpSpPr>
          <a:xfrm>
            <a:off x="5970669" y="2593100"/>
            <a:ext cx="2773590" cy="931611"/>
            <a:chOff x="6315446" y="1395157"/>
            <a:chExt cx="2773590" cy="931611"/>
          </a:xfrm>
        </p:grpSpPr>
        <p:grpSp>
          <p:nvGrpSpPr>
            <p:cNvPr id="70" name="Grupo 69">
              <a:extLst>
                <a:ext uri="{FF2B5EF4-FFF2-40B4-BE49-F238E27FC236}">
                  <a16:creationId xmlns:a16="http://schemas.microsoft.com/office/drawing/2014/main" id="{327BA424-9B40-214F-B958-9AE309C4DC8D}"/>
                </a:ext>
              </a:extLst>
            </p:cNvPr>
            <p:cNvGrpSpPr/>
            <p:nvPr/>
          </p:nvGrpSpPr>
          <p:grpSpPr>
            <a:xfrm>
              <a:off x="6315446" y="1395157"/>
              <a:ext cx="2658846" cy="931611"/>
              <a:chOff x="6315446" y="1395157"/>
              <a:chExt cx="2658846" cy="931611"/>
            </a:xfrm>
          </p:grpSpPr>
          <p:sp>
            <p:nvSpPr>
              <p:cNvPr id="72" name="Recortar rectángulo de esquina diagonal 71">
                <a:extLst>
                  <a:ext uri="{FF2B5EF4-FFF2-40B4-BE49-F238E27FC236}">
                    <a16:creationId xmlns:a16="http://schemas.microsoft.com/office/drawing/2014/main" id="{BD394420-4F5B-E54C-A988-775F3F74CF61}"/>
                  </a:ext>
                </a:extLst>
              </p:cNvPr>
              <p:cNvSpPr/>
              <p:nvPr/>
            </p:nvSpPr>
            <p:spPr>
              <a:xfrm>
                <a:off x="6315446" y="1395157"/>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sociedad: IBH</a:t>
                </a:r>
              </a:p>
            </p:txBody>
          </p:sp>
          <p:sp>
            <p:nvSpPr>
              <p:cNvPr id="73" name="Recortar rectángulo de esquina diagonal 72">
                <a:extLst>
                  <a:ext uri="{FF2B5EF4-FFF2-40B4-BE49-F238E27FC236}">
                    <a16:creationId xmlns:a16="http://schemas.microsoft.com/office/drawing/2014/main" id="{891339A1-67DE-F343-9F6F-ED4D038281D7}"/>
                  </a:ext>
                </a:extLst>
              </p:cNvPr>
              <p:cNvSpPr/>
              <p:nvPr/>
            </p:nvSpPr>
            <p:spPr>
              <a:xfrm>
                <a:off x="6467846" y="1562548"/>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area</a:t>
                </a:r>
                <a:r>
                  <a:rPr lang="es-ES" sz="600" b="1" dirty="0">
                    <a:solidFill>
                      <a:schemeClr val="tx1"/>
                    </a:solidFill>
                  </a:rPr>
                  <a:t>: DATO</a:t>
                </a:r>
              </a:p>
            </p:txBody>
          </p:sp>
          <p:sp>
            <p:nvSpPr>
              <p:cNvPr id="74" name="Recortar rectángulo de esquina diagonal 73">
                <a:extLst>
                  <a:ext uri="{FF2B5EF4-FFF2-40B4-BE49-F238E27FC236}">
                    <a16:creationId xmlns:a16="http://schemas.microsoft.com/office/drawing/2014/main" id="{293CEE85-7326-DF47-8CAB-CF09D553B713}"/>
                  </a:ext>
                </a:extLst>
              </p:cNvPr>
              <p:cNvSpPr/>
              <p:nvPr/>
            </p:nvSpPr>
            <p:spPr>
              <a:xfrm>
                <a:off x="6620246" y="1739933"/>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entorno: DEV</a:t>
                </a:r>
              </a:p>
            </p:txBody>
          </p:sp>
          <p:sp>
            <p:nvSpPr>
              <p:cNvPr id="75" name="Recortar rectángulo de esquina diagonal 74">
                <a:extLst>
                  <a:ext uri="{FF2B5EF4-FFF2-40B4-BE49-F238E27FC236}">
                    <a16:creationId xmlns:a16="http://schemas.microsoft.com/office/drawing/2014/main" id="{F92633BC-A363-EE48-84B0-D122FC18D17A}"/>
                  </a:ext>
                </a:extLst>
              </p:cNvPr>
              <p:cNvSpPr/>
              <p:nvPr/>
            </p:nvSpPr>
            <p:spPr>
              <a:xfrm>
                <a:off x="6772646" y="1917318"/>
                <a:ext cx="9972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categoria</a:t>
                </a:r>
                <a:r>
                  <a:rPr lang="es-ES" sz="600" b="1" dirty="0">
                    <a:solidFill>
                      <a:schemeClr val="tx1"/>
                    </a:solidFill>
                  </a:rPr>
                  <a:t>: FORECAST</a:t>
                </a:r>
              </a:p>
            </p:txBody>
          </p:sp>
          <p:sp>
            <p:nvSpPr>
              <p:cNvPr id="76" name="Recortar rectángulo de esquina diagonal 75">
                <a:extLst>
                  <a:ext uri="{FF2B5EF4-FFF2-40B4-BE49-F238E27FC236}">
                    <a16:creationId xmlns:a16="http://schemas.microsoft.com/office/drawing/2014/main" id="{6225A344-C8FD-2941-916A-F0FF94AE3004}"/>
                  </a:ext>
                </a:extLst>
              </p:cNvPr>
              <p:cNvSpPr/>
              <p:nvPr/>
            </p:nvSpPr>
            <p:spPr>
              <a:xfrm>
                <a:off x="6925046" y="2099700"/>
                <a:ext cx="14544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subcategoria</a:t>
                </a:r>
                <a:r>
                  <a:rPr lang="es-ES" sz="600" b="1" dirty="0">
                    <a:solidFill>
                      <a:schemeClr val="tx1"/>
                    </a:solidFill>
                  </a:rPr>
                  <a:t>: OCUPACION-HOTELES</a:t>
                </a:r>
              </a:p>
            </p:txBody>
          </p:sp>
          <p:sp>
            <p:nvSpPr>
              <p:cNvPr id="77" name="Recortar rectángulo de esquina diagonal 76">
                <a:extLst>
                  <a:ext uri="{FF2B5EF4-FFF2-40B4-BE49-F238E27FC236}">
                    <a16:creationId xmlns:a16="http://schemas.microsoft.com/office/drawing/2014/main" id="{BCDF796F-6A6D-8E40-ABE0-31A8552743C7}"/>
                  </a:ext>
                </a:extLst>
              </p:cNvPr>
              <p:cNvSpPr/>
              <p:nvPr/>
            </p:nvSpPr>
            <p:spPr>
              <a:xfrm>
                <a:off x="7921892" y="1469128"/>
                <a:ext cx="1052400"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proveedor: MINSAIT</a:t>
                </a:r>
              </a:p>
            </p:txBody>
          </p:sp>
        </p:grpSp>
        <p:sp>
          <p:nvSpPr>
            <p:cNvPr id="71" name="Recortar rectángulo de esquina diagonal 70">
              <a:extLst>
                <a:ext uri="{FF2B5EF4-FFF2-40B4-BE49-F238E27FC236}">
                  <a16:creationId xmlns:a16="http://schemas.microsoft.com/office/drawing/2014/main" id="{F088EAA4-B00A-C246-AF4D-47201E51983D}"/>
                </a:ext>
              </a:extLst>
            </p:cNvPr>
            <p:cNvSpPr/>
            <p:nvPr/>
          </p:nvSpPr>
          <p:spPr>
            <a:xfrm>
              <a:off x="8074292" y="1651510"/>
              <a:ext cx="1014744"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funcion</a:t>
              </a:r>
              <a:r>
                <a:rPr lang="es-ES" sz="600" b="1" dirty="0">
                  <a:solidFill>
                    <a:schemeClr val="tx1"/>
                  </a:solidFill>
                </a:rPr>
                <a:t>: QA RULE</a:t>
              </a:r>
            </a:p>
          </p:txBody>
        </p:sp>
      </p:grpSp>
      <p:grpSp>
        <p:nvGrpSpPr>
          <p:cNvPr id="79" name="Grupo 78">
            <a:extLst>
              <a:ext uri="{FF2B5EF4-FFF2-40B4-BE49-F238E27FC236}">
                <a16:creationId xmlns:a16="http://schemas.microsoft.com/office/drawing/2014/main" id="{27350778-E4E6-F641-B0CC-561CC50B741C}"/>
              </a:ext>
            </a:extLst>
          </p:cNvPr>
          <p:cNvGrpSpPr/>
          <p:nvPr/>
        </p:nvGrpSpPr>
        <p:grpSpPr>
          <a:xfrm>
            <a:off x="5970669" y="3791043"/>
            <a:ext cx="2773590" cy="931611"/>
            <a:chOff x="6315446" y="1395157"/>
            <a:chExt cx="2773590" cy="931611"/>
          </a:xfrm>
        </p:grpSpPr>
        <p:grpSp>
          <p:nvGrpSpPr>
            <p:cNvPr id="80" name="Grupo 79">
              <a:extLst>
                <a:ext uri="{FF2B5EF4-FFF2-40B4-BE49-F238E27FC236}">
                  <a16:creationId xmlns:a16="http://schemas.microsoft.com/office/drawing/2014/main" id="{F32D3077-D9D6-3D4C-A3DE-A2EA9C79AC06}"/>
                </a:ext>
              </a:extLst>
            </p:cNvPr>
            <p:cNvGrpSpPr/>
            <p:nvPr/>
          </p:nvGrpSpPr>
          <p:grpSpPr>
            <a:xfrm>
              <a:off x="6315446" y="1395157"/>
              <a:ext cx="2658846" cy="931611"/>
              <a:chOff x="6315446" y="1395157"/>
              <a:chExt cx="2658846" cy="931611"/>
            </a:xfrm>
          </p:grpSpPr>
          <p:sp>
            <p:nvSpPr>
              <p:cNvPr id="82" name="Recortar rectángulo de esquina diagonal 81">
                <a:extLst>
                  <a:ext uri="{FF2B5EF4-FFF2-40B4-BE49-F238E27FC236}">
                    <a16:creationId xmlns:a16="http://schemas.microsoft.com/office/drawing/2014/main" id="{CFCB884B-7D25-E241-BB59-6061FC116FCF}"/>
                  </a:ext>
                </a:extLst>
              </p:cNvPr>
              <p:cNvSpPr/>
              <p:nvPr/>
            </p:nvSpPr>
            <p:spPr>
              <a:xfrm>
                <a:off x="6315446" y="1395157"/>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sociedad: IBH</a:t>
                </a:r>
              </a:p>
            </p:txBody>
          </p:sp>
          <p:sp>
            <p:nvSpPr>
              <p:cNvPr id="83" name="Recortar rectángulo de esquina diagonal 82">
                <a:extLst>
                  <a:ext uri="{FF2B5EF4-FFF2-40B4-BE49-F238E27FC236}">
                    <a16:creationId xmlns:a16="http://schemas.microsoft.com/office/drawing/2014/main" id="{FDBAC0E2-B62F-C841-BB1A-5CEDF0513623}"/>
                  </a:ext>
                </a:extLst>
              </p:cNvPr>
              <p:cNvSpPr/>
              <p:nvPr/>
            </p:nvSpPr>
            <p:spPr>
              <a:xfrm>
                <a:off x="6467846" y="1562548"/>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area</a:t>
                </a:r>
                <a:r>
                  <a:rPr lang="es-ES" sz="600" b="1" dirty="0">
                    <a:solidFill>
                      <a:schemeClr val="tx1"/>
                    </a:solidFill>
                  </a:rPr>
                  <a:t>: DATO</a:t>
                </a:r>
              </a:p>
            </p:txBody>
          </p:sp>
          <p:sp>
            <p:nvSpPr>
              <p:cNvPr id="84" name="Recortar rectángulo de esquina diagonal 83">
                <a:extLst>
                  <a:ext uri="{FF2B5EF4-FFF2-40B4-BE49-F238E27FC236}">
                    <a16:creationId xmlns:a16="http://schemas.microsoft.com/office/drawing/2014/main" id="{AD88A40E-853B-2E40-AE2B-4150E50DC79B}"/>
                  </a:ext>
                </a:extLst>
              </p:cNvPr>
              <p:cNvSpPr/>
              <p:nvPr/>
            </p:nvSpPr>
            <p:spPr>
              <a:xfrm>
                <a:off x="6620246" y="1739933"/>
                <a:ext cx="900000"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entorno: DEV</a:t>
                </a:r>
              </a:p>
            </p:txBody>
          </p:sp>
          <p:sp>
            <p:nvSpPr>
              <p:cNvPr id="85" name="Recortar rectángulo de esquina diagonal 84">
                <a:extLst>
                  <a:ext uri="{FF2B5EF4-FFF2-40B4-BE49-F238E27FC236}">
                    <a16:creationId xmlns:a16="http://schemas.microsoft.com/office/drawing/2014/main" id="{C4949B71-486B-E342-B2CB-52A9CDB1DDCA}"/>
                  </a:ext>
                </a:extLst>
              </p:cNvPr>
              <p:cNvSpPr/>
              <p:nvPr/>
            </p:nvSpPr>
            <p:spPr>
              <a:xfrm>
                <a:off x="6772646" y="1917318"/>
                <a:ext cx="9972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categoria</a:t>
                </a:r>
                <a:r>
                  <a:rPr lang="es-ES" sz="600" b="1" dirty="0">
                    <a:solidFill>
                      <a:schemeClr val="tx1"/>
                    </a:solidFill>
                  </a:rPr>
                  <a:t>: FORECAST</a:t>
                </a:r>
              </a:p>
            </p:txBody>
          </p:sp>
          <p:sp>
            <p:nvSpPr>
              <p:cNvPr id="86" name="Recortar rectángulo de esquina diagonal 85">
                <a:extLst>
                  <a:ext uri="{FF2B5EF4-FFF2-40B4-BE49-F238E27FC236}">
                    <a16:creationId xmlns:a16="http://schemas.microsoft.com/office/drawing/2014/main" id="{171B5CB8-2BCF-454A-8CD7-4D7E32048567}"/>
                  </a:ext>
                </a:extLst>
              </p:cNvPr>
              <p:cNvSpPr/>
              <p:nvPr/>
            </p:nvSpPr>
            <p:spPr>
              <a:xfrm>
                <a:off x="6925046" y="2099700"/>
                <a:ext cx="1454456" cy="22706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subcategoria</a:t>
                </a:r>
                <a:r>
                  <a:rPr lang="es-ES" sz="600" b="1" dirty="0">
                    <a:solidFill>
                      <a:schemeClr val="tx1"/>
                    </a:solidFill>
                  </a:rPr>
                  <a:t>: OCUPACION-HOTELES</a:t>
                </a:r>
              </a:p>
            </p:txBody>
          </p:sp>
          <p:sp>
            <p:nvSpPr>
              <p:cNvPr id="87" name="Recortar rectángulo de esquina diagonal 86">
                <a:extLst>
                  <a:ext uri="{FF2B5EF4-FFF2-40B4-BE49-F238E27FC236}">
                    <a16:creationId xmlns:a16="http://schemas.microsoft.com/office/drawing/2014/main" id="{A964CBA1-4469-594A-8912-469B7FC14E15}"/>
                  </a:ext>
                </a:extLst>
              </p:cNvPr>
              <p:cNvSpPr/>
              <p:nvPr/>
            </p:nvSpPr>
            <p:spPr>
              <a:xfrm>
                <a:off x="7921892" y="1469128"/>
                <a:ext cx="1052400"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a:solidFill>
                      <a:schemeClr val="tx1"/>
                    </a:solidFill>
                  </a:rPr>
                  <a:t>proveedor: MINSAIT</a:t>
                </a:r>
              </a:p>
            </p:txBody>
          </p:sp>
        </p:grpSp>
        <p:sp>
          <p:nvSpPr>
            <p:cNvPr id="81" name="Recortar rectángulo de esquina diagonal 80">
              <a:extLst>
                <a:ext uri="{FF2B5EF4-FFF2-40B4-BE49-F238E27FC236}">
                  <a16:creationId xmlns:a16="http://schemas.microsoft.com/office/drawing/2014/main" id="{AD9CD3C4-2F4E-ED41-BF54-D9D18E85047E}"/>
                </a:ext>
              </a:extLst>
            </p:cNvPr>
            <p:cNvSpPr/>
            <p:nvPr/>
          </p:nvSpPr>
          <p:spPr>
            <a:xfrm>
              <a:off x="8074292" y="1651510"/>
              <a:ext cx="1014744" cy="227068"/>
            </a:xfrm>
            <a:prstGeom prst="snip2Diag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600" b="1" dirty="0" err="1">
                  <a:solidFill>
                    <a:schemeClr val="tx1"/>
                  </a:solidFill>
                </a:rPr>
                <a:t>funcion</a:t>
              </a:r>
              <a:r>
                <a:rPr lang="es-ES" sz="600" b="1" dirty="0">
                  <a:solidFill>
                    <a:schemeClr val="tx1"/>
                  </a:solidFill>
                </a:rPr>
                <a:t>: TRANSFORM</a:t>
              </a:r>
            </a:p>
          </p:txBody>
        </p:sp>
      </p:grpSp>
    </p:spTree>
    <p:extLst>
      <p:ext uri="{BB962C8B-B14F-4D97-AF65-F5344CB8AC3E}">
        <p14:creationId xmlns:p14="http://schemas.microsoft.com/office/powerpoint/2010/main" val="150941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p:cNvSpPr/>
          <p:nvPr/>
        </p:nvSpPr>
        <p:spPr>
          <a:xfrm>
            <a:off x="252000" y="890023"/>
            <a:ext cx="8732512" cy="3185487"/>
          </a:xfrm>
          <a:prstGeom prst="rect">
            <a:avLst/>
          </a:prstGeom>
          <a:noFill/>
        </p:spPr>
        <p:txBody>
          <a:bodyPr wrap="square">
            <a:spAutoFit/>
          </a:bodyPr>
          <a:lstStyle/>
          <a:p>
            <a:pPr>
              <a:spcAft>
                <a:spcPts val="600"/>
              </a:spcAft>
            </a:pPr>
            <a:r>
              <a:rPr lang="es-ES" sz="1100" dirty="0">
                <a:ln w="0"/>
              </a:rPr>
              <a:t>Los datos del Data Lake serán almacenados en </a:t>
            </a:r>
            <a:r>
              <a:rPr lang="es-ES" sz="1100" dirty="0" err="1">
                <a:ln w="0"/>
              </a:rPr>
              <a:t>Azure</a:t>
            </a:r>
            <a:r>
              <a:rPr lang="es-ES" sz="1100" dirty="0">
                <a:ln w="0"/>
              </a:rPr>
              <a:t> Data Lake Storage (ADLS) Gen 2, creándose a nivel lógico 3 capas de datos, </a:t>
            </a:r>
            <a:r>
              <a:rPr lang="es-ES" sz="1100" dirty="0" err="1">
                <a:ln w="0"/>
              </a:rPr>
              <a:t>Raw</a:t>
            </a:r>
            <a:r>
              <a:rPr lang="es-ES" sz="1100" dirty="0">
                <a:ln w="0"/>
              </a:rPr>
              <a:t>, Standard y </a:t>
            </a:r>
            <a:r>
              <a:rPr lang="es-ES" sz="1100" dirty="0" err="1">
                <a:ln w="0"/>
              </a:rPr>
              <a:t>Enriqued</a:t>
            </a:r>
            <a:r>
              <a:rPr lang="es-ES" sz="1100" dirty="0">
                <a:ln w="0"/>
              </a:rPr>
              <a:t> que, a nivel físico tendrán la siguiente nomenclatura:</a:t>
            </a:r>
          </a:p>
          <a:p>
            <a:pPr marL="171450" indent="-171450">
              <a:spcAft>
                <a:spcPts val="600"/>
              </a:spcAft>
              <a:buFont typeface="Arial" panose="020B0604020202020204" pitchFamily="34" charset="0"/>
              <a:buChar char="•"/>
            </a:pPr>
            <a:r>
              <a:rPr lang="es-ES" sz="1100" dirty="0">
                <a:ln w="0"/>
              </a:rPr>
              <a:t>Nomenclatura para las capas de datos en ADLS Gen 2: </a:t>
            </a:r>
            <a:r>
              <a:rPr lang="es-ES" sz="1400" b="1" dirty="0">
                <a:ln w="0"/>
              </a:rPr>
              <a:t>IBH-DATO-AAA-BBB</a:t>
            </a:r>
            <a:r>
              <a:rPr lang="es-ES" sz="1100" dirty="0">
                <a:ln w="0"/>
              </a:rPr>
              <a:t>, donde:</a:t>
            </a:r>
            <a:endParaRPr lang="es-ES" sz="1400" b="1" dirty="0">
              <a:ln w="0"/>
            </a:endParaRPr>
          </a:p>
          <a:p>
            <a:pPr marL="514350" lvl="1" indent="-171450">
              <a:spcAft>
                <a:spcPts val="600"/>
              </a:spcAft>
              <a:buFont typeface="Arial" panose="020B0604020202020204" pitchFamily="34" charset="0"/>
              <a:buChar char="•"/>
            </a:pPr>
            <a:r>
              <a:rPr lang="es-ES" sz="1100" b="1" dirty="0">
                <a:ln w="0"/>
              </a:rPr>
              <a:t>AAA</a:t>
            </a:r>
            <a:r>
              <a:rPr lang="es-ES" sz="1100" dirty="0">
                <a:ln w="0"/>
              </a:rPr>
              <a:t> representa el tipo de entorno</a:t>
            </a:r>
          </a:p>
          <a:p>
            <a:pPr marL="514350" lvl="1" indent="-171450">
              <a:spcAft>
                <a:spcPts val="600"/>
              </a:spcAft>
              <a:buFont typeface="Arial" panose="020B0604020202020204" pitchFamily="34" charset="0"/>
              <a:buChar char="•"/>
            </a:pPr>
            <a:r>
              <a:rPr lang="es-ES" sz="1100" b="1" dirty="0">
                <a:ln w="0"/>
              </a:rPr>
              <a:t>BBB</a:t>
            </a:r>
            <a:r>
              <a:rPr lang="es-ES" sz="1100" dirty="0">
                <a:ln w="0"/>
              </a:rPr>
              <a:t> representa la capa lógica de datos</a:t>
            </a:r>
          </a:p>
          <a:p>
            <a:pPr lvl="1">
              <a:spcAft>
                <a:spcPts val="600"/>
              </a:spcAft>
            </a:pPr>
            <a:endParaRPr lang="es-ES" sz="1100" dirty="0">
              <a:ln w="0"/>
            </a:endParaRPr>
          </a:p>
          <a:p>
            <a:pPr marL="171450" indent="-171450">
              <a:spcAft>
                <a:spcPts val="600"/>
              </a:spcAft>
              <a:buFont typeface="Arial" panose="020B0604020202020204" pitchFamily="34" charset="0"/>
              <a:buChar char="•"/>
            </a:pPr>
            <a:r>
              <a:rPr lang="es-ES" sz="1100" dirty="0">
                <a:ln w="0"/>
              </a:rPr>
              <a:t>Tipos de entornos definidos: los ya especificados anteriormente, </a:t>
            </a:r>
            <a:r>
              <a:rPr lang="es-ES" sz="1100" b="1" dirty="0">
                <a:ln w="0"/>
              </a:rPr>
              <a:t>DEV</a:t>
            </a:r>
            <a:r>
              <a:rPr lang="es-ES" sz="1100" dirty="0">
                <a:ln w="0"/>
              </a:rPr>
              <a:t>, </a:t>
            </a:r>
            <a:r>
              <a:rPr lang="es-ES" sz="1100" b="1" dirty="0">
                <a:ln w="0"/>
              </a:rPr>
              <a:t>PRE</a:t>
            </a:r>
            <a:r>
              <a:rPr lang="es-ES" sz="1100" dirty="0">
                <a:ln w="0"/>
              </a:rPr>
              <a:t> y </a:t>
            </a:r>
            <a:r>
              <a:rPr lang="es-ES" sz="1100" b="1" dirty="0">
                <a:ln w="0"/>
              </a:rPr>
              <a:t>PRO</a:t>
            </a:r>
          </a:p>
          <a:p>
            <a:pPr>
              <a:spcAft>
                <a:spcPts val="600"/>
              </a:spcAft>
            </a:pPr>
            <a:endParaRPr lang="es-ES" sz="1100" b="1" dirty="0">
              <a:ln w="0"/>
            </a:endParaRPr>
          </a:p>
          <a:p>
            <a:pPr marL="171450" indent="-171450">
              <a:spcAft>
                <a:spcPts val="600"/>
              </a:spcAft>
              <a:buFont typeface="Arial" panose="020B0604020202020204" pitchFamily="34" charset="0"/>
              <a:buChar char="•"/>
            </a:pPr>
            <a:r>
              <a:rPr lang="es-ES" sz="1100" dirty="0">
                <a:ln w="0"/>
              </a:rPr>
              <a:t>Capas de datos:</a:t>
            </a:r>
            <a:endParaRPr lang="es-ES" sz="1400" b="1" dirty="0">
              <a:ln w="0"/>
            </a:endParaRPr>
          </a:p>
          <a:p>
            <a:pPr marL="514350" lvl="1" indent="-171450">
              <a:spcAft>
                <a:spcPts val="600"/>
              </a:spcAft>
              <a:buFont typeface="Arial" panose="020B0604020202020204" pitchFamily="34" charset="0"/>
              <a:buChar char="•"/>
            </a:pPr>
            <a:r>
              <a:rPr lang="es-ES" sz="1100" b="1" dirty="0">
                <a:ln w="0"/>
              </a:rPr>
              <a:t>RAW</a:t>
            </a:r>
            <a:r>
              <a:rPr lang="es-ES" sz="1100" dirty="0">
                <a:ln w="0"/>
              </a:rPr>
              <a:t> representará la capa </a:t>
            </a:r>
            <a:r>
              <a:rPr lang="es-ES" sz="1100" dirty="0" err="1">
                <a:ln w="0"/>
              </a:rPr>
              <a:t>Raw</a:t>
            </a:r>
            <a:endParaRPr lang="es-ES" sz="1100" dirty="0">
              <a:ln w="0"/>
            </a:endParaRPr>
          </a:p>
          <a:p>
            <a:pPr marL="514350" lvl="1" indent="-171450">
              <a:spcAft>
                <a:spcPts val="600"/>
              </a:spcAft>
              <a:buFont typeface="Arial" panose="020B0604020202020204" pitchFamily="34" charset="0"/>
              <a:buChar char="•"/>
            </a:pPr>
            <a:r>
              <a:rPr lang="es-ES" sz="1100" b="1" dirty="0">
                <a:ln w="0"/>
              </a:rPr>
              <a:t>STD</a:t>
            </a:r>
            <a:r>
              <a:rPr lang="es-ES" sz="1100" dirty="0">
                <a:ln w="0"/>
              </a:rPr>
              <a:t> representará la capa Standard</a:t>
            </a:r>
          </a:p>
          <a:p>
            <a:pPr marL="514350" lvl="1" indent="-171450">
              <a:spcAft>
                <a:spcPts val="600"/>
              </a:spcAft>
              <a:buFont typeface="Arial" panose="020B0604020202020204" pitchFamily="34" charset="0"/>
              <a:buChar char="•"/>
            </a:pPr>
            <a:r>
              <a:rPr lang="es-ES" sz="1100" b="1" dirty="0">
                <a:ln w="0"/>
              </a:rPr>
              <a:t>RICH</a:t>
            </a:r>
            <a:r>
              <a:rPr lang="es-ES" sz="1100" dirty="0">
                <a:ln w="0"/>
              </a:rPr>
              <a:t> representará la capa </a:t>
            </a:r>
            <a:r>
              <a:rPr lang="es-ES" sz="1100" dirty="0" err="1">
                <a:ln w="0"/>
              </a:rPr>
              <a:t>Enriched</a:t>
            </a:r>
            <a:endParaRPr lang="es-ES" sz="1100" dirty="0">
              <a:ln w="0"/>
            </a:endParaRPr>
          </a:p>
          <a:p>
            <a:pPr>
              <a:spcAft>
                <a:spcPts val="600"/>
              </a:spcAft>
            </a:pPr>
            <a:endParaRPr lang="es-ES" sz="1100" dirty="0">
              <a:ln w="0"/>
            </a:endParaRPr>
          </a:p>
        </p:txBody>
      </p:sp>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7269"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a:xfrm>
            <a:off x="252000" y="486818"/>
            <a:ext cx="8639588" cy="312657"/>
          </a:xfrm>
        </p:spPr>
        <p:txBody>
          <a:bodyPr/>
          <a:lstStyle/>
          <a:p>
            <a:r>
              <a:rPr lang="es-ES" dirty="0"/>
              <a:t>Nomenclatura de datos en el Data Lake (1/2)</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62441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89901"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Índice</a:t>
            </a:r>
          </a:p>
        </p:txBody>
      </p:sp>
      <p:sp>
        <p:nvSpPr>
          <p:cNvPr id="24" name="Marcador de texto 7"/>
          <p:cNvSpPr txBox="1">
            <a:spLocks/>
          </p:cNvSpPr>
          <p:nvPr/>
        </p:nvSpPr>
        <p:spPr>
          <a:xfrm>
            <a:off x="252000" y="1724891"/>
            <a:ext cx="5234400" cy="313805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500" b="0" i="0" kern="1200">
                <a:solidFill>
                  <a:schemeClr val="tx1"/>
                </a:solidFill>
                <a:latin typeface="Soho Gothic Pro Light" panose="020B0303030504020204" pitchFamily="34"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sz="1200" dirty="0"/>
              <a:t>01. Introducción</a:t>
            </a:r>
          </a:p>
          <a:p>
            <a:r>
              <a:rPr lang="es-ES" sz="1200" dirty="0"/>
              <a:t>02. Arquitectura de alto nivel</a:t>
            </a:r>
          </a:p>
          <a:p>
            <a:r>
              <a:rPr lang="es-ES" sz="1200" dirty="0"/>
              <a:t>03. Nomenclatura de recursos</a:t>
            </a:r>
          </a:p>
          <a:p>
            <a:r>
              <a:rPr lang="es-ES" sz="1200" dirty="0"/>
              <a:t>04. Organización de proyectos y responsabilidades</a:t>
            </a:r>
          </a:p>
          <a:p>
            <a:r>
              <a:rPr lang="es-ES" sz="1200" dirty="0"/>
              <a:t>05. Convenciones de uso de </a:t>
            </a:r>
            <a:r>
              <a:rPr lang="es-ES" sz="1200" dirty="0" err="1"/>
              <a:t>Azure</a:t>
            </a:r>
            <a:r>
              <a:rPr lang="es-ES" sz="1200" dirty="0"/>
              <a:t> </a:t>
            </a:r>
            <a:r>
              <a:rPr lang="es-ES" sz="1200" dirty="0" err="1"/>
              <a:t>DevOps</a:t>
            </a:r>
            <a:endParaRPr lang="es-ES" sz="1200" dirty="0"/>
          </a:p>
          <a:p>
            <a:r>
              <a:rPr lang="es-ES" sz="1200" dirty="0"/>
              <a:t>06. Políticas de Scripting</a:t>
            </a:r>
          </a:p>
          <a:p>
            <a:r>
              <a:rPr lang="es-ES" sz="1200" dirty="0"/>
              <a:t>07. Políticas de despliegue y promoción de entornos</a:t>
            </a:r>
          </a:p>
        </p:txBody>
      </p:sp>
    </p:spTree>
    <p:extLst>
      <p:ext uri="{BB962C8B-B14F-4D97-AF65-F5344CB8AC3E}">
        <p14:creationId xmlns:p14="http://schemas.microsoft.com/office/powerpoint/2010/main" val="19803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p:cNvSpPr/>
          <p:nvPr/>
        </p:nvSpPr>
        <p:spPr>
          <a:xfrm>
            <a:off x="252000" y="890023"/>
            <a:ext cx="8732512" cy="3739485"/>
          </a:xfrm>
          <a:prstGeom prst="rect">
            <a:avLst/>
          </a:prstGeom>
          <a:noFill/>
        </p:spPr>
        <p:txBody>
          <a:bodyPr wrap="square">
            <a:spAutoFit/>
          </a:bodyPr>
          <a:lstStyle/>
          <a:p>
            <a:pPr>
              <a:spcAft>
                <a:spcPts val="600"/>
              </a:spcAft>
            </a:pPr>
            <a:r>
              <a:rPr lang="es-ES" sz="1100" dirty="0">
                <a:ln w="0"/>
              </a:rPr>
              <a:t>En el caso de los datos de capa </a:t>
            </a:r>
            <a:r>
              <a:rPr lang="es-ES" sz="1100" dirty="0" err="1">
                <a:ln w="0"/>
              </a:rPr>
              <a:t>Raw</a:t>
            </a:r>
            <a:r>
              <a:rPr lang="es-ES" sz="1100" dirty="0">
                <a:ln w="0"/>
              </a:rPr>
              <a:t>, orientados a orígenes, se usará un primer directorio con el nombre de origen.</a:t>
            </a:r>
          </a:p>
          <a:p>
            <a:pPr>
              <a:spcAft>
                <a:spcPts val="600"/>
              </a:spcAft>
            </a:pPr>
            <a:r>
              <a:rPr lang="es-ES" sz="1100" i="1" dirty="0">
                <a:ln w="0"/>
              </a:rPr>
              <a:t>Ejemplo: todos los datos de capa </a:t>
            </a:r>
            <a:r>
              <a:rPr lang="es-ES" sz="1100" i="1" dirty="0" err="1">
                <a:ln w="0"/>
              </a:rPr>
              <a:t>Raw</a:t>
            </a:r>
            <a:r>
              <a:rPr lang="es-ES" sz="1100" i="1" dirty="0">
                <a:ln w="0"/>
              </a:rPr>
              <a:t> </a:t>
            </a:r>
            <a:r>
              <a:rPr lang="es-ES" sz="1100" i="1" dirty="0" err="1">
                <a:ln w="0"/>
              </a:rPr>
              <a:t>ingestados</a:t>
            </a:r>
            <a:r>
              <a:rPr lang="es-ES" sz="1100" i="1" dirty="0">
                <a:ln w="0"/>
              </a:rPr>
              <a:t> desde SAP en el entorno de desarrollo, se ubicarán en el directorio:</a:t>
            </a:r>
          </a:p>
          <a:p>
            <a:pPr>
              <a:spcAft>
                <a:spcPts val="600"/>
              </a:spcAft>
            </a:pPr>
            <a:r>
              <a:rPr lang="es-ES" sz="1100" dirty="0">
                <a:ln w="0"/>
              </a:rPr>
              <a:t>	</a:t>
            </a:r>
            <a:r>
              <a:rPr lang="es-ES" sz="1100" b="1" dirty="0">
                <a:ln w="0"/>
              </a:rPr>
              <a:t> IBH-DATO-DEV-RAW/</a:t>
            </a:r>
            <a:r>
              <a:rPr lang="es-ES" sz="1100" b="1" dirty="0" err="1">
                <a:ln w="0"/>
              </a:rPr>
              <a:t>sap</a:t>
            </a:r>
            <a:r>
              <a:rPr lang="es-ES" sz="1100" b="1" dirty="0">
                <a:ln w="0"/>
              </a:rPr>
              <a:t>/</a:t>
            </a:r>
            <a:endParaRPr lang="es-ES" sz="1100" dirty="0">
              <a:ln w="0"/>
            </a:endParaRPr>
          </a:p>
          <a:p>
            <a:pPr>
              <a:spcAft>
                <a:spcPts val="600"/>
              </a:spcAft>
            </a:pPr>
            <a:r>
              <a:rPr lang="es-ES" sz="1100" dirty="0">
                <a:ln w="0"/>
              </a:rPr>
              <a:t>En el caso de los datos de capas Standard y </a:t>
            </a:r>
            <a:r>
              <a:rPr lang="es-ES" sz="1100" dirty="0" err="1">
                <a:ln w="0"/>
              </a:rPr>
              <a:t>Enriched</a:t>
            </a:r>
            <a:r>
              <a:rPr lang="es-ES" sz="1100" dirty="0">
                <a:ln w="0"/>
              </a:rPr>
              <a:t>, orientados a entidades, se usará un primer directorio con el nombre de la entidad.</a:t>
            </a:r>
          </a:p>
          <a:p>
            <a:pPr>
              <a:spcAft>
                <a:spcPts val="600"/>
              </a:spcAft>
            </a:pPr>
            <a:r>
              <a:rPr lang="es-ES" sz="1100" i="1" dirty="0">
                <a:ln w="0"/>
              </a:rPr>
              <a:t>Ejemplo: todos los datos de la capa Standard de la entidad Cliente en el entorno de producción, se ubicarán en el directorio:</a:t>
            </a:r>
          </a:p>
          <a:p>
            <a:pPr>
              <a:spcAft>
                <a:spcPts val="600"/>
              </a:spcAft>
            </a:pPr>
            <a:r>
              <a:rPr lang="es-ES" sz="1100" dirty="0">
                <a:ln w="0"/>
              </a:rPr>
              <a:t>	</a:t>
            </a:r>
            <a:r>
              <a:rPr lang="es-ES" sz="1100" b="1" dirty="0">
                <a:ln w="0"/>
              </a:rPr>
              <a:t>IBH-DATO-PRO-STD/cliente/</a:t>
            </a:r>
          </a:p>
          <a:p>
            <a:pPr>
              <a:spcAft>
                <a:spcPts val="600"/>
              </a:spcAft>
            </a:pPr>
            <a:endParaRPr lang="es-ES" sz="1100" dirty="0">
              <a:ln w="0"/>
            </a:endParaRPr>
          </a:p>
          <a:p>
            <a:pPr>
              <a:spcAft>
                <a:spcPts val="600"/>
              </a:spcAft>
            </a:pPr>
            <a:r>
              <a:rPr lang="es-ES" sz="1100" dirty="0">
                <a:ln w="0"/>
              </a:rPr>
              <a:t>Los datos del data </a:t>
            </a:r>
            <a:r>
              <a:rPr lang="es-ES" sz="1100" dirty="0" err="1">
                <a:ln w="0"/>
              </a:rPr>
              <a:t>lake</a:t>
            </a:r>
            <a:r>
              <a:rPr lang="es-ES" sz="1100" dirty="0">
                <a:ln w="0"/>
              </a:rPr>
              <a:t> en capas </a:t>
            </a:r>
            <a:r>
              <a:rPr lang="es-ES" sz="1100" dirty="0" err="1">
                <a:ln w="0"/>
              </a:rPr>
              <a:t>Raw</a:t>
            </a:r>
            <a:r>
              <a:rPr lang="es-ES" sz="1100" dirty="0">
                <a:ln w="0"/>
              </a:rPr>
              <a:t> y Standard serán almacenados obligatoriamente de forma particionada e </a:t>
            </a:r>
            <a:r>
              <a:rPr lang="es-ES" sz="1100" dirty="0" err="1">
                <a:ln w="0"/>
              </a:rPr>
              <a:t>historificada</a:t>
            </a:r>
            <a:r>
              <a:rPr lang="es-ES" sz="1100" dirty="0">
                <a:ln w="0"/>
              </a:rPr>
              <a:t>. En el caso de la capa </a:t>
            </a:r>
            <a:r>
              <a:rPr lang="es-ES" sz="1100" dirty="0" err="1">
                <a:ln w="0"/>
              </a:rPr>
              <a:t>Enriched</a:t>
            </a:r>
            <a:r>
              <a:rPr lang="es-ES" sz="1100" dirty="0">
                <a:ln w="0"/>
              </a:rPr>
              <a:t>, dependerá del caso de uso. Esta organización se logrará también mediante el uso de directorios. El nivel de granularidad será, en general, diario. No obstante, podrían darse situaciones excepcionales, según las entidades a considerar, en las que la granularidad sea mayor o menor (por ejemplo, datos de actualización mensual o datos de actualización horaria). En cualquier caso, los directorios se organizarán desde la mayor unidad de tiempo a la menor (año </a:t>
            </a:r>
            <a:r>
              <a:rPr lang="es-ES" sz="1100" dirty="0">
                <a:ln w="0"/>
                <a:sym typeface="Wingdings" pitchFamily="2" charset="2"/>
              </a:rPr>
              <a:t> </a:t>
            </a:r>
            <a:r>
              <a:rPr lang="es-ES" sz="1100" dirty="0">
                <a:ln w="0"/>
              </a:rPr>
              <a:t>mes </a:t>
            </a:r>
            <a:r>
              <a:rPr lang="es-ES" sz="1100" dirty="0">
                <a:ln w="0"/>
                <a:sym typeface="Wingdings" pitchFamily="2" charset="2"/>
              </a:rPr>
              <a:t> </a:t>
            </a:r>
            <a:r>
              <a:rPr lang="es-ES" sz="1100" dirty="0" err="1">
                <a:ln w="0"/>
              </a:rPr>
              <a:t>dia</a:t>
            </a:r>
            <a:r>
              <a:rPr lang="es-ES" sz="1100" dirty="0">
                <a:ln w="0"/>
              </a:rPr>
              <a:t> </a:t>
            </a:r>
            <a:r>
              <a:rPr lang="es-ES" sz="1100" dirty="0">
                <a:ln w="0"/>
                <a:sym typeface="Wingdings" pitchFamily="2" charset="2"/>
              </a:rPr>
              <a:t> </a:t>
            </a:r>
            <a:r>
              <a:rPr lang="es-ES" sz="1100" dirty="0">
                <a:ln w="0"/>
              </a:rPr>
              <a:t>hora </a:t>
            </a:r>
            <a:r>
              <a:rPr lang="es-ES" sz="1100" dirty="0">
                <a:ln w="0"/>
                <a:sym typeface="Wingdings" pitchFamily="2" charset="2"/>
              </a:rPr>
              <a:t> …</a:t>
            </a:r>
            <a:r>
              <a:rPr lang="es-ES" sz="1100" dirty="0">
                <a:ln w="0"/>
              </a:rPr>
              <a:t>). </a:t>
            </a:r>
          </a:p>
          <a:p>
            <a:pPr>
              <a:spcAft>
                <a:spcPts val="600"/>
              </a:spcAft>
            </a:pPr>
            <a:r>
              <a:rPr lang="es-ES" sz="1100" i="1" dirty="0">
                <a:ln w="0"/>
              </a:rPr>
              <a:t>Por ejemplo, todos los datos de la entidad Cliente en la capa Standard del entorno de Preproducción correspondientes al día 17/05/2019, suponiendo que la ingesta es diaria, se ubicarán en el directorio:</a:t>
            </a:r>
          </a:p>
          <a:p>
            <a:pPr>
              <a:spcAft>
                <a:spcPts val="600"/>
              </a:spcAft>
            </a:pPr>
            <a:r>
              <a:rPr lang="es-ES" sz="1100" dirty="0">
                <a:ln w="0"/>
              </a:rPr>
              <a:t>	</a:t>
            </a:r>
            <a:r>
              <a:rPr lang="es-ES" sz="1100" b="1" dirty="0">
                <a:ln w="0"/>
              </a:rPr>
              <a:t>IBH-DATO-PRE-STD/cliente/2019/05/17/</a:t>
            </a:r>
          </a:p>
          <a:p>
            <a:pPr>
              <a:spcAft>
                <a:spcPts val="600"/>
              </a:spcAft>
            </a:pPr>
            <a:r>
              <a:rPr lang="es-ES" sz="1100" dirty="0">
                <a:ln w="0"/>
              </a:rPr>
              <a:t>Finalmente, y dado que todos los datos se almacenarán en formato </a:t>
            </a:r>
            <a:r>
              <a:rPr lang="es-ES" sz="1100" dirty="0" err="1">
                <a:ln w="0"/>
              </a:rPr>
              <a:t>Parquet</a:t>
            </a:r>
            <a:r>
              <a:rPr lang="es-ES" sz="1100" dirty="0">
                <a:ln w="0"/>
              </a:rPr>
              <a:t> comprimido con </a:t>
            </a:r>
            <a:r>
              <a:rPr lang="es-ES" sz="1100" dirty="0" err="1">
                <a:ln w="0"/>
              </a:rPr>
              <a:t>Snappy</a:t>
            </a:r>
            <a:r>
              <a:rPr lang="es-ES" sz="1100" dirty="0">
                <a:ln w="0"/>
              </a:rPr>
              <a:t>, todos los ficheros incluirán en su nombre la extensión “</a:t>
            </a:r>
            <a:r>
              <a:rPr lang="es-ES" sz="1100" i="1" dirty="0">
                <a:ln w="0"/>
              </a:rPr>
              <a:t>.</a:t>
            </a:r>
            <a:r>
              <a:rPr lang="es-ES" sz="1100" i="1" dirty="0" err="1">
                <a:ln w="0"/>
              </a:rPr>
              <a:t>parquet.snappy</a:t>
            </a:r>
            <a:r>
              <a:rPr lang="es-ES" sz="1100" dirty="0">
                <a:ln w="0"/>
              </a:rPr>
              <a:t>”</a:t>
            </a:r>
          </a:p>
        </p:txBody>
      </p:sp>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8292"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a:xfrm>
            <a:off x="252000" y="486818"/>
            <a:ext cx="8639588" cy="312657"/>
          </a:xfrm>
        </p:spPr>
        <p:txBody>
          <a:bodyPr/>
          <a:lstStyle/>
          <a:p>
            <a:r>
              <a:rPr lang="es-ES" dirty="0"/>
              <a:t>Nomenclatura de datos en el Data Lake (2/2)</a:t>
            </a:r>
            <a:endParaRPr lang="es-ES" sz="1800" dirty="0"/>
          </a:p>
        </p:txBody>
      </p:sp>
      <p:sp>
        <p:nvSpPr>
          <p:cNvPr id="5" name="Marcador de texto 4"/>
          <p:cNvSpPr>
            <a:spLocks noGrp="1"/>
          </p:cNvSpPr>
          <p:nvPr>
            <p:ph type="body" sz="quarter" idx="13"/>
          </p:nvPr>
        </p:nvSpPr>
        <p:spPr/>
        <p:txBody>
          <a:bodyPr/>
          <a:lstStyle/>
          <a:p>
            <a:r>
              <a:rPr lang="es-ES" dirty="0"/>
              <a:t>DESPLIEGUE ARQUITECTURA – Nomenclatura de recursos</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52573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428155" cy="860073"/>
          </a:xfrm>
        </p:spPr>
        <p:txBody>
          <a:bodyPr/>
          <a:lstStyle/>
          <a:p>
            <a:pPr marL="0" indent="0">
              <a:buNone/>
            </a:pPr>
            <a:r>
              <a:rPr lang="es-ES" dirty="0"/>
              <a:t>Premisas en la organización de proyectos que marcarán el uso de Azure </a:t>
            </a:r>
            <a:r>
              <a:rPr lang="es-ES" dirty="0" err="1"/>
              <a:t>DevOps</a:t>
            </a:r>
            <a:endParaRPr lang="es-ES" dirty="0"/>
          </a:p>
        </p:txBody>
      </p:sp>
      <p:sp>
        <p:nvSpPr>
          <p:cNvPr id="4" name="Título 3"/>
          <p:cNvSpPr>
            <a:spLocks noGrp="1"/>
          </p:cNvSpPr>
          <p:nvPr>
            <p:ph type="title"/>
          </p:nvPr>
        </p:nvSpPr>
        <p:spPr/>
        <p:txBody>
          <a:bodyPr/>
          <a:lstStyle/>
          <a:p>
            <a:r>
              <a:rPr lang="es-ES" dirty="0"/>
              <a:t>Organización de proyectos y responsabilidades</a:t>
            </a:r>
          </a:p>
        </p:txBody>
      </p:sp>
      <p:sp>
        <p:nvSpPr>
          <p:cNvPr id="6" name="Marcador de contenido 5"/>
          <p:cNvSpPr>
            <a:spLocks noGrp="1"/>
          </p:cNvSpPr>
          <p:nvPr>
            <p:ph sz="quarter" idx="11"/>
          </p:nvPr>
        </p:nvSpPr>
        <p:spPr>
          <a:ln>
            <a:solidFill>
              <a:srgbClr val="639FCB"/>
            </a:solidFill>
          </a:ln>
        </p:spPr>
        <p:txBody>
          <a:bodyPr/>
          <a:lstStyle/>
          <a:p>
            <a:r>
              <a:rPr lang="es-ES" dirty="0"/>
              <a:t>04</a:t>
            </a:r>
          </a:p>
        </p:txBody>
      </p:sp>
    </p:spTree>
    <p:extLst>
      <p:ext uri="{BB962C8B-B14F-4D97-AF65-F5344CB8AC3E}">
        <p14:creationId xmlns:p14="http://schemas.microsoft.com/office/powerpoint/2010/main" val="211271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5796"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Organización de proyectos y responsabilidades (1/2)</a:t>
            </a:r>
            <a:endParaRPr lang="es-ES" sz="1800" dirty="0"/>
          </a:p>
        </p:txBody>
      </p:sp>
      <p:sp>
        <p:nvSpPr>
          <p:cNvPr id="5" name="Marcador de texto 4"/>
          <p:cNvSpPr>
            <a:spLocks noGrp="1"/>
          </p:cNvSpPr>
          <p:nvPr>
            <p:ph type="body" sz="quarter" idx="13"/>
          </p:nvPr>
        </p:nvSpPr>
        <p:spPr/>
        <p:txBody>
          <a:bodyPr/>
          <a:lstStyle/>
          <a:p>
            <a:r>
              <a:rPr lang="es-ES" dirty="0"/>
              <a:t>DESPLIEGUE ARQUITECTURA – Organización de proyectos y responsabilidades</a:t>
            </a:r>
          </a:p>
        </p:txBody>
      </p:sp>
      <p:sp>
        <p:nvSpPr>
          <p:cNvPr id="78" name="Rectángulo 77"/>
          <p:cNvSpPr/>
          <p:nvPr/>
        </p:nvSpPr>
        <p:spPr>
          <a:xfrm>
            <a:off x="119062" y="890023"/>
            <a:ext cx="8865450" cy="3570208"/>
          </a:xfrm>
          <a:prstGeom prst="rect">
            <a:avLst/>
          </a:prstGeom>
          <a:noFill/>
        </p:spPr>
        <p:txBody>
          <a:bodyPr wrap="square">
            <a:spAutoFit/>
          </a:bodyPr>
          <a:lstStyle/>
          <a:p>
            <a:pPr>
              <a:spcAft>
                <a:spcPts val="600"/>
              </a:spcAft>
            </a:pPr>
            <a:r>
              <a:rPr lang="es-ES" sz="1100" dirty="0">
                <a:ln w="0"/>
              </a:rPr>
              <a:t>Se plantea una organización de proyectos basada en dos bloques:</a:t>
            </a:r>
          </a:p>
          <a:p>
            <a:pPr marL="171450" indent="-171450">
              <a:spcAft>
                <a:spcPts val="600"/>
              </a:spcAft>
              <a:buFont typeface="Arial" panose="020B0604020202020204" pitchFamily="34" charset="0"/>
              <a:buChar char="•"/>
            </a:pPr>
            <a:r>
              <a:rPr lang="es-ES" sz="1100" dirty="0">
                <a:ln w="0"/>
              </a:rPr>
              <a:t>Proyecto CORE, gestionado por un único equipo con la mayor estabilidad posible (por ejemplo, un equipo propio de DATO). </a:t>
            </a:r>
          </a:p>
          <a:p>
            <a:pPr marL="514350" lvl="1" indent="-171450">
              <a:spcAft>
                <a:spcPts val="600"/>
              </a:spcAft>
              <a:buFont typeface="Arial" panose="020B0604020202020204" pitchFamily="34" charset="0"/>
              <a:buChar char="•"/>
            </a:pPr>
            <a:r>
              <a:rPr lang="es-ES" sz="1100" dirty="0">
                <a:ln w="0"/>
              </a:rPr>
              <a:t>Este proyecto cubre las siguientes funcionalidades:</a:t>
            </a:r>
          </a:p>
          <a:p>
            <a:pPr marL="857250" lvl="2" indent="-171450">
              <a:spcAft>
                <a:spcPts val="600"/>
              </a:spcAft>
              <a:buFont typeface="Arial" panose="020B0604020202020204" pitchFamily="34" charset="0"/>
              <a:buChar char="•"/>
            </a:pPr>
            <a:r>
              <a:rPr lang="es-ES" sz="1100" dirty="0">
                <a:ln w="0"/>
              </a:rPr>
              <a:t>Ingesta de datos desde los orígenes</a:t>
            </a:r>
          </a:p>
          <a:p>
            <a:pPr marL="857250" lvl="2" indent="-171450">
              <a:spcAft>
                <a:spcPts val="600"/>
              </a:spcAft>
              <a:buFont typeface="Arial" panose="020B0604020202020204" pitchFamily="34" charset="0"/>
              <a:buChar char="•"/>
            </a:pPr>
            <a:r>
              <a:rPr lang="es-ES" sz="1100" dirty="0">
                <a:ln w="0"/>
              </a:rPr>
              <a:t>Transformaciones de datos desde el origen, pasando por capa RAW, hasta llegar a capa Standard</a:t>
            </a:r>
          </a:p>
          <a:p>
            <a:pPr marL="857250" lvl="2" indent="-171450">
              <a:spcAft>
                <a:spcPts val="600"/>
              </a:spcAft>
              <a:buFont typeface="Arial" panose="020B0604020202020204" pitchFamily="34" charset="0"/>
              <a:buChar char="•"/>
            </a:pPr>
            <a:r>
              <a:rPr lang="es-ES" sz="1100" dirty="0">
                <a:ln w="0"/>
              </a:rPr>
              <a:t>Reglas de calidad del dato</a:t>
            </a:r>
          </a:p>
          <a:p>
            <a:pPr marL="514350" lvl="1" indent="-171450">
              <a:spcAft>
                <a:spcPts val="600"/>
              </a:spcAft>
              <a:buFont typeface="Arial" panose="020B0604020202020204" pitchFamily="34" charset="0"/>
              <a:buChar char="•"/>
            </a:pPr>
            <a:r>
              <a:rPr lang="es-ES" sz="1100" dirty="0">
                <a:ln w="0"/>
              </a:rPr>
              <a:t>Los participantes de este proyecto tienen las siguientes responsabilidades:</a:t>
            </a:r>
          </a:p>
          <a:p>
            <a:pPr marL="857250" lvl="2" indent="-171450">
              <a:spcAft>
                <a:spcPts val="600"/>
              </a:spcAft>
              <a:buFont typeface="Arial" panose="020B0604020202020204" pitchFamily="34" charset="0"/>
              <a:buChar char="•"/>
            </a:pPr>
            <a:r>
              <a:rPr lang="es-ES" sz="1100" dirty="0">
                <a:ln w="0"/>
              </a:rPr>
              <a:t>Dotar a los equipos de casos de uso de los datos en la capa Standard del </a:t>
            </a:r>
            <a:r>
              <a:rPr lang="es-ES" sz="1100" dirty="0" err="1">
                <a:ln w="0"/>
              </a:rPr>
              <a:t>Datalake</a:t>
            </a:r>
            <a:endParaRPr lang="es-ES" sz="1100" dirty="0">
              <a:ln w="0"/>
            </a:endParaRPr>
          </a:p>
          <a:p>
            <a:pPr marL="857250" lvl="2" indent="-171450">
              <a:spcAft>
                <a:spcPts val="600"/>
              </a:spcAft>
              <a:buFont typeface="Arial" panose="020B0604020202020204" pitchFamily="34" charset="0"/>
              <a:buChar char="•"/>
            </a:pPr>
            <a:r>
              <a:rPr lang="es-ES" sz="1100" dirty="0">
                <a:ln w="0"/>
              </a:rPr>
              <a:t>Desplegar y configurar los servicios básicos que utilizarán tanto ellos como el resto de proyectos, de modo que pueda crearse cualquier tipo de </a:t>
            </a:r>
            <a:r>
              <a:rPr lang="es-ES" sz="1100" dirty="0" err="1">
                <a:ln w="0"/>
              </a:rPr>
              <a:t>subservicio</a:t>
            </a:r>
            <a:r>
              <a:rPr lang="es-ES" sz="1100" dirty="0">
                <a:ln w="0"/>
              </a:rPr>
              <a:t>. Ejemplo: Azure Data Factory, Azure </a:t>
            </a:r>
            <a:r>
              <a:rPr lang="es-ES" sz="1100" dirty="0" err="1">
                <a:ln w="0"/>
              </a:rPr>
              <a:t>Databricks</a:t>
            </a:r>
            <a:r>
              <a:rPr lang="es-ES" sz="1100" dirty="0">
                <a:ln w="0"/>
              </a:rPr>
              <a:t>, </a:t>
            </a:r>
            <a:r>
              <a:rPr lang="es-ES" sz="1100" dirty="0" err="1">
                <a:ln w="0"/>
              </a:rPr>
              <a:t>Power</a:t>
            </a:r>
            <a:r>
              <a:rPr lang="es-ES" sz="1100" dirty="0">
                <a:ln w="0"/>
              </a:rPr>
              <a:t> BI, etc.</a:t>
            </a:r>
          </a:p>
          <a:p>
            <a:pPr marL="857250" lvl="2" indent="-171450">
              <a:spcAft>
                <a:spcPts val="600"/>
              </a:spcAft>
              <a:buFont typeface="Arial" panose="020B0604020202020204" pitchFamily="34" charset="0"/>
              <a:buChar char="•"/>
            </a:pPr>
            <a:r>
              <a:rPr lang="es-ES" sz="1100" dirty="0">
                <a:ln w="0"/>
              </a:rPr>
              <a:t>De forma compartida, poblar inicialmente el catálogo de datos asociado a cada concepto de negocio que llega al </a:t>
            </a:r>
            <a:r>
              <a:rPr lang="es-ES" sz="1100" dirty="0" err="1">
                <a:ln w="0"/>
              </a:rPr>
              <a:t>Datalake</a:t>
            </a:r>
            <a:r>
              <a:rPr lang="es-ES" sz="1100" dirty="0">
                <a:ln w="0"/>
              </a:rPr>
              <a:t>, acotada esta responsabilidad a la capa Standard.</a:t>
            </a:r>
          </a:p>
          <a:p>
            <a:pPr marL="857250" lvl="2" indent="-171450">
              <a:spcAft>
                <a:spcPts val="600"/>
              </a:spcAft>
              <a:buFont typeface="Arial" panose="020B0604020202020204" pitchFamily="34" charset="0"/>
              <a:buChar char="•"/>
            </a:pPr>
            <a:r>
              <a:rPr lang="es-ES" sz="1100" dirty="0" err="1">
                <a:ln w="0"/>
              </a:rPr>
              <a:t>Refactorizar</a:t>
            </a:r>
            <a:r>
              <a:rPr lang="es-ES" sz="1100" dirty="0">
                <a:ln w="0"/>
              </a:rPr>
              <a:t> de forma autónoma aquellos servicios de su ámbito (es decir, aquellos en los que solo ellos desarrollan </a:t>
            </a:r>
            <a:r>
              <a:rPr lang="es-ES" sz="1100" dirty="0" err="1">
                <a:ln w="0"/>
              </a:rPr>
              <a:t>subservicios</a:t>
            </a:r>
            <a:r>
              <a:rPr lang="es-ES" sz="1100" dirty="0">
                <a:ln w="0"/>
              </a:rPr>
              <a:t>) que puedan ser sustituidos, en el futuro, por nuevos servicios de Azure que se consideren a nivel corporativo más convenientes (criterios de seguridad, funcionales, económicos, etc.). En el caso de servicios que también usen </a:t>
            </a:r>
            <a:r>
              <a:rPr lang="es-ES" sz="1100" dirty="0" err="1">
                <a:ln w="0"/>
              </a:rPr>
              <a:t>subservicios</a:t>
            </a:r>
            <a:r>
              <a:rPr lang="es-ES" sz="1100" dirty="0">
                <a:ln w="0"/>
              </a:rPr>
              <a:t> de proyectos, deberá ser evaluado el impacto desde el área de Infraestructura antes de tomar esta decisión.</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35395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7842"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Organización de proyectos y responsabilidades (2/2)</a:t>
            </a:r>
            <a:endParaRPr lang="es-ES" sz="1800" dirty="0"/>
          </a:p>
        </p:txBody>
      </p:sp>
      <p:sp>
        <p:nvSpPr>
          <p:cNvPr id="5" name="Marcador de texto 4"/>
          <p:cNvSpPr>
            <a:spLocks noGrp="1"/>
          </p:cNvSpPr>
          <p:nvPr>
            <p:ph type="body" sz="quarter" idx="13"/>
          </p:nvPr>
        </p:nvSpPr>
        <p:spPr/>
        <p:txBody>
          <a:bodyPr/>
          <a:lstStyle/>
          <a:p>
            <a:r>
              <a:rPr lang="es-ES" dirty="0"/>
              <a:t>DESPLIEGUE ARQUITECTURA – Organización de proyectos y responsabilidades</a:t>
            </a:r>
          </a:p>
        </p:txBody>
      </p:sp>
      <p:sp>
        <p:nvSpPr>
          <p:cNvPr id="78" name="Rectángulo 77"/>
          <p:cNvSpPr/>
          <p:nvPr/>
        </p:nvSpPr>
        <p:spPr>
          <a:xfrm>
            <a:off x="119062" y="890023"/>
            <a:ext cx="8865450" cy="3647152"/>
          </a:xfrm>
          <a:prstGeom prst="rect">
            <a:avLst/>
          </a:prstGeom>
          <a:noFill/>
        </p:spPr>
        <p:txBody>
          <a:bodyPr wrap="square">
            <a:spAutoFit/>
          </a:bodyPr>
          <a:lstStyle/>
          <a:p>
            <a:pPr marL="171450" indent="-171450">
              <a:spcAft>
                <a:spcPts val="600"/>
              </a:spcAft>
              <a:buFont typeface="Arial" panose="020B0604020202020204" pitchFamily="34" charset="0"/>
              <a:buChar char="•"/>
            </a:pPr>
            <a:r>
              <a:rPr lang="es-ES" sz="1100" dirty="0">
                <a:ln w="0"/>
              </a:rPr>
              <a:t>Resto de proyectos (casos de uso):</a:t>
            </a:r>
          </a:p>
          <a:p>
            <a:pPr marL="514350" lvl="1" indent="-171450">
              <a:spcAft>
                <a:spcPts val="600"/>
              </a:spcAft>
              <a:buFont typeface="Arial" panose="020B0604020202020204" pitchFamily="34" charset="0"/>
              <a:buChar char="•"/>
            </a:pPr>
            <a:r>
              <a:rPr lang="es-ES" sz="1100" dirty="0">
                <a:ln w="0"/>
              </a:rPr>
              <a:t>Cada uno de estos proyectos cubren todas o algunas de las siguientes funcionalidades:</a:t>
            </a:r>
          </a:p>
          <a:p>
            <a:pPr marL="857250" lvl="2" indent="-171450">
              <a:spcAft>
                <a:spcPts val="600"/>
              </a:spcAft>
              <a:buFont typeface="Arial" panose="020B0604020202020204" pitchFamily="34" charset="0"/>
              <a:buChar char="•"/>
            </a:pPr>
            <a:r>
              <a:rPr lang="es-ES" sz="1100" dirty="0">
                <a:ln w="0"/>
              </a:rPr>
              <a:t>Transformaciones de datos desde la capa Standard hasta la capa </a:t>
            </a:r>
            <a:r>
              <a:rPr lang="es-ES" sz="1100" dirty="0" err="1">
                <a:ln w="0"/>
              </a:rPr>
              <a:t>Enriched</a:t>
            </a:r>
            <a:endParaRPr lang="es-ES" sz="1100" dirty="0">
              <a:ln w="0"/>
            </a:endParaRPr>
          </a:p>
          <a:p>
            <a:pPr marL="857250" lvl="2" indent="-171450">
              <a:spcAft>
                <a:spcPts val="600"/>
              </a:spcAft>
              <a:buFont typeface="Arial" panose="020B0604020202020204" pitchFamily="34" charset="0"/>
              <a:buChar char="•"/>
            </a:pPr>
            <a:r>
              <a:rPr lang="es-ES" sz="1100" dirty="0">
                <a:ln w="0"/>
              </a:rPr>
              <a:t>Reglas de negocio encaminadas a generar capa </a:t>
            </a:r>
            <a:r>
              <a:rPr lang="es-ES" sz="1100" dirty="0" err="1">
                <a:ln w="0"/>
              </a:rPr>
              <a:t>Enriched</a:t>
            </a:r>
            <a:endParaRPr lang="es-ES" sz="1100" dirty="0">
              <a:ln w="0"/>
            </a:endParaRPr>
          </a:p>
          <a:p>
            <a:pPr marL="857250" lvl="2" indent="-171450">
              <a:spcAft>
                <a:spcPts val="600"/>
              </a:spcAft>
              <a:buFont typeface="Arial" panose="020B0604020202020204" pitchFamily="34" charset="0"/>
              <a:buChar char="•"/>
            </a:pPr>
            <a:r>
              <a:rPr lang="es-ES" sz="1100" dirty="0">
                <a:ln w="0"/>
              </a:rPr>
              <a:t>Visualizaciones de datos en </a:t>
            </a:r>
            <a:r>
              <a:rPr lang="es-ES" sz="1100" dirty="0" err="1">
                <a:ln w="0"/>
              </a:rPr>
              <a:t>Power</a:t>
            </a:r>
            <a:r>
              <a:rPr lang="es-ES" sz="1100" dirty="0">
                <a:ln w="0"/>
              </a:rPr>
              <a:t> BI</a:t>
            </a:r>
          </a:p>
          <a:p>
            <a:pPr marL="857250" lvl="2" indent="-171450">
              <a:spcAft>
                <a:spcPts val="600"/>
              </a:spcAft>
              <a:buFont typeface="Arial" panose="020B0604020202020204" pitchFamily="34" charset="0"/>
              <a:buChar char="•"/>
            </a:pPr>
            <a:r>
              <a:rPr lang="es-ES" sz="1100" dirty="0" err="1">
                <a:ln w="0"/>
              </a:rPr>
              <a:t>Reporting</a:t>
            </a:r>
            <a:r>
              <a:rPr lang="es-ES" sz="1100" dirty="0">
                <a:ln w="0"/>
              </a:rPr>
              <a:t> tradicional</a:t>
            </a:r>
          </a:p>
          <a:p>
            <a:pPr marL="857250" lvl="2" indent="-171450">
              <a:spcAft>
                <a:spcPts val="600"/>
              </a:spcAft>
              <a:buFont typeface="Arial" panose="020B0604020202020204" pitchFamily="34" charset="0"/>
              <a:buChar char="•"/>
            </a:pPr>
            <a:r>
              <a:rPr lang="es-ES" sz="1100" dirty="0">
                <a:ln w="0"/>
              </a:rPr>
              <a:t>Modelos de analítica avanzada, tanto el entrenamiento como su </a:t>
            </a:r>
            <a:r>
              <a:rPr lang="es-ES" sz="1100" dirty="0" err="1">
                <a:ln w="0"/>
              </a:rPr>
              <a:t>productivización</a:t>
            </a:r>
            <a:endParaRPr lang="es-ES" sz="1100" dirty="0">
              <a:ln w="0"/>
            </a:endParaRPr>
          </a:p>
          <a:p>
            <a:pPr marL="514350" lvl="1" indent="-171450">
              <a:spcAft>
                <a:spcPts val="600"/>
              </a:spcAft>
              <a:buFont typeface="Arial" panose="020B0604020202020204" pitchFamily="34" charset="0"/>
              <a:buChar char="•"/>
            </a:pPr>
            <a:r>
              <a:rPr lang="es-ES" sz="1100" dirty="0">
                <a:ln w="0"/>
              </a:rPr>
              <a:t>Los participantes de estos proyectos tienen las siguientes responsabilidades:</a:t>
            </a:r>
          </a:p>
          <a:p>
            <a:pPr marL="857250" lvl="2" indent="-171450">
              <a:spcAft>
                <a:spcPts val="600"/>
              </a:spcAft>
              <a:buFont typeface="Arial" panose="020B0604020202020204" pitchFamily="34" charset="0"/>
              <a:buChar char="•"/>
            </a:pPr>
            <a:r>
              <a:rPr lang="es-ES" sz="1100" dirty="0">
                <a:ln w="0"/>
              </a:rPr>
              <a:t>Dotar a los equipos de Negocio de los datos en la capa </a:t>
            </a:r>
            <a:r>
              <a:rPr lang="es-ES" sz="1100" dirty="0" err="1">
                <a:ln w="0"/>
              </a:rPr>
              <a:t>Enriched</a:t>
            </a:r>
            <a:r>
              <a:rPr lang="es-ES" sz="1100" dirty="0">
                <a:ln w="0"/>
              </a:rPr>
              <a:t> del </a:t>
            </a:r>
            <a:r>
              <a:rPr lang="es-ES" sz="1100" dirty="0" err="1">
                <a:ln w="0"/>
              </a:rPr>
              <a:t>Datalake</a:t>
            </a:r>
            <a:r>
              <a:rPr lang="es-ES" sz="1100" dirty="0">
                <a:ln w="0"/>
              </a:rPr>
              <a:t>, tanto en nivel frío, en el Data Lake, como en nivel caliente, si procede (por ejemplo, </a:t>
            </a:r>
            <a:r>
              <a:rPr lang="es-ES" sz="1100" dirty="0" err="1">
                <a:ln w="0"/>
              </a:rPr>
              <a:t>Azure</a:t>
            </a:r>
            <a:r>
              <a:rPr lang="es-ES" sz="1100" dirty="0">
                <a:ln w="0"/>
              </a:rPr>
              <a:t> SQL </a:t>
            </a:r>
            <a:r>
              <a:rPr lang="es-ES" sz="1100" dirty="0" err="1">
                <a:ln w="0"/>
              </a:rPr>
              <a:t>Database</a:t>
            </a:r>
            <a:r>
              <a:rPr lang="es-ES" sz="1100" dirty="0">
                <a:ln w="0"/>
              </a:rPr>
              <a:t> o </a:t>
            </a:r>
            <a:r>
              <a:rPr lang="es-ES" sz="1100" dirty="0" err="1">
                <a:ln w="0"/>
              </a:rPr>
              <a:t>Azure</a:t>
            </a:r>
            <a:r>
              <a:rPr lang="es-ES" sz="1100" dirty="0">
                <a:ln w="0"/>
              </a:rPr>
              <a:t> SQL Data </a:t>
            </a:r>
            <a:r>
              <a:rPr lang="es-ES" sz="1100" dirty="0" err="1">
                <a:ln w="0"/>
              </a:rPr>
              <a:t>Warehouse</a:t>
            </a:r>
            <a:r>
              <a:rPr lang="es-ES" sz="1100" dirty="0">
                <a:ln w="0"/>
              </a:rPr>
              <a:t>)</a:t>
            </a:r>
          </a:p>
          <a:p>
            <a:pPr marL="857250" lvl="2" indent="-171450">
              <a:spcAft>
                <a:spcPts val="600"/>
              </a:spcAft>
              <a:buFont typeface="Arial" panose="020B0604020202020204" pitchFamily="34" charset="0"/>
              <a:buChar char="•"/>
            </a:pPr>
            <a:r>
              <a:rPr lang="es-ES" sz="1100" dirty="0">
                <a:ln w="0"/>
              </a:rPr>
              <a:t>Desplegar y configurar los </a:t>
            </a:r>
            <a:r>
              <a:rPr lang="es-ES" sz="1100" dirty="0" err="1">
                <a:ln w="0"/>
              </a:rPr>
              <a:t>subservicios</a:t>
            </a:r>
            <a:r>
              <a:rPr lang="es-ES" sz="1100" dirty="0">
                <a:ln w="0"/>
              </a:rPr>
              <a:t> que ellos utilizan, dentro de cada servicio básico desplegado por el equipo </a:t>
            </a:r>
            <a:r>
              <a:rPr lang="es-ES" sz="1100" dirty="0" err="1">
                <a:ln w="0"/>
              </a:rPr>
              <a:t>core</a:t>
            </a:r>
            <a:r>
              <a:rPr lang="es-ES" sz="1100" dirty="0">
                <a:ln w="0"/>
              </a:rPr>
              <a:t>. Ejemplo: pipelines en Azure Data Factory, clústeres y/o </a:t>
            </a:r>
            <a:r>
              <a:rPr lang="es-ES" sz="1100" dirty="0" err="1">
                <a:ln w="0"/>
              </a:rPr>
              <a:t>jobs</a:t>
            </a:r>
            <a:r>
              <a:rPr lang="es-ES" sz="1100" dirty="0">
                <a:ln w="0"/>
              </a:rPr>
              <a:t> en Azure </a:t>
            </a:r>
            <a:r>
              <a:rPr lang="es-ES" sz="1100" dirty="0" err="1">
                <a:ln w="0"/>
              </a:rPr>
              <a:t>Databricks</a:t>
            </a:r>
            <a:r>
              <a:rPr lang="es-ES" sz="1100" dirty="0">
                <a:ln w="0"/>
              </a:rPr>
              <a:t>, visualizaciones en </a:t>
            </a:r>
            <a:r>
              <a:rPr lang="es-ES" sz="1100" dirty="0" err="1">
                <a:ln w="0"/>
              </a:rPr>
              <a:t>Power</a:t>
            </a:r>
            <a:r>
              <a:rPr lang="es-ES" sz="1100" dirty="0">
                <a:ln w="0"/>
              </a:rPr>
              <a:t> BI, etc.</a:t>
            </a:r>
          </a:p>
          <a:p>
            <a:pPr marL="857250" lvl="2" indent="-171450">
              <a:spcAft>
                <a:spcPts val="600"/>
              </a:spcAft>
              <a:buFont typeface="Arial" panose="020B0604020202020204" pitchFamily="34" charset="0"/>
              <a:buChar char="•"/>
            </a:pPr>
            <a:r>
              <a:rPr lang="es-ES" sz="1100" dirty="0">
                <a:ln w="0"/>
              </a:rPr>
              <a:t>De forma compartida, completar/enriquecer la catalogación de datos asociada a su caso de uso en la capa Standard. Además, de forma exclusiva, realizar la catalogación de datos de capa </a:t>
            </a:r>
            <a:r>
              <a:rPr lang="es-ES" sz="1100" dirty="0" err="1">
                <a:ln w="0"/>
              </a:rPr>
              <a:t>Enriched</a:t>
            </a:r>
            <a:r>
              <a:rPr lang="es-ES" sz="1100" dirty="0">
                <a:ln w="0"/>
              </a:rPr>
              <a:t> asociados a su caso de uso.</a:t>
            </a:r>
          </a:p>
          <a:p>
            <a:pPr marL="857250" lvl="2" indent="-171450">
              <a:spcAft>
                <a:spcPts val="600"/>
              </a:spcAft>
              <a:buFont typeface="Arial" panose="020B0604020202020204" pitchFamily="34" charset="0"/>
              <a:buChar char="•"/>
            </a:pPr>
            <a:r>
              <a:rPr lang="es-ES" sz="1100" dirty="0" err="1">
                <a:ln w="0"/>
              </a:rPr>
              <a:t>Refactorizar</a:t>
            </a:r>
            <a:r>
              <a:rPr lang="es-ES" sz="1100" dirty="0">
                <a:ln w="0"/>
              </a:rPr>
              <a:t> de forma autónoma aquellos </a:t>
            </a:r>
            <a:r>
              <a:rPr lang="es-ES" sz="1100" dirty="0" err="1">
                <a:ln w="0"/>
              </a:rPr>
              <a:t>subservicios</a:t>
            </a:r>
            <a:r>
              <a:rPr lang="es-ES" sz="1100" dirty="0">
                <a:ln w="0"/>
              </a:rPr>
              <a:t> de su ámbito que puedan ser mejorados (criterios de seguridad, funcionales, económicos, etc.).</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74628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428155" cy="860073"/>
          </a:xfrm>
        </p:spPr>
        <p:txBody>
          <a:bodyPr/>
          <a:lstStyle/>
          <a:p>
            <a:pPr marL="0" indent="0">
              <a:buNone/>
            </a:pPr>
            <a:r>
              <a:rPr lang="es-ES" dirty="0"/>
              <a:t>Convenciones a seguir para asegurar la uniformidad de proyectos, CI/CD y calidad</a:t>
            </a:r>
          </a:p>
        </p:txBody>
      </p:sp>
      <p:sp>
        <p:nvSpPr>
          <p:cNvPr id="4" name="Título 3"/>
          <p:cNvSpPr>
            <a:spLocks noGrp="1"/>
          </p:cNvSpPr>
          <p:nvPr>
            <p:ph type="title"/>
          </p:nvPr>
        </p:nvSpPr>
        <p:spPr/>
        <p:txBody>
          <a:bodyPr/>
          <a:lstStyle/>
          <a:p>
            <a:r>
              <a:rPr lang="es-ES" dirty="0"/>
              <a:t>Convenciones de uso de Azure </a:t>
            </a:r>
            <a:r>
              <a:rPr lang="es-ES" dirty="0" err="1"/>
              <a:t>DevOps</a:t>
            </a:r>
            <a:endParaRPr lang="es-ES" dirty="0"/>
          </a:p>
        </p:txBody>
      </p:sp>
      <p:sp>
        <p:nvSpPr>
          <p:cNvPr id="6" name="Marcador de contenido 5"/>
          <p:cNvSpPr>
            <a:spLocks noGrp="1"/>
          </p:cNvSpPr>
          <p:nvPr>
            <p:ph sz="quarter" idx="11"/>
          </p:nvPr>
        </p:nvSpPr>
        <p:spPr>
          <a:ln>
            <a:solidFill>
              <a:srgbClr val="639FCB"/>
            </a:solidFill>
          </a:ln>
        </p:spPr>
        <p:txBody>
          <a:bodyPr/>
          <a:lstStyle/>
          <a:p>
            <a:r>
              <a:rPr lang="es-ES" dirty="0"/>
              <a:t>05</a:t>
            </a:r>
          </a:p>
        </p:txBody>
      </p:sp>
    </p:spTree>
    <p:extLst>
      <p:ext uri="{BB962C8B-B14F-4D97-AF65-F5344CB8AC3E}">
        <p14:creationId xmlns:p14="http://schemas.microsoft.com/office/powerpoint/2010/main" val="107864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6819"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Convenciones de uso de Azure </a:t>
            </a:r>
            <a:r>
              <a:rPr lang="es-ES" dirty="0" err="1"/>
              <a:t>DevOps</a:t>
            </a:r>
            <a:r>
              <a:rPr lang="es-ES" dirty="0"/>
              <a:t> (1/5)</a:t>
            </a:r>
            <a:endParaRPr lang="es-ES" sz="1800" dirty="0"/>
          </a:p>
        </p:txBody>
      </p:sp>
      <p:sp>
        <p:nvSpPr>
          <p:cNvPr id="5" name="Marcador de texto 4"/>
          <p:cNvSpPr>
            <a:spLocks noGrp="1"/>
          </p:cNvSpPr>
          <p:nvPr>
            <p:ph type="body" sz="quarter" idx="13"/>
          </p:nvPr>
        </p:nvSpPr>
        <p:spPr/>
        <p:txBody>
          <a:bodyPr/>
          <a:lstStyle/>
          <a:p>
            <a:r>
              <a:rPr lang="es-ES" dirty="0"/>
              <a:t>DESPLIEGUE ARQUITECTURA – Convenciones de uso de Azure </a:t>
            </a:r>
            <a:r>
              <a:rPr lang="es-ES" dirty="0" err="1"/>
              <a:t>DevOps</a:t>
            </a:r>
            <a:endParaRPr lang="es-ES" dirty="0"/>
          </a:p>
        </p:txBody>
      </p:sp>
      <p:sp>
        <p:nvSpPr>
          <p:cNvPr id="78" name="Rectángulo 77"/>
          <p:cNvSpPr/>
          <p:nvPr/>
        </p:nvSpPr>
        <p:spPr>
          <a:xfrm>
            <a:off x="119062" y="890023"/>
            <a:ext cx="8865450" cy="4019177"/>
          </a:xfrm>
          <a:prstGeom prst="rect">
            <a:avLst/>
          </a:prstGeom>
          <a:noFill/>
        </p:spPr>
        <p:txBody>
          <a:bodyPr wrap="square">
            <a:spAutoFit/>
          </a:bodyPr>
          <a:lstStyle/>
          <a:p>
            <a:pPr>
              <a:lnSpc>
                <a:spcPct val="150000"/>
              </a:lnSpc>
              <a:spcAft>
                <a:spcPts val="600"/>
              </a:spcAft>
            </a:pPr>
            <a:r>
              <a:rPr lang="es-ES" sz="1050" dirty="0">
                <a:ln w="0"/>
              </a:rPr>
              <a:t>Se indica a continuación un conjunto de convenciones para el desarrollo de proyectos de DATO bajo Azure </a:t>
            </a:r>
            <a:r>
              <a:rPr lang="es-ES" sz="1050" dirty="0" err="1">
                <a:ln w="0"/>
              </a:rPr>
              <a:t>DevOps</a:t>
            </a:r>
            <a:r>
              <a:rPr lang="es-ES" sz="1050" dirty="0">
                <a:ln w="0"/>
              </a:rPr>
              <a:t>. Algunas de estas convenciones podrían extrapolarse a todo tipo de proyectos:</a:t>
            </a:r>
          </a:p>
          <a:p>
            <a:pPr marL="171450" indent="-171450">
              <a:lnSpc>
                <a:spcPct val="150000"/>
              </a:lnSpc>
              <a:buFont typeface="Arial" panose="020B0604020202020204" pitchFamily="34" charset="0"/>
              <a:buChar char="•"/>
            </a:pPr>
            <a:r>
              <a:rPr lang="es-ES" sz="1050" dirty="0"/>
              <a:t> A partir del dominio corporativo se creará una nueva organización de </a:t>
            </a:r>
            <a:r>
              <a:rPr lang="es-ES" sz="1050" dirty="0" err="1"/>
              <a:t>Azure</a:t>
            </a:r>
            <a:r>
              <a:rPr lang="es-ES" sz="1050" dirty="0"/>
              <a:t> </a:t>
            </a:r>
            <a:r>
              <a:rPr lang="es-ES" sz="1050" dirty="0" err="1"/>
              <a:t>DevOps</a:t>
            </a:r>
            <a:r>
              <a:rPr lang="es-ES" sz="1050" dirty="0"/>
              <a:t>, denominada </a:t>
            </a:r>
            <a:r>
              <a:rPr lang="es-ES" sz="1050" b="1" dirty="0"/>
              <a:t>DATO</a:t>
            </a:r>
          </a:p>
          <a:p>
            <a:pPr marL="171450" indent="-171450">
              <a:lnSpc>
                <a:spcPct val="150000"/>
              </a:lnSpc>
              <a:buFont typeface="Arial" panose="020B0604020202020204" pitchFamily="34" charset="0"/>
              <a:buChar char="•"/>
            </a:pPr>
            <a:r>
              <a:rPr lang="es-ES" sz="1050" dirty="0"/>
              <a:t> Dentro de esta organización se ubicarán todos los proyectos relativos a creación del </a:t>
            </a:r>
            <a:r>
              <a:rPr lang="es-ES" sz="1050" dirty="0" err="1"/>
              <a:t>datalake</a:t>
            </a:r>
            <a:r>
              <a:rPr lang="es-ES" sz="1050" dirty="0"/>
              <a:t> y desarrollo de los casos de uso</a:t>
            </a:r>
          </a:p>
          <a:p>
            <a:pPr marL="171450" indent="-171450">
              <a:lnSpc>
                <a:spcPct val="150000"/>
              </a:lnSpc>
              <a:buFont typeface="Arial" panose="020B0604020202020204" pitchFamily="34" charset="0"/>
              <a:buChar char="•"/>
            </a:pPr>
            <a:r>
              <a:rPr lang="es-ES" sz="1050" dirty="0"/>
              <a:t> Se plantea la siguiente nomenclatura para proyectos:</a:t>
            </a:r>
          </a:p>
          <a:p>
            <a:pPr marL="742950" lvl="1" indent="-285750">
              <a:lnSpc>
                <a:spcPct val="150000"/>
              </a:lnSpc>
              <a:buFont typeface="Arial" panose="020B0604020202020204" pitchFamily="34" charset="0"/>
              <a:buChar char="•"/>
            </a:pPr>
            <a:r>
              <a:rPr lang="es-ES" sz="1050" dirty="0"/>
              <a:t>El proyecto relativo a infraestructura básica de arranque, ingestas de datos y transformaciones hasta capa Standard se denominará </a:t>
            </a:r>
            <a:r>
              <a:rPr lang="es-ES" sz="1050" b="1" dirty="0"/>
              <a:t>CORE</a:t>
            </a:r>
          </a:p>
          <a:p>
            <a:pPr marL="742950" lvl="1" indent="-285750">
              <a:lnSpc>
                <a:spcPct val="150000"/>
              </a:lnSpc>
              <a:buFont typeface="Arial" panose="020B0604020202020204" pitchFamily="34" charset="0"/>
              <a:buChar char="•"/>
            </a:pPr>
            <a:r>
              <a:rPr lang="es-ES" sz="1050" dirty="0"/>
              <a:t>El proyecto relativo al caso de uso </a:t>
            </a:r>
            <a:r>
              <a:rPr lang="es-ES" sz="1050" dirty="0" err="1"/>
              <a:t>dummy</a:t>
            </a:r>
            <a:r>
              <a:rPr lang="es-ES" sz="1050" dirty="0"/>
              <a:t>, a modo de prueba de integración, se denominará </a:t>
            </a:r>
            <a:r>
              <a:rPr lang="es-ES" sz="1050" b="1" dirty="0"/>
              <a:t>DUMMY</a:t>
            </a:r>
          </a:p>
          <a:p>
            <a:pPr marL="742950" lvl="1" indent="-285750">
              <a:lnSpc>
                <a:spcPct val="150000"/>
              </a:lnSpc>
              <a:buFont typeface="Arial" panose="020B0604020202020204" pitchFamily="34" charset="0"/>
              <a:buChar char="•"/>
            </a:pPr>
            <a:r>
              <a:rPr lang="es-ES" sz="1050" dirty="0"/>
              <a:t>Todos los demás proyectos relativos a casos de uso tendrán un nombre sencillo de una o dos palabras en mayúsculas. En el caso de ser dos palabras, se separarán usando guiones medios. Esto puede darse, por ejemplo, en casos de uso relacionados, como por ejemplo: FORECAST-OCUPACION, FORECAST-ABANDONO</a:t>
            </a:r>
          </a:p>
          <a:p>
            <a:pPr marL="171450" indent="-171450">
              <a:lnSpc>
                <a:spcPct val="150000"/>
              </a:lnSpc>
              <a:buFont typeface="Arial" panose="020B0604020202020204" pitchFamily="34" charset="0"/>
              <a:buChar char="•"/>
            </a:pPr>
            <a:r>
              <a:rPr lang="es-ES" sz="1050" dirty="0"/>
              <a:t> Los proyectos permiten el uso de </a:t>
            </a:r>
            <a:r>
              <a:rPr lang="es-ES" sz="1050" b="1" dirty="0" err="1"/>
              <a:t>tags</a:t>
            </a:r>
            <a:r>
              <a:rPr lang="es-ES" sz="1050" dirty="0"/>
              <a:t> para facilitar sus búsquedas. Se deben usar </a:t>
            </a:r>
            <a:r>
              <a:rPr lang="es-ES" sz="1050" dirty="0" err="1"/>
              <a:t>tags</a:t>
            </a:r>
            <a:r>
              <a:rPr lang="es-ES" sz="1050" dirty="0"/>
              <a:t>, siendo, como mínimo, los siguientes:</a:t>
            </a:r>
          </a:p>
          <a:p>
            <a:pPr marL="742950" lvl="1" indent="-285750">
              <a:lnSpc>
                <a:spcPct val="150000"/>
              </a:lnSpc>
              <a:buFont typeface="Arial" panose="020B0604020202020204" pitchFamily="34" charset="0"/>
              <a:buChar char="•"/>
            </a:pPr>
            <a:r>
              <a:rPr lang="es-ES" sz="1050" dirty="0"/>
              <a:t>Categoría del caso de uso (o CORE si es de infraestructura básica) (Ejemplo: </a:t>
            </a:r>
            <a:r>
              <a:rPr lang="es-ES" sz="1050" dirty="0" err="1"/>
              <a:t>forecast</a:t>
            </a:r>
            <a:r>
              <a:rPr lang="es-ES" sz="1050" dirty="0"/>
              <a:t>)</a:t>
            </a:r>
          </a:p>
          <a:p>
            <a:pPr marL="742950" lvl="1" indent="-285750">
              <a:lnSpc>
                <a:spcPct val="150000"/>
              </a:lnSpc>
              <a:buFont typeface="Arial" panose="020B0604020202020204" pitchFamily="34" charset="0"/>
              <a:buChar char="•"/>
            </a:pPr>
            <a:r>
              <a:rPr lang="es-ES" sz="1050" dirty="0"/>
              <a:t>Subcategoría del caso de uso (si aplica) (ejemplo: ocupación)</a:t>
            </a:r>
          </a:p>
          <a:p>
            <a:pPr marL="742950" lvl="1" indent="-285750">
              <a:lnSpc>
                <a:spcPct val="150000"/>
              </a:lnSpc>
              <a:buFont typeface="Arial" panose="020B0604020202020204" pitchFamily="34" charset="0"/>
              <a:buChar char="•"/>
            </a:pPr>
            <a:r>
              <a:rPr lang="es-ES" sz="1050" dirty="0"/>
              <a:t>Lenguajes de programación/scripting empleados (por ejemplo: </a:t>
            </a:r>
            <a:r>
              <a:rPr lang="es-ES" sz="1050" dirty="0" err="1"/>
              <a:t>Terraform</a:t>
            </a:r>
            <a:r>
              <a:rPr lang="es-ES" sz="1050" dirty="0"/>
              <a:t>, R, Python, etc.)</a:t>
            </a:r>
          </a:p>
          <a:p>
            <a:pPr marL="177800">
              <a:lnSpc>
                <a:spcPct val="150000"/>
              </a:lnSpc>
            </a:pPr>
            <a:r>
              <a:rPr lang="es-ES" sz="1050" dirty="0"/>
              <a:t>En cualquier caso, los </a:t>
            </a:r>
            <a:r>
              <a:rPr lang="es-ES" sz="1050" dirty="0" err="1"/>
              <a:t>tags</a:t>
            </a:r>
            <a:r>
              <a:rPr lang="es-ES" sz="1050" dirty="0"/>
              <a:t> no son case-</a:t>
            </a:r>
            <a:r>
              <a:rPr lang="es-ES" sz="1050" dirty="0" err="1"/>
              <a:t>sensitive</a:t>
            </a:r>
            <a:endParaRPr lang="es-ES" sz="1050" b="1" dirty="0">
              <a:ln w="0"/>
            </a:endParaRP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7" name="Imagen 6">
            <a:extLst>
              <a:ext uri="{FF2B5EF4-FFF2-40B4-BE49-F238E27FC236}">
                <a16:creationId xmlns:a16="http://schemas.microsoft.com/office/drawing/2014/main" id="{B215D563-2232-214B-8C51-9053CE750814}"/>
              </a:ext>
            </a:extLst>
          </p:cNvPr>
          <p:cNvPicPr>
            <a:picLocks noChangeAspect="1"/>
          </p:cNvPicPr>
          <p:nvPr/>
        </p:nvPicPr>
        <p:blipFill rotWithShape="1">
          <a:blip r:embed="rId7"/>
          <a:srcRect l="17530" r="17077"/>
          <a:stretch/>
        </p:blipFill>
        <p:spPr>
          <a:xfrm>
            <a:off x="7235251" y="220051"/>
            <a:ext cx="1581385" cy="611520"/>
          </a:xfrm>
          <a:prstGeom prst="parallelogram">
            <a:avLst/>
          </a:prstGeom>
        </p:spPr>
      </p:pic>
    </p:spTree>
    <p:extLst>
      <p:ext uri="{BB962C8B-B14F-4D97-AF65-F5344CB8AC3E}">
        <p14:creationId xmlns:p14="http://schemas.microsoft.com/office/powerpoint/2010/main" val="229150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8863"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Convenciones de uso de Azure </a:t>
            </a:r>
            <a:r>
              <a:rPr lang="es-ES" dirty="0" err="1"/>
              <a:t>DevOps</a:t>
            </a:r>
            <a:r>
              <a:rPr lang="es-ES" dirty="0"/>
              <a:t> (2/5)</a:t>
            </a:r>
            <a:endParaRPr lang="es-ES" sz="1800" dirty="0"/>
          </a:p>
        </p:txBody>
      </p:sp>
      <p:sp>
        <p:nvSpPr>
          <p:cNvPr id="5" name="Marcador de texto 4"/>
          <p:cNvSpPr>
            <a:spLocks noGrp="1"/>
          </p:cNvSpPr>
          <p:nvPr>
            <p:ph type="body" sz="quarter" idx="13"/>
          </p:nvPr>
        </p:nvSpPr>
        <p:spPr/>
        <p:txBody>
          <a:bodyPr/>
          <a:lstStyle/>
          <a:p>
            <a:r>
              <a:rPr lang="es-ES" dirty="0"/>
              <a:t>DESPLIEGUE ARQUITECTURA – Convenciones de uso de Azure </a:t>
            </a:r>
            <a:r>
              <a:rPr lang="es-ES" dirty="0" err="1"/>
              <a:t>DevOps</a:t>
            </a:r>
            <a:endParaRPr lang="es-ES" dirty="0"/>
          </a:p>
        </p:txBody>
      </p:sp>
      <p:sp>
        <p:nvSpPr>
          <p:cNvPr id="78" name="Rectángulo 77"/>
          <p:cNvSpPr/>
          <p:nvPr/>
        </p:nvSpPr>
        <p:spPr>
          <a:xfrm>
            <a:off x="119062" y="890023"/>
            <a:ext cx="8865450" cy="4019177"/>
          </a:xfrm>
          <a:prstGeom prst="rect">
            <a:avLst/>
          </a:prstGeom>
          <a:noFill/>
        </p:spPr>
        <p:txBody>
          <a:bodyPr wrap="square">
            <a:spAutoFit/>
          </a:bodyPr>
          <a:lstStyle/>
          <a:p>
            <a:pPr marL="171450" indent="-171450">
              <a:lnSpc>
                <a:spcPct val="150000"/>
              </a:lnSpc>
              <a:spcAft>
                <a:spcPts val="600"/>
              </a:spcAft>
              <a:buFont typeface="Arial" panose="020B0604020202020204" pitchFamily="34" charset="0"/>
              <a:buChar char="•"/>
            </a:pPr>
            <a:r>
              <a:rPr lang="es-ES" sz="1050" dirty="0"/>
              <a:t>Es importante que todos los proyectos tengan una organización similar para que su mantenimiento sea más sencillo:</a:t>
            </a:r>
          </a:p>
          <a:p>
            <a:pPr marL="742950" lvl="1" indent="-285750">
              <a:lnSpc>
                <a:spcPct val="150000"/>
              </a:lnSpc>
              <a:buFont typeface="Arial" panose="020B0604020202020204" pitchFamily="34" charset="0"/>
              <a:buChar char="•"/>
            </a:pPr>
            <a:r>
              <a:rPr lang="es-ES" sz="1050" dirty="0"/>
              <a:t>El repositorio a emplear será </a:t>
            </a:r>
            <a:r>
              <a:rPr lang="es-ES" sz="1050" b="1" dirty="0"/>
              <a:t>Azure Repos </a:t>
            </a:r>
            <a:r>
              <a:rPr lang="es-ES" sz="1050" b="1" dirty="0" err="1"/>
              <a:t>Git</a:t>
            </a:r>
            <a:r>
              <a:rPr lang="es-ES" sz="1050" dirty="0"/>
              <a:t>, ofrecido por defecto por Azure </a:t>
            </a:r>
            <a:r>
              <a:rPr lang="es-ES" sz="1050" dirty="0" err="1"/>
              <a:t>DevOps</a:t>
            </a:r>
            <a:r>
              <a:rPr lang="es-ES" sz="1050" dirty="0"/>
              <a:t>, aunque se podrá evaluar el uso futuro de proyectos privados en </a:t>
            </a:r>
            <a:r>
              <a:rPr lang="es-ES" sz="1050" dirty="0" err="1"/>
              <a:t>Github</a:t>
            </a:r>
            <a:r>
              <a:rPr lang="es-ES" sz="1050" dirty="0"/>
              <a:t> (a determinar por </a:t>
            </a:r>
            <a:r>
              <a:rPr lang="es-ES" sz="1050" dirty="0" err="1"/>
              <a:t>Iberostar</a:t>
            </a:r>
            <a:r>
              <a:rPr lang="es-ES" sz="1050" dirty="0"/>
              <a:t>).</a:t>
            </a:r>
          </a:p>
          <a:p>
            <a:pPr marL="742950" lvl="1" indent="-285750">
              <a:lnSpc>
                <a:spcPct val="150000"/>
              </a:lnSpc>
              <a:buFont typeface="Arial" panose="020B0604020202020204" pitchFamily="34" charset="0"/>
              <a:buChar char="•"/>
            </a:pPr>
            <a:r>
              <a:rPr lang="es-ES" sz="1050" dirty="0"/>
              <a:t>El directorio raíz de código debe incluir un documento denominado </a:t>
            </a:r>
            <a:r>
              <a:rPr lang="es-ES" sz="1050" b="1" dirty="0"/>
              <a:t>README.md</a:t>
            </a:r>
            <a:r>
              <a:rPr lang="es-ES" sz="1050" dirty="0"/>
              <a:t>, con la descripción básica del proyecto, siguiendo así el estándar de GIT</a:t>
            </a:r>
          </a:p>
          <a:p>
            <a:pPr marL="742950" lvl="1" indent="-285750">
              <a:lnSpc>
                <a:spcPct val="150000"/>
              </a:lnSpc>
              <a:buFont typeface="Arial" panose="020B0604020202020204" pitchFamily="34" charset="0"/>
              <a:buChar char="•"/>
            </a:pPr>
            <a:r>
              <a:rPr lang="es-ES" sz="1050" dirty="0"/>
              <a:t>La sección de </a:t>
            </a:r>
            <a:r>
              <a:rPr lang="es-ES" sz="1050" b="1" dirty="0" err="1"/>
              <a:t>Overview</a:t>
            </a:r>
            <a:r>
              <a:rPr lang="es-ES" sz="1050" dirty="0"/>
              <a:t> del proyecto debe configurarse para que muestre el contenido del documento README.md. Asimismo, en esta sección se configurarán los </a:t>
            </a:r>
            <a:r>
              <a:rPr lang="es-ES" sz="1050" b="1" dirty="0" err="1"/>
              <a:t>tags</a:t>
            </a:r>
            <a:r>
              <a:rPr lang="es-ES" sz="1050" dirty="0"/>
              <a:t> de proyecto.</a:t>
            </a:r>
          </a:p>
          <a:p>
            <a:pPr marL="742950" lvl="1" indent="-285750">
              <a:lnSpc>
                <a:spcPct val="150000"/>
              </a:lnSpc>
              <a:buFont typeface="Arial" panose="020B0604020202020204" pitchFamily="34" charset="0"/>
              <a:buChar char="•"/>
            </a:pPr>
            <a:r>
              <a:rPr lang="es-ES" sz="1050" dirty="0"/>
              <a:t>El documento README.md debe incluir una sección donde se especifique, con el mayor detalle posible, los servicios de Azure que emplea este caso de uso, haciendo especial referencia a aquellos que se supone, como pre-requisito, que ya existen en el </a:t>
            </a:r>
            <a:r>
              <a:rPr lang="es-ES" sz="1050" dirty="0" err="1"/>
              <a:t>Datalake</a:t>
            </a:r>
            <a:r>
              <a:rPr lang="es-ES" sz="1050" dirty="0"/>
              <a:t> de Iberostar.</a:t>
            </a:r>
          </a:p>
          <a:p>
            <a:pPr marL="742950" lvl="1" indent="-285750">
              <a:lnSpc>
                <a:spcPct val="150000"/>
              </a:lnSpc>
              <a:buFont typeface="Arial" panose="020B0604020202020204" pitchFamily="34" charset="0"/>
              <a:buChar char="•"/>
            </a:pPr>
            <a:r>
              <a:rPr lang="es-ES" sz="1050" dirty="0"/>
              <a:t>Todo el código fuente del proyecto debe estar situado dentro de una carpeta denominada </a:t>
            </a:r>
            <a:r>
              <a:rPr lang="es-ES" sz="1050" b="1" dirty="0" err="1"/>
              <a:t>src</a:t>
            </a:r>
            <a:r>
              <a:rPr lang="es-ES" sz="1050" dirty="0"/>
              <a:t>.</a:t>
            </a:r>
          </a:p>
          <a:p>
            <a:pPr marL="742950" lvl="1" indent="-285750">
              <a:lnSpc>
                <a:spcPct val="150000"/>
              </a:lnSpc>
              <a:buFont typeface="Arial" panose="020B0604020202020204" pitchFamily="34" charset="0"/>
              <a:buChar char="•"/>
            </a:pPr>
            <a:r>
              <a:rPr lang="es-ES" sz="1050" dirty="0"/>
              <a:t>Si el proyecto requiere del despliegue de nuevos servicios de Azure, la carpeta </a:t>
            </a:r>
            <a:r>
              <a:rPr lang="es-ES" sz="1050" dirty="0" err="1"/>
              <a:t>src</a:t>
            </a:r>
            <a:r>
              <a:rPr lang="es-ES" sz="1050" dirty="0"/>
              <a:t> debe incluir dos carpetas (además de otras):</a:t>
            </a:r>
          </a:p>
          <a:p>
            <a:pPr marL="1143000" lvl="2" indent="-228600">
              <a:lnSpc>
                <a:spcPct val="150000"/>
              </a:lnSpc>
              <a:buFont typeface="Arial" panose="020B0604020202020204" pitchFamily="34" charset="0"/>
              <a:buChar char="•"/>
            </a:pPr>
            <a:r>
              <a:rPr lang="es-ES" sz="1050" dirty="0" err="1"/>
              <a:t>src</a:t>
            </a:r>
            <a:r>
              <a:rPr lang="es-ES" sz="1050" dirty="0"/>
              <a:t>/</a:t>
            </a:r>
            <a:r>
              <a:rPr lang="es-ES" sz="1050" dirty="0" err="1"/>
              <a:t>iac</a:t>
            </a:r>
            <a:r>
              <a:rPr lang="es-ES" sz="1050" dirty="0"/>
              <a:t>: acrónimo de </a:t>
            </a:r>
            <a:r>
              <a:rPr lang="es-ES" sz="1050" dirty="0" err="1"/>
              <a:t>Infrastructure</a:t>
            </a:r>
            <a:r>
              <a:rPr lang="es-ES" sz="1050" dirty="0"/>
              <a:t> As </a:t>
            </a:r>
            <a:r>
              <a:rPr lang="es-ES" sz="1050" dirty="0" err="1"/>
              <a:t>Code</a:t>
            </a:r>
            <a:r>
              <a:rPr lang="es-ES" sz="1050" dirty="0"/>
              <a:t>, en el que se almacenarán de manera organizada todos los ficheros de código fuente de </a:t>
            </a:r>
            <a:r>
              <a:rPr lang="es-ES" sz="1050" dirty="0" err="1"/>
              <a:t>Terraform</a:t>
            </a:r>
            <a:r>
              <a:rPr lang="es-ES" sz="1050" dirty="0"/>
              <a:t> (ver más adelante en este documento las políticas de scripting)</a:t>
            </a:r>
          </a:p>
          <a:p>
            <a:pPr marL="1143000" lvl="2" indent="-228600">
              <a:lnSpc>
                <a:spcPct val="150000"/>
              </a:lnSpc>
              <a:buFont typeface="Arial" panose="020B0604020202020204" pitchFamily="34" charset="0"/>
              <a:buChar char="•"/>
            </a:pPr>
            <a:r>
              <a:rPr lang="es-ES" sz="1050" dirty="0" err="1"/>
              <a:t>src</a:t>
            </a:r>
            <a:r>
              <a:rPr lang="es-ES" sz="1050" dirty="0"/>
              <a:t>/</a:t>
            </a:r>
            <a:r>
              <a:rPr lang="es-ES" sz="1050" dirty="0" err="1"/>
              <a:t>cac</a:t>
            </a:r>
            <a:r>
              <a:rPr lang="es-ES" sz="1050" dirty="0"/>
              <a:t>: acrónimo de </a:t>
            </a:r>
            <a:r>
              <a:rPr lang="es-ES" sz="1050" dirty="0" err="1"/>
              <a:t>Configuration</a:t>
            </a:r>
            <a:r>
              <a:rPr lang="es-ES" sz="1050" dirty="0"/>
              <a:t> as </a:t>
            </a:r>
            <a:r>
              <a:rPr lang="es-ES" sz="1050" dirty="0" err="1"/>
              <a:t>Code</a:t>
            </a:r>
            <a:r>
              <a:rPr lang="es-ES" sz="1050" dirty="0"/>
              <a:t>, en el que se almacenarán de manera organizada todos los ficheros de código fuente de </a:t>
            </a:r>
            <a:r>
              <a:rPr lang="es-ES" sz="1050" dirty="0" err="1"/>
              <a:t>Ansible</a:t>
            </a:r>
            <a:r>
              <a:rPr lang="es-ES" sz="1050" dirty="0"/>
              <a:t> (ver más adelante en este documento las políticas de scripting)</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5D035303-5E42-5743-851E-A8E2097F6F99}"/>
              </a:ext>
            </a:extLst>
          </p:cNvPr>
          <p:cNvPicPr>
            <a:picLocks noChangeAspect="1"/>
          </p:cNvPicPr>
          <p:nvPr/>
        </p:nvPicPr>
        <p:blipFill rotWithShape="1">
          <a:blip r:embed="rId7"/>
          <a:srcRect l="17530" r="17077"/>
          <a:stretch/>
        </p:blipFill>
        <p:spPr>
          <a:xfrm>
            <a:off x="7235251" y="220051"/>
            <a:ext cx="1581385" cy="611520"/>
          </a:xfrm>
          <a:prstGeom prst="parallelogram">
            <a:avLst/>
          </a:prstGeom>
        </p:spPr>
      </p:pic>
    </p:spTree>
    <p:extLst>
      <p:ext uri="{BB962C8B-B14F-4D97-AF65-F5344CB8AC3E}">
        <p14:creationId xmlns:p14="http://schemas.microsoft.com/office/powerpoint/2010/main" val="1991846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89887"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Convenciones de uso de Azure </a:t>
            </a:r>
            <a:r>
              <a:rPr lang="es-ES" dirty="0" err="1"/>
              <a:t>DevOps</a:t>
            </a:r>
            <a:r>
              <a:rPr lang="es-ES" dirty="0"/>
              <a:t> (3/5)</a:t>
            </a:r>
            <a:endParaRPr lang="es-ES" sz="1800" dirty="0"/>
          </a:p>
        </p:txBody>
      </p:sp>
      <p:sp>
        <p:nvSpPr>
          <p:cNvPr id="5" name="Marcador de texto 4"/>
          <p:cNvSpPr>
            <a:spLocks noGrp="1"/>
          </p:cNvSpPr>
          <p:nvPr>
            <p:ph type="body" sz="quarter" idx="13"/>
          </p:nvPr>
        </p:nvSpPr>
        <p:spPr/>
        <p:txBody>
          <a:bodyPr/>
          <a:lstStyle/>
          <a:p>
            <a:r>
              <a:rPr lang="es-ES" dirty="0"/>
              <a:t>DESPLIEGUE ARQUITECTURA – Convenciones de uso de Azure </a:t>
            </a:r>
            <a:r>
              <a:rPr lang="es-ES" dirty="0" err="1"/>
              <a:t>DevOps</a:t>
            </a:r>
            <a:endParaRPr lang="es-ES" dirty="0"/>
          </a:p>
        </p:txBody>
      </p:sp>
      <p:sp>
        <p:nvSpPr>
          <p:cNvPr id="78" name="Rectángulo 77"/>
          <p:cNvSpPr/>
          <p:nvPr/>
        </p:nvSpPr>
        <p:spPr>
          <a:xfrm>
            <a:off x="119062" y="890023"/>
            <a:ext cx="8865450" cy="3776803"/>
          </a:xfrm>
          <a:prstGeom prst="rect">
            <a:avLst/>
          </a:prstGeom>
          <a:noFill/>
        </p:spPr>
        <p:txBody>
          <a:bodyPr wrap="square">
            <a:spAutoFit/>
          </a:bodyPr>
          <a:lstStyle/>
          <a:p>
            <a:pPr marL="171450" indent="-171450">
              <a:lnSpc>
                <a:spcPct val="150000"/>
              </a:lnSpc>
              <a:spcAft>
                <a:spcPts val="600"/>
              </a:spcAft>
              <a:buFont typeface="Arial" panose="020B0604020202020204" pitchFamily="34" charset="0"/>
              <a:buChar char="•"/>
            </a:pPr>
            <a:r>
              <a:rPr lang="es-ES" sz="1050" dirty="0"/>
              <a:t>Es importante que todos los proyectos tengan una </a:t>
            </a:r>
            <a:r>
              <a:rPr lang="es-ES" sz="1050" b="1" dirty="0"/>
              <a:t>organización similar </a:t>
            </a:r>
            <a:r>
              <a:rPr lang="es-ES" sz="1050" dirty="0"/>
              <a:t>para que su </a:t>
            </a:r>
            <a:r>
              <a:rPr lang="es-ES" sz="1050" b="1" dirty="0"/>
              <a:t>mantenimiento y operación</a:t>
            </a:r>
            <a:r>
              <a:rPr lang="es-ES" sz="1050" dirty="0"/>
              <a:t> sean más sencillos:</a:t>
            </a:r>
          </a:p>
          <a:p>
            <a:pPr marL="742950" lvl="1" indent="-285750">
              <a:lnSpc>
                <a:spcPct val="150000"/>
              </a:lnSpc>
              <a:buFont typeface="Arial" panose="020B0604020202020204" pitchFamily="34" charset="0"/>
              <a:buChar char="•"/>
            </a:pPr>
            <a:r>
              <a:rPr lang="es-ES" sz="1050" dirty="0"/>
              <a:t>En general, y de forma independiente a los lenguajes de programación empleados, el repositorio nunca debe incluir (salvo que no hubiera otra opción posible) librerías de ningún tipo, ni propias ni de terceros. En su lugar se emplearán herramientas estándar, según el lenguaje: </a:t>
            </a:r>
            <a:r>
              <a:rPr lang="es-ES" sz="1050" dirty="0" err="1"/>
              <a:t>maven</a:t>
            </a:r>
            <a:r>
              <a:rPr lang="es-ES" sz="1050" dirty="0"/>
              <a:t>, </a:t>
            </a:r>
            <a:r>
              <a:rPr lang="es-ES" sz="1050" dirty="0" err="1"/>
              <a:t>nuget</a:t>
            </a:r>
            <a:r>
              <a:rPr lang="es-ES" sz="1050" dirty="0"/>
              <a:t>, </a:t>
            </a:r>
            <a:r>
              <a:rPr lang="es-ES" sz="1050" dirty="0" err="1"/>
              <a:t>pip</a:t>
            </a:r>
            <a:r>
              <a:rPr lang="es-ES" sz="1050" dirty="0"/>
              <a:t>, etc.</a:t>
            </a:r>
          </a:p>
          <a:p>
            <a:pPr marL="742950" lvl="1" indent="-285750">
              <a:lnSpc>
                <a:spcPct val="150000"/>
              </a:lnSpc>
              <a:buFont typeface="Arial" panose="020B0604020202020204" pitchFamily="34" charset="0"/>
              <a:buChar char="•"/>
            </a:pPr>
            <a:r>
              <a:rPr lang="es-ES" sz="1050" dirty="0"/>
              <a:t>Se crearán políticas de proyecto que implementen la mayor cantidad posible de estos puntos para asegurar su cumplimiento y eliminar/reducir errores humanos de organización de proyecto</a:t>
            </a:r>
          </a:p>
          <a:p>
            <a:pPr marL="171450" indent="-171450">
              <a:lnSpc>
                <a:spcPct val="150000"/>
              </a:lnSpc>
              <a:buFont typeface="Arial" panose="020B0604020202020204" pitchFamily="34" charset="0"/>
              <a:buChar char="•"/>
            </a:pPr>
            <a:r>
              <a:rPr lang="es-ES" sz="1050" dirty="0"/>
              <a:t>Deben crearse </a:t>
            </a:r>
            <a:r>
              <a:rPr lang="es-ES" sz="1050" b="1" dirty="0"/>
              <a:t>pipelines</a:t>
            </a:r>
            <a:r>
              <a:rPr lang="es-ES" sz="1050" dirty="0"/>
              <a:t> que permitan el despliegue del caso de uso, incluyendo su infraestructura, de forma automática. Estos pipelines podrán crearse de forma manual o, para usuarios avanzados, mediante código </a:t>
            </a:r>
            <a:r>
              <a:rPr lang="es-ES" sz="1050" b="1" dirty="0"/>
              <a:t>YAML</a:t>
            </a:r>
            <a:r>
              <a:rPr lang="es-ES" sz="1050" dirty="0"/>
              <a:t> en el propio repositorio de código.</a:t>
            </a:r>
          </a:p>
          <a:p>
            <a:pPr marL="171450" indent="-171450">
              <a:lnSpc>
                <a:spcPct val="150000"/>
              </a:lnSpc>
              <a:buFont typeface="Arial" panose="020B0604020202020204" pitchFamily="34" charset="0"/>
              <a:buChar char="•"/>
            </a:pPr>
            <a:r>
              <a:rPr lang="es-ES" sz="1050" dirty="0"/>
              <a:t>En todos los casos, debe crearse una carpeta en el directorio raíz, en paralelo a la carpeta </a:t>
            </a:r>
            <a:r>
              <a:rPr lang="es-ES" sz="1050" dirty="0" err="1"/>
              <a:t>src</a:t>
            </a:r>
            <a:r>
              <a:rPr lang="es-ES" sz="1050" dirty="0"/>
              <a:t>, denominada </a:t>
            </a:r>
            <a:r>
              <a:rPr lang="es-ES" sz="1050" b="1" dirty="0"/>
              <a:t>pipelines</a:t>
            </a:r>
            <a:r>
              <a:rPr lang="es-ES" sz="1050" dirty="0"/>
              <a:t>, en el que se ubicarán los ficheros de configuración de pipelines. Debe existir, como mínimo, un pipeline principal cuyo fichero de definición se denominará </a:t>
            </a:r>
            <a:r>
              <a:rPr lang="es-ES" sz="1050" b="1" dirty="0" err="1"/>
              <a:t>azure-pipelines.yml</a:t>
            </a:r>
            <a:endParaRPr lang="es-ES" sz="1050" b="1" dirty="0"/>
          </a:p>
          <a:p>
            <a:pPr marL="171450" indent="-171450">
              <a:lnSpc>
                <a:spcPct val="150000"/>
              </a:lnSpc>
              <a:buFont typeface="Arial" panose="020B0604020202020204" pitchFamily="34" charset="0"/>
              <a:buChar char="•"/>
            </a:pPr>
            <a:r>
              <a:rPr lang="es-ES" sz="1050" dirty="0"/>
              <a:t>Los </a:t>
            </a:r>
            <a:r>
              <a:rPr lang="es-ES" sz="1050" b="1" dirty="0"/>
              <a:t>tests</a:t>
            </a:r>
            <a:r>
              <a:rPr lang="es-ES" sz="1050" dirty="0"/>
              <a:t> se definirán desde el área de Tests de Azure </a:t>
            </a:r>
            <a:r>
              <a:rPr lang="es-ES" sz="1050" dirty="0" err="1"/>
              <a:t>DevOps</a:t>
            </a:r>
            <a:r>
              <a:rPr lang="es-ES" sz="1050" dirty="0"/>
              <a:t> y deberán ser referenciados por los pipelines de despliegue como parte del proceso de integración continua.</a:t>
            </a:r>
          </a:p>
          <a:p>
            <a:pPr marL="171450" indent="-171450">
              <a:lnSpc>
                <a:spcPct val="150000"/>
              </a:lnSpc>
              <a:buFont typeface="Arial" panose="020B0604020202020204" pitchFamily="34" charset="0"/>
              <a:buChar char="•"/>
            </a:pPr>
            <a:r>
              <a:rPr lang="es-ES" sz="1050" dirty="0"/>
              <a:t>Deben crearse </a:t>
            </a:r>
            <a:r>
              <a:rPr lang="es-ES" sz="1050" dirty="0" err="1"/>
              <a:t>tests</a:t>
            </a:r>
            <a:r>
              <a:rPr lang="es-ES" sz="1050" dirty="0"/>
              <a:t>, con carácter obligatorio: unitarios, de integración y de rendimiento/estrés, al margen de otras pruebas funcionales y de aceptación que se planteen en cada caso.</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ECCC32EE-739C-6A46-BD8D-9201B3AF22C9}"/>
              </a:ext>
            </a:extLst>
          </p:cNvPr>
          <p:cNvPicPr>
            <a:picLocks noChangeAspect="1"/>
          </p:cNvPicPr>
          <p:nvPr/>
        </p:nvPicPr>
        <p:blipFill rotWithShape="1">
          <a:blip r:embed="rId7"/>
          <a:srcRect l="17530" r="17077"/>
          <a:stretch/>
        </p:blipFill>
        <p:spPr>
          <a:xfrm>
            <a:off x="7235251" y="220051"/>
            <a:ext cx="1581385" cy="611520"/>
          </a:xfrm>
          <a:prstGeom prst="parallelogram">
            <a:avLst/>
          </a:prstGeom>
        </p:spPr>
      </p:pic>
    </p:spTree>
    <p:extLst>
      <p:ext uri="{BB962C8B-B14F-4D97-AF65-F5344CB8AC3E}">
        <p14:creationId xmlns:p14="http://schemas.microsoft.com/office/powerpoint/2010/main" val="209623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0910"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Convenciones de uso de Azure </a:t>
            </a:r>
            <a:r>
              <a:rPr lang="es-ES" dirty="0" err="1"/>
              <a:t>DevOps</a:t>
            </a:r>
            <a:r>
              <a:rPr lang="es-ES" dirty="0"/>
              <a:t> (4/5)</a:t>
            </a:r>
            <a:endParaRPr lang="es-ES" sz="1800" dirty="0"/>
          </a:p>
        </p:txBody>
      </p:sp>
      <p:sp>
        <p:nvSpPr>
          <p:cNvPr id="5" name="Marcador de texto 4"/>
          <p:cNvSpPr>
            <a:spLocks noGrp="1"/>
          </p:cNvSpPr>
          <p:nvPr>
            <p:ph type="body" sz="quarter" idx="13"/>
          </p:nvPr>
        </p:nvSpPr>
        <p:spPr/>
        <p:txBody>
          <a:bodyPr/>
          <a:lstStyle/>
          <a:p>
            <a:r>
              <a:rPr lang="es-ES" dirty="0"/>
              <a:t>DESPLIEGUE ARQUITECTURA – Convenciones de uso de Azure </a:t>
            </a:r>
            <a:r>
              <a:rPr lang="es-ES" dirty="0" err="1"/>
              <a:t>DevOps</a:t>
            </a:r>
            <a:endParaRPr lang="es-ES" dirty="0"/>
          </a:p>
        </p:txBody>
      </p:sp>
      <p:sp>
        <p:nvSpPr>
          <p:cNvPr id="78" name="Rectángulo 77"/>
          <p:cNvSpPr/>
          <p:nvPr/>
        </p:nvSpPr>
        <p:spPr>
          <a:xfrm>
            <a:off x="119062" y="890023"/>
            <a:ext cx="8865450" cy="3215111"/>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Adicionalmente, se usará </a:t>
            </a:r>
            <a:r>
              <a:rPr lang="es-ES" sz="1050" b="1" dirty="0" err="1"/>
              <a:t>SonarQube</a:t>
            </a:r>
            <a:r>
              <a:rPr lang="es-ES" sz="1050" dirty="0"/>
              <a:t> para asegurar la </a:t>
            </a:r>
            <a:r>
              <a:rPr lang="es-ES" sz="1050" b="1" dirty="0"/>
              <a:t>calidad del código</a:t>
            </a:r>
            <a:r>
              <a:rPr lang="es-ES" sz="1050" dirty="0"/>
              <a:t>, quedando automatizadas las pruebas estáticas de código en pipelines de </a:t>
            </a:r>
            <a:r>
              <a:rPr lang="es-ES" sz="1050" dirty="0" err="1"/>
              <a:t>Azure</a:t>
            </a:r>
            <a:r>
              <a:rPr lang="es-ES" sz="1050" dirty="0"/>
              <a:t> </a:t>
            </a:r>
            <a:r>
              <a:rPr lang="es-ES" sz="1050" dirty="0" err="1"/>
              <a:t>DevOps</a:t>
            </a:r>
            <a:r>
              <a:rPr lang="es-ES" sz="1050" dirty="0"/>
              <a:t>, usando los propios componentes nativos para integración con </a:t>
            </a:r>
            <a:r>
              <a:rPr lang="es-ES" sz="1050" dirty="0" err="1"/>
              <a:t>SonarQube</a:t>
            </a:r>
            <a:r>
              <a:rPr lang="es-ES" sz="1050" dirty="0"/>
              <a:t>.</a:t>
            </a:r>
          </a:p>
          <a:p>
            <a:pPr marL="171450" indent="-171450">
              <a:lnSpc>
                <a:spcPct val="150000"/>
              </a:lnSpc>
              <a:buFont typeface="Arial" panose="020B0604020202020204" pitchFamily="34" charset="0"/>
              <a:buChar char="•"/>
            </a:pPr>
            <a:r>
              <a:rPr lang="es-ES" sz="1050" dirty="0"/>
              <a:t>El proyecto </a:t>
            </a:r>
            <a:r>
              <a:rPr lang="es-ES" sz="1050" dirty="0" err="1"/>
              <a:t>core</a:t>
            </a:r>
            <a:r>
              <a:rPr lang="es-ES" sz="1050" dirty="0"/>
              <a:t> debe construirse bajo dos premisas:</a:t>
            </a:r>
          </a:p>
          <a:p>
            <a:pPr marL="742950" lvl="1" indent="-285750">
              <a:lnSpc>
                <a:spcPct val="150000"/>
              </a:lnSpc>
              <a:buFont typeface="Arial" panose="020B0604020202020204" pitchFamily="34" charset="0"/>
              <a:buChar char="•"/>
            </a:pPr>
            <a:r>
              <a:rPr lang="es-ES" sz="1050" b="1" dirty="0"/>
              <a:t>Auto-contenido a nivel de servicios</a:t>
            </a:r>
            <a:r>
              <a:rPr lang="es-ES" sz="1050" dirty="0"/>
              <a:t>: al ejecutar el pipeline de despliegue, debe ser capaz de levantar todos los servicios </a:t>
            </a:r>
            <a:r>
              <a:rPr lang="es-ES" sz="1050" dirty="0" err="1"/>
              <a:t>end</a:t>
            </a:r>
            <a:r>
              <a:rPr lang="es-ES" sz="1050" dirty="0"/>
              <a:t>-to-</a:t>
            </a:r>
            <a:r>
              <a:rPr lang="es-ES" sz="1050" dirty="0" err="1"/>
              <a:t>end</a:t>
            </a:r>
            <a:r>
              <a:rPr lang="es-ES" sz="1050" dirty="0"/>
              <a:t> y su configuración.</a:t>
            </a:r>
          </a:p>
          <a:p>
            <a:pPr marL="742950" lvl="1" indent="-285750">
              <a:lnSpc>
                <a:spcPct val="150000"/>
              </a:lnSpc>
              <a:buFont typeface="Arial" panose="020B0604020202020204" pitchFamily="34" charset="0"/>
              <a:buChar char="•"/>
            </a:pPr>
            <a:r>
              <a:rPr lang="es-ES" sz="1050" b="1" dirty="0" err="1"/>
              <a:t>Idempotente</a:t>
            </a:r>
            <a:r>
              <a:rPr lang="es-ES" sz="1050" dirty="0"/>
              <a:t>: una ejecución del pipeline de despliegue producirá siempre el mismo resultado sea cual sea el estado de origen de la infraestructura. Llegados al extremo, la ejecución del pipeline de despliegue sin haber realizado cambios en el código, no debe producir cambio alguno en la infraestructura ni en su configuración.</a:t>
            </a:r>
          </a:p>
          <a:p>
            <a:pPr marL="171450" indent="-171450">
              <a:lnSpc>
                <a:spcPct val="150000"/>
              </a:lnSpc>
              <a:buFont typeface="Arial" panose="020B0604020202020204" pitchFamily="34" charset="0"/>
              <a:buChar char="•"/>
            </a:pPr>
            <a:r>
              <a:rPr lang="es-ES" sz="1050" dirty="0"/>
              <a:t>Todos los proyectos relativos a casos de uso deben construirse bajo dos premisas similares:</a:t>
            </a:r>
          </a:p>
          <a:p>
            <a:pPr marL="742950" lvl="1" indent="-285750">
              <a:lnSpc>
                <a:spcPct val="150000"/>
              </a:lnSpc>
              <a:buFont typeface="Arial" panose="020B0604020202020204" pitchFamily="34" charset="0"/>
              <a:buChar char="•"/>
            </a:pPr>
            <a:r>
              <a:rPr lang="es-ES" sz="1050" b="1" dirty="0"/>
              <a:t>Auto-contenidos a nivel de </a:t>
            </a:r>
            <a:r>
              <a:rPr lang="es-ES" sz="1050" b="1" dirty="0" err="1"/>
              <a:t>subservicio</a:t>
            </a:r>
            <a:r>
              <a:rPr lang="es-ES" sz="1050" dirty="0"/>
              <a:t>: al ejecutar el pipeline de despliegue, deben ser capaces de levantar todos los </a:t>
            </a:r>
            <a:r>
              <a:rPr lang="es-ES" sz="1050" dirty="0" err="1"/>
              <a:t>subservicios</a:t>
            </a:r>
            <a:r>
              <a:rPr lang="es-ES" sz="1050" dirty="0"/>
              <a:t> que necesitan, </a:t>
            </a:r>
            <a:r>
              <a:rPr lang="es-ES" sz="1050" dirty="0" err="1"/>
              <a:t>end</a:t>
            </a:r>
            <a:r>
              <a:rPr lang="es-ES" sz="1050" dirty="0"/>
              <a:t>-to-</a:t>
            </a:r>
            <a:r>
              <a:rPr lang="es-ES" sz="1050" dirty="0" err="1"/>
              <a:t>end</a:t>
            </a:r>
            <a:r>
              <a:rPr lang="es-ES" sz="1050" dirty="0"/>
              <a:t> (a nivel lógico, desde capa standard, no incluida), y su configuración</a:t>
            </a:r>
          </a:p>
          <a:p>
            <a:pPr marL="742950" lvl="1" indent="-285750">
              <a:lnSpc>
                <a:spcPct val="150000"/>
              </a:lnSpc>
              <a:buFont typeface="Arial" panose="020B0604020202020204" pitchFamily="34" charset="0"/>
              <a:buChar char="•"/>
            </a:pPr>
            <a:r>
              <a:rPr lang="es-ES" sz="1050" b="1" dirty="0" err="1"/>
              <a:t>Idempotentes</a:t>
            </a:r>
            <a:r>
              <a:rPr lang="es-ES" sz="1050" dirty="0"/>
              <a:t>: igual que para el proyecto </a:t>
            </a:r>
            <a:r>
              <a:rPr lang="es-ES" sz="1050" dirty="0" err="1"/>
              <a:t>core</a:t>
            </a:r>
            <a:endParaRPr lang="es-ES" sz="1050" dirty="0"/>
          </a:p>
          <a:p>
            <a:pPr marL="114300">
              <a:lnSpc>
                <a:spcPct val="150000"/>
              </a:lnSpc>
            </a:pPr>
            <a:endParaRPr lang="es-ES" sz="1050" dirty="0"/>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A434EBF8-870C-B94C-B005-C212F9984CBA}"/>
              </a:ext>
            </a:extLst>
          </p:cNvPr>
          <p:cNvPicPr>
            <a:picLocks noChangeAspect="1"/>
          </p:cNvPicPr>
          <p:nvPr/>
        </p:nvPicPr>
        <p:blipFill rotWithShape="1">
          <a:blip r:embed="rId7"/>
          <a:srcRect l="17530" r="17077"/>
          <a:stretch/>
        </p:blipFill>
        <p:spPr>
          <a:xfrm>
            <a:off x="7235251" y="220051"/>
            <a:ext cx="1581385" cy="611520"/>
          </a:xfrm>
          <a:prstGeom prst="parallelogram">
            <a:avLst/>
          </a:prstGeom>
        </p:spPr>
      </p:pic>
    </p:spTree>
    <p:extLst>
      <p:ext uri="{BB962C8B-B14F-4D97-AF65-F5344CB8AC3E}">
        <p14:creationId xmlns:p14="http://schemas.microsoft.com/office/powerpoint/2010/main" val="89443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1934"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Convenciones de uso de Azure </a:t>
            </a:r>
            <a:r>
              <a:rPr lang="es-ES" dirty="0" err="1"/>
              <a:t>DevOps</a:t>
            </a:r>
            <a:r>
              <a:rPr lang="es-ES" dirty="0"/>
              <a:t> (5/5)</a:t>
            </a:r>
            <a:endParaRPr lang="es-ES" sz="1800" dirty="0"/>
          </a:p>
        </p:txBody>
      </p:sp>
      <p:sp>
        <p:nvSpPr>
          <p:cNvPr id="5" name="Marcador de texto 4"/>
          <p:cNvSpPr>
            <a:spLocks noGrp="1"/>
          </p:cNvSpPr>
          <p:nvPr>
            <p:ph type="body" sz="quarter" idx="13"/>
          </p:nvPr>
        </p:nvSpPr>
        <p:spPr/>
        <p:txBody>
          <a:bodyPr/>
          <a:lstStyle/>
          <a:p>
            <a:r>
              <a:rPr lang="es-ES" dirty="0"/>
              <a:t>DESPLIEGUE ARQUITECTURA – Convenciones de uso de Azure </a:t>
            </a:r>
            <a:r>
              <a:rPr lang="es-ES" dirty="0" err="1"/>
              <a:t>DevOps</a:t>
            </a:r>
            <a:endParaRPr lang="es-ES" dirty="0"/>
          </a:p>
        </p:txBody>
      </p:sp>
      <p:sp>
        <p:nvSpPr>
          <p:cNvPr id="78" name="Rectángulo 77"/>
          <p:cNvSpPr/>
          <p:nvPr/>
        </p:nvSpPr>
        <p:spPr>
          <a:xfrm>
            <a:off x="119062" y="890023"/>
            <a:ext cx="8865450" cy="1540230"/>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Se utilizarán las capacidades de definición de épicas, historias de usuario y tareas, así como su visualización en forma de tableros, para facilitar la </a:t>
            </a:r>
            <a:r>
              <a:rPr lang="es-ES" sz="1050" b="1" dirty="0"/>
              <a:t>gestión de proyectos</a:t>
            </a:r>
          </a:p>
          <a:p>
            <a:pPr marL="171450" indent="-171450">
              <a:lnSpc>
                <a:spcPct val="150000"/>
              </a:lnSpc>
              <a:buFont typeface="Arial" panose="020B0604020202020204" pitchFamily="34" charset="0"/>
              <a:buChar char="•"/>
            </a:pPr>
            <a:r>
              <a:rPr lang="es-ES" sz="1050" dirty="0"/>
              <a:t>Todo </a:t>
            </a:r>
            <a:r>
              <a:rPr lang="es-ES" sz="1050" dirty="0" err="1"/>
              <a:t>commit</a:t>
            </a:r>
            <a:r>
              <a:rPr lang="es-ES" sz="1050" dirty="0"/>
              <a:t> estará vinculado a las tareas desarrolladas, para asegurar la </a:t>
            </a:r>
            <a:r>
              <a:rPr lang="es-ES" sz="1050" b="1" dirty="0"/>
              <a:t>trazabilidad</a:t>
            </a:r>
            <a:r>
              <a:rPr lang="es-ES" sz="1050" dirty="0"/>
              <a:t> de cada tarea, vinculándola al fragmento de código en que es implementada y permitiendo trazar, también al contrario, cada </a:t>
            </a:r>
            <a:r>
              <a:rPr lang="es-ES" sz="1050" dirty="0" err="1"/>
              <a:t>commit</a:t>
            </a:r>
            <a:r>
              <a:rPr lang="es-ES" sz="1050" dirty="0"/>
              <a:t> qué tareas completa.</a:t>
            </a:r>
          </a:p>
          <a:p>
            <a:pPr marL="171450" indent="-171450">
              <a:lnSpc>
                <a:spcPct val="150000"/>
              </a:lnSpc>
              <a:spcAft>
                <a:spcPts val="600"/>
              </a:spcAft>
              <a:buFont typeface="Arial" panose="020B0604020202020204" pitchFamily="34" charset="0"/>
              <a:buChar char="•"/>
            </a:pPr>
            <a:r>
              <a:rPr lang="es-ES" sz="1100" dirty="0"/>
              <a:t>Se integrará </a:t>
            </a:r>
            <a:r>
              <a:rPr lang="es-ES" sz="1100" b="1" dirty="0" err="1"/>
              <a:t>Slack</a:t>
            </a:r>
            <a:r>
              <a:rPr lang="es-ES" sz="1100" dirty="0"/>
              <a:t> en el entorno de </a:t>
            </a:r>
            <a:r>
              <a:rPr lang="es-ES" sz="1100" dirty="0" err="1"/>
              <a:t>Azure</a:t>
            </a:r>
            <a:r>
              <a:rPr lang="es-ES" sz="1100" dirty="0"/>
              <a:t> </a:t>
            </a:r>
            <a:r>
              <a:rPr lang="es-ES" sz="1100" dirty="0" err="1"/>
              <a:t>DevOps</a:t>
            </a:r>
            <a:r>
              <a:rPr lang="es-ES" sz="1100" dirty="0"/>
              <a:t> como herramienta colaborativa</a:t>
            </a:r>
            <a:r>
              <a:rPr lang="es-ES" sz="1100" b="1" dirty="0">
                <a:ln w="0"/>
              </a:rPr>
              <a:t>, </a:t>
            </a:r>
            <a:r>
              <a:rPr lang="es-ES" sz="1100" dirty="0">
                <a:ln w="0"/>
              </a:rPr>
              <a:t>permitiendo publicar sobre los tópicos indicados cualquier acción realizada, como </a:t>
            </a:r>
            <a:r>
              <a:rPr lang="es-ES" sz="1100" dirty="0" err="1">
                <a:ln w="0"/>
              </a:rPr>
              <a:t>commits</a:t>
            </a:r>
            <a:r>
              <a:rPr lang="es-ES" sz="1100" dirty="0">
                <a:ln w="0"/>
              </a:rPr>
              <a:t>, resultados de ejecución de </a:t>
            </a:r>
            <a:r>
              <a:rPr lang="es-ES" sz="1100" dirty="0" err="1">
                <a:ln w="0"/>
              </a:rPr>
              <a:t>tests</a:t>
            </a:r>
            <a:r>
              <a:rPr lang="es-ES" sz="1100" dirty="0">
                <a:ln w="0"/>
              </a:rPr>
              <a:t> o ejecución de pipelines.</a:t>
            </a:r>
            <a:endParaRPr lang="es-ES" sz="1100" dirty="0"/>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EAEC03ED-D043-5C42-B4F0-5F551DE04E4E}"/>
              </a:ext>
            </a:extLst>
          </p:cNvPr>
          <p:cNvPicPr>
            <a:picLocks noChangeAspect="1"/>
          </p:cNvPicPr>
          <p:nvPr/>
        </p:nvPicPr>
        <p:blipFill rotWithShape="1">
          <a:blip r:embed="rId7"/>
          <a:srcRect l="17530" r="17077"/>
          <a:stretch/>
        </p:blipFill>
        <p:spPr>
          <a:xfrm>
            <a:off x="7235251" y="220051"/>
            <a:ext cx="1581385" cy="611520"/>
          </a:xfrm>
          <a:prstGeom prst="parallelogram">
            <a:avLst/>
          </a:prstGeom>
        </p:spPr>
      </p:pic>
      <p:pic>
        <p:nvPicPr>
          <p:cNvPr id="7" name="Imagen 6">
            <a:extLst>
              <a:ext uri="{FF2B5EF4-FFF2-40B4-BE49-F238E27FC236}">
                <a16:creationId xmlns:a16="http://schemas.microsoft.com/office/drawing/2014/main" id="{9C7B1E2F-2170-3846-9E67-C778AA6ECAA3}"/>
              </a:ext>
            </a:extLst>
          </p:cNvPr>
          <p:cNvPicPr>
            <a:picLocks noChangeAspect="1"/>
          </p:cNvPicPr>
          <p:nvPr/>
        </p:nvPicPr>
        <p:blipFill rotWithShape="1">
          <a:blip r:embed="rId8"/>
          <a:srcRect l="9644" t="23096" r="9897" b="25478"/>
          <a:stretch/>
        </p:blipFill>
        <p:spPr>
          <a:xfrm>
            <a:off x="6830721" y="2686293"/>
            <a:ext cx="1643922" cy="429075"/>
          </a:xfrm>
          <a:prstGeom prst="rect">
            <a:avLst/>
          </a:prstGeom>
        </p:spPr>
      </p:pic>
      <p:sp>
        <p:nvSpPr>
          <p:cNvPr id="11" name="Rectángulo 10">
            <a:extLst>
              <a:ext uri="{FF2B5EF4-FFF2-40B4-BE49-F238E27FC236}">
                <a16:creationId xmlns:a16="http://schemas.microsoft.com/office/drawing/2014/main" id="{A5EFE616-30F4-8A47-81C5-343240D972BD}"/>
              </a:ext>
            </a:extLst>
          </p:cNvPr>
          <p:cNvSpPr/>
          <p:nvPr/>
        </p:nvSpPr>
        <p:spPr>
          <a:xfrm>
            <a:off x="116560" y="2361549"/>
            <a:ext cx="6204292" cy="1078565"/>
          </a:xfrm>
          <a:prstGeom prst="rect">
            <a:avLst/>
          </a:prstGeom>
          <a:noFill/>
        </p:spPr>
        <p:txBody>
          <a:bodyPr wrap="square">
            <a:spAutoFit/>
          </a:bodyPr>
          <a:lstStyle/>
          <a:p>
            <a:pPr marL="171450" indent="-171450">
              <a:lnSpc>
                <a:spcPct val="150000"/>
              </a:lnSpc>
              <a:spcAft>
                <a:spcPts val="600"/>
              </a:spcAft>
              <a:buFont typeface="Arial" panose="020B0604020202020204" pitchFamily="34" charset="0"/>
              <a:buChar char="•"/>
            </a:pPr>
            <a:r>
              <a:rPr lang="es-ES" sz="1100" dirty="0">
                <a:ln w="0"/>
              </a:rPr>
              <a:t>Asimismo, y dado que </a:t>
            </a:r>
            <a:r>
              <a:rPr lang="es-ES" sz="1100" dirty="0" err="1">
                <a:ln w="0"/>
              </a:rPr>
              <a:t>Iberostar</a:t>
            </a:r>
            <a:r>
              <a:rPr lang="es-ES" sz="1100" dirty="0">
                <a:ln w="0"/>
              </a:rPr>
              <a:t> no posee a la fecha de este documento licencia de uso de Microsoft </a:t>
            </a:r>
            <a:r>
              <a:rPr lang="es-ES" sz="1100" dirty="0" err="1">
                <a:ln w="0"/>
              </a:rPr>
              <a:t>Teams</a:t>
            </a:r>
            <a:r>
              <a:rPr lang="es-ES" sz="1100" dirty="0">
                <a:ln w="0"/>
              </a:rPr>
              <a:t>, se usará </a:t>
            </a:r>
            <a:r>
              <a:rPr lang="es-ES" sz="1100" b="1" dirty="0" err="1">
                <a:ln w="0"/>
              </a:rPr>
              <a:t>Slack</a:t>
            </a:r>
            <a:r>
              <a:rPr lang="es-ES" sz="1100" dirty="0">
                <a:ln w="0"/>
              </a:rPr>
              <a:t> como </a:t>
            </a:r>
            <a:r>
              <a:rPr lang="es-ES" sz="1100" b="1" dirty="0">
                <a:ln w="0"/>
              </a:rPr>
              <a:t>herramienta colaborativa </a:t>
            </a:r>
            <a:r>
              <a:rPr lang="es-ES" sz="1100" dirty="0">
                <a:ln w="0"/>
              </a:rPr>
              <a:t>para facilitar las comunicaciones entre miembros de equipos de proyecto, permitiendo incluso la comunicación entre personal de </a:t>
            </a:r>
            <a:r>
              <a:rPr lang="es-ES" sz="1100" dirty="0" err="1">
                <a:ln w="0"/>
              </a:rPr>
              <a:t>Iberostar</a:t>
            </a:r>
            <a:r>
              <a:rPr lang="es-ES" sz="1100" dirty="0">
                <a:ln w="0"/>
              </a:rPr>
              <a:t> y personal del proveedor asignado al proyecto.</a:t>
            </a:r>
            <a:endParaRPr lang="es-ES" sz="1100" dirty="0"/>
          </a:p>
        </p:txBody>
      </p:sp>
    </p:spTree>
    <p:extLst>
      <p:ext uri="{BB962C8B-B14F-4D97-AF65-F5344CB8AC3E}">
        <p14:creationId xmlns:p14="http://schemas.microsoft.com/office/powerpoint/2010/main" val="378496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574834" cy="860073"/>
          </a:xfrm>
        </p:spPr>
        <p:txBody>
          <a:bodyPr/>
          <a:lstStyle/>
          <a:p>
            <a:pPr marL="0" indent="0">
              <a:buNone/>
            </a:pPr>
            <a:r>
              <a:rPr lang="es-ES" dirty="0"/>
              <a:t>Despliegue de plataforma Big Data – Data Lake para DATO </a:t>
            </a:r>
          </a:p>
        </p:txBody>
      </p:sp>
      <p:sp>
        <p:nvSpPr>
          <p:cNvPr id="4" name="Título 3"/>
          <p:cNvSpPr>
            <a:spLocks noGrp="1"/>
          </p:cNvSpPr>
          <p:nvPr>
            <p:ph type="title"/>
          </p:nvPr>
        </p:nvSpPr>
        <p:spPr/>
        <p:txBody>
          <a:bodyPr/>
          <a:lstStyle/>
          <a:p>
            <a:r>
              <a:rPr lang="es-ES" dirty="0"/>
              <a:t>Introducción</a:t>
            </a:r>
          </a:p>
        </p:txBody>
      </p:sp>
      <p:sp>
        <p:nvSpPr>
          <p:cNvPr id="6" name="Marcador de contenido 5"/>
          <p:cNvSpPr>
            <a:spLocks noGrp="1"/>
          </p:cNvSpPr>
          <p:nvPr>
            <p:ph sz="quarter" idx="11"/>
          </p:nvPr>
        </p:nvSpPr>
        <p:spPr>
          <a:ln>
            <a:solidFill>
              <a:srgbClr val="639FCB"/>
            </a:solidFill>
          </a:ln>
        </p:spPr>
        <p:txBody>
          <a:bodyPr/>
          <a:lstStyle/>
          <a:p>
            <a:r>
              <a:rPr lang="es-ES" dirty="0"/>
              <a:t>01</a:t>
            </a:r>
          </a:p>
        </p:txBody>
      </p:sp>
    </p:spTree>
    <p:extLst>
      <p:ext uri="{BB962C8B-B14F-4D97-AF65-F5344CB8AC3E}">
        <p14:creationId xmlns:p14="http://schemas.microsoft.com/office/powerpoint/2010/main" val="88843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428155" cy="860073"/>
          </a:xfrm>
        </p:spPr>
        <p:txBody>
          <a:bodyPr/>
          <a:lstStyle/>
          <a:p>
            <a:pPr marL="0" indent="0">
              <a:buNone/>
            </a:pPr>
            <a:r>
              <a:rPr lang="es-ES" dirty="0"/>
              <a:t>Convenciones a seguir en la elaboración de scripts de definición y configuración de elementos de infraestructura</a:t>
            </a:r>
          </a:p>
        </p:txBody>
      </p:sp>
      <p:sp>
        <p:nvSpPr>
          <p:cNvPr id="4" name="Título 3"/>
          <p:cNvSpPr>
            <a:spLocks noGrp="1"/>
          </p:cNvSpPr>
          <p:nvPr>
            <p:ph type="title"/>
          </p:nvPr>
        </p:nvSpPr>
        <p:spPr/>
        <p:txBody>
          <a:bodyPr/>
          <a:lstStyle/>
          <a:p>
            <a:r>
              <a:rPr lang="es-ES" dirty="0"/>
              <a:t>Políticas de Scripting</a:t>
            </a:r>
          </a:p>
        </p:txBody>
      </p:sp>
      <p:sp>
        <p:nvSpPr>
          <p:cNvPr id="6" name="Marcador de contenido 5"/>
          <p:cNvSpPr>
            <a:spLocks noGrp="1"/>
          </p:cNvSpPr>
          <p:nvPr>
            <p:ph sz="quarter" idx="11"/>
          </p:nvPr>
        </p:nvSpPr>
        <p:spPr>
          <a:ln>
            <a:solidFill>
              <a:srgbClr val="639FCB"/>
            </a:solidFill>
          </a:ln>
        </p:spPr>
        <p:txBody>
          <a:bodyPr/>
          <a:lstStyle/>
          <a:p>
            <a:r>
              <a:rPr lang="es-ES" dirty="0"/>
              <a:t>06</a:t>
            </a:r>
          </a:p>
        </p:txBody>
      </p:sp>
    </p:spTree>
    <p:extLst>
      <p:ext uri="{BB962C8B-B14F-4D97-AF65-F5344CB8AC3E}">
        <p14:creationId xmlns:p14="http://schemas.microsoft.com/office/powerpoint/2010/main" val="23833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9311"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Políticas de Scripting – Infraestructura como código (</a:t>
            </a:r>
            <a:r>
              <a:rPr lang="es-ES" dirty="0" err="1"/>
              <a:t>IaC</a:t>
            </a:r>
            <a:r>
              <a:rPr lang="es-ES" dirty="0"/>
              <a:t>)</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Scripting</a:t>
            </a:r>
          </a:p>
        </p:txBody>
      </p:sp>
      <p:sp>
        <p:nvSpPr>
          <p:cNvPr id="78" name="Rectángulo 77"/>
          <p:cNvSpPr/>
          <p:nvPr/>
        </p:nvSpPr>
        <p:spPr>
          <a:xfrm>
            <a:off x="119062" y="890023"/>
            <a:ext cx="8865450" cy="3942233"/>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b="1" dirty="0"/>
              <a:t>Infraestructura como código (</a:t>
            </a:r>
            <a:r>
              <a:rPr lang="es-ES" sz="1050" b="1" dirty="0" err="1"/>
              <a:t>IaC</a:t>
            </a:r>
            <a:r>
              <a:rPr lang="es-ES" sz="1050" b="1" dirty="0"/>
              <a:t>) </a:t>
            </a:r>
            <a:r>
              <a:rPr lang="es-ES" sz="1050" dirty="0"/>
              <a:t>es el proceso de gestionar y aprovisionar infraestructura mediante ficheros de definición que pueden ser leídos por máquinas, siendo sencillos a la vez para su lectura por parte de las personas. Vienen a sustituir los métodos tradicionales basados en ficheros de configuración y herramientas interactivas de configuración.</a:t>
            </a:r>
          </a:p>
          <a:p>
            <a:pPr marL="171450" indent="-171450">
              <a:lnSpc>
                <a:spcPct val="150000"/>
              </a:lnSpc>
              <a:buFont typeface="Arial" panose="020B0604020202020204" pitchFamily="34" charset="0"/>
              <a:buChar char="•"/>
            </a:pPr>
            <a:r>
              <a:rPr lang="es-ES" sz="1050" dirty="0"/>
              <a:t>Al tratarse de scripts de código, </a:t>
            </a:r>
            <a:r>
              <a:rPr lang="es-ES" sz="1050" b="1" dirty="0"/>
              <a:t>pueden (y deben) ser versionados en un sistema de control de versiones</a:t>
            </a:r>
            <a:r>
              <a:rPr lang="es-ES" sz="1050" dirty="0"/>
              <a:t>, por lo que puede considerarse que la </a:t>
            </a:r>
            <a:r>
              <a:rPr lang="es-ES" sz="1050" b="1" dirty="0"/>
              <a:t>infraestructura</a:t>
            </a:r>
            <a:r>
              <a:rPr lang="es-ES" sz="1050" dirty="0"/>
              <a:t> está también </a:t>
            </a:r>
            <a:r>
              <a:rPr lang="es-ES" sz="1050" b="1" dirty="0"/>
              <a:t>versionada</a:t>
            </a:r>
            <a:r>
              <a:rPr lang="es-ES" sz="1050" dirty="0"/>
              <a:t> y, llegados al extremo, en cualquier momento se puede volver a cualquier estado anterior.</a:t>
            </a:r>
          </a:p>
          <a:p>
            <a:pPr marL="171450" indent="-171450">
              <a:lnSpc>
                <a:spcPct val="150000"/>
              </a:lnSpc>
              <a:buFont typeface="Arial" panose="020B0604020202020204" pitchFamily="34" charset="0"/>
              <a:buChar char="•"/>
            </a:pPr>
            <a:r>
              <a:rPr lang="es-ES" sz="1050" dirty="0"/>
              <a:t>Normalmente los ficheros de definición usan una </a:t>
            </a:r>
            <a:r>
              <a:rPr lang="es-ES" sz="1050" b="1" dirty="0"/>
              <a:t>aproximación declarativa</a:t>
            </a:r>
            <a:r>
              <a:rPr lang="es-ES" sz="1050" dirty="0"/>
              <a:t>, en la que se listan los elementos a desplegar y su configuración, siendo el motor de despliegue el que, con cierta inteligencia, es capaz de </a:t>
            </a:r>
            <a:r>
              <a:rPr lang="es-ES" sz="1050" b="1" dirty="0"/>
              <a:t>detectar dependencias </a:t>
            </a:r>
            <a:r>
              <a:rPr lang="es-ES" sz="1050" dirty="0"/>
              <a:t>y </a:t>
            </a:r>
            <a:r>
              <a:rPr lang="es-ES" sz="1050" b="1" dirty="0"/>
              <a:t>determinar el orden correcto de despliegue de los componentes (plan de despliegue)</a:t>
            </a:r>
            <a:endParaRPr lang="es-ES" sz="1050" dirty="0"/>
          </a:p>
          <a:p>
            <a:pPr marL="171450" indent="-171450">
              <a:lnSpc>
                <a:spcPct val="150000"/>
              </a:lnSpc>
              <a:buFont typeface="Arial" panose="020B0604020202020204" pitchFamily="34" charset="0"/>
              <a:buChar char="•"/>
            </a:pPr>
            <a:r>
              <a:rPr lang="es-ES" sz="1050" dirty="0"/>
              <a:t>Aunque </a:t>
            </a:r>
            <a:r>
              <a:rPr lang="es-ES" sz="1050" dirty="0" err="1"/>
              <a:t>IaC</a:t>
            </a:r>
            <a:r>
              <a:rPr lang="es-ES" sz="1050" dirty="0"/>
              <a:t> puede ser empleado tanto </a:t>
            </a:r>
            <a:r>
              <a:rPr lang="es-ES" sz="1050" dirty="0" err="1"/>
              <a:t>on-premise</a:t>
            </a:r>
            <a:r>
              <a:rPr lang="es-ES" sz="1050" dirty="0"/>
              <a:t> (en entornos </a:t>
            </a:r>
            <a:r>
              <a:rPr lang="es-ES" sz="1050" dirty="0" err="1"/>
              <a:t>virtualizados</a:t>
            </a:r>
            <a:r>
              <a:rPr lang="es-ES" sz="1050" dirty="0"/>
              <a:t>) como </a:t>
            </a:r>
            <a:r>
              <a:rPr lang="es-ES" sz="1050" dirty="0" err="1"/>
              <a:t>on-cloud</a:t>
            </a:r>
            <a:r>
              <a:rPr lang="es-ES" sz="1050" dirty="0"/>
              <a:t>, su auge se ha debido fundamente a las ventajas que ofrece en entornos elásticos y de rápido aprovisionamiento en el </a:t>
            </a:r>
            <a:r>
              <a:rPr lang="es-ES" sz="1050" dirty="0" err="1"/>
              <a:t>cloud</a:t>
            </a:r>
            <a:r>
              <a:rPr lang="es-ES" sz="1050" dirty="0"/>
              <a:t>.</a:t>
            </a:r>
          </a:p>
          <a:p>
            <a:pPr marL="171450" indent="-171450">
              <a:lnSpc>
                <a:spcPct val="150000"/>
              </a:lnSpc>
              <a:buFont typeface="Arial" panose="020B0604020202020204" pitchFamily="34" charset="0"/>
              <a:buChar char="•"/>
            </a:pPr>
            <a:r>
              <a:rPr lang="es-ES" sz="1050" b="1" dirty="0" err="1"/>
              <a:t>Terraform</a:t>
            </a:r>
            <a:r>
              <a:rPr lang="es-ES" sz="1050" dirty="0"/>
              <a:t> es un software de infraestructura como código desarrollado por la empresa </a:t>
            </a:r>
            <a:r>
              <a:rPr lang="es-ES" sz="1050" dirty="0" err="1"/>
              <a:t>HashiCorp</a:t>
            </a:r>
            <a:r>
              <a:rPr lang="es-ES" sz="1050" dirty="0"/>
              <a:t>. Permite definir y configurar la infraestructura de un centro de datos en un lenguaje de alto nivel, de tipo declarativo, generando un plan de ejecución para desplegar la infraestructura en diferentes proveedores de servicio, como Microsoft </a:t>
            </a:r>
            <a:r>
              <a:rPr lang="es-ES" sz="1050" dirty="0" err="1"/>
              <a:t>Azure</a:t>
            </a:r>
            <a:r>
              <a:rPr lang="es-ES" sz="1050" dirty="0"/>
              <a:t>, AWS, Google Cloud </a:t>
            </a:r>
            <a:r>
              <a:rPr lang="es-ES" sz="1050" dirty="0" err="1"/>
              <a:t>Platform</a:t>
            </a:r>
            <a:r>
              <a:rPr lang="es-ES" sz="1050" dirty="0"/>
              <a:t>, </a:t>
            </a:r>
            <a:r>
              <a:rPr lang="es-ES" sz="1050" dirty="0" err="1"/>
              <a:t>OpenStack</a:t>
            </a:r>
            <a:r>
              <a:rPr lang="es-ES" sz="1050" dirty="0"/>
              <a:t>, IBM Cloud, </a:t>
            </a:r>
            <a:r>
              <a:rPr lang="es-ES" sz="1050" dirty="0" err="1"/>
              <a:t>Linode</a:t>
            </a:r>
            <a:r>
              <a:rPr lang="es-ES" sz="1050" dirty="0"/>
              <a:t>, Oracle Cloud </a:t>
            </a:r>
            <a:r>
              <a:rPr lang="es-ES" sz="1050" dirty="0" err="1"/>
              <a:t>Infrastructure</a:t>
            </a:r>
            <a:r>
              <a:rPr lang="es-ES" sz="1050" dirty="0"/>
              <a:t> o </a:t>
            </a:r>
            <a:r>
              <a:rPr lang="es-ES" sz="1050" dirty="0" err="1"/>
              <a:t>VMware</a:t>
            </a:r>
            <a:r>
              <a:rPr lang="es-ES" sz="1050" dirty="0"/>
              <a:t> </a:t>
            </a:r>
            <a:r>
              <a:rPr lang="es-ES" sz="1050" dirty="0" err="1"/>
              <a:t>vSphere</a:t>
            </a:r>
            <a:endParaRPr lang="es-ES" sz="1050" dirty="0"/>
          </a:p>
          <a:p>
            <a:pPr marL="171450" indent="-171450">
              <a:lnSpc>
                <a:spcPct val="150000"/>
              </a:lnSpc>
              <a:buFont typeface="Arial" panose="020B0604020202020204" pitchFamily="34" charset="0"/>
              <a:buChar char="•"/>
            </a:pPr>
            <a:r>
              <a:rPr lang="es-ES" sz="1050" dirty="0"/>
              <a:t>La infraestructura en </a:t>
            </a:r>
            <a:r>
              <a:rPr lang="es-ES" sz="1050" dirty="0" err="1"/>
              <a:t>Terraform</a:t>
            </a:r>
            <a:r>
              <a:rPr lang="es-ES" sz="1050" dirty="0"/>
              <a:t> se define utilizando la sintaxis de configuración de </a:t>
            </a:r>
            <a:r>
              <a:rPr lang="es-ES" sz="1050" dirty="0" err="1"/>
              <a:t>HashiCorp</a:t>
            </a:r>
            <a:r>
              <a:rPr lang="es-ES" sz="1050" dirty="0"/>
              <a:t> denominada </a:t>
            </a:r>
            <a:r>
              <a:rPr lang="es-ES" sz="1050" b="1" dirty="0" err="1"/>
              <a:t>HashiCorp</a:t>
            </a:r>
            <a:r>
              <a:rPr lang="es-ES" sz="1050" b="1" dirty="0"/>
              <a:t> </a:t>
            </a:r>
            <a:r>
              <a:rPr lang="es-ES" sz="1050" b="1" dirty="0" err="1"/>
              <a:t>Configuration</a:t>
            </a:r>
            <a:r>
              <a:rPr lang="es-ES" sz="1050" b="1" dirty="0"/>
              <a:t> </a:t>
            </a:r>
            <a:r>
              <a:rPr lang="es-ES" sz="1050" b="1" dirty="0" err="1"/>
              <a:t>Language</a:t>
            </a:r>
            <a:r>
              <a:rPr lang="es-ES" sz="1050" b="1" dirty="0"/>
              <a:t> (HCL) </a:t>
            </a:r>
            <a:r>
              <a:rPr lang="es-ES" sz="1050" dirty="0"/>
              <a:t>o, en su defecto, el formato </a:t>
            </a:r>
            <a:r>
              <a:rPr lang="es-ES" sz="1050" b="1" dirty="0"/>
              <a:t>JSON</a:t>
            </a:r>
            <a:r>
              <a:rPr lang="es-ES" sz="1050" dirty="0"/>
              <a:t>. En ambos casos, la </a:t>
            </a:r>
            <a:r>
              <a:rPr lang="es-ES" sz="1050" b="1" dirty="0"/>
              <a:t>aproximación</a:t>
            </a:r>
            <a:r>
              <a:rPr lang="es-ES" sz="1050" dirty="0"/>
              <a:t> es </a:t>
            </a:r>
            <a:r>
              <a:rPr lang="es-ES" sz="1050" b="1" dirty="0"/>
              <a:t>declarativa</a:t>
            </a:r>
            <a:r>
              <a:rPr lang="es-ES" sz="1050" dirty="0"/>
              <a:t>.</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7" name="Imagen 6">
            <a:extLst>
              <a:ext uri="{FF2B5EF4-FFF2-40B4-BE49-F238E27FC236}">
                <a16:creationId xmlns:a16="http://schemas.microsoft.com/office/drawing/2014/main" id="{5AEDA367-9D19-CB4E-9CB0-406C4A9954CE}"/>
              </a:ext>
            </a:extLst>
          </p:cNvPr>
          <p:cNvPicPr>
            <a:picLocks noChangeAspect="1"/>
          </p:cNvPicPr>
          <p:nvPr/>
        </p:nvPicPr>
        <p:blipFill rotWithShape="1">
          <a:blip r:embed="rId7"/>
          <a:srcRect l="13326" t="13834" r="12745" b="13297"/>
          <a:stretch/>
        </p:blipFill>
        <p:spPr>
          <a:xfrm>
            <a:off x="8068283" y="106198"/>
            <a:ext cx="701623" cy="689507"/>
          </a:xfrm>
          <a:prstGeom prst="rect">
            <a:avLst/>
          </a:prstGeom>
        </p:spPr>
      </p:pic>
    </p:spTree>
    <p:extLst>
      <p:ext uri="{BB962C8B-B14F-4D97-AF65-F5344CB8AC3E}">
        <p14:creationId xmlns:p14="http://schemas.microsoft.com/office/powerpoint/2010/main" val="2290474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11353"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Políticas de Scripting – Infraestructura como código (</a:t>
            </a:r>
            <a:r>
              <a:rPr lang="es-ES" dirty="0" err="1"/>
              <a:t>IaC</a:t>
            </a:r>
            <a:r>
              <a:rPr lang="es-ES" dirty="0"/>
              <a:t>)</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Scripting</a:t>
            </a:r>
          </a:p>
        </p:txBody>
      </p:sp>
      <p:sp>
        <p:nvSpPr>
          <p:cNvPr id="78" name="Rectángulo 77"/>
          <p:cNvSpPr/>
          <p:nvPr/>
        </p:nvSpPr>
        <p:spPr>
          <a:xfrm>
            <a:off x="119062" y="890023"/>
            <a:ext cx="8865450" cy="248798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Integración de </a:t>
            </a:r>
            <a:r>
              <a:rPr lang="es-ES" sz="1050" dirty="0" err="1"/>
              <a:t>Azure</a:t>
            </a:r>
            <a:r>
              <a:rPr lang="es-ES" sz="1050" dirty="0"/>
              <a:t> </a:t>
            </a:r>
            <a:r>
              <a:rPr lang="es-ES" sz="1050" dirty="0" err="1"/>
              <a:t>DevOps</a:t>
            </a:r>
            <a:r>
              <a:rPr lang="es-ES" sz="1050" dirty="0"/>
              <a:t> con </a:t>
            </a:r>
            <a:r>
              <a:rPr lang="es-ES" sz="1050" b="1" dirty="0" err="1"/>
              <a:t>Terraform</a:t>
            </a:r>
            <a:r>
              <a:rPr lang="es-ES" sz="1050" b="1" dirty="0"/>
              <a:t> </a:t>
            </a:r>
            <a:r>
              <a:rPr lang="es-ES" sz="1050" dirty="0"/>
              <a:t>y convenciones a seguir en DATO:</a:t>
            </a:r>
          </a:p>
          <a:p>
            <a:pPr marL="742950" lvl="1" indent="-285750">
              <a:lnSpc>
                <a:spcPct val="150000"/>
              </a:lnSpc>
              <a:buFont typeface="Arial" panose="020B0604020202020204" pitchFamily="34" charset="0"/>
              <a:buChar char="•"/>
            </a:pPr>
            <a:r>
              <a:rPr lang="es-ES" sz="1050" dirty="0"/>
              <a:t>Toda la infraestructura se definirá mediante </a:t>
            </a:r>
            <a:r>
              <a:rPr lang="es-ES" sz="1050" dirty="0" err="1"/>
              <a:t>Terraform</a:t>
            </a:r>
            <a:endParaRPr lang="es-ES" sz="1050" dirty="0"/>
          </a:p>
          <a:p>
            <a:pPr marL="742950" lvl="1" indent="-285750">
              <a:lnSpc>
                <a:spcPct val="150000"/>
              </a:lnSpc>
              <a:buFont typeface="Arial" panose="020B0604020202020204" pitchFamily="34" charset="0"/>
              <a:buChar char="•"/>
            </a:pPr>
            <a:r>
              <a:rPr lang="es-ES" sz="1050" dirty="0"/>
              <a:t>El despliegue de infraestructura mediante </a:t>
            </a:r>
            <a:r>
              <a:rPr lang="es-ES" sz="1050" dirty="0" err="1"/>
              <a:t>Terraform</a:t>
            </a:r>
            <a:r>
              <a:rPr lang="es-ES" sz="1050" dirty="0"/>
              <a:t>, en cualquier proyecto, se realizará siempre utilizando Pipelines de </a:t>
            </a:r>
            <a:r>
              <a:rPr lang="es-ES" sz="1050" dirty="0" err="1"/>
              <a:t>Azure</a:t>
            </a:r>
            <a:r>
              <a:rPr lang="es-ES" sz="1050" dirty="0"/>
              <a:t> </a:t>
            </a:r>
            <a:r>
              <a:rPr lang="es-ES" sz="1050" dirty="0" err="1"/>
              <a:t>DevOps</a:t>
            </a:r>
            <a:r>
              <a:rPr lang="es-ES" sz="1050" dirty="0"/>
              <a:t>, particularmente usando los componentes de </a:t>
            </a:r>
            <a:r>
              <a:rPr lang="es-ES" sz="1050" dirty="0" err="1"/>
              <a:t>Terraform</a:t>
            </a:r>
            <a:r>
              <a:rPr lang="es-ES" sz="1050" dirty="0"/>
              <a:t> incluidos por defecto en </a:t>
            </a:r>
            <a:r>
              <a:rPr lang="es-ES" sz="1050" dirty="0" err="1"/>
              <a:t>Azure</a:t>
            </a:r>
            <a:r>
              <a:rPr lang="es-ES" sz="1050" dirty="0"/>
              <a:t> </a:t>
            </a:r>
            <a:r>
              <a:rPr lang="es-ES" sz="1050" dirty="0" err="1"/>
              <a:t>DevOps</a:t>
            </a:r>
            <a:endParaRPr lang="es-ES" sz="1050" dirty="0"/>
          </a:p>
          <a:p>
            <a:pPr marL="742950" lvl="1" indent="-285750">
              <a:lnSpc>
                <a:spcPct val="150000"/>
              </a:lnSpc>
              <a:buFont typeface="Arial" panose="020B0604020202020204" pitchFamily="34" charset="0"/>
              <a:buChar char="•"/>
            </a:pPr>
            <a:r>
              <a:rPr lang="es-ES" sz="1050" dirty="0"/>
              <a:t>Las plantillas de </a:t>
            </a:r>
            <a:r>
              <a:rPr lang="es-ES" sz="1050" dirty="0" err="1"/>
              <a:t>Terraform</a:t>
            </a:r>
            <a:r>
              <a:rPr lang="es-ES" sz="1050" dirty="0"/>
              <a:t> deberán estar lo suficientemente parametrizadas para que sean lo más reutilizables posible</a:t>
            </a:r>
          </a:p>
          <a:p>
            <a:pPr marL="742950" lvl="1" indent="-285750">
              <a:lnSpc>
                <a:spcPct val="150000"/>
              </a:lnSpc>
              <a:buFont typeface="Arial" panose="020B0604020202020204" pitchFamily="34" charset="0"/>
              <a:buChar char="•"/>
            </a:pPr>
            <a:r>
              <a:rPr lang="es-ES" sz="1050" dirty="0"/>
              <a:t>En base al punto anterior, cada servicio y cada </a:t>
            </a:r>
            <a:r>
              <a:rPr lang="es-ES" sz="1050" dirty="0" err="1"/>
              <a:t>subservicio</a:t>
            </a:r>
            <a:r>
              <a:rPr lang="es-ES" sz="1050" dirty="0"/>
              <a:t> se definirá en una plantilla independiente.</a:t>
            </a:r>
          </a:p>
          <a:p>
            <a:pPr marL="742950" lvl="1" indent="-285750">
              <a:lnSpc>
                <a:spcPct val="150000"/>
              </a:lnSpc>
              <a:buFont typeface="Arial" panose="020B0604020202020204" pitchFamily="34" charset="0"/>
              <a:buChar char="•"/>
            </a:pPr>
            <a:r>
              <a:rPr lang="es-ES" sz="1050" dirty="0"/>
              <a:t>Dentro de la carpeta </a:t>
            </a:r>
            <a:r>
              <a:rPr lang="es-ES" sz="1050" i="1" dirty="0" err="1"/>
              <a:t>src</a:t>
            </a:r>
            <a:r>
              <a:rPr lang="es-ES" sz="1050" i="1" dirty="0"/>
              <a:t>/</a:t>
            </a:r>
            <a:r>
              <a:rPr lang="es-ES" sz="1050" i="1" dirty="0" err="1"/>
              <a:t>iac</a:t>
            </a:r>
            <a:r>
              <a:rPr lang="es-ES" sz="1050" dirty="0"/>
              <a:t>, se creará una carpeta por cada servicio, donde se dejarán los scripts de despliegue de ese servicio (en el caso del proyecto </a:t>
            </a:r>
            <a:r>
              <a:rPr lang="es-ES" sz="1050" i="1" dirty="0"/>
              <a:t>CORE</a:t>
            </a:r>
            <a:r>
              <a:rPr lang="es-ES" sz="1050" dirty="0"/>
              <a:t>) o los scripts de despliegue de cada </a:t>
            </a:r>
            <a:r>
              <a:rPr lang="es-ES" sz="1050" dirty="0" err="1"/>
              <a:t>subservicio</a:t>
            </a:r>
            <a:r>
              <a:rPr lang="es-ES" sz="1050" dirty="0"/>
              <a:t> asociado a ese servicio (proyecto </a:t>
            </a:r>
            <a:r>
              <a:rPr lang="es-ES" sz="1050" i="1" dirty="0"/>
              <a:t>CORE</a:t>
            </a:r>
            <a:r>
              <a:rPr lang="es-ES" sz="1050" dirty="0"/>
              <a:t> y resto de proyectos)</a:t>
            </a:r>
          </a:p>
          <a:p>
            <a:pPr marL="742950" lvl="1" indent="-285750">
              <a:lnSpc>
                <a:spcPct val="150000"/>
              </a:lnSpc>
              <a:buFont typeface="Arial" panose="020B0604020202020204" pitchFamily="34" charset="0"/>
              <a:buChar char="•"/>
            </a:pPr>
            <a:r>
              <a:rPr lang="es-ES" sz="1050" dirty="0"/>
              <a:t>La carpeta </a:t>
            </a:r>
            <a:r>
              <a:rPr lang="es-ES" sz="1050" i="1" dirty="0" err="1"/>
              <a:t>src</a:t>
            </a:r>
            <a:r>
              <a:rPr lang="es-ES" sz="1050" i="1" dirty="0"/>
              <a:t>/</a:t>
            </a:r>
            <a:r>
              <a:rPr lang="es-ES" sz="1050" i="1" dirty="0" err="1"/>
              <a:t>cac</a:t>
            </a:r>
            <a:r>
              <a:rPr lang="es-ES" sz="1050" i="1" dirty="0"/>
              <a:t> </a:t>
            </a:r>
            <a:r>
              <a:rPr lang="es-ES" sz="1050" dirty="0"/>
              <a:t>existirá en todos los proyectos, aunque esté vacía. Esto ocurrirá siempre que no haya que definir ningún componente de infraestructura adicional a los ya existentes.</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44E14C6C-A2DD-9442-8864-C7C9CC158ED9}"/>
              </a:ext>
            </a:extLst>
          </p:cNvPr>
          <p:cNvPicPr>
            <a:picLocks noChangeAspect="1"/>
          </p:cNvPicPr>
          <p:nvPr/>
        </p:nvPicPr>
        <p:blipFill rotWithShape="1">
          <a:blip r:embed="rId7"/>
          <a:srcRect l="13326" t="13834" r="12745" b="13297"/>
          <a:stretch/>
        </p:blipFill>
        <p:spPr>
          <a:xfrm>
            <a:off x="8068283" y="106198"/>
            <a:ext cx="701623" cy="689507"/>
          </a:xfrm>
          <a:prstGeom prst="rect">
            <a:avLst/>
          </a:prstGeom>
        </p:spPr>
      </p:pic>
    </p:spTree>
    <p:extLst>
      <p:ext uri="{BB962C8B-B14F-4D97-AF65-F5344CB8AC3E}">
        <p14:creationId xmlns:p14="http://schemas.microsoft.com/office/powerpoint/2010/main" val="989069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28753"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Políticas de Scripting – Infraestructura como código (</a:t>
            </a:r>
            <a:r>
              <a:rPr lang="es-ES" dirty="0" err="1"/>
              <a:t>IaC</a:t>
            </a:r>
            <a:r>
              <a:rPr lang="es-ES" dirty="0"/>
              <a:t>)</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Scripting</a:t>
            </a:r>
          </a:p>
        </p:txBody>
      </p:sp>
      <p:sp>
        <p:nvSpPr>
          <p:cNvPr id="78" name="Rectángulo 77"/>
          <p:cNvSpPr/>
          <p:nvPr/>
        </p:nvSpPr>
        <p:spPr>
          <a:xfrm>
            <a:off x="119062" y="890023"/>
            <a:ext cx="8865450" cy="791370"/>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Elementos de </a:t>
            </a:r>
            <a:r>
              <a:rPr lang="es-ES" sz="1050" dirty="0" err="1"/>
              <a:t>Terraform</a:t>
            </a:r>
            <a:r>
              <a:rPr lang="es-ES" sz="1050" dirty="0"/>
              <a:t> a utilizar:</a:t>
            </a:r>
          </a:p>
          <a:p>
            <a:pPr marL="742950" lvl="1" indent="-285750">
              <a:lnSpc>
                <a:spcPct val="150000"/>
              </a:lnSpc>
              <a:buFont typeface="Arial" panose="020B0604020202020204" pitchFamily="34" charset="0"/>
              <a:buChar char="•"/>
            </a:pPr>
            <a:r>
              <a:rPr lang="es-ES" sz="1050" dirty="0"/>
              <a:t>El </a:t>
            </a:r>
            <a:r>
              <a:rPr lang="es-ES" sz="1050" i="1" dirty="0" err="1"/>
              <a:t>provider</a:t>
            </a:r>
            <a:r>
              <a:rPr lang="es-ES" sz="1050" dirty="0"/>
              <a:t> a emplear será </a:t>
            </a:r>
            <a:r>
              <a:rPr lang="es-ES" sz="1050" b="1" i="1" dirty="0" err="1"/>
              <a:t>azurerm</a:t>
            </a:r>
            <a:r>
              <a:rPr lang="es-ES" sz="1050" dirty="0"/>
              <a:t>, totalmente compatible con las API de </a:t>
            </a:r>
            <a:r>
              <a:rPr lang="es-ES" sz="1050" dirty="0" err="1"/>
              <a:t>Azure</a:t>
            </a:r>
            <a:r>
              <a:rPr lang="es-ES" sz="1050" dirty="0"/>
              <a:t> </a:t>
            </a:r>
            <a:r>
              <a:rPr lang="es-ES" sz="1050" dirty="0" err="1"/>
              <a:t>Resource</a:t>
            </a:r>
            <a:r>
              <a:rPr lang="es-ES" sz="1050" dirty="0"/>
              <a:t> Manager (ARM)</a:t>
            </a:r>
          </a:p>
          <a:p>
            <a:pPr marL="742950" lvl="1" indent="-285750">
              <a:lnSpc>
                <a:spcPct val="150000"/>
              </a:lnSpc>
              <a:buFont typeface="Arial" panose="020B0604020202020204" pitchFamily="34" charset="0"/>
              <a:buChar char="•"/>
            </a:pPr>
            <a:r>
              <a:rPr lang="es-ES" sz="1050" dirty="0"/>
              <a:t>Para el despliegue de recursos se utilizarán, entre otros, los siguientes tipos de </a:t>
            </a:r>
            <a:r>
              <a:rPr lang="es-ES" sz="1050" i="1" dirty="0" err="1"/>
              <a:t>resource</a:t>
            </a:r>
            <a:r>
              <a:rPr lang="es-ES" sz="1050" dirty="0"/>
              <a:t>:</a:t>
            </a:r>
            <a:endParaRPr lang="es-ES" sz="1050" b="1" i="1" dirty="0"/>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44E14C6C-A2DD-9442-8864-C7C9CC158ED9}"/>
              </a:ext>
            </a:extLst>
          </p:cNvPr>
          <p:cNvPicPr>
            <a:picLocks noChangeAspect="1"/>
          </p:cNvPicPr>
          <p:nvPr/>
        </p:nvPicPr>
        <p:blipFill rotWithShape="1">
          <a:blip r:embed="rId7"/>
          <a:srcRect l="13326" t="13834" r="12745" b="13297"/>
          <a:stretch/>
        </p:blipFill>
        <p:spPr>
          <a:xfrm>
            <a:off x="8068283" y="106198"/>
            <a:ext cx="701623" cy="689507"/>
          </a:xfrm>
          <a:prstGeom prst="rect">
            <a:avLst/>
          </a:prstGeom>
        </p:spPr>
      </p:pic>
      <p:graphicFrame>
        <p:nvGraphicFramePr>
          <p:cNvPr id="9" name="Tabla 8">
            <a:extLst>
              <a:ext uri="{FF2B5EF4-FFF2-40B4-BE49-F238E27FC236}">
                <a16:creationId xmlns:a16="http://schemas.microsoft.com/office/drawing/2014/main" id="{ACFF1A0B-DAAC-774A-B4D9-2C29C8CFD8A6}"/>
              </a:ext>
            </a:extLst>
          </p:cNvPr>
          <p:cNvGraphicFramePr>
            <a:graphicFrameLocks noGrp="1"/>
          </p:cNvGraphicFramePr>
          <p:nvPr>
            <p:extLst>
              <p:ext uri="{D42A27DB-BD31-4B8C-83A1-F6EECF244321}">
                <p14:modId xmlns:p14="http://schemas.microsoft.com/office/powerpoint/2010/main" val="4177370906"/>
              </p:ext>
            </p:extLst>
          </p:nvPr>
        </p:nvGraphicFramePr>
        <p:xfrm>
          <a:off x="986516" y="1681393"/>
          <a:ext cx="6968264" cy="3227254"/>
        </p:xfrm>
        <a:graphic>
          <a:graphicData uri="http://schemas.openxmlformats.org/drawingml/2006/table">
            <a:tbl>
              <a:tblPr firstRow="1" bandRow="1">
                <a:tableStyleId>{F5AB1C69-6EDB-4FF4-983F-18BD219EF322}</a:tableStyleId>
              </a:tblPr>
              <a:tblGrid>
                <a:gridCol w="3905274">
                  <a:extLst>
                    <a:ext uri="{9D8B030D-6E8A-4147-A177-3AD203B41FA5}">
                      <a16:colId xmlns:a16="http://schemas.microsoft.com/office/drawing/2014/main" val="2326436530"/>
                    </a:ext>
                  </a:extLst>
                </a:gridCol>
                <a:gridCol w="3062990">
                  <a:extLst>
                    <a:ext uri="{9D8B030D-6E8A-4147-A177-3AD203B41FA5}">
                      <a16:colId xmlns:a16="http://schemas.microsoft.com/office/drawing/2014/main" val="1814909480"/>
                    </a:ext>
                  </a:extLst>
                </a:gridCol>
              </a:tblGrid>
              <a:tr h="0">
                <a:tc>
                  <a:txBody>
                    <a:bodyPr/>
                    <a:lstStyle/>
                    <a:p>
                      <a:r>
                        <a:rPr lang="es-ES" sz="1000" dirty="0">
                          <a:latin typeface="+mn-lt"/>
                        </a:rPr>
                        <a:t>Recurso a desplegar</a:t>
                      </a:r>
                    </a:p>
                  </a:txBody>
                  <a:tcPr marL="109919" marR="109919" marT="54959" marB="54959" anchor="ctr"/>
                </a:tc>
                <a:tc>
                  <a:txBody>
                    <a:bodyPr/>
                    <a:lstStyle/>
                    <a:p>
                      <a:r>
                        <a:rPr lang="es-ES" sz="1000" i="1" dirty="0" err="1">
                          <a:latin typeface="+mn-lt"/>
                        </a:rPr>
                        <a:t>Resource</a:t>
                      </a:r>
                      <a:r>
                        <a:rPr lang="es-ES" sz="1000" dirty="0">
                          <a:latin typeface="+mn-lt"/>
                        </a:rPr>
                        <a:t> en </a:t>
                      </a:r>
                      <a:r>
                        <a:rPr lang="es-ES" sz="1000" dirty="0" err="1">
                          <a:latin typeface="+mn-lt"/>
                        </a:rPr>
                        <a:t>Terraform</a:t>
                      </a:r>
                      <a:r>
                        <a:rPr lang="es-ES" sz="1000" dirty="0">
                          <a:latin typeface="+mn-lt"/>
                        </a:rPr>
                        <a:t> bajo </a:t>
                      </a:r>
                      <a:r>
                        <a:rPr lang="es-ES" sz="1000" i="1" dirty="0" err="1">
                          <a:latin typeface="+mn-lt"/>
                        </a:rPr>
                        <a:t>azurerm</a:t>
                      </a:r>
                      <a:endParaRPr lang="es-ES" sz="1000" i="1" dirty="0">
                        <a:latin typeface="+mn-lt"/>
                      </a:endParaRPr>
                    </a:p>
                  </a:txBody>
                  <a:tcPr marL="109919" marR="109919" marT="54959" marB="54959" anchor="ctr"/>
                </a:tc>
                <a:extLst>
                  <a:ext uri="{0D108BD9-81ED-4DB2-BD59-A6C34878D82A}">
                    <a16:rowId xmlns:a16="http://schemas.microsoft.com/office/drawing/2014/main" val="2734517799"/>
                  </a:ext>
                </a:extLst>
              </a:tr>
              <a:tr h="0">
                <a:tc>
                  <a:txBody>
                    <a:bodyPr/>
                    <a:lstStyle/>
                    <a:p>
                      <a:r>
                        <a:rPr lang="es-ES" sz="900" dirty="0">
                          <a:latin typeface="+mn-lt"/>
                        </a:rPr>
                        <a:t>Grupo de recursos</a:t>
                      </a:r>
                    </a:p>
                  </a:txBody>
                  <a:tcPr marL="109919" marR="109919" marT="54959" marB="54959" anchor="ctr">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azurerm_resource_group</a:t>
                      </a:r>
                      <a:endParaRPr lang="es-ES" sz="900" dirty="0">
                        <a:latin typeface="+mn-lt"/>
                      </a:endParaRPr>
                    </a:p>
                  </a:txBody>
                  <a:tcPr marL="109919" marR="109919" marT="54959" marB="54959" anchor="ctr">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683550579"/>
                  </a:ext>
                </a:extLst>
              </a:tr>
              <a:tr h="0">
                <a:tc>
                  <a:txBody>
                    <a:bodyPr/>
                    <a:lstStyle/>
                    <a:p>
                      <a:r>
                        <a:rPr lang="es-ES" sz="900" dirty="0">
                          <a:latin typeface="+mn-lt"/>
                        </a:rPr>
                        <a:t>Cuenta de almacenamiento</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azurerm_storage_account</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842159368"/>
                  </a:ext>
                </a:extLst>
              </a:tr>
              <a:tr h="0">
                <a:tc>
                  <a:txBody>
                    <a:bodyPr/>
                    <a:lstStyle/>
                    <a:p>
                      <a:r>
                        <a:rPr lang="es-ES" sz="900" dirty="0">
                          <a:latin typeface="+mn-lt"/>
                        </a:rPr>
                        <a:t>Blob Storage (</a:t>
                      </a:r>
                      <a:r>
                        <a:rPr lang="es-ES" sz="900" dirty="0" err="1">
                          <a:latin typeface="+mn-lt"/>
                        </a:rPr>
                        <a:t>landing</a:t>
                      </a:r>
                      <a:r>
                        <a:rPr lang="es-ES" sz="900" dirty="0">
                          <a:latin typeface="+mn-lt"/>
                        </a:rPr>
                        <a:t>)</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azurerm_storage_blob</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432312932"/>
                  </a:ext>
                </a:extLst>
              </a:tr>
              <a:tr h="0">
                <a:tc>
                  <a:txBody>
                    <a:bodyPr/>
                    <a:lstStyle/>
                    <a:p>
                      <a:r>
                        <a:rPr lang="es-ES" sz="900" dirty="0">
                          <a:latin typeface="+mn-lt"/>
                        </a:rPr>
                        <a:t>Contenedor de ficheros en Blob Storage (</a:t>
                      </a:r>
                      <a:r>
                        <a:rPr lang="es-ES" sz="900" dirty="0" err="1">
                          <a:latin typeface="+mn-lt"/>
                        </a:rPr>
                        <a:t>landing</a:t>
                      </a:r>
                      <a:r>
                        <a:rPr lang="es-ES" sz="900" dirty="0">
                          <a:latin typeface="+mn-lt"/>
                        </a:rPr>
                        <a:t>)</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azurerm_storage_container</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512517854"/>
                  </a:ext>
                </a:extLst>
              </a:tr>
              <a:tr h="0">
                <a:tc>
                  <a:txBody>
                    <a:bodyPr/>
                    <a:lstStyle/>
                    <a:p>
                      <a:r>
                        <a:rPr lang="es-ES" sz="900" dirty="0">
                          <a:latin typeface="+mn-lt"/>
                        </a:rPr>
                        <a:t>Data Lake Storage (data </a:t>
                      </a:r>
                      <a:r>
                        <a:rPr lang="es-ES" sz="900" dirty="0" err="1">
                          <a:latin typeface="+mn-lt"/>
                        </a:rPr>
                        <a:t>lake</a:t>
                      </a:r>
                      <a:r>
                        <a:rPr lang="es-ES" sz="900" dirty="0">
                          <a:latin typeface="+mn-lt"/>
                        </a:rPr>
                        <a:t>)</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azurerm_data_lake_store</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452599191"/>
                  </a:ext>
                </a:extLst>
              </a:tr>
              <a:tr h="0">
                <a:tc>
                  <a:txBody>
                    <a:bodyPr/>
                    <a:lstStyle/>
                    <a:p>
                      <a:r>
                        <a:rPr lang="es-ES" sz="900" dirty="0" err="1">
                          <a:latin typeface="+mn-lt"/>
                        </a:rPr>
                        <a:t>Azure</a:t>
                      </a:r>
                      <a:r>
                        <a:rPr lang="es-ES" sz="900" dirty="0">
                          <a:latin typeface="+mn-lt"/>
                        </a:rPr>
                        <a:t> Data Factory (ingestas y ETL)</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azurerm_data_Factory</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442738830"/>
                  </a:ext>
                </a:extLst>
              </a:tr>
              <a:tr h="0">
                <a:tc>
                  <a:txBody>
                    <a:bodyPr/>
                    <a:lstStyle/>
                    <a:p>
                      <a:r>
                        <a:rPr lang="es-ES" sz="900" dirty="0" err="1">
                          <a:latin typeface="+mn-lt"/>
                        </a:rPr>
                        <a:t>Azure</a:t>
                      </a:r>
                      <a:r>
                        <a:rPr lang="es-ES" sz="900" dirty="0">
                          <a:latin typeface="+mn-lt"/>
                        </a:rPr>
                        <a:t> Data Factory Pipeline (ingestas y ETL)</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azurerm_data_factory_pipeline</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4009566351"/>
                  </a:ext>
                </a:extLst>
              </a:tr>
              <a:tr h="0">
                <a:tc>
                  <a:txBody>
                    <a:bodyPr/>
                    <a:lstStyle/>
                    <a:p>
                      <a:r>
                        <a:rPr lang="es-ES" sz="900" dirty="0" err="1">
                          <a:latin typeface="+mn-lt"/>
                        </a:rPr>
                        <a:t>Azure</a:t>
                      </a:r>
                      <a:r>
                        <a:rPr lang="es-ES" sz="900" dirty="0">
                          <a:latin typeface="+mn-lt"/>
                        </a:rPr>
                        <a:t> </a:t>
                      </a:r>
                      <a:r>
                        <a:rPr lang="es-ES" sz="900" dirty="0" err="1">
                          <a:latin typeface="+mn-lt"/>
                        </a:rPr>
                        <a:t>Event</a:t>
                      </a:r>
                      <a:r>
                        <a:rPr lang="es-ES" sz="900" dirty="0">
                          <a:latin typeface="+mn-lt"/>
                        </a:rPr>
                        <a:t> </a:t>
                      </a:r>
                      <a:r>
                        <a:rPr lang="es-ES" sz="900" dirty="0" err="1">
                          <a:latin typeface="+mn-lt"/>
                        </a:rPr>
                        <a:t>Hubs</a:t>
                      </a:r>
                      <a:r>
                        <a:rPr lang="es-ES" sz="900" dirty="0">
                          <a:latin typeface="+mn-lt"/>
                        </a:rPr>
                        <a:t> (recepción de mensajes en </a:t>
                      </a:r>
                      <a:r>
                        <a:rPr lang="es-ES" sz="900" dirty="0" err="1">
                          <a:latin typeface="+mn-lt"/>
                        </a:rPr>
                        <a:t>streaming</a:t>
                      </a:r>
                      <a:r>
                        <a:rPr lang="es-ES" sz="900" dirty="0">
                          <a:latin typeface="+mn-lt"/>
                        </a:rPr>
                        <a:t>)</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azurerm_eventhub</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047246173"/>
                  </a:ext>
                </a:extLst>
              </a:tr>
              <a:tr h="0">
                <a:tc>
                  <a:txBody>
                    <a:bodyPr/>
                    <a:lstStyle/>
                    <a:p>
                      <a:r>
                        <a:rPr lang="es-ES" sz="900" dirty="0" err="1">
                          <a:latin typeface="+mn-lt"/>
                        </a:rPr>
                        <a:t>Azure</a:t>
                      </a:r>
                      <a:r>
                        <a:rPr lang="es-ES" sz="900" dirty="0">
                          <a:latin typeface="+mn-lt"/>
                        </a:rPr>
                        <a:t> </a:t>
                      </a:r>
                      <a:r>
                        <a:rPr lang="es-ES" sz="900" dirty="0" err="1">
                          <a:latin typeface="+mn-lt"/>
                        </a:rPr>
                        <a:t>Databricks</a:t>
                      </a:r>
                      <a:r>
                        <a:rPr lang="es-ES" sz="900" dirty="0">
                          <a:latin typeface="+mn-lt"/>
                        </a:rPr>
                        <a:t> </a:t>
                      </a:r>
                      <a:r>
                        <a:rPr lang="es-ES" sz="900" dirty="0" err="1">
                          <a:latin typeface="+mn-lt"/>
                        </a:rPr>
                        <a:t>Workspace</a:t>
                      </a:r>
                      <a:r>
                        <a:rPr lang="es-ES" sz="900" dirty="0">
                          <a:latin typeface="+mn-lt"/>
                        </a:rPr>
                        <a:t> (espacios de trabajo)</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azurerm_databricks_workspace</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001479276"/>
                  </a:ext>
                </a:extLst>
              </a:tr>
              <a:tr h="0">
                <a:tc>
                  <a:txBody>
                    <a:bodyPr/>
                    <a:lstStyle/>
                    <a:p>
                      <a:r>
                        <a:rPr lang="es-ES" sz="900" dirty="0" err="1">
                          <a:latin typeface="+mn-lt"/>
                        </a:rPr>
                        <a:t>Azure</a:t>
                      </a:r>
                      <a:r>
                        <a:rPr lang="es-ES" sz="900" dirty="0">
                          <a:latin typeface="+mn-lt"/>
                        </a:rPr>
                        <a:t> SQL </a:t>
                      </a:r>
                      <a:r>
                        <a:rPr lang="es-ES" sz="900" dirty="0" err="1">
                          <a:latin typeface="+mn-lt"/>
                        </a:rPr>
                        <a:t>Database</a:t>
                      </a:r>
                      <a:r>
                        <a:rPr lang="es-ES" sz="900" dirty="0">
                          <a:latin typeface="+mn-lt"/>
                        </a:rPr>
                        <a:t> (</a:t>
                      </a:r>
                      <a:r>
                        <a:rPr lang="es-ES" sz="900" dirty="0" err="1">
                          <a:latin typeface="+mn-lt"/>
                        </a:rPr>
                        <a:t>datamart</a:t>
                      </a:r>
                      <a:r>
                        <a:rPr lang="es-ES" sz="900" dirty="0">
                          <a:latin typeface="+mn-lt"/>
                        </a:rPr>
                        <a:t>) (SQL Server o Data </a:t>
                      </a:r>
                      <a:r>
                        <a:rPr lang="es-ES" sz="900" dirty="0" err="1">
                          <a:latin typeface="+mn-lt"/>
                        </a:rPr>
                        <a:t>Warehouse</a:t>
                      </a:r>
                      <a:r>
                        <a:rPr lang="es-ES" sz="900" dirty="0">
                          <a:latin typeface="+mn-lt"/>
                        </a:rPr>
                        <a:t>)</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azurerm_sql_database</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658437054"/>
                  </a:ext>
                </a:extLst>
              </a:tr>
              <a:tr h="0">
                <a:tc>
                  <a:txBody>
                    <a:bodyPr/>
                    <a:lstStyle/>
                    <a:p>
                      <a:r>
                        <a:rPr lang="es-ES" sz="900" dirty="0" err="1">
                          <a:latin typeface="+mn-lt"/>
                        </a:rPr>
                        <a:t>Azure</a:t>
                      </a:r>
                      <a:r>
                        <a:rPr lang="es-ES" sz="900" dirty="0">
                          <a:latin typeface="+mn-lt"/>
                        </a:rPr>
                        <a:t> </a:t>
                      </a:r>
                      <a:r>
                        <a:rPr lang="es-ES" sz="900" dirty="0" err="1">
                          <a:latin typeface="+mn-lt"/>
                        </a:rPr>
                        <a:t>Kubernetes</a:t>
                      </a:r>
                      <a:r>
                        <a:rPr lang="es-ES" sz="900" dirty="0">
                          <a:latin typeface="+mn-lt"/>
                        </a:rPr>
                        <a:t> </a:t>
                      </a:r>
                      <a:r>
                        <a:rPr lang="es-ES" sz="900" dirty="0" err="1">
                          <a:latin typeface="+mn-lt"/>
                        </a:rPr>
                        <a:t>Service</a:t>
                      </a:r>
                      <a:r>
                        <a:rPr lang="es-ES" sz="900" dirty="0">
                          <a:latin typeface="+mn-lt"/>
                        </a:rPr>
                        <a:t>, AKS (</a:t>
                      </a:r>
                      <a:r>
                        <a:rPr lang="es-ES" sz="900" dirty="0" err="1">
                          <a:latin typeface="+mn-lt"/>
                        </a:rPr>
                        <a:t>productivización</a:t>
                      </a:r>
                      <a:r>
                        <a:rPr lang="es-ES" sz="900" dirty="0">
                          <a:latin typeface="+mn-lt"/>
                        </a:rPr>
                        <a:t> de modelos)</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azurerm_kubernetes_cluster</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99071423"/>
                  </a:ext>
                </a:extLst>
              </a:tr>
              <a:tr h="0">
                <a:tc>
                  <a:txBody>
                    <a:bodyPr/>
                    <a:lstStyle/>
                    <a:p>
                      <a:r>
                        <a:rPr lang="es-ES" sz="900" dirty="0" err="1">
                          <a:latin typeface="+mn-lt"/>
                        </a:rPr>
                        <a:t>Azure</a:t>
                      </a:r>
                      <a:r>
                        <a:rPr lang="es-ES" sz="900" dirty="0">
                          <a:latin typeface="+mn-lt"/>
                        </a:rPr>
                        <a:t> API Management </a:t>
                      </a:r>
                      <a:r>
                        <a:rPr lang="es-ES" sz="900" dirty="0" err="1">
                          <a:latin typeface="+mn-lt"/>
                        </a:rPr>
                        <a:t>Service</a:t>
                      </a:r>
                      <a:r>
                        <a:rPr lang="es-ES" sz="900" dirty="0">
                          <a:latin typeface="+mn-lt"/>
                        </a:rPr>
                        <a:t> (</a:t>
                      </a:r>
                      <a:r>
                        <a:rPr lang="es-ES" sz="900" dirty="0" err="1">
                          <a:latin typeface="+mn-lt"/>
                        </a:rPr>
                        <a:t>productivización</a:t>
                      </a:r>
                      <a:r>
                        <a:rPr lang="es-ES" sz="900" dirty="0">
                          <a:latin typeface="+mn-lt"/>
                        </a:rPr>
                        <a:t> de modelos)</a:t>
                      </a: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s-ES" sz="900" dirty="0" err="1">
                          <a:latin typeface="+mn-lt"/>
                        </a:rPr>
                        <a:t>azurerm_api_management</a:t>
                      </a:r>
                      <a:endParaRPr lang="es-ES" sz="900" dirty="0">
                        <a:latin typeface="+mn-lt"/>
                      </a:endParaRPr>
                    </a:p>
                  </a:txBody>
                  <a:tcPr marL="109919" marR="109919" marT="54959" marB="54959"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18578209"/>
                  </a:ext>
                </a:extLst>
              </a:tr>
            </a:tbl>
          </a:graphicData>
        </a:graphic>
      </p:graphicFrame>
    </p:spTree>
    <p:extLst>
      <p:ext uri="{BB962C8B-B14F-4D97-AF65-F5344CB8AC3E}">
        <p14:creationId xmlns:p14="http://schemas.microsoft.com/office/powerpoint/2010/main" val="360801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29775"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Políticas de Scripting – Infraestructura como código (</a:t>
            </a:r>
            <a:r>
              <a:rPr lang="es-ES" dirty="0" err="1"/>
              <a:t>IaC</a:t>
            </a:r>
            <a:r>
              <a:rPr lang="es-ES" dirty="0"/>
              <a:t>)</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Scripting</a:t>
            </a:r>
          </a:p>
        </p:txBody>
      </p:sp>
      <p:sp>
        <p:nvSpPr>
          <p:cNvPr id="78" name="Rectángulo 77"/>
          <p:cNvSpPr/>
          <p:nvPr/>
        </p:nvSpPr>
        <p:spPr>
          <a:xfrm>
            <a:off x="119062" y="890023"/>
            <a:ext cx="8865450" cy="3942233"/>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b="1" dirty="0"/>
              <a:t>Excepciones</a:t>
            </a:r>
            <a:r>
              <a:rPr lang="es-ES" sz="1050" dirty="0"/>
              <a:t> en el uso de </a:t>
            </a:r>
            <a:r>
              <a:rPr lang="es-ES" sz="1050" dirty="0" err="1"/>
              <a:t>Terraform</a:t>
            </a:r>
            <a:r>
              <a:rPr lang="es-ES" sz="1050" dirty="0"/>
              <a:t>:</a:t>
            </a:r>
          </a:p>
          <a:p>
            <a:pPr marL="742950" lvl="1" indent="-285750">
              <a:lnSpc>
                <a:spcPct val="150000"/>
              </a:lnSpc>
              <a:buFont typeface="Arial" panose="020B0604020202020204" pitchFamily="34" charset="0"/>
              <a:buChar char="•"/>
            </a:pPr>
            <a:r>
              <a:rPr lang="es-ES" sz="1050" dirty="0"/>
              <a:t>Algunos servicios, a la fecha de este documento, no es posible definirlos desde </a:t>
            </a:r>
            <a:r>
              <a:rPr lang="es-ES" sz="1050" dirty="0" err="1"/>
              <a:t>Terraform</a:t>
            </a:r>
            <a:r>
              <a:rPr lang="es-ES" sz="1050" dirty="0"/>
              <a:t> pero sí directamente desde </a:t>
            </a:r>
            <a:r>
              <a:rPr lang="es-ES" sz="1050" dirty="0" err="1"/>
              <a:t>Azure</a:t>
            </a:r>
            <a:r>
              <a:rPr lang="es-ES" sz="1050" dirty="0"/>
              <a:t> </a:t>
            </a:r>
            <a:r>
              <a:rPr lang="es-ES" sz="1050" dirty="0" err="1"/>
              <a:t>Resource</a:t>
            </a:r>
            <a:r>
              <a:rPr lang="es-ES" sz="1050" dirty="0"/>
              <a:t> Manager (ARM). Se trata de una situación excepcional, ya que el tiempo transcurrido desde que un tipo de recurso está disponible para su despliegue desde ARM hasta que está disponible para su despliegue desde </a:t>
            </a:r>
            <a:r>
              <a:rPr lang="es-ES" sz="1050" dirty="0" err="1"/>
              <a:t>Terraform</a:t>
            </a:r>
            <a:r>
              <a:rPr lang="es-ES" sz="1050" dirty="0"/>
              <a:t> suele medirse en días. En este momento, esta situación se da con los siguientes elementos previstos:</a:t>
            </a:r>
          </a:p>
          <a:p>
            <a:pPr marL="1085850" lvl="2" indent="-285750">
              <a:lnSpc>
                <a:spcPct val="150000"/>
              </a:lnSpc>
              <a:buFont typeface="Arial" panose="020B0604020202020204" pitchFamily="34" charset="0"/>
              <a:buChar char="•"/>
            </a:pPr>
            <a:r>
              <a:rPr lang="es-ES" sz="1050" dirty="0" err="1"/>
              <a:t>Azure</a:t>
            </a:r>
            <a:r>
              <a:rPr lang="es-ES" sz="1050" dirty="0"/>
              <a:t> Data </a:t>
            </a:r>
            <a:r>
              <a:rPr lang="es-ES" sz="1050" dirty="0" err="1"/>
              <a:t>Catalog</a:t>
            </a:r>
            <a:endParaRPr lang="es-ES" sz="1050" dirty="0"/>
          </a:p>
          <a:p>
            <a:pPr marL="1085850" lvl="2" indent="-285750">
              <a:lnSpc>
                <a:spcPct val="150000"/>
              </a:lnSpc>
              <a:buFont typeface="Arial" panose="020B0604020202020204" pitchFamily="34" charset="0"/>
              <a:buChar char="•"/>
            </a:pPr>
            <a:r>
              <a:rPr lang="es-ES" sz="1050" dirty="0" err="1"/>
              <a:t>Power</a:t>
            </a:r>
            <a:r>
              <a:rPr lang="es-ES" sz="1050" dirty="0"/>
              <a:t> BI: </a:t>
            </a:r>
            <a:r>
              <a:rPr lang="es-ES" sz="1050" dirty="0" err="1"/>
              <a:t>workspace</a:t>
            </a:r>
            <a:r>
              <a:rPr lang="es-ES" sz="1050" dirty="0"/>
              <a:t> </a:t>
            </a:r>
            <a:r>
              <a:rPr lang="es-ES" sz="1050" dirty="0" err="1"/>
              <a:t>collections</a:t>
            </a:r>
            <a:endParaRPr lang="es-ES" sz="1050" dirty="0"/>
          </a:p>
          <a:p>
            <a:pPr marL="1085850" lvl="2" indent="-285750">
              <a:lnSpc>
                <a:spcPct val="150000"/>
              </a:lnSpc>
              <a:buFont typeface="Arial" panose="020B0604020202020204" pitchFamily="34" charset="0"/>
              <a:buChar char="•"/>
            </a:pPr>
            <a:r>
              <a:rPr lang="es-ES" sz="1050" dirty="0" err="1"/>
              <a:t>Power</a:t>
            </a:r>
            <a:r>
              <a:rPr lang="es-ES" sz="1050" dirty="0"/>
              <a:t> BI </a:t>
            </a:r>
            <a:r>
              <a:rPr lang="es-ES" sz="1050" dirty="0" err="1"/>
              <a:t>Embeded</a:t>
            </a:r>
            <a:r>
              <a:rPr lang="es-ES" sz="1050" dirty="0"/>
              <a:t>: </a:t>
            </a:r>
            <a:r>
              <a:rPr lang="es-ES" sz="1050" dirty="0" err="1"/>
              <a:t>capacities</a:t>
            </a:r>
            <a:endParaRPr lang="es-ES" sz="1050" dirty="0"/>
          </a:p>
          <a:p>
            <a:pPr marL="1085850" lvl="2" indent="-285750">
              <a:lnSpc>
                <a:spcPct val="150000"/>
              </a:lnSpc>
              <a:buFont typeface="Arial" panose="020B0604020202020204" pitchFamily="34" charset="0"/>
              <a:buChar char="•"/>
            </a:pPr>
            <a:r>
              <a:rPr lang="es-ES" sz="1050" dirty="0" err="1"/>
              <a:t>Azure</a:t>
            </a:r>
            <a:r>
              <a:rPr lang="es-ES" sz="1050" dirty="0"/>
              <a:t> Machine </a:t>
            </a:r>
            <a:r>
              <a:rPr lang="es-ES" sz="1050" dirty="0" err="1"/>
              <a:t>Learning</a:t>
            </a:r>
            <a:r>
              <a:rPr lang="es-ES" sz="1050" dirty="0"/>
              <a:t> Studio </a:t>
            </a:r>
            <a:r>
              <a:rPr lang="es-ES" sz="1050" dirty="0" err="1"/>
              <a:t>Workspaces</a:t>
            </a:r>
            <a:endParaRPr lang="es-ES" sz="1050" dirty="0"/>
          </a:p>
          <a:p>
            <a:pPr marL="742950" lvl="1" indent="-285750">
              <a:lnSpc>
                <a:spcPct val="150000"/>
              </a:lnSpc>
              <a:buFont typeface="Arial" panose="020B0604020202020204" pitchFamily="34" charset="0"/>
              <a:buChar char="•"/>
            </a:pPr>
            <a:r>
              <a:rPr lang="es-ES" sz="1050" dirty="0"/>
              <a:t>En los casos en que no existe recurso de </a:t>
            </a:r>
            <a:r>
              <a:rPr lang="es-ES" sz="1050" dirty="0" err="1"/>
              <a:t>Terraform</a:t>
            </a:r>
            <a:r>
              <a:rPr lang="es-ES" sz="1050" dirty="0"/>
              <a:t> y sí de ARM, se creará la definición del recurso dentro de una plantilla de ARM. Esta plantilla será creada desde </a:t>
            </a:r>
            <a:r>
              <a:rPr lang="es-ES" sz="1050" dirty="0" err="1"/>
              <a:t>Terraform</a:t>
            </a:r>
            <a:r>
              <a:rPr lang="es-ES" sz="1050" dirty="0"/>
              <a:t> usando el recurso </a:t>
            </a:r>
            <a:r>
              <a:rPr lang="es-ES" sz="1050" i="1" dirty="0" err="1"/>
              <a:t>azurerm_template_deployment</a:t>
            </a:r>
            <a:r>
              <a:rPr lang="es-ES" sz="1050" dirty="0"/>
              <a:t>.</a:t>
            </a:r>
          </a:p>
          <a:p>
            <a:pPr marL="742950" lvl="1" indent="-285750">
              <a:lnSpc>
                <a:spcPct val="150000"/>
              </a:lnSpc>
              <a:buFont typeface="Arial" panose="020B0604020202020204" pitchFamily="34" charset="0"/>
              <a:buChar char="•"/>
            </a:pPr>
            <a:r>
              <a:rPr lang="es-ES" sz="1050" dirty="0"/>
              <a:t>No obstante, el recurso </a:t>
            </a:r>
            <a:r>
              <a:rPr lang="es-ES" sz="1050" i="1" dirty="0" err="1"/>
              <a:t>azurerm_template_deployment</a:t>
            </a:r>
            <a:r>
              <a:rPr lang="es-ES" sz="1050" dirty="0"/>
              <a:t> no permite, a la fecha de este documento, eliminar los recursos de las plantillas ARM a las que se hace referencia simplemente eliminando el recurso en </a:t>
            </a:r>
            <a:r>
              <a:rPr lang="es-ES" sz="1050" dirty="0" err="1"/>
              <a:t>Terraform</a:t>
            </a:r>
            <a:r>
              <a:rPr lang="es-ES" sz="1050" dirty="0"/>
              <a:t>. Para solucionar este problema, todos los recursos que se creen desde </a:t>
            </a:r>
            <a:r>
              <a:rPr lang="es-ES" sz="1050" dirty="0" err="1"/>
              <a:t>Terraform</a:t>
            </a:r>
            <a:r>
              <a:rPr lang="es-ES" sz="1050" dirty="0"/>
              <a:t> usando plantillas ARM, se harán dentro de un grupo de recursos específico para cada plantilla ARM. De este modo, si se desean eliminar esos recursos, simplemente se eliminará el grupo de recursos asociado, además del propio recurso de despliegue.</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44E14C6C-A2DD-9442-8864-C7C9CC158ED9}"/>
              </a:ext>
            </a:extLst>
          </p:cNvPr>
          <p:cNvPicPr>
            <a:picLocks noChangeAspect="1"/>
          </p:cNvPicPr>
          <p:nvPr/>
        </p:nvPicPr>
        <p:blipFill rotWithShape="1">
          <a:blip r:embed="rId7"/>
          <a:srcRect l="13326" t="13834" r="12745" b="13297"/>
          <a:stretch/>
        </p:blipFill>
        <p:spPr>
          <a:xfrm>
            <a:off x="8068283" y="106198"/>
            <a:ext cx="701623" cy="689507"/>
          </a:xfrm>
          <a:prstGeom prst="rect">
            <a:avLst/>
          </a:prstGeom>
        </p:spPr>
      </p:pic>
    </p:spTree>
    <p:extLst>
      <p:ext uri="{BB962C8B-B14F-4D97-AF65-F5344CB8AC3E}">
        <p14:creationId xmlns:p14="http://schemas.microsoft.com/office/powerpoint/2010/main" val="188264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30797"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Políticas de Scripting – Infraestructura como código (</a:t>
            </a:r>
            <a:r>
              <a:rPr lang="es-ES" dirty="0" err="1"/>
              <a:t>IaC</a:t>
            </a:r>
            <a:r>
              <a:rPr lang="es-ES" dirty="0"/>
              <a:t>)</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Scripting</a:t>
            </a:r>
          </a:p>
        </p:txBody>
      </p:sp>
      <p:sp>
        <p:nvSpPr>
          <p:cNvPr id="78" name="Rectángulo 77"/>
          <p:cNvSpPr/>
          <p:nvPr/>
        </p:nvSpPr>
        <p:spPr>
          <a:xfrm>
            <a:off x="119062" y="890023"/>
            <a:ext cx="8865450" cy="297273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b="1" dirty="0"/>
              <a:t>Excepciones</a:t>
            </a:r>
            <a:r>
              <a:rPr lang="es-ES" sz="1050" dirty="0"/>
              <a:t> en el uso de </a:t>
            </a:r>
            <a:r>
              <a:rPr lang="es-ES" sz="1050" dirty="0" err="1"/>
              <a:t>Terraform</a:t>
            </a:r>
            <a:r>
              <a:rPr lang="es-ES" sz="1050" dirty="0"/>
              <a:t>:</a:t>
            </a:r>
          </a:p>
          <a:p>
            <a:pPr marL="742950" lvl="1" indent="-285750">
              <a:lnSpc>
                <a:spcPct val="150000"/>
              </a:lnSpc>
              <a:buFont typeface="Arial" panose="020B0604020202020204" pitchFamily="34" charset="0"/>
              <a:buChar char="•"/>
            </a:pPr>
            <a:r>
              <a:rPr lang="es-ES" sz="1050" dirty="0"/>
              <a:t>Algunos otros servicios, a la fecha de este documento, no se pueden desplegar usando </a:t>
            </a:r>
            <a:r>
              <a:rPr lang="es-ES" sz="1050" dirty="0" err="1"/>
              <a:t>IaC</a:t>
            </a:r>
            <a:r>
              <a:rPr lang="es-ES" sz="1050" dirty="0"/>
              <a:t> (ni </a:t>
            </a:r>
            <a:r>
              <a:rPr lang="es-ES" sz="1050" dirty="0" err="1"/>
              <a:t>Terraform</a:t>
            </a:r>
            <a:r>
              <a:rPr lang="es-ES" sz="1050" dirty="0"/>
              <a:t> ni ARM).</a:t>
            </a:r>
          </a:p>
          <a:p>
            <a:pPr marL="742950" lvl="1" indent="-285750">
              <a:lnSpc>
                <a:spcPct val="150000"/>
              </a:lnSpc>
              <a:buFont typeface="Arial" panose="020B0604020202020204" pitchFamily="34" charset="0"/>
              <a:buChar char="•"/>
            </a:pPr>
            <a:r>
              <a:rPr lang="es-ES" sz="1050" dirty="0"/>
              <a:t>Se trata de una limitación del propio servicio de </a:t>
            </a:r>
            <a:r>
              <a:rPr lang="es-ES" sz="1050" dirty="0" err="1"/>
              <a:t>Azure</a:t>
            </a:r>
            <a:r>
              <a:rPr lang="es-ES" sz="1050" dirty="0"/>
              <a:t>, aunque debería considerarse temporal, ya que Microsoft está haciendo un importante esfuerzo por automatizar el despliegue de cualquier tipo de componente.</a:t>
            </a:r>
          </a:p>
          <a:p>
            <a:pPr marL="742950" lvl="1" indent="-285750">
              <a:lnSpc>
                <a:spcPct val="150000"/>
              </a:lnSpc>
              <a:buFont typeface="Arial" panose="020B0604020202020204" pitchFamily="34" charset="0"/>
              <a:buChar char="•"/>
            </a:pPr>
            <a:r>
              <a:rPr lang="es-ES" sz="1050" dirty="0"/>
              <a:t>Mientras esta situación se dé, estos componentes deberán ser desplegados manualmente, para lo que </a:t>
            </a:r>
            <a:r>
              <a:rPr lang="es-ES" sz="1050" dirty="0" err="1"/>
              <a:t>Minsait</a:t>
            </a:r>
            <a:r>
              <a:rPr lang="es-ES" sz="1050" dirty="0"/>
              <a:t> elaborará un manual de operaciones con la explicación detallada de los pasos a seguir en el despliegue y configuración, así como otras consideraciones (cambios de configuración, eliminación de recursos o marcha atrás en un despliegue)</a:t>
            </a:r>
          </a:p>
          <a:p>
            <a:pPr marL="742950" lvl="1" indent="-285750">
              <a:lnSpc>
                <a:spcPct val="150000"/>
              </a:lnSpc>
              <a:buFont typeface="Arial" panose="020B0604020202020204" pitchFamily="34" charset="0"/>
              <a:buChar char="•"/>
            </a:pPr>
            <a:r>
              <a:rPr lang="es-ES" sz="1050" dirty="0"/>
              <a:t>Los servicios afectados por este problema, a la fecha de este documento, son:</a:t>
            </a:r>
          </a:p>
          <a:p>
            <a:pPr marL="1085850" lvl="2" indent="-285750">
              <a:lnSpc>
                <a:spcPct val="150000"/>
              </a:lnSpc>
              <a:buFont typeface="Arial" panose="020B0604020202020204" pitchFamily="34" charset="0"/>
              <a:buChar char="•"/>
            </a:pPr>
            <a:r>
              <a:rPr lang="es-ES" sz="1050" dirty="0" err="1"/>
              <a:t>Azure</a:t>
            </a:r>
            <a:r>
              <a:rPr lang="es-ES" sz="1050" dirty="0"/>
              <a:t> </a:t>
            </a:r>
            <a:r>
              <a:rPr lang="es-ES" sz="1050" dirty="0" err="1"/>
              <a:t>Dataflow</a:t>
            </a:r>
            <a:r>
              <a:rPr lang="es-ES" sz="1050" dirty="0"/>
              <a:t>, dentro de </a:t>
            </a:r>
            <a:r>
              <a:rPr lang="es-ES" sz="1050" dirty="0" err="1"/>
              <a:t>Azure</a:t>
            </a:r>
            <a:r>
              <a:rPr lang="es-ES" sz="1050" dirty="0"/>
              <a:t> Data Factory, por tratarse de un servicio en </a:t>
            </a:r>
            <a:r>
              <a:rPr lang="es-ES" sz="1050" dirty="0" err="1"/>
              <a:t>Preview</a:t>
            </a:r>
            <a:r>
              <a:rPr lang="es-ES" sz="1050" dirty="0"/>
              <a:t> pública.</a:t>
            </a:r>
          </a:p>
          <a:p>
            <a:pPr marL="1085850" lvl="2" indent="-285750">
              <a:lnSpc>
                <a:spcPct val="150000"/>
              </a:lnSpc>
              <a:buFont typeface="Arial" panose="020B0604020202020204" pitchFamily="34" charset="0"/>
              <a:buChar char="•"/>
            </a:pPr>
            <a:r>
              <a:rPr lang="es-ES" sz="1050" dirty="0"/>
              <a:t>Ciertos servicios de </a:t>
            </a:r>
            <a:r>
              <a:rPr lang="es-ES" sz="1050" dirty="0" err="1"/>
              <a:t>Power</a:t>
            </a:r>
            <a:r>
              <a:rPr lang="es-ES" sz="1050" dirty="0"/>
              <a:t> BI</a:t>
            </a:r>
          </a:p>
          <a:p>
            <a:pPr marL="1085850" lvl="2" indent="-285750">
              <a:lnSpc>
                <a:spcPct val="150000"/>
              </a:lnSpc>
              <a:buFont typeface="Arial" panose="020B0604020202020204" pitchFamily="34" charset="0"/>
              <a:buChar char="•"/>
            </a:pPr>
            <a:r>
              <a:rPr lang="es-ES" sz="1050" dirty="0"/>
              <a:t>Clústeres de </a:t>
            </a:r>
            <a:r>
              <a:rPr lang="es-ES" sz="1050" dirty="0" err="1"/>
              <a:t>Spark</a:t>
            </a:r>
            <a:r>
              <a:rPr lang="es-ES" sz="1050" dirty="0"/>
              <a:t> en </a:t>
            </a:r>
            <a:r>
              <a:rPr lang="es-ES" sz="1050" dirty="0" err="1"/>
              <a:t>Databricks</a:t>
            </a:r>
            <a:endParaRPr lang="es-ES" sz="1050" dirty="0"/>
          </a:p>
          <a:p>
            <a:pPr marL="1085850" lvl="2" indent="-285750">
              <a:lnSpc>
                <a:spcPct val="150000"/>
              </a:lnSpc>
              <a:buFont typeface="Arial" panose="020B0604020202020204" pitchFamily="34" charset="0"/>
              <a:buChar char="•"/>
            </a:pPr>
            <a:r>
              <a:rPr lang="es-ES" sz="1050" dirty="0"/>
              <a:t>Notebooks estilo </a:t>
            </a:r>
            <a:r>
              <a:rPr lang="es-ES" sz="1050" dirty="0" err="1"/>
              <a:t>Jupyter</a:t>
            </a:r>
            <a:r>
              <a:rPr lang="es-ES" sz="1050" dirty="0"/>
              <a:t> en </a:t>
            </a:r>
            <a:r>
              <a:rPr lang="es-ES" sz="1050" dirty="0" err="1"/>
              <a:t>Databricks</a:t>
            </a:r>
            <a:endParaRPr lang="es-ES" sz="1050" dirty="0"/>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8" name="Imagen 7">
            <a:extLst>
              <a:ext uri="{FF2B5EF4-FFF2-40B4-BE49-F238E27FC236}">
                <a16:creationId xmlns:a16="http://schemas.microsoft.com/office/drawing/2014/main" id="{44E14C6C-A2DD-9442-8864-C7C9CC158ED9}"/>
              </a:ext>
            </a:extLst>
          </p:cNvPr>
          <p:cNvPicPr>
            <a:picLocks noChangeAspect="1"/>
          </p:cNvPicPr>
          <p:nvPr/>
        </p:nvPicPr>
        <p:blipFill rotWithShape="1">
          <a:blip r:embed="rId7"/>
          <a:srcRect l="13326" t="13834" r="12745" b="13297"/>
          <a:stretch/>
        </p:blipFill>
        <p:spPr>
          <a:xfrm>
            <a:off x="8068283" y="106198"/>
            <a:ext cx="701623" cy="689507"/>
          </a:xfrm>
          <a:prstGeom prst="rect">
            <a:avLst/>
          </a:prstGeom>
        </p:spPr>
      </p:pic>
    </p:spTree>
    <p:extLst>
      <p:ext uri="{BB962C8B-B14F-4D97-AF65-F5344CB8AC3E}">
        <p14:creationId xmlns:p14="http://schemas.microsoft.com/office/powerpoint/2010/main" val="1113716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4428155" cy="860073"/>
          </a:xfrm>
        </p:spPr>
        <p:txBody>
          <a:bodyPr/>
          <a:lstStyle/>
          <a:p>
            <a:pPr marL="0" indent="0">
              <a:buNone/>
            </a:pPr>
            <a:r>
              <a:rPr lang="es-ES" dirty="0"/>
              <a:t>Metodología y responsabilidades en los despliegues a entornos DEV, PRE y PRO</a:t>
            </a:r>
          </a:p>
        </p:txBody>
      </p:sp>
      <p:sp>
        <p:nvSpPr>
          <p:cNvPr id="4" name="Título 3"/>
          <p:cNvSpPr>
            <a:spLocks noGrp="1"/>
          </p:cNvSpPr>
          <p:nvPr>
            <p:ph type="title"/>
          </p:nvPr>
        </p:nvSpPr>
        <p:spPr/>
        <p:txBody>
          <a:bodyPr/>
          <a:lstStyle/>
          <a:p>
            <a:r>
              <a:rPr lang="es-ES" dirty="0"/>
              <a:t>Políticas de despliegue y promoción de entornos</a:t>
            </a:r>
          </a:p>
        </p:txBody>
      </p:sp>
      <p:sp>
        <p:nvSpPr>
          <p:cNvPr id="6" name="Marcador de contenido 5"/>
          <p:cNvSpPr>
            <a:spLocks noGrp="1"/>
          </p:cNvSpPr>
          <p:nvPr>
            <p:ph sz="quarter" idx="11"/>
          </p:nvPr>
        </p:nvSpPr>
        <p:spPr>
          <a:ln>
            <a:solidFill>
              <a:srgbClr val="639FCB"/>
            </a:solidFill>
          </a:ln>
        </p:spPr>
        <p:txBody>
          <a:bodyPr/>
          <a:lstStyle/>
          <a:p>
            <a:r>
              <a:rPr lang="es-ES" dirty="0"/>
              <a:t>07</a:t>
            </a:r>
          </a:p>
        </p:txBody>
      </p:sp>
      <p:pic>
        <p:nvPicPr>
          <p:cNvPr id="3" name="Imagen 2">
            <a:extLst>
              <a:ext uri="{FF2B5EF4-FFF2-40B4-BE49-F238E27FC236}">
                <a16:creationId xmlns:a16="http://schemas.microsoft.com/office/drawing/2014/main" id="{7E020CE1-E506-3048-93A2-B612E26AB1C4}"/>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02764" y="3322163"/>
            <a:ext cx="3229656" cy="1384715"/>
          </a:xfrm>
          <a:prstGeom prst="rect">
            <a:avLst/>
          </a:prstGeom>
        </p:spPr>
      </p:pic>
    </p:spTree>
    <p:extLst>
      <p:ext uri="{BB962C8B-B14F-4D97-AF65-F5344CB8AC3E}">
        <p14:creationId xmlns:p14="http://schemas.microsoft.com/office/powerpoint/2010/main" val="204101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31818"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a:xfrm>
            <a:off x="252000" y="486819"/>
            <a:ext cx="8639588" cy="342638"/>
          </a:xfrm>
        </p:spPr>
        <p:txBody>
          <a:bodyPr/>
          <a:lstStyle/>
          <a:p>
            <a:r>
              <a:rPr lang="es-ES" dirty="0"/>
              <a:t>Políticas de Despliegue – Entorno de desarrollo</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despliegue y promoción de entornos</a:t>
            </a:r>
          </a:p>
        </p:txBody>
      </p:sp>
      <p:sp>
        <p:nvSpPr>
          <p:cNvPr id="78" name="Rectángulo 77"/>
          <p:cNvSpPr/>
          <p:nvPr/>
        </p:nvSpPr>
        <p:spPr>
          <a:xfrm>
            <a:off x="273960" y="1019940"/>
            <a:ext cx="3868322" cy="3215111"/>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Los equipos de proyecto, tanto CORE como de casos de uso, serán completamente </a:t>
            </a:r>
            <a:r>
              <a:rPr lang="es-ES" sz="1050" b="1" dirty="0"/>
              <a:t>autónomos</a:t>
            </a:r>
            <a:r>
              <a:rPr lang="es-ES" sz="1050" dirty="0"/>
              <a:t> para el despliegue de infraestructura y servicios en el entorno de desarrollo</a:t>
            </a:r>
          </a:p>
          <a:p>
            <a:pPr marL="171450" indent="-171450">
              <a:lnSpc>
                <a:spcPct val="150000"/>
              </a:lnSpc>
              <a:buFont typeface="Arial" panose="020B0604020202020204" pitchFamily="34" charset="0"/>
              <a:buChar char="•"/>
            </a:pPr>
            <a:r>
              <a:rPr lang="es-ES" sz="1050" dirty="0"/>
              <a:t>Todos los despliegues se realizarán, siempre que sea posible, mediante </a:t>
            </a:r>
            <a:r>
              <a:rPr lang="es-ES" sz="1050" b="1" dirty="0"/>
              <a:t>pipelines de </a:t>
            </a:r>
            <a:r>
              <a:rPr lang="es-ES" sz="1050" b="1" dirty="0" err="1"/>
              <a:t>Azure</a:t>
            </a:r>
            <a:r>
              <a:rPr lang="es-ES" sz="1050" b="1" dirty="0"/>
              <a:t> </a:t>
            </a:r>
            <a:r>
              <a:rPr lang="es-ES" sz="1050" b="1" dirty="0" err="1"/>
              <a:t>DevOps</a:t>
            </a:r>
            <a:endParaRPr lang="es-ES" sz="1050" b="1" dirty="0"/>
          </a:p>
          <a:p>
            <a:pPr marL="171450" indent="-171450">
              <a:lnSpc>
                <a:spcPct val="150000"/>
              </a:lnSpc>
              <a:buFont typeface="Arial" panose="020B0604020202020204" pitchFamily="34" charset="0"/>
              <a:buChar char="•"/>
            </a:pPr>
            <a:r>
              <a:rPr lang="es-ES" sz="1050" dirty="0"/>
              <a:t>Si por los motivos indicados en la sección anterior hubiera que realizar parte o todo el despliegue manualmente, se desarrollará un manual detallado de despliegue. Entre otros puntos se especificará claramente el orden de despliegue y la interacción entre despliegues manuales y despliegues automatizados.</a:t>
            </a:r>
          </a:p>
          <a:p>
            <a:pPr marL="171450" indent="-171450">
              <a:lnSpc>
                <a:spcPct val="150000"/>
              </a:lnSpc>
              <a:buFont typeface="Arial" panose="020B0604020202020204" pitchFamily="34" charset="0"/>
              <a:buChar char="•"/>
            </a:pPr>
            <a:r>
              <a:rPr lang="es-ES" sz="1050" dirty="0"/>
              <a:t>Todos los pipelines deben incluir llamadas a </a:t>
            </a:r>
            <a:r>
              <a:rPr lang="es-ES" sz="1050" dirty="0" err="1"/>
              <a:t>Tests</a:t>
            </a:r>
            <a:r>
              <a:rPr lang="es-ES" sz="1050" dirty="0"/>
              <a:t>, salvo que haya algún motivo justificado que lo impida.</a:t>
            </a:r>
          </a:p>
        </p:txBody>
      </p:sp>
      <p:pic>
        <p:nvPicPr>
          <p:cNvPr id="8" name="Imagen 7">
            <a:extLst>
              <a:ext uri="{FF2B5EF4-FFF2-40B4-BE49-F238E27FC236}">
                <a16:creationId xmlns:a16="http://schemas.microsoft.com/office/drawing/2014/main" id="{E46F5994-4F6D-F540-9355-63CF6CCC4A70}"/>
              </a:ext>
            </a:extLst>
          </p:cNvPr>
          <p:cNvPicPr>
            <a:picLocks noChangeAspect="1"/>
          </p:cNvPicPr>
          <p:nvPr/>
        </p:nvPicPr>
        <p:blipFill>
          <a:blip r:embed="rId7"/>
          <a:stretch>
            <a:fillRect/>
          </a:stretch>
        </p:blipFill>
        <p:spPr>
          <a:xfrm>
            <a:off x="4468739" y="954377"/>
            <a:ext cx="5080000" cy="3390900"/>
          </a:xfrm>
          <a:prstGeom prst="parallelogram">
            <a:avLst>
              <a:gd name="adj" fmla="val 11738"/>
            </a:avLst>
          </a:prstGeom>
        </p:spPr>
      </p:pic>
    </p:spTree>
    <p:extLst>
      <p:ext uri="{BB962C8B-B14F-4D97-AF65-F5344CB8AC3E}">
        <p14:creationId xmlns:p14="http://schemas.microsoft.com/office/powerpoint/2010/main" val="973098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32840"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a:xfrm>
            <a:off x="252000" y="486819"/>
            <a:ext cx="8639588" cy="342638"/>
          </a:xfrm>
        </p:spPr>
        <p:txBody>
          <a:bodyPr/>
          <a:lstStyle/>
          <a:p>
            <a:r>
              <a:rPr lang="es-ES" dirty="0"/>
              <a:t>Políticas de Despliegue – Entorno de preproducción / QA</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despliegue y promoción de entornos</a:t>
            </a:r>
          </a:p>
        </p:txBody>
      </p:sp>
      <p:sp>
        <p:nvSpPr>
          <p:cNvPr id="78" name="Rectángulo 77"/>
          <p:cNvSpPr/>
          <p:nvPr/>
        </p:nvSpPr>
        <p:spPr>
          <a:xfrm>
            <a:off x="4716907" y="855044"/>
            <a:ext cx="4352129" cy="3942233"/>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Los equipos de proyecto, tanto CORE como de casos de uso, dependerán parcialmente de los equipos de operaciones para realizar los despliegues en el entorno de preproducción / QA (PRE)</a:t>
            </a:r>
          </a:p>
          <a:p>
            <a:pPr marL="171450" indent="-171450">
              <a:lnSpc>
                <a:spcPct val="150000"/>
              </a:lnSpc>
              <a:buFont typeface="Arial" panose="020B0604020202020204" pitchFamily="34" charset="0"/>
              <a:buChar char="•"/>
            </a:pPr>
            <a:r>
              <a:rPr lang="es-ES" sz="1050" dirty="0"/>
              <a:t>Los equipos de proyecto solo tendrán acceso en modo de lectura y con capacidades de monitorización al entorno de PRE.</a:t>
            </a:r>
          </a:p>
          <a:p>
            <a:pPr marL="171450" indent="-171450">
              <a:lnSpc>
                <a:spcPct val="150000"/>
              </a:lnSpc>
              <a:buFont typeface="Arial" panose="020B0604020202020204" pitchFamily="34" charset="0"/>
              <a:buChar char="•"/>
            </a:pPr>
            <a:r>
              <a:rPr lang="es-ES" sz="1050" dirty="0"/>
              <a:t>El despliegue se realizará, siempre que sea posible, mediante </a:t>
            </a:r>
            <a:r>
              <a:rPr lang="es-ES" sz="1050" b="1" dirty="0"/>
              <a:t>pipelines de </a:t>
            </a:r>
            <a:r>
              <a:rPr lang="es-ES" sz="1050" b="1" dirty="0" err="1"/>
              <a:t>Azure</a:t>
            </a:r>
            <a:r>
              <a:rPr lang="es-ES" sz="1050" b="1" dirty="0"/>
              <a:t> </a:t>
            </a:r>
            <a:r>
              <a:rPr lang="es-ES" sz="1050" b="1" dirty="0" err="1"/>
              <a:t>DevOps</a:t>
            </a:r>
            <a:r>
              <a:rPr lang="es-ES" sz="1050" b="1" dirty="0"/>
              <a:t> </a:t>
            </a:r>
            <a:r>
              <a:rPr lang="es-ES" sz="1050" dirty="0"/>
              <a:t>con accionamiento manual. De este modo, los equipos de desarrollo lanzarán los pipelines, que realizarán una primera fase de test unitarios, pero quedarán suspendidos en un cierto punto, a expensas de la confirmación del equipo de operaciones, para que se realice el despliegue final en el entorno de PRE.</a:t>
            </a:r>
            <a:endParaRPr lang="es-ES" sz="1050" b="1" dirty="0"/>
          </a:p>
          <a:p>
            <a:pPr marL="171450" indent="-171450">
              <a:lnSpc>
                <a:spcPct val="150000"/>
              </a:lnSpc>
              <a:buFont typeface="Arial" panose="020B0604020202020204" pitchFamily="34" charset="0"/>
              <a:buChar char="•"/>
            </a:pPr>
            <a:r>
              <a:rPr lang="es-ES" sz="1050" dirty="0"/>
              <a:t>Una vez desplegado en entorno de PRE, el equipo de proyecto y unidades de negocio potencialmente afectadas realizan test funcionales, de integración, regresión, rendimiento y/o estrés, según el caso.</a:t>
            </a:r>
          </a:p>
        </p:txBody>
      </p:sp>
      <p:pic>
        <p:nvPicPr>
          <p:cNvPr id="7" name="Imagen 6" descr="Imagen que contiene objeto&#10;&#10;Descripción generada automáticamente">
            <a:extLst>
              <a:ext uri="{FF2B5EF4-FFF2-40B4-BE49-F238E27FC236}">
                <a16:creationId xmlns:a16="http://schemas.microsoft.com/office/drawing/2014/main" id="{AB3DB086-3E32-9A47-8035-59A74616F6A4}"/>
              </a:ext>
            </a:extLst>
          </p:cNvPr>
          <p:cNvPicPr>
            <a:picLocks noChangeAspect="1"/>
          </p:cNvPicPr>
          <p:nvPr/>
        </p:nvPicPr>
        <p:blipFill rotWithShape="1">
          <a:blip r:embed="rId7"/>
          <a:srcRect l="12535" r="7565"/>
          <a:stretch/>
        </p:blipFill>
        <p:spPr>
          <a:xfrm flipH="1">
            <a:off x="-839447" y="969362"/>
            <a:ext cx="5644955" cy="3575551"/>
          </a:xfrm>
          <a:prstGeom prst="parallelogram">
            <a:avLst>
              <a:gd name="adj" fmla="val 13820"/>
            </a:avLst>
          </a:prstGeom>
        </p:spPr>
      </p:pic>
    </p:spTree>
    <p:extLst>
      <p:ext uri="{BB962C8B-B14F-4D97-AF65-F5344CB8AC3E}">
        <p14:creationId xmlns:p14="http://schemas.microsoft.com/office/powerpoint/2010/main" val="630473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33860"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a:xfrm>
            <a:off x="252000" y="486819"/>
            <a:ext cx="8639588" cy="342638"/>
          </a:xfrm>
        </p:spPr>
        <p:txBody>
          <a:bodyPr/>
          <a:lstStyle/>
          <a:p>
            <a:r>
              <a:rPr lang="es-ES" dirty="0"/>
              <a:t>Políticas de Despliegue – Entorno de producción</a:t>
            </a:r>
            <a:endParaRPr lang="es-ES" sz="1800" dirty="0"/>
          </a:p>
        </p:txBody>
      </p:sp>
      <p:sp>
        <p:nvSpPr>
          <p:cNvPr id="5" name="Marcador de texto 4"/>
          <p:cNvSpPr>
            <a:spLocks noGrp="1"/>
          </p:cNvSpPr>
          <p:nvPr>
            <p:ph type="body" sz="quarter" idx="13"/>
          </p:nvPr>
        </p:nvSpPr>
        <p:spPr/>
        <p:txBody>
          <a:bodyPr/>
          <a:lstStyle/>
          <a:p>
            <a:r>
              <a:rPr lang="es-ES" dirty="0"/>
              <a:t>DESPLIEGUE ARQUITECTURA – Políticas de despliegue y promoción de entornos</a:t>
            </a:r>
          </a:p>
        </p:txBody>
      </p:sp>
      <p:sp>
        <p:nvSpPr>
          <p:cNvPr id="78" name="Rectángulo 77"/>
          <p:cNvSpPr/>
          <p:nvPr/>
        </p:nvSpPr>
        <p:spPr>
          <a:xfrm>
            <a:off x="189892" y="855044"/>
            <a:ext cx="4801833" cy="369985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s-ES" sz="1050" dirty="0"/>
              <a:t>Los equipos de proyecto, tanto CORE como de casos de uso, dependerán totalmente de los equipos de operaciones para realizar los despliegues en el entorno de producción (PRO)</a:t>
            </a:r>
          </a:p>
          <a:p>
            <a:pPr marL="171450" indent="-171450">
              <a:lnSpc>
                <a:spcPct val="150000"/>
              </a:lnSpc>
              <a:buFont typeface="Arial" panose="020B0604020202020204" pitchFamily="34" charset="0"/>
              <a:buChar char="•"/>
            </a:pPr>
            <a:r>
              <a:rPr lang="es-ES" sz="1050" dirty="0"/>
              <a:t>Los equipos de proyecto relativos a casos de uso, en general, no tendrán ningún tipo de acceso, ni de lectura ni de escritura, ni de monitorización, al entorno de PRO, salvo que para algún proyecto en particular se considere necesario.</a:t>
            </a:r>
          </a:p>
          <a:p>
            <a:pPr marL="171450" indent="-171450">
              <a:lnSpc>
                <a:spcPct val="150000"/>
              </a:lnSpc>
              <a:buFont typeface="Arial" panose="020B0604020202020204" pitchFamily="34" charset="0"/>
              <a:buChar char="•"/>
            </a:pPr>
            <a:r>
              <a:rPr lang="es-ES" sz="1050" dirty="0"/>
              <a:t>Los equipos de proyecto CORE sí tendrán acceso en modo lectura y para monitorización al entorno de PRO.</a:t>
            </a:r>
          </a:p>
          <a:p>
            <a:pPr marL="171450" indent="-171450">
              <a:lnSpc>
                <a:spcPct val="150000"/>
              </a:lnSpc>
              <a:buFont typeface="Arial" panose="020B0604020202020204" pitchFamily="34" charset="0"/>
              <a:buChar char="•"/>
            </a:pPr>
            <a:r>
              <a:rPr lang="es-ES" sz="1050" dirty="0"/>
              <a:t>El despliegue se realizará, siempre que sea posible, mediante </a:t>
            </a:r>
            <a:r>
              <a:rPr lang="es-ES" sz="1050" b="1" dirty="0"/>
              <a:t>pipelines de </a:t>
            </a:r>
            <a:r>
              <a:rPr lang="es-ES" sz="1050" b="1" dirty="0" err="1"/>
              <a:t>Azure</a:t>
            </a:r>
            <a:r>
              <a:rPr lang="es-ES" sz="1050" b="1" dirty="0"/>
              <a:t> </a:t>
            </a:r>
            <a:r>
              <a:rPr lang="es-ES" sz="1050" b="1" dirty="0" err="1"/>
              <a:t>DevOps</a:t>
            </a:r>
            <a:r>
              <a:rPr lang="es-ES" sz="1050" b="1" dirty="0"/>
              <a:t> </a:t>
            </a:r>
            <a:r>
              <a:rPr lang="es-ES" sz="1050" dirty="0"/>
              <a:t>lanzados manualmente por el equipo de operaciones, salvo en el caso de CORE, que sí podrá ser lanzado por el equipo de proyecto si así se considera. </a:t>
            </a:r>
          </a:p>
          <a:p>
            <a:pPr marL="171450" indent="-171450">
              <a:lnSpc>
                <a:spcPct val="150000"/>
              </a:lnSpc>
              <a:buFont typeface="Arial" panose="020B0604020202020204" pitchFamily="34" charset="0"/>
              <a:buChar char="•"/>
            </a:pPr>
            <a:r>
              <a:rPr lang="es-ES" sz="1050" dirty="0"/>
              <a:t>Una vez desplegado en entorno de PRO, nunca se deberá usar este entorno para nuevas pruebas.</a:t>
            </a:r>
          </a:p>
        </p:txBody>
      </p:sp>
      <p:pic>
        <p:nvPicPr>
          <p:cNvPr id="8" name="Imagen 7" descr="Imagen que contiene texto&#10;&#10;Descripción generada automáticamente">
            <a:extLst>
              <a:ext uri="{FF2B5EF4-FFF2-40B4-BE49-F238E27FC236}">
                <a16:creationId xmlns:a16="http://schemas.microsoft.com/office/drawing/2014/main" id="{C7E32046-8713-2A4C-A054-EB532F79D871}"/>
              </a:ext>
            </a:extLst>
          </p:cNvPr>
          <p:cNvPicPr>
            <a:picLocks noChangeAspect="1"/>
          </p:cNvPicPr>
          <p:nvPr/>
        </p:nvPicPr>
        <p:blipFill>
          <a:blip r:embed="rId7"/>
          <a:stretch>
            <a:fillRect/>
          </a:stretch>
        </p:blipFill>
        <p:spPr>
          <a:xfrm>
            <a:off x="5331502" y="829457"/>
            <a:ext cx="3374030" cy="3829420"/>
          </a:xfrm>
          <a:prstGeom prst="rect">
            <a:avLst/>
          </a:prstGeom>
        </p:spPr>
      </p:pic>
    </p:spTree>
    <p:extLst>
      <p:ext uri="{BB962C8B-B14F-4D97-AF65-F5344CB8AC3E}">
        <p14:creationId xmlns:p14="http://schemas.microsoft.com/office/powerpoint/2010/main" val="56608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cielo, persona, exterior&#10;&#10;Descripción generada automáticamente">
            <a:extLst>
              <a:ext uri="{FF2B5EF4-FFF2-40B4-BE49-F238E27FC236}">
                <a16:creationId xmlns:a16="http://schemas.microsoft.com/office/drawing/2014/main" id="{A44B92BB-C352-B549-8A7D-A920FEEA593B}"/>
              </a:ext>
            </a:extLst>
          </p:cNvPr>
          <p:cNvPicPr>
            <a:picLocks noChangeAspect="1"/>
          </p:cNvPicPr>
          <p:nvPr/>
        </p:nvPicPr>
        <p:blipFill rotWithShape="1">
          <a:blip r:embed="rId5"/>
          <a:srcRect l="5215" r="13749"/>
          <a:stretch/>
        </p:blipFill>
        <p:spPr>
          <a:xfrm>
            <a:off x="-974361" y="890022"/>
            <a:ext cx="5160091" cy="4258467"/>
          </a:xfrm>
          <a:prstGeom prst="trapezoid">
            <a:avLst>
              <a:gd name="adj" fmla="val 16751"/>
            </a:avLst>
          </a:prstGeom>
        </p:spPr>
      </p:pic>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7049" name="Diapositiva de think-cell" r:id="rId6" imgW="270" imgH="270" progId="TCLayout.ActiveDocument.1">
                  <p:embed/>
                </p:oleObj>
              </mc:Choice>
              <mc:Fallback>
                <p:oleObj name="Diapositiva de think-cell" r:id="rId6" imgW="270" imgH="270" progId="TCLayout.ActiveDocument.1">
                  <p:embed/>
                  <p:pic>
                    <p:nvPicPr>
                      <p:cNvPr id="3" name="Objeto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Introducción</a:t>
            </a:r>
            <a:endParaRPr lang="es-ES" sz="1800" dirty="0"/>
          </a:p>
        </p:txBody>
      </p:sp>
      <p:sp>
        <p:nvSpPr>
          <p:cNvPr id="5" name="Marcador de texto 4"/>
          <p:cNvSpPr>
            <a:spLocks noGrp="1"/>
          </p:cNvSpPr>
          <p:nvPr>
            <p:ph type="body" sz="quarter" idx="13"/>
          </p:nvPr>
        </p:nvSpPr>
        <p:spPr/>
        <p:txBody>
          <a:bodyPr/>
          <a:lstStyle/>
          <a:p>
            <a:r>
              <a:rPr lang="es-ES" dirty="0"/>
              <a:t>DESPLIEGUE ARQUITECTURA – Introducción</a:t>
            </a:r>
          </a:p>
        </p:txBody>
      </p:sp>
      <p:sp>
        <p:nvSpPr>
          <p:cNvPr id="78" name="Rectángulo 77"/>
          <p:cNvSpPr/>
          <p:nvPr/>
        </p:nvSpPr>
        <p:spPr>
          <a:xfrm>
            <a:off x="4141624" y="835056"/>
            <a:ext cx="4642616" cy="4040978"/>
          </a:xfrm>
          <a:prstGeom prst="rect">
            <a:avLst/>
          </a:prstGeom>
          <a:noFill/>
        </p:spPr>
        <p:txBody>
          <a:bodyPr wrap="square">
            <a:spAutoFit/>
          </a:bodyPr>
          <a:lstStyle/>
          <a:p>
            <a:pPr algn="just">
              <a:lnSpc>
                <a:spcPts val="1520"/>
              </a:lnSpc>
              <a:spcAft>
                <a:spcPts val="600"/>
              </a:spcAft>
            </a:pPr>
            <a:r>
              <a:rPr lang="es-ES" sz="1100" dirty="0">
                <a:ln w="0"/>
              </a:rPr>
              <a:t>Finalizada la fase de diseño de arquitectura y </a:t>
            </a:r>
            <a:r>
              <a:rPr lang="es-ES" sz="1100" dirty="0" err="1">
                <a:ln w="0"/>
              </a:rPr>
              <a:t>assessment</a:t>
            </a:r>
            <a:r>
              <a:rPr lang="es-ES" sz="1100" dirty="0">
                <a:ln w="0"/>
              </a:rPr>
              <a:t> de proveedores de </a:t>
            </a:r>
            <a:r>
              <a:rPr lang="es-ES" sz="1100" dirty="0" err="1">
                <a:ln w="0"/>
              </a:rPr>
              <a:t>cloud</a:t>
            </a:r>
            <a:r>
              <a:rPr lang="es-ES" sz="1100" dirty="0">
                <a:ln w="0"/>
              </a:rPr>
              <a:t> pública, y en base a los resultados obtenidos, </a:t>
            </a:r>
            <a:r>
              <a:rPr lang="es-ES" sz="1100" dirty="0" err="1">
                <a:ln w="0"/>
              </a:rPr>
              <a:t>Iberostar</a:t>
            </a:r>
            <a:r>
              <a:rPr lang="es-ES" sz="1100" dirty="0">
                <a:ln w="0"/>
              </a:rPr>
              <a:t> ha decidido implementar la plataforma Big Data que dará soporte a DATO sobre </a:t>
            </a:r>
            <a:r>
              <a:rPr lang="es-ES" sz="1100" b="1" dirty="0">
                <a:ln w="0"/>
              </a:rPr>
              <a:t>Microsoft </a:t>
            </a:r>
            <a:r>
              <a:rPr lang="es-ES" sz="1100" b="1" dirty="0" err="1">
                <a:ln w="0"/>
              </a:rPr>
              <a:t>Azure</a:t>
            </a:r>
            <a:r>
              <a:rPr lang="es-ES" sz="1100" dirty="0">
                <a:ln w="0"/>
              </a:rPr>
              <a:t>.</a:t>
            </a:r>
          </a:p>
          <a:p>
            <a:pPr algn="just">
              <a:lnSpc>
                <a:spcPts val="1520"/>
              </a:lnSpc>
              <a:spcAft>
                <a:spcPts val="600"/>
              </a:spcAft>
            </a:pPr>
            <a:r>
              <a:rPr lang="es-ES" sz="1100" dirty="0">
                <a:ln w="0"/>
              </a:rPr>
              <a:t>La arquitectura planteada, basada en un </a:t>
            </a:r>
            <a:r>
              <a:rPr lang="es-ES" sz="1100" b="1" dirty="0">
                <a:ln w="0"/>
              </a:rPr>
              <a:t>modelo de Data Lake y diferentes temperaturas del dato</a:t>
            </a:r>
            <a:r>
              <a:rPr lang="es-ES" sz="1100" dirty="0">
                <a:ln w="0"/>
              </a:rPr>
              <a:t>, se ajusta al </a:t>
            </a:r>
            <a:r>
              <a:rPr lang="es-ES" sz="1100" b="1" dirty="0">
                <a:ln w="0"/>
              </a:rPr>
              <a:t>modelo estándar </a:t>
            </a:r>
            <a:r>
              <a:rPr lang="es-ES" sz="1100" dirty="0">
                <a:ln w="0"/>
              </a:rPr>
              <a:t>de arquitectura Big Data comúnmente aceptado por los principales proveedores e integradores.</a:t>
            </a:r>
          </a:p>
          <a:p>
            <a:pPr algn="just">
              <a:lnSpc>
                <a:spcPts val="1520"/>
              </a:lnSpc>
              <a:spcAft>
                <a:spcPts val="600"/>
              </a:spcAft>
            </a:pPr>
            <a:r>
              <a:rPr lang="es-ES" sz="1100" dirty="0">
                <a:ln w="0"/>
              </a:rPr>
              <a:t>A partir de la propuesta realizada por </a:t>
            </a:r>
            <a:r>
              <a:rPr lang="es-ES" sz="1100" dirty="0" err="1">
                <a:ln w="0"/>
              </a:rPr>
              <a:t>Minsait</a:t>
            </a:r>
            <a:r>
              <a:rPr lang="es-ES" sz="1100" dirty="0">
                <a:ln w="0"/>
              </a:rPr>
              <a:t> en fase de diseño, absolutamente </a:t>
            </a:r>
            <a:r>
              <a:rPr lang="es-ES" sz="1100" b="1" dirty="0">
                <a:ln w="0"/>
              </a:rPr>
              <a:t>alineada con la propuesta realizada por Microsoft</a:t>
            </a:r>
            <a:r>
              <a:rPr lang="es-ES" sz="1100" dirty="0">
                <a:ln w="0"/>
              </a:rPr>
              <a:t> en fase de </a:t>
            </a:r>
            <a:r>
              <a:rPr lang="es-ES" sz="1100" dirty="0" err="1">
                <a:ln w="0"/>
              </a:rPr>
              <a:t>assessment</a:t>
            </a:r>
            <a:r>
              <a:rPr lang="es-ES" sz="1100" dirty="0">
                <a:ln w="0"/>
              </a:rPr>
              <a:t>, se presenta en este documento tanto la arquitectura definitiva como el detalle de decisiones adoptadas relativas al despliegue de la misma.</a:t>
            </a:r>
          </a:p>
          <a:p>
            <a:pPr algn="just">
              <a:lnSpc>
                <a:spcPts val="1520"/>
              </a:lnSpc>
              <a:spcAft>
                <a:spcPts val="600"/>
              </a:spcAft>
            </a:pPr>
            <a:r>
              <a:rPr lang="es-ES" sz="1100" dirty="0">
                <a:ln w="0"/>
              </a:rPr>
              <a:t>Todas las </a:t>
            </a:r>
            <a:r>
              <a:rPr lang="es-ES" sz="1100" b="1" dirty="0">
                <a:ln w="0"/>
              </a:rPr>
              <a:t>decisiones</a:t>
            </a:r>
            <a:r>
              <a:rPr lang="es-ES" sz="1100" dirty="0">
                <a:ln w="0"/>
              </a:rPr>
              <a:t> aquí incluidas son tomadas de forma </a:t>
            </a:r>
            <a:r>
              <a:rPr lang="es-ES" sz="1100" b="1" dirty="0">
                <a:ln w="0"/>
              </a:rPr>
              <a:t>colegiada</a:t>
            </a:r>
            <a:r>
              <a:rPr lang="es-ES" sz="1100" dirty="0">
                <a:ln w="0"/>
              </a:rPr>
              <a:t> entre </a:t>
            </a:r>
            <a:r>
              <a:rPr lang="es-ES" sz="1100" b="1" dirty="0" err="1">
                <a:ln w="0"/>
              </a:rPr>
              <a:t>Iberostar</a:t>
            </a:r>
            <a:r>
              <a:rPr lang="es-ES" sz="1100" dirty="0">
                <a:ln w="0"/>
              </a:rPr>
              <a:t>, en su rol de </a:t>
            </a:r>
            <a:r>
              <a:rPr lang="es-ES" sz="1100" dirty="0" err="1">
                <a:ln w="0"/>
              </a:rPr>
              <a:t>stakeholder</a:t>
            </a:r>
            <a:r>
              <a:rPr lang="es-ES" sz="1100" dirty="0">
                <a:ln w="0"/>
              </a:rPr>
              <a:t>, </a:t>
            </a:r>
            <a:r>
              <a:rPr lang="es-ES" sz="1100" b="1" dirty="0">
                <a:ln w="0"/>
              </a:rPr>
              <a:t>Microsoft</a:t>
            </a:r>
            <a:r>
              <a:rPr lang="es-ES" sz="1100" dirty="0">
                <a:ln w="0"/>
              </a:rPr>
              <a:t>, en su rol de proveedor de </a:t>
            </a:r>
            <a:r>
              <a:rPr lang="es-ES" sz="1100" dirty="0" err="1">
                <a:ln w="0"/>
              </a:rPr>
              <a:t>cloud</a:t>
            </a:r>
            <a:r>
              <a:rPr lang="es-ES" sz="1100" dirty="0">
                <a:ln w="0"/>
              </a:rPr>
              <a:t> pública, y </a:t>
            </a:r>
            <a:r>
              <a:rPr lang="es-ES" sz="1100" b="1" dirty="0" err="1">
                <a:ln w="0"/>
              </a:rPr>
              <a:t>Minsait</a:t>
            </a:r>
            <a:r>
              <a:rPr lang="es-ES" sz="1100" dirty="0">
                <a:ln w="0"/>
              </a:rPr>
              <a:t>, en su rol de integrador.</a:t>
            </a:r>
          </a:p>
          <a:p>
            <a:pPr algn="just">
              <a:lnSpc>
                <a:spcPts val="1520"/>
              </a:lnSpc>
              <a:spcAft>
                <a:spcPts val="600"/>
              </a:spcAft>
            </a:pPr>
            <a:r>
              <a:rPr lang="es-ES" sz="1100" dirty="0">
                <a:ln w="0"/>
              </a:rPr>
              <a:t>En cualquier caso, este es un documento vivo, así como la arquitectura que aquí se plasma, que gracias a las bondades del </a:t>
            </a:r>
            <a:r>
              <a:rPr lang="es-ES" sz="1100" dirty="0" err="1">
                <a:ln w="0"/>
              </a:rPr>
              <a:t>cloud</a:t>
            </a:r>
            <a:r>
              <a:rPr lang="es-ES" sz="1100" dirty="0">
                <a:ln w="0"/>
              </a:rPr>
              <a:t> permite pivotar cuando es necesario bajo una premisa de “</a:t>
            </a:r>
            <a:r>
              <a:rPr lang="es-ES" sz="1100" dirty="0" err="1">
                <a:ln w="0"/>
              </a:rPr>
              <a:t>fail</a:t>
            </a:r>
            <a:r>
              <a:rPr lang="es-ES" sz="1100" dirty="0">
                <a:ln w="0"/>
              </a:rPr>
              <a:t> </a:t>
            </a:r>
            <a:r>
              <a:rPr lang="es-ES" sz="1100" dirty="0" err="1">
                <a:ln w="0"/>
              </a:rPr>
              <a:t>fast</a:t>
            </a:r>
            <a:r>
              <a:rPr lang="es-ES" sz="1100" dirty="0">
                <a:ln w="0"/>
              </a:rPr>
              <a:t>”.</a:t>
            </a:r>
            <a:endParaRPr lang="es-ES" sz="1100" b="1" dirty="0">
              <a:ln w="0"/>
            </a:endParaRP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66736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8BF8B-7896-9648-B447-E9B094688D23}"/>
              </a:ext>
            </a:extLst>
          </p:cNvPr>
          <p:cNvPicPr>
            <a:picLocks noChangeAspect="1"/>
          </p:cNvPicPr>
          <p:nvPr/>
        </p:nvPicPr>
        <p:blipFill>
          <a:blip r:embed="rId3"/>
          <a:stretch>
            <a:fillRect/>
          </a:stretch>
        </p:blipFill>
        <p:spPr>
          <a:xfrm>
            <a:off x="2651760" y="1938528"/>
            <a:ext cx="3822700" cy="2298700"/>
          </a:xfrm>
          <a:prstGeom prst="rect">
            <a:avLst/>
          </a:prstGeom>
        </p:spPr>
      </p:pic>
    </p:spTree>
    <p:extLst>
      <p:ext uri="{BB962C8B-B14F-4D97-AF65-F5344CB8AC3E}">
        <p14:creationId xmlns:p14="http://schemas.microsoft.com/office/powerpoint/2010/main" val="231121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sz="quarter" idx="10"/>
          </p:nvPr>
        </p:nvSpPr>
        <p:spPr>
          <a:xfrm>
            <a:off x="251999" y="2828006"/>
            <a:ext cx="5074506" cy="860073"/>
          </a:xfrm>
        </p:spPr>
        <p:txBody>
          <a:bodyPr/>
          <a:lstStyle/>
          <a:p>
            <a:pPr marL="0" indent="0">
              <a:buNone/>
            </a:pPr>
            <a:r>
              <a:rPr lang="es-ES" dirty="0"/>
              <a:t>Visión general de la plataforma Big Data – Data Lake para DATO </a:t>
            </a:r>
          </a:p>
        </p:txBody>
      </p:sp>
      <p:sp>
        <p:nvSpPr>
          <p:cNvPr id="4" name="Título 3"/>
          <p:cNvSpPr>
            <a:spLocks noGrp="1"/>
          </p:cNvSpPr>
          <p:nvPr>
            <p:ph type="title"/>
          </p:nvPr>
        </p:nvSpPr>
        <p:spPr/>
        <p:txBody>
          <a:bodyPr/>
          <a:lstStyle/>
          <a:p>
            <a:r>
              <a:rPr lang="es-ES" dirty="0"/>
              <a:t>Arquitectura de alto nivel</a:t>
            </a:r>
          </a:p>
        </p:txBody>
      </p:sp>
      <p:sp>
        <p:nvSpPr>
          <p:cNvPr id="6" name="Marcador de contenido 5"/>
          <p:cNvSpPr>
            <a:spLocks noGrp="1"/>
          </p:cNvSpPr>
          <p:nvPr>
            <p:ph sz="quarter" idx="11"/>
          </p:nvPr>
        </p:nvSpPr>
        <p:spPr>
          <a:ln>
            <a:solidFill>
              <a:srgbClr val="639FCB"/>
            </a:solidFill>
          </a:ln>
        </p:spPr>
        <p:txBody>
          <a:bodyPr/>
          <a:lstStyle/>
          <a:p>
            <a:r>
              <a:rPr lang="es-ES" dirty="0"/>
              <a:t>02</a:t>
            </a:r>
          </a:p>
        </p:txBody>
      </p:sp>
    </p:spTree>
    <p:extLst>
      <p:ext uri="{BB962C8B-B14F-4D97-AF65-F5344CB8AC3E}">
        <p14:creationId xmlns:p14="http://schemas.microsoft.com/office/powerpoint/2010/main" val="98851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44B92BB-C352-B549-8A7D-A920FEEA593B}"/>
              </a:ext>
            </a:extLst>
          </p:cNvPr>
          <p:cNvPicPr>
            <a:picLocks noChangeAspect="1"/>
          </p:cNvPicPr>
          <p:nvPr/>
        </p:nvPicPr>
        <p:blipFill rotWithShape="1">
          <a:blip r:embed="rId5"/>
          <a:srcRect l="2324" r="6598"/>
          <a:stretch/>
        </p:blipFill>
        <p:spPr>
          <a:xfrm flipH="1">
            <a:off x="4714117" y="831571"/>
            <a:ext cx="4699706" cy="3887117"/>
          </a:xfrm>
          <a:prstGeom prst="parallelogram">
            <a:avLst/>
          </a:prstGeom>
        </p:spPr>
      </p:pic>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5230" name="Diapositiva de think-cell" r:id="rId6" imgW="270" imgH="270" progId="TCLayout.ActiveDocument.1">
                  <p:embed/>
                </p:oleObj>
              </mc:Choice>
              <mc:Fallback>
                <p:oleObj name="Diapositiva de think-cell" r:id="rId6" imgW="270" imgH="270" progId="TCLayout.ActiveDocument.1">
                  <p:embed/>
                  <p:pic>
                    <p:nvPicPr>
                      <p:cNvPr id="3" name="Objeto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dirty="0"/>
              <a:t>Arquitectura de alto nivel – Consideraciones previas</a:t>
            </a:r>
            <a:endParaRPr lang="es-ES" sz="1800" dirty="0"/>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78" name="Rectángulo 77"/>
          <p:cNvSpPr/>
          <p:nvPr/>
        </p:nvSpPr>
        <p:spPr>
          <a:xfrm>
            <a:off x="264183" y="900017"/>
            <a:ext cx="4642616" cy="3733138"/>
          </a:xfrm>
          <a:prstGeom prst="rect">
            <a:avLst/>
          </a:prstGeom>
          <a:noFill/>
        </p:spPr>
        <p:txBody>
          <a:bodyPr wrap="square">
            <a:spAutoFit/>
          </a:bodyPr>
          <a:lstStyle/>
          <a:p>
            <a:pPr algn="just">
              <a:lnSpc>
                <a:spcPts val="1520"/>
              </a:lnSpc>
              <a:spcAft>
                <a:spcPts val="600"/>
              </a:spcAft>
            </a:pPr>
            <a:r>
              <a:rPr lang="es-ES" sz="1100" dirty="0">
                <a:ln w="0"/>
              </a:rPr>
              <a:t>Se presenta a continuación una versión revisada de la arquitectura propuesta en la fase de diseño.</a:t>
            </a:r>
          </a:p>
          <a:p>
            <a:pPr algn="just">
              <a:lnSpc>
                <a:spcPts val="1520"/>
              </a:lnSpc>
              <a:spcAft>
                <a:spcPts val="600"/>
              </a:spcAft>
            </a:pPr>
            <a:r>
              <a:rPr lang="es-ES" sz="1100" dirty="0">
                <a:ln w="0"/>
              </a:rPr>
              <a:t>Estas diferencias son el resultado del trabajo conjunto entre </a:t>
            </a:r>
            <a:r>
              <a:rPr lang="es-ES" sz="1100" dirty="0" err="1">
                <a:ln w="0"/>
              </a:rPr>
              <a:t>Minsait</a:t>
            </a:r>
            <a:r>
              <a:rPr lang="es-ES" sz="1100" dirty="0">
                <a:ln w="0"/>
              </a:rPr>
              <a:t> y Microsoft en lo relativo a toma de decisiones y buenas prácticas ya previstas desde la fase de diseño.</a:t>
            </a:r>
          </a:p>
          <a:p>
            <a:pPr algn="just">
              <a:lnSpc>
                <a:spcPts val="1520"/>
              </a:lnSpc>
              <a:spcAft>
                <a:spcPts val="600"/>
              </a:spcAft>
            </a:pPr>
            <a:r>
              <a:rPr lang="es-ES" sz="1100" dirty="0">
                <a:ln w="0"/>
              </a:rPr>
              <a:t>Particularmente se incluyen los siguientes cambios:</a:t>
            </a:r>
          </a:p>
          <a:p>
            <a:pPr marL="514350" lvl="1" indent="-171450" algn="just">
              <a:lnSpc>
                <a:spcPts val="1520"/>
              </a:lnSpc>
              <a:spcAft>
                <a:spcPts val="600"/>
              </a:spcAft>
              <a:buFont typeface="Arial" panose="020B0604020202020204" pitchFamily="34" charset="0"/>
              <a:buChar char="•"/>
            </a:pPr>
            <a:r>
              <a:rPr lang="es-ES" sz="1100" dirty="0">
                <a:ln w="0"/>
              </a:rPr>
              <a:t>Se ha eliminado </a:t>
            </a:r>
            <a:r>
              <a:rPr lang="es-ES" sz="1100" dirty="0" err="1">
                <a:ln w="0"/>
              </a:rPr>
              <a:t>Snowflake</a:t>
            </a:r>
            <a:r>
              <a:rPr lang="es-ES" sz="1100" dirty="0">
                <a:ln w="0"/>
              </a:rPr>
              <a:t> entre las opciones disponibles para almacenamiento de datos de temperatura alta tras detallar Microsoft, en sesión de trabajo del 16/05/2019 ciertos problemas relativos a seguridad e integración nativa con </a:t>
            </a:r>
            <a:r>
              <a:rPr lang="es-ES" sz="1100" dirty="0" err="1">
                <a:ln w="0"/>
              </a:rPr>
              <a:t>Azure</a:t>
            </a:r>
            <a:endParaRPr lang="es-ES" sz="1100" dirty="0">
              <a:ln w="0"/>
            </a:endParaRPr>
          </a:p>
          <a:p>
            <a:pPr marL="514350" lvl="1" indent="-171450" algn="just">
              <a:lnSpc>
                <a:spcPts val="1520"/>
              </a:lnSpc>
              <a:spcAft>
                <a:spcPts val="600"/>
              </a:spcAft>
              <a:buFont typeface="Arial" panose="020B0604020202020204" pitchFamily="34" charset="0"/>
              <a:buChar char="•"/>
            </a:pPr>
            <a:r>
              <a:rPr lang="es-ES" sz="1100" dirty="0">
                <a:ln w="0"/>
              </a:rPr>
              <a:t>Se matiza que </a:t>
            </a:r>
            <a:r>
              <a:rPr lang="es-ES" sz="1100" dirty="0" err="1">
                <a:ln w="0"/>
              </a:rPr>
              <a:t>Polybase</a:t>
            </a:r>
            <a:r>
              <a:rPr lang="es-ES" sz="1100" dirty="0">
                <a:ln w="0"/>
              </a:rPr>
              <a:t>, a la fecha de este documento, solo es compatible con </a:t>
            </a:r>
            <a:r>
              <a:rPr lang="es-ES" sz="1100" dirty="0" err="1">
                <a:ln w="0"/>
              </a:rPr>
              <a:t>Azure</a:t>
            </a:r>
            <a:r>
              <a:rPr lang="es-ES" sz="1100" dirty="0">
                <a:ln w="0"/>
              </a:rPr>
              <a:t> SQL Data </a:t>
            </a:r>
            <a:r>
              <a:rPr lang="es-ES" sz="1100" dirty="0" err="1">
                <a:ln w="0"/>
              </a:rPr>
              <a:t>Warehouse</a:t>
            </a:r>
            <a:r>
              <a:rPr lang="es-ES" sz="1100" dirty="0">
                <a:ln w="0"/>
              </a:rPr>
              <a:t>, pero no con </a:t>
            </a:r>
            <a:r>
              <a:rPr lang="es-ES" sz="1100" dirty="0" err="1">
                <a:ln w="0"/>
              </a:rPr>
              <a:t>Azure</a:t>
            </a:r>
            <a:r>
              <a:rPr lang="es-ES" sz="1100" dirty="0">
                <a:ln w="0"/>
              </a:rPr>
              <a:t> SQL.</a:t>
            </a:r>
          </a:p>
          <a:p>
            <a:pPr marL="514350" lvl="1" indent="-171450" algn="just">
              <a:lnSpc>
                <a:spcPts val="1520"/>
              </a:lnSpc>
              <a:spcAft>
                <a:spcPts val="600"/>
              </a:spcAft>
              <a:buFont typeface="Arial" panose="020B0604020202020204" pitchFamily="34" charset="0"/>
              <a:buChar char="•"/>
            </a:pPr>
            <a:r>
              <a:rPr lang="es-ES" sz="1100" dirty="0">
                <a:ln w="0"/>
              </a:rPr>
              <a:t>Se concreta el uso de </a:t>
            </a:r>
            <a:r>
              <a:rPr lang="es-ES" sz="1100" dirty="0" err="1">
                <a:ln w="0"/>
              </a:rPr>
              <a:t>Snappy</a:t>
            </a:r>
            <a:r>
              <a:rPr lang="es-ES" sz="1100" dirty="0">
                <a:ln w="0"/>
              </a:rPr>
              <a:t> como formato de compresión de los ficheros </a:t>
            </a:r>
            <a:r>
              <a:rPr lang="es-ES" sz="1100" dirty="0" err="1">
                <a:ln w="0"/>
              </a:rPr>
              <a:t>Parquet</a:t>
            </a:r>
            <a:r>
              <a:rPr lang="es-ES" sz="1100" dirty="0">
                <a:ln w="0"/>
              </a:rPr>
              <a:t> en el </a:t>
            </a:r>
            <a:r>
              <a:rPr lang="es-ES" sz="1100" dirty="0" err="1">
                <a:ln w="0"/>
              </a:rPr>
              <a:t>Datalake</a:t>
            </a:r>
            <a:r>
              <a:rPr lang="es-ES" sz="1100" dirty="0">
                <a:ln w="0"/>
              </a:rPr>
              <a:t> por cuestiones de rendimiento (en términos de cómputo) y capacidad de particionado de datos (ver detalles más adelante).</a:t>
            </a:r>
          </a:p>
        </p:txBody>
      </p:sp>
      <p:sp>
        <p:nvSpPr>
          <p:cNvPr id="96" name="Rectángulo 95"/>
          <p:cNvSpPr/>
          <p:nvPr/>
        </p:nvSpPr>
        <p:spPr>
          <a:xfrm>
            <a:off x="2281276" y="2763474"/>
            <a:ext cx="1790390" cy="44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89127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8068"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Visión global</a:t>
            </a:r>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pic>
        <p:nvPicPr>
          <p:cNvPr id="7" name="Imagen 6"/>
          <p:cNvPicPr>
            <a:picLocks noChangeAspect="1"/>
          </p:cNvPicPr>
          <p:nvPr/>
        </p:nvPicPr>
        <p:blipFill>
          <a:blip r:embed="rId7"/>
          <a:srcRect/>
          <a:stretch/>
        </p:blipFill>
        <p:spPr>
          <a:xfrm>
            <a:off x="1018310" y="759896"/>
            <a:ext cx="6979758" cy="4201540"/>
          </a:xfrm>
          <a:prstGeom prst="rect">
            <a:avLst/>
          </a:prstGeom>
        </p:spPr>
      </p:pic>
    </p:spTree>
    <p:extLst>
      <p:ext uri="{BB962C8B-B14F-4D97-AF65-F5344CB8AC3E}">
        <p14:creationId xmlns:p14="http://schemas.microsoft.com/office/powerpoint/2010/main" val="377238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9092"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Ingest</a:t>
            </a:r>
            <a:r>
              <a:rPr lang="es-ES" dirty="0"/>
              <a:t>a / Adquisición</a:t>
            </a:r>
            <a:endParaRPr lang="es-ES" sz="1800" dirty="0"/>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823278" y="740288"/>
            <a:ext cx="6161234" cy="4231928"/>
          </a:xfrm>
          <a:prstGeom prst="rect">
            <a:avLst/>
          </a:prstGeom>
          <a:noFill/>
        </p:spPr>
        <p:txBody>
          <a:bodyPr wrap="square">
            <a:spAutoFit/>
          </a:bodyPr>
          <a:lstStyle/>
          <a:p>
            <a:pPr>
              <a:spcAft>
                <a:spcPts val="600"/>
              </a:spcAft>
            </a:pPr>
            <a:r>
              <a:rPr lang="es-ES" sz="900" dirty="0">
                <a:ln w="0"/>
              </a:rPr>
              <a:t>El bloque de Ingesta / Adquisición lo forman diversos componentes, entre los que destacan:</a:t>
            </a:r>
          </a:p>
          <a:p>
            <a:pPr marL="171450" indent="-171450">
              <a:spcAft>
                <a:spcPts val="600"/>
              </a:spcAft>
              <a:buFont typeface="Arial" panose="020B0604020202020204" pitchFamily="34" charset="0"/>
              <a:buChar char="•"/>
            </a:pPr>
            <a:r>
              <a:rPr lang="es-ES" sz="900" b="1" dirty="0">
                <a:ln w="0"/>
              </a:rPr>
              <a:t>Azure Blob Storage</a:t>
            </a:r>
            <a:r>
              <a:rPr lang="es-ES" sz="900" dirty="0">
                <a:ln w="0"/>
              </a:rPr>
              <a:t>: sistema de almacenamiento de objetos en la nube con alto grado de disponibilidad y durabilidad, alta concurrencia, capacidad potencialmente infinita y muy bajo coste, que servirá como Landing Zone de ficheros a ingestar, subidos directamente por los usuarios o de manera automática por otros procesos. A pesar de ser un servicio puramente gestionado, es completamente equivalente a los de otros proveedores cloud y existen muchas maneras no complejas de migrar los datos, considerándose en consecuencia que </a:t>
            </a:r>
            <a:r>
              <a:rPr lang="es-ES" sz="900" b="1" dirty="0">
                <a:ln w="0"/>
              </a:rPr>
              <a:t>no supone vendor-locking</a:t>
            </a:r>
            <a:r>
              <a:rPr lang="es-ES" sz="900" dirty="0">
                <a:ln w="0"/>
              </a:rPr>
              <a:t>.</a:t>
            </a:r>
          </a:p>
          <a:p>
            <a:pPr marL="171450" indent="-171450">
              <a:spcAft>
                <a:spcPts val="600"/>
              </a:spcAft>
              <a:buFont typeface="Arial" panose="020B0604020202020204" pitchFamily="34" charset="0"/>
              <a:buChar char="•"/>
            </a:pPr>
            <a:r>
              <a:rPr lang="es-ES" sz="900" b="1" dirty="0">
                <a:ln w="0"/>
              </a:rPr>
              <a:t>Azure Event Hubs</a:t>
            </a:r>
            <a:r>
              <a:rPr lang="es-ES" sz="900" dirty="0">
                <a:ln w="0"/>
              </a:rPr>
              <a:t>: sistema de colas por tópicos y suscripción, con interfaz 100% compatible Kafka, con capacidad de retención de mensajes de hasta 7 días. A pesar de ser un servicio gestionado, su interfaz Kafka hace que pudiera ser sustituido de forma transparente por un clúster real de Kafka, considerándose en consecuencia que </a:t>
            </a:r>
            <a:r>
              <a:rPr lang="es-ES" sz="900" b="1" dirty="0">
                <a:ln w="0"/>
              </a:rPr>
              <a:t>no supone vendor-locking</a:t>
            </a:r>
            <a:r>
              <a:rPr lang="es-ES" sz="900" dirty="0">
                <a:ln w="0"/>
              </a:rPr>
              <a:t>. Su labor será doble:</a:t>
            </a:r>
          </a:p>
          <a:p>
            <a:pPr marL="514350" lvl="1" indent="-171450">
              <a:spcAft>
                <a:spcPts val="600"/>
              </a:spcAft>
              <a:buFont typeface="Arial" panose="020B0604020202020204" pitchFamily="34" charset="0"/>
              <a:buChar char="•"/>
            </a:pPr>
            <a:r>
              <a:rPr lang="es-ES" sz="900" dirty="0">
                <a:ln w="0"/>
              </a:rPr>
              <a:t>Recoger eventos en NRT generados por aplicaciones propias o de terceros (por ejemplo, clickstreams o rastro de llamadas de call center)</a:t>
            </a:r>
          </a:p>
          <a:p>
            <a:pPr marL="514350" lvl="1" indent="-171450">
              <a:spcAft>
                <a:spcPts val="600"/>
              </a:spcAft>
              <a:buFont typeface="Arial" panose="020B0604020202020204" pitchFamily="34" charset="0"/>
              <a:buChar char="•"/>
            </a:pPr>
            <a:r>
              <a:rPr lang="es-ES" sz="900" dirty="0">
                <a:ln w="0"/>
              </a:rPr>
              <a:t>Recoger una copia de los eventos IoT recibidos a través de Azure IoT Hub para que pueda almacenarse, de forma batch, una copia de ellos en el Data Lake (mediante procesos posteriores)</a:t>
            </a:r>
          </a:p>
          <a:p>
            <a:pPr marL="171450" indent="-171450">
              <a:spcAft>
                <a:spcPts val="600"/>
              </a:spcAft>
              <a:buFont typeface="Arial" panose="020B0604020202020204" pitchFamily="34" charset="0"/>
              <a:buChar char="•"/>
            </a:pPr>
            <a:r>
              <a:rPr lang="es-ES" sz="900" b="1" dirty="0">
                <a:ln w="0"/>
              </a:rPr>
              <a:t>Azure IoT Hub</a:t>
            </a:r>
            <a:r>
              <a:rPr lang="es-ES" sz="900" dirty="0">
                <a:ln w="0"/>
              </a:rPr>
              <a:t>, como bus de entrada de eventos IoT, orientado a comunicación con dispositivos mediante protocolos estándar HTTP o MQTT, autenticación basada en certificados, gran concurrencia y alto throughput, que servirá para recepción de eventos IoT.  Aun siendo un servicio propio de Azure será solamente usado como bróker de mensajes, por lo que podría ser fácilmente migrable, suponiendo un </a:t>
            </a:r>
            <a:r>
              <a:rPr lang="es-ES" sz="900" b="1" dirty="0">
                <a:ln w="0"/>
              </a:rPr>
              <a:t>bajo vendor-locking</a:t>
            </a:r>
            <a:r>
              <a:rPr lang="es-ES" sz="900" dirty="0">
                <a:ln w="0"/>
              </a:rPr>
              <a:t>.</a:t>
            </a:r>
          </a:p>
          <a:p>
            <a:pPr marL="171450" indent="-171450">
              <a:spcAft>
                <a:spcPts val="600"/>
              </a:spcAft>
              <a:buFont typeface="Arial" panose="020B0604020202020204" pitchFamily="34" charset="0"/>
              <a:buChar char="•"/>
            </a:pPr>
            <a:r>
              <a:rPr lang="es-ES" sz="900" b="1" dirty="0">
                <a:ln w="0"/>
              </a:rPr>
              <a:t>Azure Data Factory v2</a:t>
            </a:r>
            <a:r>
              <a:rPr lang="es-ES" sz="900" dirty="0">
                <a:ln w="0"/>
              </a:rPr>
              <a:t>: orquestador y motor de ETLs completamente administrado que permite, en lo que respecta a este bloque, realizar ingestas totales o incrementales de bases de datos, relacionales o no, con capacidades de CDC para bases de datos basadas en SQL Server (on-premise y on-cloud). Este servicio tiene un </a:t>
            </a:r>
            <a:r>
              <a:rPr lang="es-ES" sz="900" b="1" dirty="0">
                <a:ln w="0"/>
              </a:rPr>
              <a:t>alto nivel de vendor-locking</a:t>
            </a:r>
            <a:r>
              <a:rPr lang="es-ES" sz="900" dirty="0">
                <a:ln w="0"/>
              </a:rPr>
              <a:t>, que es compensado por las ventajas que proporciona.</a:t>
            </a:r>
          </a:p>
          <a:p>
            <a:pPr>
              <a:spcAft>
                <a:spcPts val="600"/>
              </a:spcAft>
            </a:pPr>
            <a:r>
              <a:rPr lang="es-ES" sz="900" dirty="0">
                <a:ln w="0"/>
              </a:rPr>
              <a:t>Se aprovechará, en la medida de lo posible, la conexión por </a:t>
            </a:r>
            <a:r>
              <a:rPr lang="es-ES" sz="900" b="1" dirty="0">
                <a:ln w="0"/>
              </a:rPr>
              <a:t>ExpressRoute</a:t>
            </a:r>
            <a:r>
              <a:rPr lang="es-ES" sz="900" dirty="0">
                <a:ln w="0"/>
              </a:rPr>
              <a:t> existente en Iberostar, tanto por cuestiones de latencia como por cuestiones de seguridad de datos en tránsito, que en cualquier caso se transferirán encriptados mediante protocolos seguros.</a:t>
            </a:r>
          </a:p>
        </p:txBody>
      </p:sp>
      <p:pic>
        <p:nvPicPr>
          <p:cNvPr id="9" name="Imagen 8"/>
          <p:cNvPicPr>
            <a:picLocks noChangeAspect="1"/>
          </p:cNvPicPr>
          <p:nvPr/>
        </p:nvPicPr>
        <p:blipFill rotWithShape="1">
          <a:blip r:embed="rId7">
            <a:extLst>
              <a:ext uri="{28A0092B-C50C-407E-A947-70E740481C1C}">
                <a14:useLocalDpi xmlns:a14="http://schemas.microsoft.com/office/drawing/2010/main" val="0"/>
              </a:ext>
            </a:extLst>
          </a:blip>
          <a:srcRect l="11713" r="60746" b="25191"/>
          <a:stretch/>
        </p:blipFill>
        <p:spPr>
          <a:xfrm>
            <a:off x="194449" y="585169"/>
            <a:ext cx="2538356" cy="4153086"/>
          </a:xfrm>
          <a:prstGeom prst="rect">
            <a:avLst/>
          </a:prstGeom>
        </p:spPr>
      </p:pic>
    </p:spTree>
    <p:extLst>
      <p:ext uri="{BB962C8B-B14F-4D97-AF65-F5344CB8AC3E}">
        <p14:creationId xmlns:p14="http://schemas.microsoft.com/office/powerpoint/2010/main" val="149835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00116" name="Diapositiva de think-cell" r:id="rId5" imgW="270" imgH="270" progId="TCLayout.ActiveDocument.1">
                  <p:embed/>
                </p:oleObj>
              </mc:Choice>
              <mc:Fallback>
                <p:oleObj name="Diapositiva de think-cell" r:id="rId5" imgW="270" imgH="270" progId="TCLayout.ActiveDocument.1">
                  <p:embed/>
                  <p:pic>
                    <p:nvPicPr>
                      <p:cNvPr id="3" name="Objeto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ángulo 1"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165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ítulo 3"/>
          <p:cNvSpPr>
            <a:spLocks noGrp="1"/>
          </p:cNvSpPr>
          <p:nvPr>
            <p:ph type="title"/>
          </p:nvPr>
        </p:nvSpPr>
        <p:spPr/>
        <p:txBody>
          <a:bodyPr/>
          <a:lstStyle/>
          <a:p>
            <a:r>
              <a:rPr lang="es-ES" sz="1800" dirty="0"/>
              <a:t>Arquitectura </a:t>
            </a:r>
            <a:r>
              <a:rPr lang="es-ES" dirty="0"/>
              <a:t>de alto nivel</a:t>
            </a:r>
            <a:r>
              <a:rPr lang="es-ES" sz="1800" dirty="0"/>
              <a:t> – </a:t>
            </a:r>
            <a:r>
              <a:rPr lang="es-ES" dirty="0"/>
              <a:t>Procesamiento</a:t>
            </a:r>
            <a:endParaRPr lang="es-ES" sz="1800" dirty="0"/>
          </a:p>
        </p:txBody>
      </p:sp>
      <p:sp>
        <p:nvSpPr>
          <p:cNvPr id="5" name="Marcador de texto 4"/>
          <p:cNvSpPr>
            <a:spLocks noGrp="1"/>
          </p:cNvSpPr>
          <p:nvPr>
            <p:ph type="body" sz="quarter" idx="13"/>
          </p:nvPr>
        </p:nvSpPr>
        <p:spPr/>
        <p:txBody>
          <a:bodyPr/>
          <a:lstStyle/>
          <a:p>
            <a:r>
              <a:rPr lang="es-ES" dirty="0"/>
              <a:t>DESPLIEGUE DE ARQUITECTURA – Arquitectura de alto nivel</a:t>
            </a:r>
          </a:p>
        </p:txBody>
      </p:sp>
      <p:sp>
        <p:nvSpPr>
          <p:cNvPr id="8" name="Rectángulo 7"/>
          <p:cNvSpPr/>
          <p:nvPr/>
        </p:nvSpPr>
        <p:spPr>
          <a:xfrm>
            <a:off x="246333" y="1010454"/>
            <a:ext cx="6161234" cy="3508653"/>
          </a:xfrm>
          <a:prstGeom prst="rect">
            <a:avLst/>
          </a:prstGeom>
          <a:noFill/>
        </p:spPr>
        <p:txBody>
          <a:bodyPr wrap="square">
            <a:spAutoFit/>
          </a:bodyPr>
          <a:lstStyle/>
          <a:p>
            <a:pPr>
              <a:spcAft>
                <a:spcPts val="600"/>
              </a:spcAft>
            </a:pPr>
            <a:r>
              <a:rPr lang="es-ES" sz="900" dirty="0">
                <a:ln w="0"/>
              </a:rPr>
              <a:t>El bloque de Procesamiento se sustenta en dos componentes principales:</a:t>
            </a:r>
          </a:p>
          <a:p>
            <a:pPr marL="171450" indent="-171450">
              <a:spcAft>
                <a:spcPts val="600"/>
              </a:spcAft>
              <a:buFont typeface="Arial" panose="020B0604020202020204" pitchFamily="34" charset="0"/>
              <a:buChar char="•"/>
            </a:pPr>
            <a:r>
              <a:rPr lang="es-ES" sz="900" b="1" dirty="0">
                <a:ln w="0"/>
              </a:rPr>
              <a:t>Azure Data Factory v2</a:t>
            </a:r>
            <a:r>
              <a:rPr lang="es-ES" sz="900" dirty="0">
                <a:ln w="0"/>
              </a:rPr>
              <a:t>: orquestador y motor de ETLs completamente administrado que permite, en lo que respecta a este bloque, orquestar de forma gráfica las transformaciones de datos y sus destinos, pudiendo ser estas transformaciones desde simple selección o filtrado de campos hasta transformaciones mucho más complejas implementadas en Spark. Se trata de uno de los componentes con </a:t>
            </a:r>
            <a:r>
              <a:rPr lang="es-ES" sz="900" b="1" dirty="0">
                <a:ln w="0"/>
              </a:rPr>
              <a:t>mayor grado de vendor-locking </a:t>
            </a:r>
            <a:r>
              <a:rPr lang="es-ES" sz="900" dirty="0">
                <a:ln w="0"/>
              </a:rPr>
              <a:t>de esta propuesta, pero se considera que debería asumirse el riesgo en base a todas las ventajas que proporciona, desde el </a:t>
            </a:r>
            <a:r>
              <a:rPr lang="es-ES" sz="900" b="1" dirty="0">
                <a:ln w="0"/>
              </a:rPr>
              <a:t>time-to-market</a:t>
            </a:r>
            <a:r>
              <a:rPr lang="es-ES" sz="900" dirty="0">
                <a:ln w="0"/>
              </a:rPr>
              <a:t> hasta su sencilla </a:t>
            </a:r>
            <a:r>
              <a:rPr lang="es-ES" sz="900" b="1" dirty="0">
                <a:ln w="0"/>
              </a:rPr>
              <a:t>curva de aprendizaje</a:t>
            </a:r>
            <a:r>
              <a:rPr lang="es-ES" sz="900" dirty="0">
                <a:ln w="0"/>
              </a:rPr>
              <a:t> para los futuros componentes de DATO, e incluyendo la capacidad para </a:t>
            </a:r>
            <a:r>
              <a:rPr lang="es-ES" sz="900" b="1" dirty="0">
                <a:ln w="0"/>
              </a:rPr>
              <a:t>migrar cargas de trabajo desarrolladas sobre SISS </a:t>
            </a:r>
            <a:r>
              <a:rPr lang="es-ES" sz="900" dirty="0">
                <a:ln w="0"/>
              </a:rPr>
              <a:t>de forma automática usando una metodología de Lift &amp; Shift. Adicionalmente, Azure ha liberado en versión Preview </a:t>
            </a:r>
            <a:r>
              <a:rPr lang="es-ES" sz="900" b="1" dirty="0">
                <a:ln w="0"/>
              </a:rPr>
              <a:t>Azure Data Flow</a:t>
            </a:r>
            <a:r>
              <a:rPr lang="es-ES" sz="900" dirty="0">
                <a:ln w="0"/>
              </a:rPr>
              <a:t>, que añade nuevas acciones de forma declarativa que, hasta ahora, solo se pueden definir de forma menos amigable. Se valorará su uso una vez que pase a General Availability.</a:t>
            </a:r>
          </a:p>
          <a:p>
            <a:pPr marL="171450" indent="-171450">
              <a:spcAft>
                <a:spcPts val="600"/>
              </a:spcAft>
              <a:buFont typeface="Arial" panose="020B0604020202020204" pitchFamily="34" charset="0"/>
              <a:buChar char="•"/>
            </a:pPr>
            <a:r>
              <a:rPr lang="es-ES" sz="900" b="1" dirty="0">
                <a:ln w="0"/>
              </a:rPr>
              <a:t>Azure Databricks</a:t>
            </a:r>
            <a:r>
              <a:rPr lang="es-ES" sz="900" dirty="0">
                <a:ln w="0"/>
              </a:rPr>
              <a:t>: versión de la conocida plataforma de Databricks, creada por las mismas personas que crearon Apache Spark en Berkeley, y que entró a formar parte del ecosistema de Microsoft Azure en 2017.  Se trata de un clúster gestionado de máquinas virtuales que ejecutan una versión mejorada de Apache Spark (ofrece rendimientos hasta tres veces mejores que la versión Vanilla Spark), con capacidades Batch y Streaming, espacio de almacenamiento local e integración con Azure Active Directory. En este bloque será usado tanto para procesamiento en Streaming (mediante algoritmos en Spark) como para procesamientos complejos en batch que no puedan resolverse con acciones simples de Data Factory. El código generado es compatible con otros motores spark con mínimas diferencias, no significativas a nivel de costes, por lo que es una opción muy interesante </a:t>
            </a:r>
            <a:r>
              <a:rPr lang="es-ES" sz="900" b="1" dirty="0">
                <a:ln w="0"/>
              </a:rPr>
              <a:t>no supone vendor-locking</a:t>
            </a:r>
          </a:p>
          <a:p>
            <a:pPr>
              <a:spcAft>
                <a:spcPts val="600"/>
              </a:spcAft>
            </a:pPr>
            <a:r>
              <a:rPr lang="es-ES" sz="900" dirty="0">
                <a:ln w="0"/>
              </a:rPr>
              <a:t>Microsoft asegura el </a:t>
            </a:r>
            <a:r>
              <a:rPr lang="es-ES" sz="900" b="1" dirty="0">
                <a:ln w="0"/>
              </a:rPr>
              <a:t>control geográfico </a:t>
            </a:r>
            <a:r>
              <a:rPr lang="es-ES" sz="900" dirty="0">
                <a:ln w="0"/>
              </a:rPr>
              <a:t>tanto de los </a:t>
            </a:r>
            <a:r>
              <a:rPr lang="es-ES" sz="900" b="1" dirty="0">
                <a:ln w="0"/>
              </a:rPr>
              <a:t>datos en tránsito </a:t>
            </a:r>
            <a:r>
              <a:rPr lang="es-ES" sz="900" dirty="0">
                <a:ln w="0"/>
              </a:rPr>
              <a:t>como de los </a:t>
            </a:r>
            <a:r>
              <a:rPr lang="es-ES" sz="900" b="1" dirty="0">
                <a:ln w="0"/>
              </a:rPr>
              <a:t>datos en reposo </a:t>
            </a:r>
            <a:r>
              <a:rPr lang="es-ES" sz="900" dirty="0">
                <a:ln w="0"/>
              </a:rPr>
              <a:t>temporal sobre Azure Databricks, quedando éstos siempre dentro de las regiones en las que se creen estos servicios. Asimismo, estos datos están cifrados en tránsito y en reposo, y solo circularán por red interna de Microsoft.</a:t>
            </a:r>
          </a:p>
        </p:txBody>
      </p:sp>
      <p:pic>
        <p:nvPicPr>
          <p:cNvPr id="10" name="Imagen 9"/>
          <p:cNvPicPr>
            <a:picLocks noChangeAspect="1"/>
          </p:cNvPicPr>
          <p:nvPr/>
        </p:nvPicPr>
        <p:blipFill rotWithShape="1">
          <a:blip r:embed="rId7">
            <a:extLst>
              <a:ext uri="{28A0092B-C50C-407E-A947-70E740481C1C}">
                <a14:useLocalDpi xmlns:a14="http://schemas.microsoft.com/office/drawing/2010/main" val="0"/>
              </a:ext>
            </a:extLst>
          </a:blip>
          <a:srcRect l="28337" t="194" r="46389" b="24997"/>
          <a:stretch/>
        </p:blipFill>
        <p:spPr>
          <a:xfrm>
            <a:off x="6562164" y="584433"/>
            <a:ext cx="2329423" cy="4153086"/>
          </a:xfrm>
          <a:prstGeom prst="rect">
            <a:avLst/>
          </a:prstGeom>
        </p:spPr>
      </p:pic>
    </p:spTree>
    <p:extLst>
      <p:ext uri="{BB962C8B-B14F-4D97-AF65-F5344CB8AC3E}">
        <p14:creationId xmlns:p14="http://schemas.microsoft.com/office/powerpoint/2010/main" val="1740291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8G6dgYUTXepc7rIu2AQN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ZO9bPe_NQHiCrKpe1veDuQ"/>
</p:tagLst>
</file>

<file path=ppt/theme/theme1.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insait_externa_07092018" id="{BDCD7FBE-5CCC-354F-B23D-2FFF78B0626C}" vid="{0B10B1E6-DDE7-CF48-A0D1-E1BE79F413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ork  area" ma:contentTypeID="0x010100D6DE900D53DF4803A19DE93791A48B98009E256782E7474933812ACCF5240373E800D37711A232AD3648B98BACCDEDFB330E" ma:contentTypeVersion="40" ma:contentTypeDescription="Create a new file in Work area" ma:contentTypeScope="" ma:versionID="a5a078765dec8b1fc6a78fb0c114a863">
  <xsd:schema xmlns:xsd="http://www.w3.org/2001/XMLSchema" xmlns:xs="http://www.w3.org/2001/XMLSchema" xmlns:p="http://schemas.microsoft.com/office/2006/metadata/properties" xmlns:ns1="http://schemas.microsoft.com/sharepoint/v3" xmlns:ns2="6e34ffb9-2f05-4a8c-afaa-0fcc9c9850ef" xmlns:ns3="56e9ec07-78f9-42b2-8ef8-423cb58ca8bd" targetNamespace="http://schemas.microsoft.com/office/2006/metadata/properties" ma:root="true" ma:fieldsID="1da68341dfdc8dfcf2e7272793aa050b" ns1:_="" ns2:_="" ns3:_="">
    <xsd:import namespace="http://schemas.microsoft.com/sharepoint/v3"/>
    <xsd:import namespace="6e34ffb9-2f05-4a8c-afaa-0fcc9c9850ef"/>
    <xsd:import namespace="56e9ec07-78f9-42b2-8ef8-423cb58ca8bd"/>
    <xsd:element name="properties">
      <xsd:complexType>
        <xsd:sequence>
          <xsd:element name="documentManagement">
            <xsd:complexType>
              <xsd:all>
                <xsd:element ref="ns2:DescriptionFile" minOccurs="0"/>
                <xsd:element ref="ns2:OperationCode" minOccurs="0"/>
                <xsd:element ref="ns2:SpaceType" minOccurs="0"/>
                <xsd:element ref="ns2:OperationDes" minOccurs="0"/>
                <xsd:element ref="ns2:ProyectCode" minOccurs="0"/>
                <xsd:element ref="ns2:CompanyOracleCode" minOccurs="0"/>
                <xsd:element ref="ns2:ProjectDes" minOccurs="0"/>
                <xsd:element ref="ns1:ItemChildCount" minOccurs="0"/>
                <xsd:element ref="ns1:FolderChildCount" minOccurs="0"/>
                <xsd:element ref="ns3:Company" minOccurs="0"/>
                <xsd:element ref="ns3:CompanyGestionaEntity_ID" minOccurs="0"/>
                <xsd:element ref="ns3:Company_x003a__x0020_Dsempcsc" minOccurs="0"/>
                <xsd:element ref="ns3:Country" minOccurs="0"/>
                <xsd:element ref="ns3:CountryEntity_ID" minOccurs="0"/>
                <xsd:element ref="ns3:Country_x003a__x0020_Cas" minOccurs="0"/>
                <xsd:element ref="ns3:Country_x003a__x0020_Por" minOccurs="0"/>
                <xsd:element ref="ns3:Country_x003a__x0020_Ing" minOccurs="0"/>
                <xsd:element ref="ns3:GeographicalArea" minOccurs="0"/>
                <xsd:element ref="ns3:GeoAreaGestionaEntity_ID" minOccurs="0"/>
                <xsd:element ref="ns3:GeographicalArea_x003a__x0020_Dsareage" minOccurs="0"/>
                <xsd:element ref="ns3:GeographicalArea_x003a__x0020_Cdpais" minOccurs="0"/>
                <xsd:element ref="ns3:GlobalMarket" minOccurs="0"/>
                <xsd:element ref="ns3:GlobalMarketEntity_ID" minOccurs="0"/>
                <xsd:element ref="ns3:GlobalMarket_x003a__x0020_Cas" minOccurs="0"/>
                <xsd:element ref="ns3:GlobalMarket_x003a__x0020_Por" minOccurs="0"/>
                <xsd:element ref="ns3:GlobalMarket_x003a__x0020_Ing" minOccurs="0"/>
                <xsd:element ref="ns3:VerticalMarket" minOccurs="0"/>
                <xsd:element ref="ns3:VerticalMarketEntity_ID" minOccurs="0"/>
                <xsd:element ref="ns3:VerticalMarket_x003a__x0020_Cas" minOccurs="0"/>
                <xsd:element ref="ns3:VerticalMarket_x003a__x0020_Por" minOccurs="0"/>
                <xsd:element ref="ns3:VerticalMarket_x003a__x0020_Ing" minOccurs="0"/>
                <xsd:element ref="ns3:HorizontalMarket" minOccurs="0"/>
                <xsd:element ref="ns3:HorizontalMarketEntity_ID" minOccurs="0"/>
                <xsd:element ref="ns3:HorizontalMarket_x003a__x0020_Cas" minOccurs="0"/>
                <xsd:element ref="ns3:HorizontalMarket_x003a__x0020_Por" minOccurs="0"/>
                <xsd:element ref="ns3:HorizontalMarket_x003a__x0020_Ing" minOccurs="0"/>
                <xsd:element ref="ns3:CompanyUnitH" minOccurs="0"/>
                <xsd:element ref="ns3:CompanyUnitHEntity_ID" minOccurs="0"/>
                <xsd:element ref="ns3:CompanyUnitH_x003a__x0020_Cdempcsc" minOccurs="0"/>
                <xsd:element ref="ns3:CompanyUnitH_x003a__x0020_Dsnomcen" minOccurs="0"/>
                <xsd:element ref="ns3:CompanyUnitV" minOccurs="0"/>
                <xsd:element ref="ns3:CompanyUnitVEntity_ID" minOccurs="0"/>
                <xsd:element ref="ns3:CompanyUnitV_x003a__x0020_Cdempcsc" minOccurs="0"/>
                <xsd:element ref="ns3:CompanyUnitV_x003a__x0020_Dsnomcen" minOccurs="0"/>
                <xsd:element ref="ns3:CommentsForClient" minOccurs="0"/>
                <xsd:element ref="ns3:LastClientView" minOccurs="0"/>
                <xsd:element ref="ns3:LastUserClientView" minOccurs="0"/>
                <xsd:element ref="ns3:Publish" minOccurs="0"/>
                <xsd:element ref="ns3:Manag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15" nillable="true" ma:displayName="Item Child Count" ma:hidden="true" ma:list="Docs" ma:internalName="ItemChildCount" ma:readOnly="true" ma:showField="ItemChildCount">
      <xsd:simpleType>
        <xsd:restriction base="dms:Lookup"/>
      </xsd:simpleType>
    </xsd:element>
    <xsd:element name="FolderChildCount" ma:index="16" nillable="true" ma:displayName="Folder Child Count" ma:hidden="true" ma:list="Docs" ma:internalName="FolderChildCount" ma:readOnly="true" ma:showField="FolderChildCount">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e34ffb9-2f05-4a8c-afaa-0fcc9c9850ef" elementFormDefault="qualified">
    <xsd:import namespace="http://schemas.microsoft.com/office/2006/documentManagement/types"/>
    <xsd:import namespace="http://schemas.microsoft.com/office/infopath/2007/PartnerControls"/>
    <xsd:element name="DescriptionFile" ma:index="8" nillable="true" ma:displayName="Descripción" ma:internalName="DescriptionFile">
      <xsd:simpleType>
        <xsd:restriction base="dms:Note">
          <xsd:maxLength value="255"/>
        </xsd:restriction>
      </xsd:simpleType>
    </xsd:element>
    <xsd:element name="OperationCode" ma:index="9" nillable="true" ma:displayName="Operation code" ma:default="IBEDAT" ma:internalName="OperationCode">
      <xsd:simpleType>
        <xsd:restriction base="dms:Text"/>
      </xsd:simpleType>
    </xsd:element>
    <xsd:element name="SpaceType" ma:index="10" nillable="true" ma:displayName="SpaceType" ma:default="Proyect" ma:internalName="SpaceType">
      <xsd:simpleType>
        <xsd:restriction base="dms:Text"/>
      </xsd:simpleType>
    </xsd:element>
    <xsd:element name="OperationDes" ma:index="11" nillable="true" ma:displayName="OperationDes" ma:internalName="OperationDes">
      <xsd:simpleType>
        <xsd:restriction base="dms:Text"/>
      </xsd:simpleType>
    </xsd:element>
    <xsd:element name="ProyectCode" ma:index="12" nillable="true" ma:displayName="Project code" ma:default="IBEDAT" ma:internalName="ProyectCode">
      <xsd:simpleType>
        <xsd:restriction base="dms:Text"/>
      </xsd:simpleType>
    </xsd:element>
    <xsd:element name="CompanyOracleCode" ma:index="13" nillable="true" ma:displayName="Company code" ma:default="1C" ma:internalName="CompanyOracleCode">
      <xsd:simpleType>
        <xsd:restriction base="dms:Text"/>
      </xsd:simpleType>
    </xsd:element>
    <xsd:element name="ProjectDes" ma:index="14" nillable="true" ma:displayName="ProjectDes" ma:default="Gestion dato" ma:internalName="ProjectDe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e9ec07-78f9-42b2-8ef8-423cb58ca8bd" elementFormDefault="qualified">
    <xsd:import namespace="http://schemas.microsoft.com/office/2006/documentManagement/types"/>
    <xsd:import namespace="http://schemas.microsoft.com/office/infopath/2007/PartnerControls"/>
    <xsd:element name="Company" ma:index="17" nillable="true" ma:displayName="Company" ma:internalName="Company">
      <xsd:complexType>
        <xsd:simpleContent>
          <xsd:extension base="dms:BusinessDataPrimaryField">
            <xsd:attribute name="BdcField" type="xsd:string" fixed="Cdempcsc"/>
            <xsd:attribute name="RelatedFieldWssStaticName" type="xsd:string" fixed="CompanyGestionaEntity_ID"/>
            <xsd:attribute name="SecondaryFieldBdcNames" type="xsd:string" fixed="9%20Dsempcsc%202"/>
            <xsd:attribute name="SecondaryFieldsWssStaticNames" type="xsd:string" fixed="30%20Company%5Fx003a%5F%5Fx0020%5FDsempcsc%203"/>
            <xsd:attribute name="SystemInstance" type="xsd:string" fixed="CompanyGestionaEntity"/>
            <xsd:attribute name="EntityNamespace" type="xsd:string" fixed="Indra.Entities"/>
            <xsd:attribute name="EntityName" type="xsd:string" fixed="CompanyGestionaEntity"/>
            <xsd:attribute name="RelatedFieldBDCField" type="xsd:string" fixed=""/>
            <xsd:attribute name="Resolved" type="xsd:string" fixed="true"/>
          </xsd:extension>
        </xsd:simpleContent>
      </xsd:complexType>
    </xsd:element>
    <xsd:element name="CompanyGestionaEntity_ID" ma:index="18" nillable="true" ma:displayName="CompanyGestionaEntity_ID" ma:hidden="true" ma:internalName="CompanyGestionaEntity_ID">
      <xsd:complexType>
        <xsd:simpleContent>
          <xsd:extension base="dms:BusinessDataSecondaryField">
            <xsd:attribute name="BdcField" type="xsd:string" fixed="CompanyGestionaEntity_ID"/>
          </xsd:extension>
        </xsd:simpleContent>
      </xsd:complexType>
    </xsd:element>
    <xsd:element name="Company_x003a__x0020_Dsempcsc" ma:index="19" nillable="true" ma:displayName="Company: Dsempcsc" ma:internalName="Company_x003a__x0020_Dsempcsc">
      <xsd:complexType>
        <xsd:simpleContent>
          <xsd:extension base="dms:BusinessDataSecondaryField">
            <xsd:attribute name="BdcField" type="xsd:string" fixed="Dsempcsc"/>
          </xsd:extension>
        </xsd:simpleContent>
      </xsd:complexType>
    </xsd:element>
    <xsd:element name="Country" ma:index="20" nillable="true" ma:displayName="Country" ma:internalName="Country">
      <xsd:complexType>
        <xsd:simpleContent>
          <xsd:extension base="dms:BusinessDataPrimaryField">
            <xsd:attribute name="BdcField" type="xsd:string" fixed="Codigo"/>
            <xsd:attribute name="RelatedFieldWssStaticName" type="xsd:string" fixed="CountryEntity_ID"/>
            <xsd:attribute name="SecondaryFieldBdcNames" type="xsd:string" fixed="4%204%204%20Cas%20Por%20Ing%206"/>
            <xsd:attribute name="SecondaryFieldsWssStaticNames" type="xsd:string" fixed="25%2025%2025%20Country%5Fx003a%5F%5Fx0020%5FCas%20Country%5Fx003a%5F%5Fx0020%5FPor%20Country%5Fx003a%5F%5Fx0020%5FIng%209"/>
            <xsd:attribute name="SystemInstance" type="xsd:string" fixed="CountryEntity"/>
            <xsd:attribute name="EntityNamespace" type="xsd:string" fixed="Indra.References.Entities"/>
            <xsd:attribute name="EntityName" type="xsd:string" fixed="CountryEntity"/>
            <xsd:attribute name="RelatedFieldBDCField" type="xsd:string" fixed=""/>
            <xsd:attribute name="Resolved" type="xsd:string" fixed="true"/>
          </xsd:extension>
        </xsd:simpleContent>
      </xsd:complexType>
    </xsd:element>
    <xsd:element name="CountryEntity_ID" ma:index="21" nillable="true" ma:displayName="CountryEntity_ID" ma:hidden="true" ma:internalName="CountryEntity_ID">
      <xsd:complexType>
        <xsd:simpleContent>
          <xsd:extension base="dms:BusinessDataSecondaryField">
            <xsd:attribute name="BdcField" type="xsd:string" fixed="CountryEntity_ID"/>
          </xsd:extension>
        </xsd:simpleContent>
      </xsd:complexType>
    </xsd:element>
    <xsd:element name="Country_x003a__x0020_Cas" ma:index="22" nillable="true" ma:displayName="Country: Cas" ma:internalName="Country_x003a__x0020_Cas">
      <xsd:complexType>
        <xsd:simpleContent>
          <xsd:extension base="dms:BusinessDataSecondaryField">
            <xsd:attribute name="BdcField" type="xsd:string" fixed="Cas"/>
          </xsd:extension>
        </xsd:simpleContent>
      </xsd:complexType>
    </xsd:element>
    <xsd:element name="Country_x003a__x0020_Por" ma:index="23" nillable="true" ma:displayName="Country: Por" ma:internalName="Country_x003a__x0020_Por">
      <xsd:complexType>
        <xsd:simpleContent>
          <xsd:extension base="dms:BusinessDataSecondaryField">
            <xsd:attribute name="BdcField" type="xsd:string" fixed="Por"/>
          </xsd:extension>
        </xsd:simpleContent>
      </xsd:complexType>
    </xsd:element>
    <xsd:element name="Country_x003a__x0020_Ing" ma:index="24" nillable="true" ma:displayName="Country: Ing" ma:internalName="Country_x003a__x0020_Ing">
      <xsd:complexType>
        <xsd:simpleContent>
          <xsd:extension base="dms:BusinessDataSecondaryField">
            <xsd:attribute name="BdcField" type="xsd:string" fixed="Ing"/>
          </xsd:extension>
        </xsd:simpleContent>
      </xsd:complexType>
    </xsd:element>
    <xsd:element name="GeographicalArea" ma:index="25" nillable="true" ma:displayName="GeographicalArea" ma:internalName="GeographicalArea">
      <xsd:complexType>
        <xsd:simpleContent>
          <xsd:extension base="dms:BusinessDataPrimaryField">
            <xsd:attribute name="BdcField" type="xsd:string" fixed="Cdareage"/>
            <xsd:attribute name="RelatedFieldWssStaticName" type="xsd:string" fixed="GeoAreaGestionaEntity_ID"/>
            <xsd:attribute name="SecondaryFieldBdcNames" type="xsd:string" fixed="9%207%20Dsareage%20Cdpais%204"/>
            <xsd:attribute name="SecondaryFieldsWssStaticNames" type="xsd:string" fixed="39%2037%20GeographicalArea%5Fx003a%5F%5Fx0020%5FDsareage%20GeographicalArea%5Fx003a%5F%5Fx0020%5FCdpais%206"/>
            <xsd:attribute name="SystemInstance" type="xsd:string" fixed="GeoAreaGestionaEntity"/>
            <xsd:attribute name="EntityNamespace" type="xsd:string" fixed="Indra.Entities"/>
            <xsd:attribute name="EntityName" type="xsd:string" fixed="GeoAreaGestionaEntity"/>
            <xsd:attribute name="RelatedFieldBDCField" type="xsd:string" fixed=""/>
            <xsd:attribute name="Resolved" type="xsd:string" fixed="true"/>
          </xsd:extension>
        </xsd:simpleContent>
      </xsd:complexType>
    </xsd:element>
    <xsd:element name="GeoAreaGestionaEntity_ID" ma:index="26" nillable="true" ma:displayName="GeoAreaGestionaEntity_ID" ma:hidden="true" ma:internalName="GeoAreaGestionaEntity_ID">
      <xsd:complexType>
        <xsd:simpleContent>
          <xsd:extension base="dms:BusinessDataSecondaryField">
            <xsd:attribute name="BdcField" type="xsd:string" fixed="GeoAreaGestionaEntity_ID"/>
          </xsd:extension>
        </xsd:simpleContent>
      </xsd:complexType>
    </xsd:element>
    <xsd:element name="GeographicalArea_x003a__x0020_Dsareage" ma:index="27" nillable="true" ma:displayName="GeographicalArea: Dsareage" ma:internalName="GeographicalArea_x003a__x0020_Dsareage">
      <xsd:complexType>
        <xsd:simpleContent>
          <xsd:extension base="dms:BusinessDataSecondaryField">
            <xsd:attribute name="BdcField" type="xsd:string" fixed="Dsareage"/>
          </xsd:extension>
        </xsd:simpleContent>
      </xsd:complexType>
    </xsd:element>
    <xsd:element name="GeographicalArea_x003a__x0020_Cdpais" ma:index="28" nillable="true" ma:displayName="GeographicalArea: Cdpais" ma:internalName="GeographicalArea_x003a__x0020_Cdpais">
      <xsd:complexType>
        <xsd:simpleContent>
          <xsd:extension base="dms:BusinessDataSecondaryField">
            <xsd:attribute name="BdcField" type="xsd:string" fixed="Cdpais"/>
          </xsd:extension>
        </xsd:simpleContent>
      </xsd:complexType>
    </xsd:element>
    <xsd:element name="GlobalMarket" ma:index="29" nillable="true" ma:displayName="GlobalMarket" ma:internalName="GlobalMarket">
      <xsd:complexType>
        <xsd:simpleContent>
          <xsd:extension base="dms:BusinessDataPrimaryField">
            <xsd:attribute name="BdcField" type="xsd:string" fixed="Codigo"/>
            <xsd:attribute name="RelatedFieldWssStaticName" type="xsd:string" fixed="GlobalMarketEntity_ID"/>
            <xsd:attribute name="SecondaryFieldBdcNames" type="xsd:string" fixed="4%204%204%20Cas%20Por%20Ing%206"/>
            <xsd:attribute name="SecondaryFieldsWssStaticNames" type="xsd:string" fixed="30%2030%2030%20GlobalMarket%5Fx003a%5F%5Fx0020%5FCas%20GlobalMarket%5Fx003a%5F%5Fx0020%5FPor%20GlobalMarket%5Fx003a%5F%5Fx0020%5FIng%209"/>
            <xsd:attribute name="SystemInstance" type="xsd:string" fixed="GlobalMarketEntity"/>
            <xsd:attribute name="EntityNamespace" type="xsd:string" fixed="Indra.References.Entities"/>
            <xsd:attribute name="EntityName" type="xsd:string" fixed="GlobalMarketEntity"/>
            <xsd:attribute name="RelatedFieldBDCField" type="xsd:string" fixed=""/>
            <xsd:attribute name="Resolved" type="xsd:string" fixed="true"/>
          </xsd:extension>
        </xsd:simpleContent>
      </xsd:complexType>
    </xsd:element>
    <xsd:element name="GlobalMarketEntity_ID" ma:index="30" nillable="true" ma:displayName="GlobalMarketEntity_ID" ma:hidden="true" ma:internalName="GlobalMarketEntity_ID">
      <xsd:complexType>
        <xsd:simpleContent>
          <xsd:extension base="dms:BusinessDataSecondaryField">
            <xsd:attribute name="BdcField" type="xsd:string" fixed="GlobalMarketEntity_ID"/>
          </xsd:extension>
        </xsd:simpleContent>
      </xsd:complexType>
    </xsd:element>
    <xsd:element name="GlobalMarket_x003a__x0020_Cas" ma:index="31" nillable="true" ma:displayName="GlobalMarket: Cas" ma:internalName="GlobalMarket_x003a__x0020_Cas">
      <xsd:complexType>
        <xsd:simpleContent>
          <xsd:extension base="dms:BusinessDataSecondaryField">
            <xsd:attribute name="BdcField" type="xsd:string" fixed="Cas"/>
          </xsd:extension>
        </xsd:simpleContent>
      </xsd:complexType>
    </xsd:element>
    <xsd:element name="GlobalMarket_x003a__x0020_Por" ma:index="32" nillable="true" ma:displayName="GlobalMarket: Por" ma:internalName="GlobalMarket_x003a__x0020_Por">
      <xsd:complexType>
        <xsd:simpleContent>
          <xsd:extension base="dms:BusinessDataSecondaryField">
            <xsd:attribute name="BdcField" type="xsd:string" fixed="Por"/>
          </xsd:extension>
        </xsd:simpleContent>
      </xsd:complexType>
    </xsd:element>
    <xsd:element name="GlobalMarket_x003a__x0020_Ing" ma:index="33" nillable="true" ma:displayName="GlobalMarket: Ing" ma:internalName="GlobalMarket_x003a__x0020_Ing">
      <xsd:complexType>
        <xsd:simpleContent>
          <xsd:extension base="dms:BusinessDataSecondaryField">
            <xsd:attribute name="BdcField" type="xsd:string" fixed="Ing"/>
          </xsd:extension>
        </xsd:simpleContent>
      </xsd:complexType>
    </xsd:element>
    <xsd:element name="VerticalMarket" ma:index="34" nillable="true" ma:displayName="VerticalMarket" ma:internalName="VerticalMarket">
      <xsd:complexType>
        <xsd:simpleContent>
          <xsd:extension base="dms:BusinessDataPrimaryField">
            <xsd:attribute name="BdcField" type="xsd:string" fixed="Codigo"/>
            <xsd:attribute name="RelatedFieldWssStaticName" type="xsd:string" fixed="VerticalMarketEntity_ID"/>
            <xsd:attribute name="SecondaryFieldBdcNames" type="xsd:string" fixed="4%204%204%20Cas%20Por%20Ing%206"/>
            <xsd:attribute name="SecondaryFieldsWssStaticNames" type="xsd:string" fixed="32%2032%2032%20VerticalMarket%5Fx003a%5F%5Fx0020%5FCas%20VerticalMarket%5Fx003a%5F%5Fx0020%5FPor%20VerticalMarket%5Fx003a%5F%5Fx0020%5FIng%209"/>
            <xsd:attribute name="SystemInstance" type="xsd:string" fixed="VerticalMarketEntity"/>
            <xsd:attribute name="EntityNamespace" type="xsd:string" fixed="Indra.References.Entities"/>
            <xsd:attribute name="EntityName" type="xsd:string" fixed="VerticalMarketEntity"/>
            <xsd:attribute name="RelatedFieldBDCField" type="xsd:string" fixed=""/>
            <xsd:attribute name="Resolved" type="xsd:string" fixed="true"/>
          </xsd:extension>
        </xsd:simpleContent>
      </xsd:complexType>
    </xsd:element>
    <xsd:element name="VerticalMarketEntity_ID" ma:index="35" nillable="true" ma:displayName="VerticalMarketEntity_ID" ma:hidden="true" ma:internalName="VerticalMarketEntity_ID">
      <xsd:complexType>
        <xsd:simpleContent>
          <xsd:extension base="dms:BusinessDataSecondaryField">
            <xsd:attribute name="BdcField" type="xsd:string" fixed="VerticalMarketEntity_ID"/>
          </xsd:extension>
        </xsd:simpleContent>
      </xsd:complexType>
    </xsd:element>
    <xsd:element name="VerticalMarket_x003a__x0020_Cas" ma:index="36" nillable="true" ma:displayName="VerticalMarket: Cas" ma:internalName="VerticalMarket_x003a__x0020_Cas">
      <xsd:complexType>
        <xsd:simpleContent>
          <xsd:extension base="dms:BusinessDataSecondaryField">
            <xsd:attribute name="BdcField" type="xsd:string" fixed="Cas"/>
          </xsd:extension>
        </xsd:simpleContent>
      </xsd:complexType>
    </xsd:element>
    <xsd:element name="VerticalMarket_x003a__x0020_Por" ma:index="37" nillable="true" ma:displayName="VerticalMarket: Por" ma:internalName="VerticalMarket_x003a__x0020_Por">
      <xsd:complexType>
        <xsd:simpleContent>
          <xsd:extension base="dms:BusinessDataSecondaryField">
            <xsd:attribute name="BdcField" type="xsd:string" fixed="Por"/>
          </xsd:extension>
        </xsd:simpleContent>
      </xsd:complexType>
    </xsd:element>
    <xsd:element name="VerticalMarket_x003a__x0020_Ing" ma:index="38" nillable="true" ma:displayName="VerticalMarket: Ing" ma:internalName="VerticalMarket_x003a__x0020_Ing">
      <xsd:complexType>
        <xsd:simpleContent>
          <xsd:extension base="dms:BusinessDataSecondaryField">
            <xsd:attribute name="BdcField" type="xsd:string" fixed="Ing"/>
          </xsd:extension>
        </xsd:simpleContent>
      </xsd:complexType>
    </xsd:element>
    <xsd:element name="HorizontalMarket" ma:index="39" nillable="true" ma:displayName="HorizontalMarket" ma:internalName="HorizontalMarket">
      <xsd:complexType>
        <xsd:simpleContent>
          <xsd:extension base="dms:BusinessDataPrimaryField">
            <xsd:attribute name="BdcField" type="xsd:string" fixed="Codigo"/>
            <xsd:attribute name="RelatedFieldWssStaticName" type="xsd:string" fixed="HorizontalMarketEntity_ID"/>
            <xsd:attribute name="SecondaryFieldBdcNames" type="xsd:string" fixed="4%204%204%20Cas%20Por%20Ing%206"/>
            <xsd:attribute name="SecondaryFieldsWssStaticNames" type="xsd:string" fixed="34%2034%2034%20HorizontalMarket%5Fx003a%5F%5Fx0020%5FCas%20HorizontalMarket%5Fx003a%5F%5Fx0020%5FPor%20HorizontalMarket%5Fx003a%5F%5Fx0020%5FIng%209"/>
            <xsd:attribute name="SystemInstance" type="xsd:string" fixed="HorizontalMarketEntity"/>
            <xsd:attribute name="EntityNamespace" type="xsd:string" fixed="Indra.Entities"/>
            <xsd:attribute name="EntityName" type="xsd:string" fixed="HorizontalMarketEntity"/>
            <xsd:attribute name="RelatedFieldBDCField" type="xsd:string" fixed=""/>
            <xsd:attribute name="Resolved" type="xsd:string" fixed="true"/>
          </xsd:extension>
        </xsd:simpleContent>
      </xsd:complexType>
    </xsd:element>
    <xsd:element name="HorizontalMarketEntity_ID" ma:index="40" nillable="true" ma:displayName="HorizontalMarketEntity_ID" ma:hidden="true" ma:internalName="HorizontalMarketEntity_ID">
      <xsd:complexType>
        <xsd:simpleContent>
          <xsd:extension base="dms:BusinessDataSecondaryField">
            <xsd:attribute name="BdcField" type="xsd:string" fixed="HorizontalMarketEntity_ID"/>
          </xsd:extension>
        </xsd:simpleContent>
      </xsd:complexType>
    </xsd:element>
    <xsd:element name="HorizontalMarket_x003a__x0020_Cas" ma:index="41" nillable="true" ma:displayName="HorizontalMarket: Cas" ma:internalName="HorizontalMarket_x003a__x0020_Cas">
      <xsd:complexType>
        <xsd:simpleContent>
          <xsd:extension base="dms:BusinessDataSecondaryField">
            <xsd:attribute name="BdcField" type="xsd:string" fixed="Cas"/>
          </xsd:extension>
        </xsd:simpleContent>
      </xsd:complexType>
    </xsd:element>
    <xsd:element name="HorizontalMarket_x003a__x0020_Por" ma:index="42" nillable="true" ma:displayName="HorizontalMarket: Por" ma:internalName="HorizontalMarket_x003a__x0020_Por">
      <xsd:complexType>
        <xsd:simpleContent>
          <xsd:extension base="dms:BusinessDataSecondaryField">
            <xsd:attribute name="BdcField" type="xsd:string" fixed="Por"/>
          </xsd:extension>
        </xsd:simpleContent>
      </xsd:complexType>
    </xsd:element>
    <xsd:element name="HorizontalMarket_x003a__x0020_Ing" ma:index="43" nillable="true" ma:displayName="HorizontalMarket: Ing" ma:internalName="HorizontalMarket_x003a__x0020_Ing">
      <xsd:complexType>
        <xsd:simpleContent>
          <xsd:extension base="dms:BusinessDataSecondaryField">
            <xsd:attribute name="BdcField" type="xsd:string" fixed="Ing"/>
          </xsd:extension>
        </xsd:simpleContent>
      </xsd:complexType>
    </xsd:element>
    <xsd:element name="CompanyUnitH" ma:index="44" nillable="true" ma:displayName="CompanyUnitH" ma:internalName="CompanyUnitH">
      <xsd:complexType>
        <xsd:simpleContent>
          <xsd:extension base="dms:BusinessDataPrimaryField">
            <xsd:attribute name="BdcField" type="xsd:string" fixed="Cdcencos"/>
            <xsd:attribute name="RelatedFieldWssStaticName" type="xsd:string" fixed="CompanyUnitHEntity_ID"/>
            <xsd:attribute name="SecondaryFieldBdcNames" type="xsd:string" fixed="9%209%20Cdempcsc%20Dsnomcen%204"/>
            <xsd:attribute name="SecondaryFieldsWssStaticNames" type="xsd:string" fixed="35%2035%20CompanyUnitH%5Fx003a%5F%5Fx0020%5FCdempcsc%20CompanyUnitH%5Fx003a%5F%5Fx0020%5FDsnomcen%206"/>
            <xsd:attribute name="SystemInstance" type="xsd:string" fixed="CompanyUnitHEntity"/>
            <xsd:attribute name="EntityNamespace" type="xsd:string" fixed="Indra.Entities"/>
            <xsd:attribute name="EntityName" type="xsd:string" fixed="CompanyUnitHEntity"/>
            <xsd:attribute name="RelatedFieldBDCField" type="xsd:string" fixed=""/>
            <xsd:attribute name="Resolved" type="xsd:string" fixed="true"/>
          </xsd:extension>
        </xsd:simpleContent>
      </xsd:complexType>
    </xsd:element>
    <xsd:element name="CompanyUnitHEntity_ID" ma:index="45" nillable="true" ma:displayName="CompanyUnitHEntity_ID" ma:hidden="true" ma:internalName="CompanyUnitHEntity_ID">
      <xsd:complexType>
        <xsd:simpleContent>
          <xsd:extension base="dms:BusinessDataSecondaryField">
            <xsd:attribute name="BdcField" type="xsd:string" fixed="CompanyUnitHEntity_ID"/>
          </xsd:extension>
        </xsd:simpleContent>
      </xsd:complexType>
    </xsd:element>
    <xsd:element name="CompanyUnitH_x003a__x0020_Cdempcsc" ma:index="46" nillable="true" ma:displayName="CompanyUnitH: Cdempcsc" ma:internalName="CompanyUnitH_x003a__x0020_Cdempcsc">
      <xsd:complexType>
        <xsd:simpleContent>
          <xsd:extension base="dms:BusinessDataSecondaryField">
            <xsd:attribute name="BdcField" type="xsd:string" fixed="Cdempcsc"/>
          </xsd:extension>
        </xsd:simpleContent>
      </xsd:complexType>
    </xsd:element>
    <xsd:element name="CompanyUnitH_x003a__x0020_Dsnomcen" ma:index="47" nillable="true" ma:displayName="CompanyUnitH: Dsnomcen" ma:internalName="CompanyUnitH_x003a__x0020_Dsnomcen">
      <xsd:complexType>
        <xsd:simpleContent>
          <xsd:extension base="dms:BusinessDataSecondaryField">
            <xsd:attribute name="BdcField" type="xsd:string" fixed="Dsnomcen"/>
          </xsd:extension>
        </xsd:simpleContent>
      </xsd:complexType>
    </xsd:element>
    <xsd:element name="CompanyUnitV" ma:index="48" nillable="true" ma:displayName="CompanyUnitV" ma:internalName="CompanyUnitV">
      <xsd:complexType>
        <xsd:simpleContent>
          <xsd:extension base="dms:BusinessDataPrimaryField">
            <xsd:attribute name="BdcField" type="xsd:string" fixed="Cdcencos"/>
            <xsd:attribute name="RelatedFieldWssStaticName" type="xsd:string" fixed="CompanyUnitVEntity_ID"/>
            <xsd:attribute name="SecondaryFieldBdcNames" type="xsd:string" fixed="9%209%20Cdempcsc%20Dsnomcen%204"/>
            <xsd:attribute name="SecondaryFieldsWssStaticNames" type="xsd:string" fixed="35%2035%20CompanyUnitV%5Fx003a%5F%5Fx0020%5FCdempcsc%20CompanyUnitV%5Fx003a%5F%5Fx0020%5FDsnomcen%206"/>
            <xsd:attribute name="SystemInstance" type="xsd:string" fixed="CompanyUnitVEntity"/>
            <xsd:attribute name="EntityNamespace" type="xsd:string" fixed="Indra.Entities"/>
            <xsd:attribute name="EntityName" type="xsd:string" fixed="CompanyUnitVEntity"/>
            <xsd:attribute name="RelatedFieldBDCField" type="xsd:string" fixed=""/>
            <xsd:attribute name="Resolved" type="xsd:string" fixed="true"/>
          </xsd:extension>
        </xsd:simpleContent>
      </xsd:complexType>
    </xsd:element>
    <xsd:element name="CompanyUnitVEntity_ID" ma:index="49" nillable="true" ma:displayName="CompanyUnitVEntity_ID" ma:hidden="true" ma:internalName="CompanyUnitVEntity_ID">
      <xsd:complexType>
        <xsd:simpleContent>
          <xsd:extension base="dms:BusinessDataSecondaryField">
            <xsd:attribute name="BdcField" type="xsd:string" fixed="CompanyUnitVEntity_ID"/>
          </xsd:extension>
        </xsd:simpleContent>
      </xsd:complexType>
    </xsd:element>
    <xsd:element name="CompanyUnitV_x003a__x0020_Cdempcsc" ma:index="50" nillable="true" ma:displayName="CompanyUnitV: Cdempcsc" ma:internalName="CompanyUnitV_x003a__x0020_Cdempcsc">
      <xsd:complexType>
        <xsd:simpleContent>
          <xsd:extension base="dms:BusinessDataSecondaryField">
            <xsd:attribute name="BdcField" type="xsd:string" fixed="Cdempcsc"/>
          </xsd:extension>
        </xsd:simpleContent>
      </xsd:complexType>
    </xsd:element>
    <xsd:element name="CompanyUnitV_x003a__x0020_Dsnomcen" ma:index="51" nillable="true" ma:displayName="CompanyUnitV: Dsnomcen" ma:internalName="CompanyUnitV_x003a__x0020_Dsnomcen">
      <xsd:complexType>
        <xsd:simpleContent>
          <xsd:extension base="dms:BusinessDataSecondaryField">
            <xsd:attribute name="BdcField" type="xsd:string" fixed="Dsnomcen"/>
          </xsd:extension>
        </xsd:simpleContent>
      </xsd:complexType>
    </xsd:element>
    <xsd:element name="CommentsForClient" ma:index="52" nillable="true" ma:displayName="CommentsForClient" ma:internalName="CommentsForClient">
      <xsd:simpleType>
        <xsd:restriction base="dms:Note">
          <xsd:maxLength value="255"/>
        </xsd:restriction>
      </xsd:simpleType>
    </xsd:element>
    <xsd:element name="LastClientView" ma:index="53" nillable="true" ma:displayName="LastClientView" ma:internalName="LastClientView">
      <xsd:simpleType>
        <xsd:restriction base="dms:DateTime"/>
      </xsd:simpleType>
    </xsd:element>
    <xsd:element name="LastUserClientView" ma:index="54" nillable="true" ma:displayName="LastUserClientView" ma:list="UserInfo" ma:internalName="LastUserClientView">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 ma:index="55" nillable="true" ma:displayName="Publish" ma:format="DateOnly" ma:internalName="Publish">
      <xsd:simpleType>
        <xsd:restriction base="dms:DateTime"/>
      </xsd:simpleType>
    </xsd:element>
    <xsd:element name="Manager" ma:index="56" nillable="true" ma:displayName="Manager" ma:list="UserInfo" ma:internalName="Manag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stClientView xmlns="56e9ec07-78f9-42b2-8ef8-423cb58ca8bd" xsi:nil="true"/>
    <GlobalMarketEntity_ID xmlns="56e9ec07-78f9-42b2-8ef8-423cb58ca8bd">__bkc000740013000300</GlobalMarketEntity_ID>
    <VerticalMarket_x003a__x0020_Cas xmlns="56e9ec07-78f9-42b2-8ef8-423cb58ca8bd">Industria y Consumo</VerticalMarket_x003a__x0020_Cas>
    <CompanyUnitV_x003a__x0020_Dsnomcen xmlns="56e9ec07-78f9-42b2-8ef8-423cb58ca8bd">ESPAÑA E INTERNACIONAL IT</CompanyUnitV_x003a__x0020_Dsnomcen>
    <Country_x003a__x0020_Ing xmlns="56e9ec07-78f9-42b2-8ef8-423cb58ca8bd">Spain</Country_x003a__x0020_Ing>
    <GeographicalArea_x003a__x0020_Dsareage xmlns="56e9ec07-78f9-42b2-8ef8-423cb58ca8bd">ESPAÑA E INTERNACIONAL IT</GeographicalArea_x003a__x0020_Dsareage>
    <CompanyUnitV_x003a__x0020_Cdempcsc xmlns="56e9ec07-78f9-42b2-8ef8-423cb58ca8bd" xsi:nil="true"/>
    <GeographicalArea_x003a__x0020_Cdpais xmlns="56e9ec07-78f9-42b2-8ef8-423cb58ca8bd" xsi:nil="true"/>
    <VerticalMarket_x003a__x0020_Ing xmlns="56e9ec07-78f9-42b2-8ef8-423cb58ca8bd">Industry and Commerce</VerticalMarket_x003a__x0020_Ing>
    <HorizontalMarketEntity_ID xmlns="56e9ec07-78f9-42b2-8ef8-423cb58ca8bd">__bk800023003300</HorizontalMarketEntity_ID>
    <Publish xmlns="56e9ec07-78f9-42b2-8ef8-423cb58ca8bd" xsi:nil="true"/>
    <CompanyOracleCode xmlns="6e34ffb9-2f05-4a8c-afaa-0fcc9c9850ef">18</CompanyOracleCode>
    <VerticalMarketEntity_ID xmlns="56e9ec07-78f9-42b2-8ef8-423cb58ca8bd">__bk800003001300</VerticalMarketEntity_ID>
    <OperationCode xmlns="6e34ffb9-2f05-4a8c-afaa-0fcc9c9850ef">FLCGOB</OperationCode>
    <GlobalMarket_x003a__x0020_Ing xmlns="56e9ec07-78f9-42b2-8ef8-423cb58ca8bd">Industry and Commerce</GlobalMarket_x003a__x0020_Ing>
    <CompanyUnitVEntity_ID xmlns="56e9ec07-78f9-42b2-8ef8-423cb58ca8bd">__ck8100840045002400430013000300k800013003400</CompanyUnitVEntity_ID>
    <Country xmlns="56e9ec07-78f9-42b2-8ef8-423cb58ca8bd" Resolved="true">011</Country>
    <Country_x003a__x0020_Por xmlns="56e9ec07-78f9-42b2-8ef8-423cb58ca8bd">Espanha</Country_x003a__x0020_Por>
    <GlobalMarket_x003a__x0020_Cas xmlns="56e9ec07-78f9-42b2-8ef8-423cb58ca8bd">Industria y Consumo</GlobalMarket_x003a__x0020_Cas>
    <HorizontalMarket_x003a__x0020_Por xmlns="56e9ec07-78f9-42b2-8ef8-423cb58ca8bd">Tecnologias Digitais</HorizontalMarket_x003a__x0020_Por>
    <HorizontalMarket_x003a__x0020_Ing xmlns="56e9ec07-78f9-42b2-8ef8-423cb58ca8bd">Digital Technologies</HorizontalMarket_x003a__x0020_Ing>
    <CompanyUnitH xmlns="56e9ec07-78f9-42b2-8ef8-423cb58ca8bd" Resolved="true">290231</CompanyUnitH>
    <OperationDes xmlns="6e34ffb9-2f05-4a8c-afaa-0fcc9c9850ef" xsi:nil="true"/>
    <DescriptionFile xmlns="6e34ffb9-2f05-4a8c-afaa-0fcc9c9850ef" xsi:nil="true"/>
    <Company xmlns="56e9ec07-78f9-42b2-8ef8-423cb58ca8bd" xsi:nil="true" Resolved="true"/>
    <GeographicalArea xmlns="56e9ec07-78f9-42b2-8ef8-423cb58ca8bd" Resolved="true">12</GeographicalArea>
    <GlobalMarket_x003a__x0020_Por xmlns="56e9ec07-78f9-42b2-8ef8-423cb58ca8bd">Indústria e Consumo</GlobalMarket_x003a__x0020_Por>
    <CompanyUnitH_x003a__x0020_Cdempcsc xmlns="56e9ec07-78f9-42b2-8ef8-423cb58ca8bd" xsi:nil="true"/>
    <SpaceType xmlns="6e34ffb9-2f05-4a8c-afaa-0fcc9c9850ef">Proyect</SpaceType>
    <Company_x003a__x0020_Dsempcsc xmlns="56e9ec07-78f9-42b2-8ef8-423cb58ca8bd" xsi:nil="true"/>
    <GeoAreaGestionaEntity_ID xmlns="56e9ec07-78f9-42b2-8ef8-423cb58ca8bd">__ck800013002300k800054003500</GeoAreaGestionaEntity_ID>
    <CountryEntity_ID xmlns="56e9ec07-78f9-42b2-8ef8-423cb58ca8bd">__bkc000030013001300</CountryEntity_ID>
    <LastUserClientView xmlns="56e9ec07-78f9-42b2-8ef8-423cb58ca8bd">
      <UserInfo>
        <DisplayName/>
        <AccountId xsi:nil="true"/>
        <AccountType/>
      </UserInfo>
    </LastUserClientView>
    <CompanyGestionaEntity_ID xmlns="56e9ec07-78f9-42b2-8ef8-423cb58ca8bd" xsi:nil="true"/>
    <VerticalMarket xmlns="56e9ec07-78f9-42b2-8ef8-423cb58ca8bd" Resolved="true">01</VerticalMarket>
    <HorizontalMarket_x003a__x0020_Cas xmlns="56e9ec07-78f9-42b2-8ef8-423cb58ca8bd">Tecnologias Digitales</HorizontalMarket_x003a__x0020_Cas>
    <VerticalMarket_x003a__x0020_Por xmlns="56e9ec07-78f9-42b2-8ef8-423cb58ca8bd">Indústria e Consumo</VerticalMarket_x003a__x0020_Por>
    <ProyectCode xmlns="6e34ffb9-2f05-4a8c-afaa-0fcc9c9850ef">FLCGOB</ProyectCode>
    <CompanyUnitV xmlns="56e9ec07-78f9-42b2-8ef8-423cb58ca8bd" Resolved="true">HTB410</CompanyUnitV>
    <Country_x003a__x0020_Cas xmlns="56e9ec07-78f9-42b2-8ef8-423cb58ca8bd">España</Country_x003a__x0020_Cas>
    <HorizontalMarket xmlns="56e9ec07-78f9-42b2-8ef8-423cb58ca8bd" Resolved="true">23</HorizontalMarket>
    <CompanyUnitH_x003a__x0020_Dsnomcen xmlns="56e9ec07-78f9-42b2-8ef8-423cb58ca8bd">BIGDATA ANALYTICS</CompanyUnitH_x003a__x0020_Dsnomcen>
    <CompanyUnitHEntity_ID xmlns="56e9ec07-78f9-42b2-8ef8-423cb58ca8bd">__ck8100230093000300230033001300k800013003400</CompanyUnitHEntity_ID>
    <CommentsForClient xmlns="56e9ec07-78f9-42b2-8ef8-423cb58ca8bd" xsi:nil="true"/>
    <Manager xmlns="56e9ec07-78f9-42b2-8ef8-423cb58ca8bd">
      <UserInfo>
        <DisplayName/>
        <AccountId xsi:nil="true"/>
        <AccountType/>
      </UserInfo>
    </Manager>
    <ProjectDes xmlns="6e34ffb9-2f05-4a8c-afaa-0fcc9c9850ef">OFICINA GESTIÓN DEL DATO (CAIXABANK)</ProjectDes>
    <GlobalMarket xmlns="56e9ec07-78f9-42b2-8ef8-423cb58ca8bd" Resolved="true">G10</GlobalMarket>
  </documentManagement>
</p:properties>
</file>

<file path=customXml/itemProps1.xml><?xml version="1.0" encoding="utf-8"?>
<ds:datastoreItem xmlns:ds="http://schemas.openxmlformats.org/officeDocument/2006/customXml" ds:itemID="{1AED5529-A17F-4742-8B52-22827984E7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34ffb9-2f05-4a8c-afaa-0fcc9c9850ef"/>
    <ds:schemaRef ds:uri="56e9ec07-78f9-42b2-8ef8-423cb58ca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6FFFD7-02D0-4D5F-89C3-41F76DEC8E7C}">
  <ds:schemaRefs>
    <ds:schemaRef ds:uri="http://schemas.microsoft.com/sharepoint/v3/contenttype/forms"/>
  </ds:schemaRefs>
</ds:datastoreItem>
</file>

<file path=customXml/itemProps3.xml><?xml version="1.0" encoding="utf-8"?>
<ds:datastoreItem xmlns:ds="http://schemas.openxmlformats.org/officeDocument/2006/customXml" ds:itemID="{2B2256BC-A4E7-43C0-82D2-980373696D1F}">
  <ds:schemaRef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56e9ec07-78f9-42b2-8ef8-423cb58ca8bd"/>
    <ds:schemaRef ds:uri="6e34ffb9-2f05-4a8c-afaa-0fcc9c9850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Portadas</Template>
  <TotalTime>63116</TotalTime>
  <Words>7385</Words>
  <Application>Microsoft Macintosh PowerPoint</Application>
  <PresentationFormat>Presentación en pantalla (16:9)</PresentationFormat>
  <Paragraphs>361</Paragraphs>
  <Slides>40</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40</vt:i4>
      </vt:variant>
    </vt:vector>
  </HeadingPairs>
  <TitlesOfParts>
    <vt:vector size="46" baseType="lpstr">
      <vt:lpstr>Arial</vt:lpstr>
      <vt:lpstr>Playfair Display</vt:lpstr>
      <vt:lpstr>Soho Gothic Pro</vt:lpstr>
      <vt:lpstr>Soho Gothic Pro Light</vt:lpstr>
      <vt:lpstr>Portadas</vt:lpstr>
      <vt:lpstr>Diapositiva de think-cell</vt:lpstr>
      <vt:lpstr>Definición de Data Analytics &amp; Transformation Office (DATO)</vt:lpstr>
      <vt:lpstr>Índice</vt:lpstr>
      <vt:lpstr>Introducción</vt:lpstr>
      <vt:lpstr>Introducción</vt:lpstr>
      <vt:lpstr>Arquitectura de alto nivel</vt:lpstr>
      <vt:lpstr>Arquitectura de alto nivel – Consideraciones previas</vt:lpstr>
      <vt:lpstr>Arquitectura de alto nivel – Visión global</vt:lpstr>
      <vt:lpstr>Arquitectura de alto nivel – Ingesta / Adquisición</vt:lpstr>
      <vt:lpstr>Arquitectura de alto nivel – Procesamiento</vt:lpstr>
      <vt:lpstr>Arquitectura de alto nivel – Almacenamiento (parte 1/2)</vt:lpstr>
      <vt:lpstr>Arquitectura de alto nivel – Almacenamiento (parte 2/2)</vt:lpstr>
      <vt:lpstr>Arquitectura de alto nivel – Explotación (Parte 1/2)</vt:lpstr>
      <vt:lpstr>Arquitectura de alto nivel – Explotación (Parte 2/2)</vt:lpstr>
      <vt:lpstr>Nomenclatura de recursos</vt:lpstr>
      <vt:lpstr>Nomenclatura grupo de recursos</vt:lpstr>
      <vt:lpstr>Nomenclatura de servicios</vt:lpstr>
      <vt:lpstr>Tags de recursos</vt:lpstr>
      <vt:lpstr>Ejemplos de nomenclatura y tags de servicios</vt:lpstr>
      <vt:lpstr>Nomenclatura de datos en el Data Lake (1/2)</vt:lpstr>
      <vt:lpstr>Nomenclatura de datos en el Data Lake (2/2)</vt:lpstr>
      <vt:lpstr>Organización de proyectos y responsabilidades</vt:lpstr>
      <vt:lpstr>Organización de proyectos y responsabilidades (1/2)</vt:lpstr>
      <vt:lpstr>Organización de proyectos y responsabilidades (2/2)</vt:lpstr>
      <vt:lpstr>Convenciones de uso de Azure DevOps</vt:lpstr>
      <vt:lpstr>Convenciones de uso de Azure DevOps (1/5)</vt:lpstr>
      <vt:lpstr>Convenciones de uso de Azure DevOps (2/5)</vt:lpstr>
      <vt:lpstr>Convenciones de uso de Azure DevOps (3/5)</vt:lpstr>
      <vt:lpstr>Convenciones de uso de Azure DevOps (4/5)</vt:lpstr>
      <vt:lpstr>Convenciones de uso de Azure DevOps (5/5)</vt:lpstr>
      <vt:lpstr>Políticas de Scripting</vt:lpstr>
      <vt:lpstr>Políticas de Scripting – Infraestructura como código (IaC)</vt:lpstr>
      <vt:lpstr>Políticas de Scripting – Infraestructura como código (IaC)</vt:lpstr>
      <vt:lpstr>Políticas de Scripting – Infraestructura como código (IaC)</vt:lpstr>
      <vt:lpstr>Políticas de Scripting – Infraestructura como código (IaC)</vt:lpstr>
      <vt:lpstr>Políticas de Scripting – Infraestructura como código (IaC)</vt:lpstr>
      <vt:lpstr>Políticas de despliegue y promoción de entornos</vt:lpstr>
      <vt:lpstr>Políticas de Despliegue – Entorno de desarrollo</vt:lpstr>
      <vt:lpstr>Políticas de Despliegue – Entorno de preproducción / QA</vt:lpstr>
      <vt:lpstr>Políticas de Despliegue – Entorno de producción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externa</dc:title>
  <dc:creator>Usuario de Microsoft Office</dc:creator>
  <cp:lastModifiedBy>Alberto Rubio Martínez</cp:lastModifiedBy>
  <cp:revision>1310</cp:revision>
  <cp:lastPrinted>2019-01-14T18:01:23Z</cp:lastPrinted>
  <dcterms:created xsi:type="dcterms:W3CDTF">2018-09-13T08:34:57Z</dcterms:created>
  <dcterms:modified xsi:type="dcterms:W3CDTF">2019-05-18T14:19:36Z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0x010100D6DE900D53DF4803A19DE93791A48B98009E256782E7474933812ACCF5240373E800D37711A232AD3648B98BACCDEDFB330E</vt:lpwstr>
  </property>
</Properties>
</file>