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1pPr>
    <a:lvl2pPr marL="0" marR="0" indent="3429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2pPr>
    <a:lvl3pPr marL="0" marR="0" indent="6858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3pPr>
    <a:lvl4pPr marL="0" marR="0" indent="10287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4pPr>
    <a:lvl5pPr marL="0" marR="0" indent="13716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5pPr>
    <a:lvl6pPr marL="0" marR="0" indent="17145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6pPr>
    <a:lvl7pPr marL="0" marR="0" indent="20574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7pPr>
    <a:lvl8pPr marL="0" marR="0" indent="24003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8pPr>
    <a:lvl9pPr marL="0" marR="0" indent="274320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C"/>
          </a:solidFill>
        </a:fill>
      </a:tcStyle>
    </a:wholeTbl>
    <a:band2H>
      <a:tcTxStyle b="def" i="def"/>
      <a:tcStyle>
        <a:tcBdr/>
        <a:fill>
          <a:solidFill>
            <a:srgbClr val="E7E7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8CB"/>
          </a:solidFill>
        </a:fill>
      </a:tcStyle>
    </a:wholeTbl>
    <a:band2H>
      <a:tcTxStyle b="def" i="def"/>
      <a:tcStyle>
        <a:tcBdr/>
        <a:fill>
          <a:solidFill>
            <a:srgbClr val="FDECE7"/>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Light"/>
          <a:ea typeface="Calibri Light"/>
          <a:cs typeface="Calibr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Light"/>
          <a:ea typeface="Calibri Light"/>
          <a:cs typeface="Calibr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Light"/>
          <a:ea typeface="Calibri Light"/>
          <a:cs typeface="Calibr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Light"/>
          <a:ea typeface="Calibri Light"/>
          <a:cs typeface="Calibr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Light"/>
          <a:ea typeface="Calibri Light"/>
          <a:cs typeface="Calibr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Light"/>
          <a:ea typeface="Calibri Light"/>
          <a:cs typeface="Calibr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ph type="sldImg"/>
          </p:nvPr>
        </p:nvSpPr>
        <p:spPr>
          <a:xfrm>
            <a:off x="1143000" y="685800"/>
            <a:ext cx="4572000" cy="3429000"/>
          </a:xfrm>
          <a:prstGeom prst="rect">
            <a:avLst/>
          </a:prstGeom>
        </p:spPr>
        <p:txBody>
          <a:bodyPr/>
          <a:lstStyle/>
          <a:p>
            <a:pPr/>
          </a:p>
        </p:txBody>
      </p:sp>
      <p:sp>
        <p:nvSpPr>
          <p:cNvPr id="142" name="Shape 14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97" name="Shape 9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104" name="Shape 104"/>
          <p:cNvSpPr/>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105" name="Shape 105"/>
          <p:cNvSpPr/>
          <p:nvPr>
            <p:ph type="body" sz="half" idx="1"/>
          </p:nvPr>
        </p:nvSpPr>
        <p:spPr>
          <a:xfrm>
            <a:off x="3887391" y="740568"/>
            <a:ext cx="4629151" cy="3655221"/>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pPr/>
            <a:r>
              <a:t>正文级别 1</a:t>
            </a:r>
          </a:p>
          <a:p>
            <a:pPr lvl="1"/>
            <a:r>
              <a:t>正文级别 2</a:t>
            </a:r>
          </a:p>
          <a:p>
            <a:pPr lvl="2"/>
            <a:r>
              <a:t>正文级别 3</a:t>
            </a:r>
          </a:p>
          <a:p>
            <a:pPr lvl="3"/>
            <a:r>
              <a:t>正文级别 4</a:t>
            </a:r>
          </a:p>
          <a:p>
            <a:pPr lvl="4"/>
            <a:r>
              <a:t>正文级别 5</a:t>
            </a:r>
          </a:p>
        </p:txBody>
      </p:sp>
      <p:sp>
        <p:nvSpPr>
          <p:cNvPr id="106" name="Shape 106"/>
          <p:cNvSpPr/>
          <p:nvPr>
            <p:ph type="body" sz="quarter" idx="13"/>
          </p:nvPr>
        </p:nvSpPr>
        <p:spPr>
          <a:xfrm>
            <a:off x="629840" y="1543050"/>
            <a:ext cx="2949180" cy="2858692"/>
          </a:xfrm>
          <a:prstGeom prst="rect">
            <a:avLst/>
          </a:prstGeom>
        </p:spPr>
        <p:txBody>
          <a:bodyPr/>
          <a:lstStyle/>
          <a:p>
            <a:pPr marL="0" indent="0">
              <a:buSzTx/>
              <a:buFontTx/>
              <a:buNone/>
              <a:defRPr sz="1200"/>
            </a:pPr>
          </a:p>
        </p:txBody>
      </p:sp>
      <p:sp>
        <p:nvSpPr>
          <p:cNvPr id="107" name="Shape 10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114" name="Shape 114"/>
          <p:cNvSpPr/>
          <p:nvPr>
            <p:ph type="title"/>
          </p:nvPr>
        </p:nvSpPr>
        <p:spPr>
          <a:xfrm>
            <a:off x="629841" y="342900"/>
            <a:ext cx="2949178" cy="1200150"/>
          </a:xfrm>
          <a:prstGeom prst="rect">
            <a:avLst/>
          </a:prstGeom>
        </p:spPr>
        <p:txBody>
          <a:bodyPr anchor="b"/>
          <a:lstStyle>
            <a:lvl1pPr>
              <a:defRPr sz="2400"/>
            </a:lvl1pPr>
          </a:lstStyle>
          <a:p>
            <a:pPr/>
            <a:r>
              <a:t>标题文本</a:t>
            </a:r>
          </a:p>
        </p:txBody>
      </p:sp>
      <p:sp>
        <p:nvSpPr>
          <p:cNvPr id="115" name="Shape 115"/>
          <p:cNvSpPr/>
          <p:nvPr>
            <p:ph type="pic" sz="half" idx="13"/>
          </p:nvPr>
        </p:nvSpPr>
        <p:spPr>
          <a:xfrm>
            <a:off x="3887391" y="740568"/>
            <a:ext cx="4629151" cy="3655221"/>
          </a:xfrm>
          <a:prstGeom prst="rect">
            <a:avLst/>
          </a:prstGeom>
        </p:spPr>
        <p:txBody>
          <a:bodyPr lIns="91439" rIns="91439">
            <a:noAutofit/>
          </a:bodyPr>
          <a:lstStyle/>
          <a:p>
            <a:pPr/>
          </a:p>
        </p:txBody>
      </p:sp>
      <p:sp>
        <p:nvSpPr>
          <p:cNvPr id="116" name="Shape 116"/>
          <p:cNvSpPr/>
          <p:nvPr>
            <p:ph type="body" sz="quarter" idx="1"/>
          </p:nvPr>
        </p:nvSpPr>
        <p:spPr>
          <a:xfrm>
            <a:off x="629841" y="1543050"/>
            <a:ext cx="2949178" cy="285869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pPr/>
            <a:r>
              <a:t>正文级别 1</a:t>
            </a:r>
          </a:p>
          <a:p>
            <a:pPr lvl="1"/>
            <a:r>
              <a:t>正文级别 2</a:t>
            </a:r>
          </a:p>
          <a:p>
            <a:pPr lvl="2"/>
            <a:r>
              <a:t>正文级别 3</a:t>
            </a:r>
          </a:p>
          <a:p>
            <a:pPr lvl="3"/>
            <a:r>
              <a:t>正文级别 4</a:t>
            </a:r>
          </a:p>
          <a:p>
            <a:pPr lvl="4"/>
            <a:r>
              <a:t>正文级别 5</a:t>
            </a:r>
          </a:p>
        </p:txBody>
      </p:sp>
      <p:sp>
        <p:nvSpPr>
          <p:cNvPr id="117" name="Shape 117"/>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124" name="Shape 124"/>
          <p:cNvSpPr/>
          <p:nvPr>
            <p:ph type="title"/>
          </p:nvPr>
        </p:nvSpPr>
        <p:spPr>
          <a:xfrm>
            <a:off x="628650" y="273843"/>
            <a:ext cx="7886700" cy="994173"/>
          </a:xfrm>
          <a:prstGeom prst="rect">
            <a:avLst/>
          </a:prstGeom>
        </p:spPr>
        <p:txBody>
          <a:bodyPr/>
          <a:lstStyle/>
          <a:p>
            <a:pPr/>
            <a:r>
              <a:t>标题文本</a:t>
            </a:r>
          </a:p>
        </p:txBody>
      </p:sp>
      <p:sp>
        <p:nvSpPr>
          <p:cNvPr id="125" name="Shape 125"/>
          <p:cNvSpPr/>
          <p:nvPr>
            <p:ph type="body" idx="1"/>
          </p:nvPr>
        </p:nvSpPr>
        <p:spPr>
          <a:xfrm>
            <a:off x="628650" y="1369219"/>
            <a:ext cx="7886700" cy="326350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26" name="Shape 126"/>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10;文本">
    <p:spTree>
      <p:nvGrpSpPr>
        <p:cNvPr id="1" name=""/>
        <p:cNvGrpSpPr/>
        <p:nvPr/>
      </p:nvGrpSpPr>
      <p:grpSpPr>
        <a:xfrm>
          <a:off x="0" y="0"/>
          <a:ext cx="0" cy="0"/>
          <a:chOff x="0" y="0"/>
          <a:chExt cx="0" cy="0"/>
        </a:xfrm>
      </p:grpSpPr>
      <p:sp>
        <p:nvSpPr>
          <p:cNvPr id="133" name="Shape 133"/>
          <p:cNvSpPr/>
          <p:nvPr>
            <p:ph type="title"/>
          </p:nvPr>
        </p:nvSpPr>
        <p:spPr>
          <a:xfrm>
            <a:off x="6543675" y="273843"/>
            <a:ext cx="1971675" cy="4358880"/>
          </a:xfrm>
          <a:prstGeom prst="rect">
            <a:avLst/>
          </a:prstGeom>
        </p:spPr>
        <p:txBody>
          <a:bodyPr/>
          <a:lstStyle/>
          <a:p>
            <a:pPr/>
            <a:r>
              <a:t>标题文本</a:t>
            </a:r>
          </a:p>
        </p:txBody>
      </p:sp>
      <p:sp>
        <p:nvSpPr>
          <p:cNvPr id="134" name="Shape 134"/>
          <p:cNvSpPr/>
          <p:nvPr>
            <p:ph type="body" idx="1"/>
          </p:nvPr>
        </p:nvSpPr>
        <p:spPr>
          <a:xfrm>
            <a:off x="628650" y="273843"/>
            <a:ext cx="5800725" cy="435888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135" name="Shape 135"/>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_标题幻灯片">
    <p:spTree>
      <p:nvGrpSpPr>
        <p:cNvPr id="1" name=""/>
        <p:cNvGrpSpPr/>
        <p:nvPr/>
      </p:nvGrpSpPr>
      <p:grpSpPr>
        <a:xfrm>
          <a:off x="0" y="0"/>
          <a:ext cx="0" cy="0"/>
          <a:chOff x="0" y="0"/>
          <a:chExt cx="0" cy="0"/>
        </a:xfrm>
      </p:grpSpPr>
      <p:sp>
        <p:nvSpPr>
          <p:cNvPr id="18" name="Shape 18"/>
          <p:cNvSpPr/>
          <p:nvPr>
            <p:ph type="sldNum" sz="quarter" idx="2"/>
          </p:nvPr>
        </p:nvSpPr>
        <p:spPr>
          <a:xfrm>
            <a:off x="8645400" y="4756330"/>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grpSp>
        <p:nvGrpSpPr>
          <p:cNvPr id="21" name="Group 21"/>
          <p:cNvGrpSpPr/>
          <p:nvPr/>
        </p:nvGrpSpPr>
        <p:grpSpPr>
          <a:xfrm>
            <a:off x="289679" y="4677697"/>
            <a:ext cx="1545845" cy="413808"/>
            <a:chOff x="0" y="0"/>
            <a:chExt cx="1545843" cy="413807"/>
          </a:xfrm>
        </p:grpSpPr>
        <p:pic>
          <p:nvPicPr>
            <p:cNvPr id="19"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20"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6_标题幻灯片">
    <p:spTree>
      <p:nvGrpSpPr>
        <p:cNvPr id="1" name=""/>
        <p:cNvGrpSpPr/>
        <p:nvPr/>
      </p:nvGrpSpPr>
      <p:grpSpPr>
        <a:xfrm>
          <a:off x="0" y="0"/>
          <a:ext cx="0" cy="0"/>
          <a:chOff x="0" y="0"/>
          <a:chExt cx="0" cy="0"/>
        </a:xfrm>
      </p:grpSpPr>
      <p:sp>
        <p:nvSpPr>
          <p:cNvPr id="28" name="Shape 28"/>
          <p:cNvSpPr/>
          <p:nvPr>
            <p:ph type="pic" sz="half" idx="13"/>
          </p:nvPr>
        </p:nvSpPr>
        <p:spPr>
          <a:xfrm>
            <a:off x="0" y="1201410"/>
            <a:ext cx="9144000" cy="1881155"/>
          </a:xfrm>
          <a:prstGeom prst="rect">
            <a:avLst/>
          </a:prstGeom>
        </p:spPr>
        <p:txBody>
          <a:bodyPr lIns="91439" rIns="91439">
            <a:noAutofit/>
          </a:bodyPr>
          <a:lstStyle/>
          <a:p>
            <a:pPr/>
          </a:p>
        </p:txBody>
      </p:sp>
      <p:sp>
        <p:nvSpPr>
          <p:cNvPr id="29" name="Shape 29"/>
          <p:cNvSpPr/>
          <p:nvPr>
            <p:ph type="sldNum" sz="quarter" idx="2"/>
          </p:nvPr>
        </p:nvSpPr>
        <p:spPr>
          <a:xfrm>
            <a:off x="8653509" y="4756786"/>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grpSp>
        <p:nvGrpSpPr>
          <p:cNvPr id="32" name="Group 32"/>
          <p:cNvGrpSpPr/>
          <p:nvPr/>
        </p:nvGrpSpPr>
        <p:grpSpPr>
          <a:xfrm>
            <a:off x="171145" y="4635363"/>
            <a:ext cx="1545845" cy="413808"/>
            <a:chOff x="0" y="0"/>
            <a:chExt cx="1545843" cy="413807"/>
          </a:xfrm>
        </p:grpSpPr>
        <p:pic>
          <p:nvPicPr>
            <p:cNvPr id="30"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31"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4_标题幻灯片">
    <p:spTree>
      <p:nvGrpSpPr>
        <p:cNvPr id="1" name=""/>
        <p:cNvGrpSpPr/>
        <p:nvPr/>
      </p:nvGrpSpPr>
      <p:grpSpPr>
        <a:xfrm>
          <a:off x="0" y="0"/>
          <a:ext cx="0" cy="0"/>
          <a:chOff x="0" y="0"/>
          <a:chExt cx="0" cy="0"/>
        </a:xfrm>
      </p:grpSpPr>
      <p:sp>
        <p:nvSpPr>
          <p:cNvPr id="39" name="Shape 39"/>
          <p:cNvSpPr/>
          <p:nvPr>
            <p:ph type="pic" sz="quarter" idx="13"/>
          </p:nvPr>
        </p:nvSpPr>
        <p:spPr>
          <a:xfrm>
            <a:off x="178826" y="1314254"/>
            <a:ext cx="2078406" cy="1421082"/>
          </a:xfrm>
          <a:prstGeom prst="rect">
            <a:avLst/>
          </a:prstGeom>
        </p:spPr>
        <p:txBody>
          <a:bodyPr lIns="91439" rIns="91439">
            <a:noAutofit/>
          </a:bodyPr>
          <a:lstStyle/>
          <a:p>
            <a:pPr/>
          </a:p>
        </p:txBody>
      </p:sp>
      <p:sp>
        <p:nvSpPr>
          <p:cNvPr id="40" name="Shape 40"/>
          <p:cNvSpPr/>
          <p:nvPr>
            <p:ph type="sldNum" sz="quarter" idx="2"/>
          </p:nvPr>
        </p:nvSpPr>
        <p:spPr>
          <a:xfrm>
            <a:off x="8645400" y="4756330"/>
            <a:ext cx="259530" cy="256541"/>
          </a:xfrm>
          <a:prstGeom prst="rect">
            <a:avLst/>
          </a:prstGeom>
        </p:spPr>
        <p:txBody>
          <a:bodyPr/>
          <a:lstStyle>
            <a:lvl1pPr>
              <a:defRPr sz="1100">
                <a:solidFill>
                  <a:srgbClr val="262626"/>
                </a:solidFill>
                <a:latin typeface="微软雅黑"/>
                <a:ea typeface="微软雅黑"/>
                <a:cs typeface="微软雅黑"/>
                <a:sym typeface="微软雅黑"/>
              </a:defRPr>
            </a:lvl1pPr>
          </a:lstStyle>
          <a:p>
            <a:pPr/>
            <a:fld id="{86CB4B4D-7CA3-9044-876B-883B54F8677D}" type="slidenum"/>
          </a:p>
        </p:txBody>
      </p:sp>
      <p:sp>
        <p:nvSpPr>
          <p:cNvPr id="41" name="Shape 41"/>
          <p:cNvSpPr/>
          <p:nvPr>
            <p:ph type="pic" sz="quarter" idx="14"/>
          </p:nvPr>
        </p:nvSpPr>
        <p:spPr>
          <a:xfrm>
            <a:off x="2423805" y="2803689"/>
            <a:ext cx="2078406" cy="1421082"/>
          </a:xfrm>
          <a:prstGeom prst="rect">
            <a:avLst/>
          </a:prstGeom>
        </p:spPr>
        <p:txBody>
          <a:bodyPr lIns="91439" rIns="91439">
            <a:noAutofit/>
          </a:bodyPr>
          <a:lstStyle/>
          <a:p>
            <a:pPr/>
          </a:p>
        </p:txBody>
      </p:sp>
      <p:sp>
        <p:nvSpPr>
          <p:cNvPr id="42" name="Shape 42"/>
          <p:cNvSpPr/>
          <p:nvPr>
            <p:ph type="pic" sz="quarter" idx="15"/>
          </p:nvPr>
        </p:nvSpPr>
        <p:spPr>
          <a:xfrm>
            <a:off x="4668785" y="1314254"/>
            <a:ext cx="2078406" cy="1421082"/>
          </a:xfrm>
          <a:prstGeom prst="rect">
            <a:avLst/>
          </a:prstGeom>
        </p:spPr>
        <p:txBody>
          <a:bodyPr lIns="91439" rIns="91439">
            <a:noAutofit/>
          </a:bodyPr>
          <a:lstStyle/>
          <a:p>
            <a:pPr/>
          </a:p>
        </p:txBody>
      </p:sp>
      <p:sp>
        <p:nvSpPr>
          <p:cNvPr id="43" name="Shape 43"/>
          <p:cNvSpPr/>
          <p:nvPr>
            <p:ph type="pic" sz="quarter" idx="16"/>
          </p:nvPr>
        </p:nvSpPr>
        <p:spPr>
          <a:xfrm>
            <a:off x="6913764" y="2803689"/>
            <a:ext cx="2078405" cy="1421082"/>
          </a:xfrm>
          <a:prstGeom prst="rect">
            <a:avLst/>
          </a:prstGeom>
        </p:spPr>
        <p:txBody>
          <a:bodyPr lIns="91439" rIns="91439">
            <a:noAutofit/>
          </a:bodyPr>
          <a:lstStyle/>
          <a:p>
            <a:pPr/>
          </a:p>
        </p:txBody>
      </p:sp>
      <p:grpSp>
        <p:nvGrpSpPr>
          <p:cNvPr id="46" name="Group 46"/>
          <p:cNvGrpSpPr/>
          <p:nvPr/>
        </p:nvGrpSpPr>
        <p:grpSpPr>
          <a:xfrm>
            <a:off x="171144" y="4677697"/>
            <a:ext cx="1545845" cy="413808"/>
            <a:chOff x="0" y="0"/>
            <a:chExt cx="1545843" cy="413807"/>
          </a:xfrm>
        </p:grpSpPr>
        <p:pic>
          <p:nvPicPr>
            <p:cNvPr id="44" name="image1.png"/>
            <p:cNvPicPr>
              <a:picLocks noChangeAspect="1"/>
            </p:cNvPicPr>
            <p:nvPr/>
          </p:nvPicPr>
          <p:blipFill>
            <a:blip r:embed="rId2">
              <a:extLst/>
            </a:blip>
            <a:stretch>
              <a:fillRect/>
            </a:stretch>
          </p:blipFill>
          <p:spPr>
            <a:xfrm>
              <a:off x="0" y="0"/>
              <a:ext cx="405849" cy="413808"/>
            </a:xfrm>
            <a:prstGeom prst="rect">
              <a:avLst/>
            </a:prstGeom>
            <a:ln w="12700" cap="flat">
              <a:noFill/>
              <a:miter lim="400000"/>
            </a:ln>
            <a:effectLst/>
          </p:spPr>
        </p:pic>
        <p:pic>
          <p:nvPicPr>
            <p:cNvPr id="45" name="image2.png"/>
            <p:cNvPicPr>
              <a:picLocks noChangeAspect="1"/>
            </p:cNvPicPr>
            <p:nvPr/>
          </p:nvPicPr>
          <p:blipFill>
            <a:blip r:embed="rId3">
              <a:extLst/>
            </a:blip>
            <a:stretch>
              <a:fillRect/>
            </a:stretch>
          </p:blipFill>
          <p:spPr>
            <a:xfrm>
              <a:off x="481400" y="96212"/>
              <a:ext cx="1064445" cy="221382"/>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53" name="Shape 5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60" name="Shape 60"/>
          <p:cNvSpPr/>
          <p:nvPr>
            <p:ph type="title"/>
          </p:nvPr>
        </p:nvSpPr>
        <p:spPr>
          <a:xfrm>
            <a:off x="623887" y="1282303"/>
            <a:ext cx="7886701" cy="2139554"/>
          </a:xfrm>
          <a:prstGeom prst="rect">
            <a:avLst/>
          </a:prstGeom>
        </p:spPr>
        <p:txBody>
          <a:bodyPr anchor="b"/>
          <a:lstStyle>
            <a:lvl1pPr>
              <a:defRPr sz="4500"/>
            </a:lvl1pPr>
          </a:lstStyle>
          <a:p>
            <a:pPr/>
            <a:r>
              <a:t>标题文本</a:t>
            </a:r>
          </a:p>
        </p:txBody>
      </p:sp>
      <p:sp>
        <p:nvSpPr>
          <p:cNvPr id="61" name="Shape 61"/>
          <p:cNvSpPr/>
          <p:nvPr>
            <p:ph type="body" sz="quarter" idx="1"/>
          </p:nvPr>
        </p:nvSpPr>
        <p:spPr>
          <a:xfrm>
            <a:off x="623887" y="3442098"/>
            <a:ext cx="7886701" cy="1125141"/>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正文级别 1</a:t>
            </a:r>
          </a:p>
          <a:p>
            <a:pPr lvl="1"/>
            <a:r>
              <a:t>正文级别 2</a:t>
            </a:r>
          </a:p>
          <a:p>
            <a:pPr lvl="2"/>
            <a:r>
              <a:t>正文级别 3</a:t>
            </a:r>
          </a:p>
          <a:p>
            <a:pPr lvl="3"/>
            <a:r>
              <a:t>正文级别 4</a:t>
            </a:r>
          </a:p>
          <a:p>
            <a:pPr lvl="4"/>
            <a:r>
              <a:t>正文级别 5</a:t>
            </a:r>
          </a:p>
        </p:txBody>
      </p:sp>
      <p:sp>
        <p:nvSpPr>
          <p:cNvPr id="62" name="Shape 62"/>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69" name="Shape 69"/>
          <p:cNvSpPr/>
          <p:nvPr>
            <p:ph type="title"/>
          </p:nvPr>
        </p:nvSpPr>
        <p:spPr>
          <a:xfrm>
            <a:off x="628650" y="273843"/>
            <a:ext cx="7886700" cy="994173"/>
          </a:xfrm>
          <a:prstGeom prst="rect">
            <a:avLst/>
          </a:prstGeom>
        </p:spPr>
        <p:txBody>
          <a:bodyPr/>
          <a:lstStyle/>
          <a:p>
            <a:pPr/>
            <a:r>
              <a:t>标题文本</a:t>
            </a:r>
          </a:p>
        </p:txBody>
      </p:sp>
      <p:sp>
        <p:nvSpPr>
          <p:cNvPr id="70" name="Shape 70"/>
          <p:cNvSpPr/>
          <p:nvPr>
            <p:ph type="body" sz="half" idx="1"/>
          </p:nvPr>
        </p:nvSpPr>
        <p:spPr>
          <a:xfrm>
            <a:off x="628650" y="1369219"/>
            <a:ext cx="3886200" cy="3263504"/>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1" name="Shape 71"/>
          <p:cNvSpPr/>
          <p:nvPr>
            <p:ph type="sldNum" sz="quarter" idx="2"/>
          </p:nvPr>
        </p:nvSpPr>
        <p:spPr>
          <a:xfrm>
            <a:off x="8284108" y="4788614"/>
            <a:ext cx="231242" cy="231141"/>
          </a:xfrm>
          <a:prstGeom prst="rect">
            <a:avLst/>
          </a:prstGeom>
        </p:spPr>
        <p:txBody>
          <a:bodyPr/>
          <a:lstStyle/>
          <a:p>
            <a:pPr/>
            <a:fld id="{86CB4B4D-7CA3-9044-876B-883B54F8677D}" type="slidenum"/>
          </a:p>
        </p:txBody>
      </p:sp>
      <p:sp>
        <p:nvSpPr>
          <p:cNvPr id="72" name="Shape 72"/>
          <p:cNvSpPr/>
          <p:nvPr/>
        </p:nvSpPr>
        <p:spPr>
          <a:xfrm>
            <a:off x="6959724" y="4798064"/>
            <a:ext cx="775137" cy="2319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00">
                <a:solidFill>
                  <a:srgbClr val="FFFFFF"/>
                </a:solidFill>
                <a:latin typeface="+mn-lt"/>
                <a:ea typeface="+mn-ea"/>
                <a:cs typeface="+mn-cs"/>
                <a:sym typeface="Calibri"/>
              </a:defRPr>
            </a:pPr>
            <a:r>
              <a:t>PPT</a:t>
            </a:r>
            <a:r>
              <a:rPr>
                <a:latin typeface="宋体"/>
                <a:ea typeface="宋体"/>
                <a:cs typeface="宋体"/>
                <a:sym typeface="宋体"/>
              </a:rPr>
              <a:t>模板下载：</a:t>
            </a:r>
            <a:r>
              <a:t>www.1ppt.com/moban/     </a:t>
            </a:r>
            <a:r>
              <a:rPr>
                <a:latin typeface="宋体"/>
                <a:ea typeface="宋体"/>
                <a:cs typeface="宋体"/>
                <a:sym typeface="宋体"/>
              </a:rPr>
              <a:t>行业</a:t>
            </a:r>
            <a:r>
              <a:t>PPT</a:t>
            </a:r>
            <a:r>
              <a:rPr>
                <a:latin typeface="宋体"/>
                <a:ea typeface="宋体"/>
                <a:cs typeface="宋体"/>
                <a:sym typeface="宋体"/>
              </a:rPr>
              <a:t>模板：</a:t>
            </a:r>
            <a:r>
              <a:t>www.1ppt.com/hangye/ </a:t>
            </a:r>
          </a:p>
          <a:p>
            <a:pPr defTabSz="914400">
              <a:defRPr sz="100">
                <a:solidFill>
                  <a:srgbClr val="FFFFFF"/>
                </a:solidFill>
                <a:latin typeface="+mn-lt"/>
                <a:ea typeface="+mn-ea"/>
                <a:cs typeface="+mn-cs"/>
                <a:sym typeface="Calibri"/>
              </a:defRPr>
            </a:pPr>
            <a:r>
              <a:rPr>
                <a:latin typeface="宋体"/>
                <a:ea typeface="宋体"/>
                <a:cs typeface="宋体"/>
                <a:sym typeface="宋体"/>
              </a:rPr>
              <a:t>节日</a:t>
            </a:r>
            <a:r>
              <a:t>PPT</a:t>
            </a:r>
            <a:r>
              <a:rPr>
                <a:latin typeface="宋体"/>
                <a:ea typeface="宋体"/>
                <a:cs typeface="宋体"/>
                <a:sym typeface="宋体"/>
              </a:rPr>
              <a:t>模板：</a:t>
            </a:r>
            <a:r>
              <a:t>www.1ppt.com/jieri/           PPT</a:t>
            </a:r>
            <a:r>
              <a:rPr>
                <a:latin typeface="宋体"/>
                <a:ea typeface="宋体"/>
                <a:cs typeface="宋体"/>
                <a:sym typeface="宋体"/>
              </a:rPr>
              <a:t>素材下载：</a:t>
            </a:r>
            <a:r>
              <a:t>www.1ppt.com/sucai/</a:t>
            </a:r>
          </a:p>
          <a:p>
            <a:pPr defTabSz="914400">
              <a:defRPr sz="100">
                <a:solidFill>
                  <a:srgbClr val="FFFFFF"/>
                </a:solidFill>
                <a:latin typeface="+mn-lt"/>
                <a:ea typeface="+mn-ea"/>
                <a:cs typeface="+mn-cs"/>
                <a:sym typeface="Calibri"/>
              </a:defRPr>
            </a:pPr>
            <a:r>
              <a:t>PPT</a:t>
            </a:r>
            <a:r>
              <a:rPr>
                <a:latin typeface="宋体"/>
                <a:ea typeface="宋体"/>
                <a:cs typeface="宋体"/>
                <a:sym typeface="宋体"/>
              </a:rPr>
              <a:t>背景图片：</a:t>
            </a:r>
            <a:r>
              <a:t>www.1ppt.com/beijing/      PPT</a:t>
            </a:r>
            <a:r>
              <a:rPr>
                <a:latin typeface="宋体"/>
                <a:ea typeface="宋体"/>
                <a:cs typeface="宋体"/>
                <a:sym typeface="宋体"/>
              </a:rPr>
              <a:t>图表下载：</a:t>
            </a:r>
            <a:r>
              <a:t>www.1ppt.com/tubiao/      </a:t>
            </a:r>
          </a:p>
          <a:p>
            <a:pPr defTabSz="914400">
              <a:defRPr sz="100">
                <a:solidFill>
                  <a:srgbClr val="FFFFFF"/>
                </a:solidFill>
                <a:latin typeface="+mn-lt"/>
                <a:ea typeface="+mn-ea"/>
                <a:cs typeface="+mn-cs"/>
                <a:sym typeface="Calibri"/>
              </a:defRPr>
            </a:pPr>
            <a:r>
              <a:rPr>
                <a:latin typeface="宋体"/>
                <a:ea typeface="宋体"/>
                <a:cs typeface="宋体"/>
                <a:sym typeface="宋体"/>
              </a:rPr>
              <a:t>优秀</a:t>
            </a:r>
            <a:r>
              <a:t>PPT</a:t>
            </a:r>
            <a:r>
              <a:rPr>
                <a:latin typeface="宋体"/>
                <a:ea typeface="宋体"/>
                <a:cs typeface="宋体"/>
                <a:sym typeface="宋体"/>
              </a:rPr>
              <a:t>下载：</a:t>
            </a:r>
            <a:r>
              <a:t>www.1ppt.com/xiazai/        PPT</a:t>
            </a:r>
            <a:r>
              <a:rPr>
                <a:latin typeface="宋体"/>
                <a:ea typeface="宋体"/>
                <a:cs typeface="宋体"/>
                <a:sym typeface="宋体"/>
              </a:rPr>
              <a:t>教程： </a:t>
            </a:r>
            <a:r>
              <a:t>www.1ppt.com/powerpoint/      </a:t>
            </a:r>
          </a:p>
          <a:p>
            <a:pPr defTabSz="914400">
              <a:defRPr sz="100">
                <a:solidFill>
                  <a:srgbClr val="FFFFFF"/>
                </a:solidFill>
                <a:latin typeface="+mn-lt"/>
                <a:ea typeface="+mn-ea"/>
                <a:cs typeface="+mn-cs"/>
                <a:sym typeface="Calibri"/>
              </a:defRPr>
            </a:pPr>
            <a:r>
              <a:t>Word</a:t>
            </a:r>
            <a:r>
              <a:rPr>
                <a:latin typeface="宋体"/>
                <a:ea typeface="宋体"/>
                <a:cs typeface="宋体"/>
                <a:sym typeface="宋体"/>
              </a:rPr>
              <a:t>教程： </a:t>
            </a:r>
            <a:r>
              <a:t>www.1ppt.com/word/              Excel</a:t>
            </a:r>
            <a:r>
              <a:rPr>
                <a:latin typeface="宋体"/>
                <a:ea typeface="宋体"/>
                <a:cs typeface="宋体"/>
                <a:sym typeface="宋体"/>
              </a:rPr>
              <a:t>教程：</a:t>
            </a:r>
            <a:r>
              <a:t>www.1ppt.com/excel/  </a:t>
            </a:r>
          </a:p>
          <a:p>
            <a:pPr defTabSz="914400">
              <a:defRPr sz="100">
                <a:solidFill>
                  <a:srgbClr val="FFFFFF"/>
                </a:solidFill>
                <a:latin typeface="+mn-lt"/>
                <a:ea typeface="+mn-ea"/>
                <a:cs typeface="+mn-cs"/>
                <a:sym typeface="Calibri"/>
              </a:defRPr>
            </a:pPr>
            <a:r>
              <a:rPr>
                <a:latin typeface="宋体"/>
                <a:ea typeface="宋体"/>
                <a:cs typeface="宋体"/>
                <a:sym typeface="宋体"/>
              </a:rPr>
              <a:t>资料下载：</a:t>
            </a:r>
            <a:r>
              <a:t>www.1ppt.com/ziliao/                PPT</a:t>
            </a:r>
            <a:r>
              <a:rPr>
                <a:latin typeface="宋体"/>
                <a:ea typeface="宋体"/>
                <a:cs typeface="宋体"/>
                <a:sym typeface="宋体"/>
              </a:rPr>
              <a:t>课件下载：</a:t>
            </a:r>
            <a:r>
              <a:t>www.1ppt.com/kejian/ </a:t>
            </a:r>
          </a:p>
          <a:p>
            <a:pPr defTabSz="914400">
              <a:defRPr sz="100">
                <a:solidFill>
                  <a:srgbClr val="FFFFFF"/>
                </a:solidFill>
                <a:latin typeface="+mn-lt"/>
                <a:ea typeface="+mn-ea"/>
                <a:cs typeface="+mn-cs"/>
                <a:sym typeface="Calibri"/>
              </a:defRPr>
            </a:pPr>
            <a:r>
              <a:rPr>
                <a:latin typeface="宋体"/>
                <a:ea typeface="宋体"/>
                <a:cs typeface="宋体"/>
                <a:sym typeface="宋体"/>
              </a:rPr>
              <a:t>范文下载：</a:t>
            </a:r>
            <a:r>
              <a:t>www.1ppt.com/fanwen/             </a:t>
            </a:r>
            <a:r>
              <a:rPr>
                <a:latin typeface="宋体"/>
                <a:ea typeface="宋体"/>
                <a:cs typeface="宋体"/>
                <a:sym typeface="宋体"/>
              </a:rPr>
              <a:t>试卷下载：</a:t>
            </a:r>
            <a:r>
              <a:t>www.1ppt.com/shiti/  </a:t>
            </a:r>
          </a:p>
          <a:p>
            <a:pPr defTabSz="914400">
              <a:defRPr sz="100">
                <a:solidFill>
                  <a:srgbClr val="FFFFFF"/>
                </a:solidFill>
                <a:latin typeface="+mn-lt"/>
                <a:ea typeface="+mn-ea"/>
                <a:cs typeface="+mn-cs"/>
                <a:sym typeface="Calibri"/>
              </a:defRPr>
            </a:pPr>
            <a:r>
              <a:rPr>
                <a:latin typeface="宋体"/>
                <a:ea typeface="宋体"/>
                <a:cs typeface="宋体"/>
                <a:sym typeface="宋体"/>
              </a:rPr>
              <a:t>教案下载：</a:t>
            </a:r>
            <a:r>
              <a:t>www.1ppt.com/jiaoan/        </a:t>
            </a:r>
          </a:p>
          <a:p>
            <a:pPr defTabSz="914400">
              <a:defRPr sz="100">
                <a:solidFill>
                  <a:srgbClr val="FFFFFF"/>
                </a:solidFill>
                <a:latin typeface="+mn-lt"/>
                <a:ea typeface="+mn-ea"/>
                <a:cs typeface="+mn-cs"/>
                <a:sym typeface="Calibri"/>
              </a:defRPr>
            </a:pPr>
            <a:r>
              <a:rPr>
                <a:latin typeface="宋体"/>
                <a:ea typeface="宋体"/>
                <a:cs typeface="宋体"/>
                <a:sym typeface="宋体"/>
              </a:rPr>
              <a:t>字体下载：</a:t>
            </a:r>
            <a:r>
              <a:t>www.1ppt.com/ziti/</a:t>
            </a:r>
          </a:p>
          <a:p>
            <a:pPr defTabSz="914400">
              <a:defRPr sz="100">
                <a:solidFill>
                  <a:srgbClr val="FFFFFF"/>
                </a:solidFill>
                <a:latin typeface="+mn-lt"/>
                <a:ea typeface="+mn-ea"/>
                <a:cs typeface="+mn-cs"/>
                <a:sym typeface="Calibri"/>
              </a:defRPr>
            </a:pPr>
            <a:r>
              <a:t> </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79" name="Shape 79"/>
          <p:cNvSpPr/>
          <p:nvPr>
            <p:ph type="title"/>
          </p:nvPr>
        </p:nvSpPr>
        <p:spPr>
          <a:xfrm>
            <a:off x="629841" y="273843"/>
            <a:ext cx="7886701" cy="994173"/>
          </a:xfrm>
          <a:prstGeom prst="rect">
            <a:avLst/>
          </a:prstGeom>
        </p:spPr>
        <p:txBody>
          <a:bodyPr/>
          <a:lstStyle/>
          <a:p>
            <a:pPr/>
            <a:r>
              <a:t>标题文本</a:t>
            </a:r>
          </a:p>
        </p:txBody>
      </p:sp>
      <p:sp>
        <p:nvSpPr>
          <p:cNvPr id="80" name="Shape 80"/>
          <p:cNvSpPr/>
          <p:nvPr>
            <p:ph type="body" sz="quarter" idx="1"/>
          </p:nvPr>
        </p:nvSpPr>
        <p:spPr>
          <a:xfrm>
            <a:off x="629841" y="1260871"/>
            <a:ext cx="3868341" cy="617935"/>
          </a:xfrm>
          <a:prstGeom prst="rect">
            <a:avLst/>
          </a:prstGeom>
        </p:spPr>
        <p:txBody>
          <a:bodyPr anchor="b"/>
          <a:lstStyle>
            <a:lvl1pPr marL="0" indent="0">
              <a:buSzTx/>
              <a:buFontTx/>
              <a:buNone/>
              <a:defRPr sz="1800"/>
            </a:lvl1pPr>
            <a:lvl2pPr marL="0" indent="342900">
              <a:buSzTx/>
              <a:buFontTx/>
              <a:buNone/>
              <a:defRPr sz="1800"/>
            </a:lvl2pPr>
            <a:lvl3pPr marL="0" indent="685800">
              <a:buSzTx/>
              <a:buFontTx/>
              <a:buNone/>
              <a:defRPr sz="1800"/>
            </a:lvl3pPr>
            <a:lvl4pPr marL="0" indent="1028700">
              <a:buSzTx/>
              <a:buFontTx/>
              <a:buNone/>
              <a:defRPr sz="1800"/>
            </a:lvl4pPr>
            <a:lvl5pPr marL="0" indent="1371600">
              <a:buSzTx/>
              <a:buFontTx/>
              <a:buNone/>
              <a:defRPr sz="1800"/>
            </a:lvl5pPr>
          </a:lstStyle>
          <a:p>
            <a:pPr/>
            <a:r>
              <a:t>正文级别 1</a:t>
            </a:r>
          </a:p>
          <a:p>
            <a:pPr lvl="1"/>
            <a:r>
              <a:t>正文级别 2</a:t>
            </a:r>
          </a:p>
          <a:p>
            <a:pPr lvl="2"/>
            <a:r>
              <a:t>正文级别 3</a:t>
            </a:r>
          </a:p>
          <a:p>
            <a:pPr lvl="3"/>
            <a:r>
              <a:t>正文级别 4</a:t>
            </a:r>
          </a:p>
          <a:p>
            <a:pPr lvl="4"/>
            <a:r>
              <a:t>正文级别 5</a:t>
            </a:r>
          </a:p>
        </p:txBody>
      </p:sp>
      <p:sp>
        <p:nvSpPr>
          <p:cNvPr id="81" name="Shape 81"/>
          <p:cNvSpPr/>
          <p:nvPr>
            <p:ph type="body" sz="quarter" idx="13"/>
          </p:nvPr>
        </p:nvSpPr>
        <p:spPr>
          <a:xfrm>
            <a:off x="4629150" y="1260871"/>
            <a:ext cx="3887392" cy="617935"/>
          </a:xfrm>
          <a:prstGeom prst="rect">
            <a:avLst/>
          </a:prstGeom>
        </p:spPr>
        <p:txBody>
          <a:bodyPr anchor="b"/>
          <a:lstStyle/>
          <a:p>
            <a:pPr marL="0" indent="0">
              <a:buSzTx/>
              <a:buFontTx/>
              <a:buNone/>
              <a:defRPr sz="1800"/>
            </a:pPr>
          </a:p>
        </p:txBody>
      </p:sp>
      <p:sp>
        <p:nvSpPr>
          <p:cNvPr id="82" name="Shape 82"/>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89" name="Shape 89"/>
          <p:cNvSpPr/>
          <p:nvPr>
            <p:ph type="title"/>
          </p:nvPr>
        </p:nvSpPr>
        <p:spPr>
          <a:xfrm>
            <a:off x="628650" y="273843"/>
            <a:ext cx="7886700" cy="994173"/>
          </a:xfrm>
          <a:prstGeom prst="rect">
            <a:avLst/>
          </a:prstGeom>
        </p:spPr>
        <p:txBody>
          <a:bodyPr/>
          <a:lstStyle/>
          <a:p>
            <a:pPr/>
            <a:r>
              <a:t>标题文本</a:t>
            </a:r>
          </a:p>
        </p:txBody>
      </p:sp>
      <p:sp>
        <p:nvSpPr>
          <p:cNvPr id="90" name="Shape 90"/>
          <p:cNvSpPr/>
          <p:nvPr>
            <p:ph type="sldNum" sz="quarter" idx="2"/>
          </p:nvPr>
        </p:nvSpPr>
        <p:spPr>
          <a:xfrm>
            <a:off x="8284108" y="4788614"/>
            <a:ext cx="231242" cy="2311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p:bgPr>
    </p:bg>
    <p:spTree>
      <p:nvGrpSpPr>
        <p:cNvPr id="1" name=""/>
        <p:cNvGrpSpPr/>
        <p:nvPr/>
      </p:nvGrpSpPr>
      <p:grpSpPr>
        <a:xfrm>
          <a:off x="0" y="0"/>
          <a:ext cx="0" cy="0"/>
          <a:chOff x="0" y="0"/>
          <a:chExt cx="0" cy="0"/>
        </a:xfrm>
      </p:grpSpPr>
      <p:sp>
        <p:nvSpPr>
          <p:cNvPr id="2" name="Shape 2"/>
          <p:cNvSpPr/>
          <p:nvPr>
            <p:ph type="title"/>
          </p:nvPr>
        </p:nvSpPr>
        <p:spPr>
          <a:xfrm>
            <a:off x="457200" y="69056"/>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Shape 3"/>
          <p:cNvSpPr/>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9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1pPr>
      <a:lvl2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2pPr>
      <a:lvl3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3pPr>
      <a:lvl4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4pPr>
      <a:lvl5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5pPr>
      <a:lvl6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6pPr>
      <a:lvl7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7pPr>
      <a:lvl8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8pPr>
      <a:lvl9pPr marL="0" marR="0" indent="0" algn="l" defTabSz="685800" rtl="0" latinLnBrk="0">
        <a:lnSpc>
          <a:spcPct val="90000"/>
        </a:lnSpc>
        <a:spcBef>
          <a:spcPts val="0"/>
        </a:spcBef>
        <a:spcAft>
          <a:spcPts val="0"/>
        </a:spcAft>
        <a:buClrTx/>
        <a:buSzTx/>
        <a:buFontTx/>
        <a:buNone/>
        <a:tabLst/>
        <a:defRPr b="0" baseline="0" cap="none" i="0" spc="0" strike="noStrike" sz="3300" u="none">
          <a:ln>
            <a:noFill/>
          </a:ln>
          <a:solidFill>
            <a:srgbClr val="000000"/>
          </a:solidFill>
          <a:uFillTx/>
          <a:latin typeface="Arial"/>
          <a:ea typeface="Arial"/>
          <a:cs typeface="Arial"/>
          <a:sym typeface="Arial"/>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Calibri Light"/>
          <a:ea typeface="Calibri Light"/>
          <a:cs typeface="Calibri Light"/>
          <a:sym typeface="Calibri Light"/>
        </a:defRPr>
      </a:lvl9pPr>
    </p:bodyStyle>
    <p:otherStyle>
      <a:lvl1pPr marL="0" marR="0" indent="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1pPr>
      <a:lvl2pPr marL="0" marR="0" indent="3429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2pPr>
      <a:lvl3pPr marL="0" marR="0" indent="6858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3pPr>
      <a:lvl4pPr marL="0" marR="0" indent="10287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4pPr>
      <a:lvl5pPr marL="0" marR="0" indent="13716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5pPr>
      <a:lvl6pPr marL="0" marR="0" indent="17145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6pPr>
      <a:lvl7pPr marL="0" marR="0" indent="20574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7pPr>
      <a:lvl8pPr marL="0" marR="0" indent="24003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8pPr>
      <a:lvl9pPr marL="0" marR="0" indent="2743200" algn="r" defTabSz="6858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Calibri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coursera.org/learn/sciwrite" TargetMode="Externa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nvSpPr>
        <p:spPr>
          <a:xfrm rot="16200000">
            <a:off x="6427480" y="2409082"/>
            <a:ext cx="2751140" cy="275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145" name="Shape 145"/>
          <p:cNvSpPr/>
          <p:nvPr/>
        </p:nvSpPr>
        <p:spPr>
          <a:xfrm rot="5400000">
            <a:off x="-28260" y="-1"/>
            <a:ext cx="2751139" cy="275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146" name="image3.jpg" descr="https://timgsa.baidu.com/timg?image&amp;quality=80&amp;size=b9999_10000&amp;sec=1571245038681&amp;di=820fdb9241b819520df2999381fc676d&amp;imgtype=0&amp;src=http%3A%2F%2Fwx1.sinaimg.cn%2Flarge%2F656381f0gy1fs3ucf6kkcj20p00e2av2.jpg"/>
          <p:cNvPicPr>
            <a:picLocks noChangeAspect="1"/>
          </p:cNvPicPr>
          <p:nvPr/>
        </p:nvPicPr>
        <p:blipFill>
          <a:blip r:embed="rId2">
            <a:extLst/>
          </a:blip>
          <a:srcRect l="0" t="2870" r="0" b="13461"/>
          <a:stretch>
            <a:fillRect/>
          </a:stretch>
        </p:blipFill>
        <p:spPr>
          <a:xfrm>
            <a:off x="151348" y="645666"/>
            <a:ext cx="8856005" cy="3932318"/>
          </a:xfrm>
          <a:prstGeom prst="rect">
            <a:avLst/>
          </a:prstGeom>
          <a:ln w="12700">
            <a:miter lim="400000"/>
          </a:ln>
        </p:spPr>
      </p:pic>
      <p:sp>
        <p:nvSpPr>
          <p:cNvPr id="147" name="Shape 147"/>
          <p:cNvSpPr/>
          <p:nvPr/>
        </p:nvSpPr>
        <p:spPr>
          <a:xfrm>
            <a:off x="152291" y="640592"/>
            <a:ext cx="8851891" cy="3960002"/>
          </a:xfrm>
          <a:prstGeom prst="rect">
            <a:avLst/>
          </a:prstGeom>
          <a:solidFill>
            <a:srgbClr val="FFFFFF">
              <a:alpha val="80000"/>
            </a:srgbClr>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148" name="Shape 1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74081" y="1758429"/>
            <a:ext cx="7810567"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b="1" sz="4000">
                <a:solidFill>
                  <a:schemeClr val="accent1"/>
                </a:solidFill>
                <a:latin typeface="微软雅黑"/>
                <a:ea typeface="微软雅黑"/>
                <a:cs typeface="微软雅黑"/>
                <a:sym typeface="微软雅黑"/>
              </a:defRPr>
            </a:lvl1pPr>
          </a:lstStyle>
          <a:p>
            <a:pPr/>
            <a:r>
              <a:t>科学论文写作学习近况</a:t>
            </a:r>
          </a:p>
        </p:txBody>
      </p:sp>
      <p:sp>
        <p:nvSpPr>
          <p:cNvPr id="149" name="Shape 149"/>
          <p:cNvSpPr/>
          <p:nvPr/>
        </p:nvSpPr>
        <p:spPr>
          <a:xfrm flipV="1">
            <a:off x="588235" y="2863660"/>
            <a:ext cx="8286750" cy="53413"/>
          </a:xfrm>
          <a:prstGeom prst="line">
            <a:avLst/>
          </a:prstGeom>
          <a:ln w="19050">
            <a:solidFill>
              <a:schemeClr val="accent1"/>
            </a:solidFill>
            <a:miter/>
          </a:ln>
        </p:spPr>
        <p:txBody>
          <a:bodyPr lIns="45719" rIns="45719"/>
          <a:lstStyle/>
          <a:p>
            <a:pPr/>
          </a:p>
        </p:txBody>
      </p:sp>
      <p:sp>
        <p:nvSpPr>
          <p:cNvPr id="150" name="Shape 1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022594" y="2961297"/>
            <a:ext cx="6675341"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514350">
              <a:lnSpc>
                <a:spcPct val="150000"/>
              </a:lnSpc>
              <a:tabLst>
                <a:tab pos="2146300" algn="l"/>
              </a:tabLst>
              <a:defRPr b="1" sz="1400">
                <a:solidFill>
                  <a:schemeClr val="accent1"/>
                </a:solidFill>
                <a:latin typeface="微软雅黑"/>
                <a:ea typeface="微软雅黑"/>
                <a:cs typeface="微软雅黑"/>
                <a:sym typeface="微软雅黑"/>
              </a:defRPr>
            </a:pPr>
            <a:r>
              <a:t>孙锐</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中国地质大学（武汉）</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地理与信息工程学院 </a:t>
            </a:r>
            <a:r>
              <a:t>&amp; </a:t>
            </a:r>
            <a:r>
              <a:t>国家</a:t>
            </a:r>
            <a:r>
              <a:t>GIS</a:t>
            </a:r>
            <a:r>
              <a:t>工程技术研究中心</a:t>
            </a:r>
            <a:endParaRPr>
              <a:latin typeface="Arial"/>
              <a:ea typeface="Arial"/>
              <a:cs typeface="Arial"/>
              <a:sym typeface="Arial"/>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地理空间智能与遥感应用实验室（</a:t>
            </a:r>
            <a:r>
              <a:t>GIRSAL</a:t>
            </a:r>
            <a:r>
              <a:t>）</a:t>
            </a:r>
          </a:p>
        </p:txBody>
      </p:sp>
      <p:grpSp>
        <p:nvGrpSpPr>
          <p:cNvPr id="153" name="Group 153"/>
          <p:cNvGrpSpPr/>
          <p:nvPr/>
        </p:nvGrpSpPr>
        <p:grpSpPr>
          <a:xfrm>
            <a:off x="3047328" y="702061"/>
            <a:ext cx="3084276" cy="763302"/>
            <a:chOff x="0" y="0"/>
            <a:chExt cx="3084274" cy="763300"/>
          </a:xfrm>
        </p:grpSpPr>
        <p:pic>
          <p:nvPicPr>
            <p:cNvPr id="151" name="image4.png"/>
            <p:cNvPicPr>
              <a:picLocks noChangeAspect="1"/>
            </p:cNvPicPr>
            <p:nvPr/>
          </p:nvPicPr>
          <p:blipFill>
            <a:blip r:embed="rId3">
              <a:extLst/>
            </a:blip>
            <a:stretch>
              <a:fillRect/>
            </a:stretch>
          </p:blipFill>
          <p:spPr>
            <a:xfrm>
              <a:off x="-1" y="0"/>
              <a:ext cx="748622" cy="763301"/>
            </a:xfrm>
            <a:prstGeom prst="rect">
              <a:avLst/>
            </a:prstGeom>
            <a:ln w="12700" cap="flat">
              <a:noFill/>
              <a:miter lim="400000"/>
            </a:ln>
            <a:effectLst/>
          </p:spPr>
        </p:pic>
        <p:pic>
          <p:nvPicPr>
            <p:cNvPr id="152" name="image5.png"/>
            <p:cNvPicPr>
              <a:picLocks noChangeAspect="1"/>
            </p:cNvPicPr>
            <p:nvPr/>
          </p:nvPicPr>
          <p:blipFill>
            <a:blip r:embed="rId4">
              <a:extLst/>
            </a:blip>
            <a:stretch>
              <a:fillRect/>
            </a:stretch>
          </p:blipFill>
          <p:spPr>
            <a:xfrm>
              <a:off x="927207" y="105693"/>
              <a:ext cx="2157068" cy="448623"/>
            </a:xfrm>
            <a:prstGeom prst="rect">
              <a:avLst/>
            </a:prstGeom>
            <a:ln w="12700" cap="flat">
              <a:noFill/>
              <a:miter lim="400000"/>
            </a:ln>
            <a:effectLst/>
          </p:spPr>
        </p:pic>
      </p:grpSp>
      <p:sp>
        <p:nvSpPr>
          <p:cNvPr id="154" name="Shape 154"/>
          <p:cNvSpPr/>
          <p:nvPr/>
        </p:nvSpPr>
        <p:spPr>
          <a:xfrm>
            <a:off x="5127488" y="40753"/>
            <a:ext cx="3945075"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90000"/>
              </a:lnSpc>
              <a:spcBef>
                <a:spcPts val="1000"/>
              </a:spcBef>
              <a:defRPr sz="1400">
                <a:solidFill>
                  <a:schemeClr val="accent1"/>
                </a:solidFill>
                <a:latin typeface="微软雅黑"/>
                <a:ea typeface="微软雅黑"/>
                <a:cs typeface="微软雅黑"/>
                <a:sym typeface="微软雅黑"/>
              </a:defRPr>
            </a:pPr>
            <a:r>
              <a:t>GIRSAL组会</a:t>
            </a:r>
          </a:p>
          <a:p>
            <a:pPr defTabSz="914400">
              <a:lnSpc>
                <a:spcPct val="90000"/>
              </a:lnSpc>
              <a:spcBef>
                <a:spcPts val="1000"/>
              </a:spcBef>
              <a:defRPr sz="1400">
                <a:solidFill>
                  <a:schemeClr val="accent1"/>
                </a:solidFill>
                <a:latin typeface="微软雅黑"/>
                <a:ea typeface="微软雅黑"/>
                <a:cs typeface="微软雅黑"/>
                <a:sym typeface="微软雅黑"/>
              </a:defRPr>
            </a:pPr>
            <a:r>
              <a:t>2020年3月31日 中国 山东 滨州</a:t>
            </a:r>
          </a:p>
        </p:txBody>
      </p:sp>
      <p:sp>
        <p:nvSpPr>
          <p:cNvPr id="155" name="Shape 155"/>
          <p:cNvSpPr/>
          <p:nvPr/>
        </p:nvSpPr>
        <p:spPr>
          <a:xfrm>
            <a:off x="889800" y="4725842"/>
            <a:ext cx="521230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A6A6A6"/>
                </a:solidFill>
                <a:latin typeface="微软雅黑 Light"/>
                <a:ea typeface="微软雅黑 Light"/>
                <a:cs typeface="微软雅黑 Light"/>
                <a:sym typeface="微软雅黑 Light"/>
              </a:defRPr>
            </a:pPr>
            <a:r>
              <a:t>Geospatial Intelligence and Remote Sensing Application Lab @</a:t>
            </a:r>
            <a:r>
              <a:t> </a:t>
            </a:r>
            <a:r>
              <a:t>CUG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11" name="Shape 211"/>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212" name="Shape 212"/>
          <p:cNvSpPr/>
          <p:nvPr/>
        </p:nvSpPr>
        <p:spPr>
          <a:xfrm>
            <a:off x="2191141" y="1884679"/>
            <a:ext cx="4761718" cy="1374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02 Unit 2</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writing with strong, active verbs</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15" name="Shape 21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16" name="Shape 216"/>
          <p:cNvSpPr/>
          <p:nvPr/>
        </p:nvSpPr>
        <p:spPr>
          <a:xfrm>
            <a:off x="426822" y="1074404"/>
            <a:ext cx="8290356" cy="35852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2.1 Use the active voice</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1.使用“主＋谓＋宾”的主动语态，而不是被动语态</a:t>
            </a:r>
          </a:p>
          <a:p>
            <a:pPr lvl="2" indent="457200" defTabSz="914400">
              <a:lnSpc>
                <a:spcPct val="90000"/>
              </a:lnSpc>
              <a:spcBef>
                <a:spcPts val="1000"/>
              </a:spcBef>
              <a:defRPr b="1" sz="2000">
                <a:solidFill>
                  <a:srgbClr val="FF2600"/>
                </a:solidFill>
                <a:latin typeface="微软雅黑"/>
                <a:ea typeface="微软雅黑"/>
                <a:cs typeface="微软雅黑"/>
                <a:sym typeface="微软雅黑"/>
              </a:defRPr>
            </a:pPr>
            <a:r>
              <a:t>（被动语态是一种避免对自己的行为负责的方法）</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2.如何将被动语态转为主动语态</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3.使用主动语态的好处</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（1）强调了作者的责任</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（2）增强了可读性</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（3）减少了歧义</a:t>
            </a:r>
          </a:p>
        </p:txBody>
      </p:sp>
      <p:sp>
        <p:nvSpPr>
          <p:cNvPr id="217" name="Shape 21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18" name="Shape 218"/>
          <p:cNvSpPr/>
          <p:nvPr/>
        </p:nvSpPr>
        <p:spPr>
          <a:xfrm>
            <a:off x="961659" y="70077"/>
            <a:ext cx="9937" cy="576001"/>
          </a:xfrm>
          <a:prstGeom prst="line">
            <a:avLst/>
          </a:prstGeom>
          <a:ln w="12700">
            <a:solidFill>
              <a:srgbClr val="FFFFFF"/>
            </a:solidFill>
            <a:miter/>
          </a:ln>
        </p:spPr>
        <p:txBody>
          <a:bodyPr lIns="45719" rIns="45719"/>
          <a:lstStyle/>
          <a:p>
            <a:pPr/>
          </a:p>
        </p:txBody>
      </p:sp>
      <p:sp>
        <p:nvSpPr>
          <p:cNvPr id="219" name="Shape 219"/>
          <p:cNvSpPr/>
          <p:nvPr>
            <p:ph type="sldNum" sz="quarter" idx="2"/>
          </p:nvPr>
        </p:nvSpPr>
        <p:spPr>
          <a:xfrm>
            <a:off x="8655700" y="4756330"/>
            <a:ext cx="2492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22" name="Shape 22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23" name="Shape 223"/>
          <p:cNvSpPr/>
          <p:nvPr/>
        </p:nvSpPr>
        <p:spPr>
          <a:xfrm>
            <a:off x="426822" y="1074404"/>
            <a:ext cx="8290356" cy="329184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2.1 Use the active voice</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found that ＝ we found</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designed to do sth. = we design</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could be observed that = we could observe</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（可以观察到 ＝ 我们观察到）</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it is induced by = sth. induced sth.     ……</a:t>
            </a:r>
          </a:p>
          <a:p>
            <a:pPr lvl="2" indent="457200" defTabSz="914400">
              <a:lnSpc>
                <a:spcPct val="90000"/>
              </a:lnSpc>
              <a:spcBef>
                <a:spcPts val="1000"/>
              </a:spcBef>
              <a:defRPr b="1" sz="2200">
                <a:solidFill>
                  <a:srgbClr val="FF2600"/>
                </a:solidFill>
                <a:latin typeface="微软雅黑"/>
                <a:ea typeface="微软雅黑"/>
                <a:cs typeface="微软雅黑"/>
                <a:sym typeface="微软雅黑"/>
              </a:defRPr>
            </a:pPr>
            <a:r>
              <a:t>＊在论文的方法部分，已做的工作（动词的接受者）比谁做更重要，因此在这里使用被动语态效果会很好。</a:t>
            </a:r>
          </a:p>
        </p:txBody>
      </p:sp>
      <p:sp>
        <p:nvSpPr>
          <p:cNvPr id="224" name="Shape 224"/>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25" name="Shape 225"/>
          <p:cNvSpPr/>
          <p:nvPr/>
        </p:nvSpPr>
        <p:spPr>
          <a:xfrm>
            <a:off x="961659" y="70077"/>
            <a:ext cx="9937" cy="576001"/>
          </a:xfrm>
          <a:prstGeom prst="line">
            <a:avLst/>
          </a:prstGeom>
          <a:ln w="12700">
            <a:solidFill>
              <a:srgbClr val="FFFFFF"/>
            </a:solidFill>
            <a:miter/>
          </a:ln>
        </p:spPr>
        <p:txBody>
          <a:bodyPr lIns="45719" rIns="45719"/>
          <a:lstStyle/>
          <a:p>
            <a:pPr/>
          </a:p>
        </p:txBody>
      </p:sp>
      <p:sp>
        <p:nvSpPr>
          <p:cNvPr id="226" name="Shape 226"/>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29" name="Shape 229"/>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30" name="Shape 230"/>
          <p:cNvSpPr/>
          <p:nvPr/>
        </p:nvSpPr>
        <p:spPr>
          <a:xfrm>
            <a:off x="426822" y="1074404"/>
            <a:ext cx="8290356" cy="30619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2.2 Is it really OK to use ‘We’ and ‘I’</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1.使用人称代词“我们”“我”的好处</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（1）使行文更加生动，增强可读性</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（2）使作者对内容承担责任</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2.删除人称代词并不会使论文的客观性变得更强</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3.许多期刊（包括《科学》、《自然》等）都明确要求使用积极的态度写作</a:t>
            </a:r>
          </a:p>
        </p:txBody>
      </p:sp>
      <p:sp>
        <p:nvSpPr>
          <p:cNvPr id="231" name="Shape 231"/>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32" name="Shape 232"/>
          <p:cNvSpPr/>
          <p:nvPr/>
        </p:nvSpPr>
        <p:spPr>
          <a:xfrm>
            <a:off x="961659" y="70077"/>
            <a:ext cx="9937" cy="576001"/>
          </a:xfrm>
          <a:prstGeom prst="line">
            <a:avLst/>
          </a:prstGeom>
          <a:ln w="12700">
            <a:solidFill>
              <a:srgbClr val="FFFFFF"/>
            </a:solidFill>
            <a:miter/>
          </a:ln>
        </p:spPr>
        <p:txBody>
          <a:bodyPr lIns="45719" rIns="45719"/>
          <a:lstStyle/>
          <a:p>
            <a:pPr/>
          </a:p>
        </p:txBody>
      </p:sp>
      <p:sp>
        <p:nvSpPr>
          <p:cNvPr id="233" name="Shape 233"/>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36" name="Shape 23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37" name="Shape 237"/>
          <p:cNvSpPr/>
          <p:nvPr/>
        </p:nvSpPr>
        <p:spPr>
          <a:xfrm>
            <a:off x="426822" y="1074404"/>
            <a:ext cx="8290356" cy="36512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2.3 Write with verbs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减少使用副词和动词的名词形式</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report approximately = estimate     representation = repress</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recognition = recognize     recruitment = recruit</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has seen expansion of = has expanded</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provides a methodologic emphasis = emphasizes methodology</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take an assessment of = assess</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 a review of = review</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provide a description of = describe     ……</a:t>
            </a:r>
          </a:p>
        </p:txBody>
      </p:sp>
      <p:sp>
        <p:nvSpPr>
          <p:cNvPr id="238" name="Shape 238"/>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39" name="Shape 239"/>
          <p:cNvSpPr/>
          <p:nvPr/>
        </p:nvSpPr>
        <p:spPr>
          <a:xfrm>
            <a:off x="961659" y="70077"/>
            <a:ext cx="9937" cy="576001"/>
          </a:xfrm>
          <a:prstGeom prst="line">
            <a:avLst/>
          </a:prstGeom>
          <a:ln w="12700">
            <a:solidFill>
              <a:srgbClr val="FFFFFF"/>
            </a:solidFill>
            <a:miter/>
          </a:ln>
        </p:spPr>
        <p:txBody>
          <a:bodyPr lIns="45719" rIns="45719"/>
          <a:lstStyle/>
          <a:p>
            <a:pPr/>
          </a:p>
        </p:txBody>
      </p:sp>
      <p:sp>
        <p:nvSpPr>
          <p:cNvPr id="240" name="Shape 240"/>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43" name="Shape 243"/>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44" name="Shape 244"/>
          <p:cNvSpPr/>
          <p:nvPr/>
        </p:nvSpPr>
        <p:spPr>
          <a:xfrm>
            <a:off x="426822" y="1074404"/>
            <a:ext cx="8290356" cy="31838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2.4 A few grammar tips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1.data本身就是复数形式（datum，单数形式）</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2.compared to 和 compared with 的区别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3.affect（动词）和effect（名词）的区别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4.代词的前后统一</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    例：Each student worries about his(</a:t>
            </a:r>
            <a:r>
              <a:rPr strike="sngStrike"/>
              <a:t>their</a:t>
            </a:r>
            <a:r>
              <a:t>) grade.</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a:t>
            </a:r>
          </a:p>
        </p:txBody>
      </p:sp>
      <p:sp>
        <p:nvSpPr>
          <p:cNvPr id="245" name="Shape 24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02</a:t>
            </a:r>
          </a:p>
        </p:txBody>
      </p:sp>
      <p:sp>
        <p:nvSpPr>
          <p:cNvPr id="246" name="Shape 246"/>
          <p:cNvSpPr/>
          <p:nvPr/>
        </p:nvSpPr>
        <p:spPr>
          <a:xfrm>
            <a:off x="961659" y="70077"/>
            <a:ext cx="9937" cy="576001"/>
          </a:xfrm>
          <a:prstGeom prst="line">
            <a:avLst/>
          </a:prstGeom>
          <a:ln w="12700">
            <a:solidFill>
              <a:srgbClr val="FFFFFF"/>
            </a:solidFill>
            <a:miter/>
          </a:ln>
        </p:spPr>
        <p:txBody>
          <a:bodyPr lIns="45719" rIns="45719"/>
          <a:lstStyle/>
          <a:p>
            <a:pPr/>
          </a:p>
        </p:txBody>
      </p:sp>
      <p:sp>
        <p:nvSpPr>
          <p:cNvPr id="247" name="Shape 247"/>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50" name="Shape 250"/>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251" name="Shape 251"/>
          <p:cNvSpPr/>
          <p:nvPr/>
        </p:nvSpPr>
        <p:spPr>
          <a:xfrm>
            <a:off x="700256" y="1884679"/>
            <a:ext cx="7743488" cy="1374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03 Unit 3</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vary sentence structure and write strong paragraphs</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54" name="Shape 254"/>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55" name="Shape 255"/>
          <p:cNvSpPr/>
          <p:nvPr/>
        </p:nvSpPr>
        <p:spPr>
          <a:xfrm>
            <a:off x="426822" y="1074404"/>
            <a:ext cx="8290356" cy="2810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3.1 Experiment with punctuation</a:t>
            </a:r>
          </a:p>
          <a:p>
            <a:pPr lvl="2" indent="457200" defTabSz="914400">
              <a:lnSpc>
                <a:spcPct val="90000"/>
              </a:lnSpc>
              <a:spcBef>
                <a:spcPts val="1000"/>
              </a:spcBef>
              <a:defRPr b="1" sz="2200">
                <a:solidFill>
                  <a:srgbClr val="FF2600"/>
                </a:solidFill>
                <a:latin typeface="微软雅黑"/>
                <a:ea typeface="微软雅黑"/>
                <a:cs typeface="微软雅黑"/>
                <a:sym typeface="微软雅黑"/>
              </a:defRPr>
            </a:pPr>
            <a:r>
              <a:t>使用破折号、冒号、分号和括号使句子结构更多样</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1.破折号：将额外的想法、列表、花絮或描述放在句子中间</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2.冒号：可以起到解释和定义的作用</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3.分号：连接两个独立的从句，或者将列表中的项目分开</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4.括号：插入事后说明、解释或一些其他详细信息</a:t>
            </a:r>
          </a:p>
        </p:txBody>
      </p:sp>
      <p:sp>
        <p:nvSpPr>
          <p:cNvPr id="256" name="Shape 256"/>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257" name="Shape 257"/>
          <p:cNvSpPr/>
          <p:nvPr/>
        </p:nvSpPr>
        <p:spPr>
          <a:xfrm>
            <a:off x="961659" y="70077"/>
            <a:ext cx="9937" cy="576001"/>
          </a:xfrm>
          <a:prstGeom prst="line">
            <a:avLst/>
          </a:prstGeom>
          <a:ln w="12700">
            <a:solidFill>
              <a:srgbClr val="FFFFFF"/>
            </a:solidFill>
            <a:miter/>
          </a:ln>
        </p:spPr>
        <p:txBody>
          <a:bodyPr lIns="45719" rIns="45719"/>
          <a:lstStyle/>
          <a:p>
            <a:pPr/>
          </a:p>
        </p:txBody>
      </p:sp>
      <p:sp>
        <p:nvSpPr>
          <p:cNvPr id="258" name="Shape 258"/>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61" name="Shape 261"/>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62" name="Shape 262"/>
          <p:cNvSpPr/>
          <p:nvPr/>
        </p:nvSpPr>
        <p:spPr>
          <a:xfrm>
            <a:off x="426822" y="1074404"/>
            <a:ext cx="8290356" cy="31534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3.2 Parallelism（并行性／排比）</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使用“和”“或”“但是”连接的成对想法应以平行形式写成，这意味着这两个部分必须遵循相同的语法结构</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注意：</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（1）主语的一致性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（2）动词（不定式和动词-ing）、名词的并列使用</a:t>
            </a:r>
          </a:p>
        </p:txBody>
      </p:sp>
      <p:sp>
        <p:nvSpPr>
          <p:cNvPr id="263" name="Shape 263"/>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264" name="Shape 264"/>
          <p:cNvSpPr/>
          <p:nvPr/>
        </p:nvSpPr>
        <p:spPr>
          <a:xfrm>
            <a:off x="961659" y="70077"/>
            <a:ext cx="9937" cy="576001"/>
          </a:xfrm>
          <a:prstGeom prst="line">
            <a:avLst/>
          </a:prstGeom>
          <a:ln w="12700">
            <a:solidFill>
              <a:srgbClr val="FFFFFF"/>
            </a:solidFill>
            <a:miter/>
          </a:ln>
        </p:spPr>
        <p:txBody>
          <a:bodyPr lIns="45719" rIns="45719"/>
          <a:lstStyle/>
          <a:p>
            <a:pPr/>
          </a:p>
        </p:txBody>
      </p:sp>
      <p:sp>
        <p:nvSpPr>
          <p:cNvPr id="265" name="Shape 265"/>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68" name="Shape 268"/>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69" name="Shape 269"/>
          <p:cNvSpPr/>
          <p:nvPr/>
        </p:nvSpPr>
        <p:spPr>
          <a:xfrm>
            <a:off x="426822" y="1074404"/>
            <a:ext cx="8290356" cy="32804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3.3 Paragraphs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1.每个段落应包含一个主要思想</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2.尽量保持段落简短，给页面上留出足够空白</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3.尽量在段落开头就让读者知道本段的重点或目的</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4.依靠良好的逻辑使段落流畅：从一般到具体</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5.不要过度使用过渡词（比如but和and）</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6.尽量按照时间顺序组织段落（顺叙，而不是插叙或倒叙）</a:t>
            </a:r>
          </a:p>
        </p:txBody>
      </p:sp>
      <p:sp>
        <p:nvSpPr>
          <p:cNvPr id="270" name="Shape 270"/>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271" name="Shape 271"/>
          <p:cNvSpPr/>
          <p:nvPr/>
        </p:nvSpPr>
        <p:spPr>
          <a:xfrm>
            <a:off x="961659" y="70077"/>
            <a:ext cx="9937" cy="576001"/>
          </a:xfrm>
          <a:prstGeom prst="line">
            <a:avLst/>
          </a:prstGeom>
          <a:ln w="12700">
            <a:solidFill>
              <a:srgbClr val="FFFFFF"/>
            </a:solidFill>
            <a:miter/>
          </a:ln>
        </p:spPr>
        <p:txBody>
          <a:bodyPr lIns="45719" rIns="45719"/>
          <a:lstStyle/>
          <a:p>
            <a:pPr/>
          </a:p>
        </p:txBody>
      </p:sp>
      <p:sp>
        <p:nvSpPr>
          <p:cNvPr id="272" name="Shape 272"/>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58" name="Shape 158"/>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159" name="Shape 159"/>
          <p:cNvSpPr/>
          <p:nvPr/>
        </p:nvSpPr>
        <p:spPr>
          <a:xfrm>
            <a:off x="2062853" y="1611630"/>
            <a:ext cx="4999247" cy="192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01 Unit 1</a:t>
            </a:r>
          </a:p>
          <a:p>
            <a:pPr algn="ctr">
              <a:defRPr b="1" sz="36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key principles of effective writing</a:t>
            </a:r>
          </a:p>
          <a:p>
            <a:pPr algn="ctr">
              <a:defRPr b="1" sz="2400">
                <a:solidFill>
                  <a:schemeClr val="accent1"/>
                </a:solidFill>
                <a:latin typeface="微软雅黑"/>
                <a:ea typeface="微软雅黑"/>
                <a:cs typeface="微软雅黑"/>
                <a:sym typeface="微软雅黑"/>
              </a:defRPr>
            </a:pPr>
            <a:r>
              <a:t>cutting clutter from writing</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75" name="Shape 27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76" name="Shape 276"/>
          <p:cNvSpPr/>
          <p:nvPr/>
        </p:nvSpPr>
        <p:spPr>
          <a:xfrm>
            <a:off x="426822" y="1074404"/>
            <a:ext cx="8290356" cy="33820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3.4 A few more tips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1.并不总是需要避免词汇的重复，一些关键词（组名、变量名、工具名等）的重复是必不可少的</a:t>
            </a:r>
          </a:p>
          <a:p>
            <a:pPr lvl="2" indent="457200" defTabSz="914400">
              <a:lnSpc>
                <a:spcPct val="90000"/>
              </a:lnSpc>
              <a:spcBef>
                <a:spcPts val="1000"/>
              </a:spcBef>
              <a:defRPr b="1" sz="2000">
                <a:solidFill>
                  <a:schemeClr val="accent1">
                    <a:lumOff val="-3333"/>
                  </a:schemeClr>
                </a:solidFill>
                <a:latin typeface="微软雅黑"/>
                <a:ea typeface="微软雅黑"/>
                <a:cs typeface="微软雅黑"/>
                <a:sym typeface="微软雅黑"/>
              </a:defRPr>
            </a:pPr>
            <a:r>
              <a:t>滑稽的例子：</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香蕉——细长的黄色水果     海狸——毛茸茸的脚尾哺乳动物</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胡须——鼻子下的毛发     牛奶——来自牛乳工厂的富含维生素的液体</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2.避免使用最标准的缩写（如NASA、CPU、RNA）以外的首字母缩写</a:t>
            </a:r>
          </a:p>
        </p:txBody>
      </p:sp>
      <p:sp>
        <p:nvSpPr>
          <p:cNvPr id="277" name="Shape 27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03</a:t>
            </a:r>
          </a:p>
        </p:txBody>
      </p:sp>
      <p:sp>
        <p:nvSpPr>
          <p:cNvPr id="278" name="Shape 278"/>
          <p:cNvSpPr/>
          <p:nvPr/>
        </p:nvSpPr>
        <p:spPr>
          <a:xfrm>
            <a:off x="961659" y="70077"/>
            <a:ext cx="9937" cy="576001"/>
          </a:xfrm>
          <a:prstGeom prst="line">
            <a:avLst/>
          </a:prstGeom>
          <a:ln w="12700">
            <a:solidFill>
              <a:srgbClr val="FFFFFF"/>
            </a:solidFill>
            <a:miter/>
          </a:ln>
        </p:spPr>
        <p:txBody>
          <a:bodyPr lIns="45719" rIns="45719"/>
          <a:lstStyle/>
          <a:p>
            <a:pPr/>
          </a:p>
        </p:txBody>
      </p:sp>
      <p:sp>
        <p:nvSpPr>
          <p:cNvPr id="279" name="Shape 279"/>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82" name="Shape 282"/>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283" name="Shape 283"/>
          <p:cNvSpPr/>
          <p:nvPr/>
        </p:nvSpPr>
        <p:spPr>
          <a:xfrm>
            <a:off x="1386279" y="1884679"/>
            <a:ext cx="6371442" cy="174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04 Unit 4</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tips for making the writing process easier, </a:t>
            </a:r>
          </a:p>
          <a:p>
            <a:pPr algn="ctr">
              <a:defRPr b="1" sz="2400">
                <a:solidFill>
                  <a:schemeClr val="accent1"/>
                </a:solidFill>
                <a:latin typeface="微软雅黑"/>
                <a:ea typeface="微软雅黑"/>
                <a:cs typeface="微软雅黑"/>
                <a:sym typeface="微软雅黑"/>
              </a:defRPr>
            </a:pPr>
            <a:r>
              <a:t>more efficient, and more organized</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86" name="Shape 28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87" name="Shape 287"/>
          <p:cNvSpPr/>
          <p:nvPr/>
        </p:nvSpPr>
        <p:spPr>
          <a:xfrm>
            <a:off x="426822" y="1074404"/>
            <a:ext cx="8290356" cy="32727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4.1 Writing manuscript（three stages）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1.预写阶段：收集、综合并整理所有事实，以及将要包含在草稿中的所有信息</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（大约占全文写作的60%－70%的时间）</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2.编写第一稿：快速、高效地将自己的想法写成完整的句子 </a:t>
            </a:r>
            <a:r>
              <a:rPr sz="1900"/>
              <a:t>（大约占全文写作的10%－20%的时间）</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3.修订：在第一稿写完后对其进行修订，而不是边写边改      </a:t>
            </a:r>
            <a:r>
              <a:rPr sz="1900"/>
              <a:t>（大约占全文写作的20%的时间）</a:t>
            </a:r>
          </a:p>
        </p:txBody>
      </p:sp>
      <p:sp>
        <p:nvSpPr>
          <p:cNvPr id="288" name="Shape 288"/>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289" name="Shape 289"/>
          <p:cNvSpPr/>
          <p:nvPr/>
        </p:nvSpPr>
        <p:spPr>
          <a:xfrm>
            <a:off x="961659" y="70077"/>
            <a:ext cx="9937" cy="576001"/>
          </a:xfrm>
          <a:prstGeom prst="line">
            <a:avLst/>
          </a:prstGeom>
          <a:ln w="12700">
            <a:solidFill>
              <a:srgbClr val="FFFFFF"/>
            </a:solidFill>
            <a:miter/>
          </a:ln>
        </p:spPr>
        <p:txBody>
          <a:bodyPr lIns="45719" rIns="45719"/>
          <a:lstStyle/>
          <a:p>
            <a:pPr/>
          </a:p>
        </p:txBody>
      </p:sp>
      <p:sp>
        <p:nvSpPr>
          <p:cNvPr id="290" name="Shape 290"/>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93" name="Shape 293"/>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94" name="Shape 294"/>
          <p:cNvSpPr/>
          <p:nvPr/>
        </p:nvSpPr>
        <p:spPr>
          <a:xfrm>
            <a:off x="426822" y="1074404"/>
            <a:ext cx="8290356" cy="33693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4.2 The pre-writing step</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1.收集并阅读大量的手稿和文档，提取其中的关键信息（包括最终稿中可能会使用到的统计数据、细节和想法）</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2.将所有原始资料都归档到文件夹中，并做好分类</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3.可以使用路线图布置全局，使其更有条理性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4.关于组织论文的一个小技巧：如果有多个段落在谈论同一件事，则应将它们全部折叠为一个段落，或者至少这些段落应该彼此邻接，并且应该靠在一起</a:t>
            </a:r>
          </a:p>
        </p:txBody>
      </p:sp>
      <p:sp>
        <p:nvSpPr>
          <p:cNvPr id="295" name="Shape 29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296" name="Shape 296"/>
          <p:cNvSpPr/>
          <p:nvPr/>
        </p:nvSpPr>
        <p:spPr>
          <a:xfrm>
            <a:off x="961659" y="70077"/>
            <a:ext cx="9937" cy="576001"/>
          </a:xfrm>
          <a:prstGeom prst="line">
            <a:avLst/>
          </a:prstGeom>
          <a:ln w="12700">
            <a:solidFill>
              <a:srgbClr val="FFFFFF"/>
            </a:solidFill>
            <a:miter/>
          </a:ln>
        </p:spPr>
        <p:txBody>
          <a:bodyPr lIns="45719" rIns="45719"/>
          <a:lstStyle/>
          <a:p>
            <a:pPr/>
          </a:p>
        </p:txBody>
      </p:sp>
      <p:sp>
        <p:nvSpPr>
          <p:cNvPr id="297" name="Shape 297"/>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00" name="Shape 300"/>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01" name="Shape 301"/>
          <p:cNvSpPr/>
          <p:nvPr/>
        </p:nvSpPr>
        <p:spPr>
          <a:xfrm>
            <a:off x="426822" y="1074404"/>
            <a:ext cx="8290356" cy="2683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4.2 The writing step and the revision step</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1.不要成为完美主义者，即不要在撰写初稿时就要求正确无误</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2.初稿完成后要不断地编辑和修改</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3.对编辑和修改的建议：大声朗读；检查是否有被卡住的动词、不必要的专业术语和缩写词或重复的副词等</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4.请周围人做“编辑”来帮助修改文章</a:t>
            </a:r>
          </a:p>
        </p:txBody>
      </p:sp>
      <p:sp>
        <p:nvSpPr>
          <p:cNvPr id="302" name="Shape 302"/>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303" name="Shape 303"/>
          <p:cNvSpPr/>
          <p:nvPr/>
        </p:nvSpPr>
        <p:spPr>
          <a:xfrm>
            <a:off x="961659" y="70077"/>
            <a:ext cx="9937" cy="576001"/>
          </a:xfrm>
          <a:prstGeom prst="line">
            <a:avLst/>
          </a:prstGeom>
          <a:ln w="12700">
            <a:solidFill>
              <a:srgbClr val="FFFFFF"/>
            </a:solidFill>
            <a:miter/>
          </a:ln>
        </p:spPr>
        <p:txBody>
          <a:bodyPr lIns="45719" rIns="45719"/>
          <a:lstStyle/>
          <a:p>
            <a:pPr/>
          </a:p>
        </p:txBody>
      </p:sp>
      <p:sp>
        <p:nvSpPr>
          <p:cNvPr id="304" name="Shape 304"/>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07" name="Shape 30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08" name="Shape 308"/>
          <p:cNvSpPr/>
          <p:nvPr/>
        </p:nvSpPr>
        <p:spPr>
          <a:xfrm>
            <a:off x="426822" y="1074404"/>
            <a:ext cx="8290356" cy="2429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4.3 Tips for final draft</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1.检查一致性，尤其是文章中数字／数据的一致性，包括文章前后数据的一致性以及图表中数据的一致性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2.检查参考文献，确保所引用的文献中的观点与自己的观点一致；要引用资料的原始来源而不是次要来源（B引用了A，C引用了B，D引用了C，以此类推），避免“引文传播”</a:t>
            </a:r>
          </a:p>
        </p:txBody>
      </p:sp>
      <p:sp>
        <p:nvSpPr>
          <p:cNvPr id="309" name="Shape 30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04</a:t>
            </a:r>
          </a:p>
        </p:txBody>
      </p:sp>
      <p:sp>
        <p:nvSpPr>
          <p:cNvPr id="310" name="Shape 310"/>
          <p:cNvSpPr/>
          <p:nvPr/>
        </p:nvSpPr>
        <p:spPr>
          <a:xfrm>
            <a:off x="961659" y="70077"/>
            <a:ext cx="9937" cy="576001"/>
          </a:xfrm>
          <a:prstGeom prst="line">
            <a:avLst/>
          </a:prstGeom>
          <a:ln w="12700">
            <a:solidFill>
              <a:srgbClr val="FFFFFF"/>
            </a:solidFill>
            <a:miter/>
          </a:ln>
        </p:spPr>
        <p:txBody>
          <a:bodyPr lIns="45719" rIns="45719"/>
          <a:lstStyle/>
          <a:p>
            <a:pPr/>
          </a:p>
        </p:txBody>
      </p:sp>
      <p:sp>
        <p:nvSpPr>
          <p:cNvPr id="311" name="Shape 311"/>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14" name="Shape 314"/>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315" name="Shape 315"/>
          <p:cNvSpPr/>
          <p:nvPr/>
        </p:nvSpPr>
        <p:spPr>
          <a:xfrm>
            <a:off x="1175241" y="1884679"/>
            <a:ext cx="6793518" cy="174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05 Unit 5</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tables, figures</a:t>
            </a:r>
          </a:p>
          <a:p>
            <a:pPr algn="ctr">
              <a:defRPr b="1" sz="2400">
                <a:solidFill>
                  <a:schemeClr val="accent1"/>
                </a:solidFill>
                <a:latin typeface="微软雅黑"/>
                <a:ea typeface="微软雅黑"/>
                <a:cs typeface="微软雅黑"/>
                <a:sym typeface="微软雅黑"/>
              </a:defRPr>
            </a:pPr>
            <a:r>
              <a:t>results, methods, introduction and discussion</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317"/>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18" name="Shape 318"/>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19" name="Shape 319"/>
          <p:cNvSpPr/>
          <p:nvPr/>
        </p:nvSpPr>
        <p:spPr>
          <a:xfrm>
            <a:off x="426822" y="1074404"/>
            <a:ext cx="8290356" cy="31534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5.1 Tables and Figures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1.确定图表和数据要表达的内容</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2.图表要尽量简洁明了，不要在表格和图形中重复相同的数据（注意两者在视觉呈现效果上的区别）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3.标准的表格形式：三线表格</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4.注意数据的有效数字，并不是小数点后数字越准确越好</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5.确保表格中的数据都有单位</a:t>
            </a:r>
          </a:p>
        </p:txBody>
      </p:sp>
      <p:sp>
        <p:nvSpPr>
          <p:cNvPr id="320" name="Shape 320"/>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21" name="Shape 321"/>
          <p:cNvSpPr/>
          <p:nvPr/>
        </p:nvSpPr>
        <p:spPr>
          <a:xfrm>
            <a:off x="961659" y="70077"/>
            <a:ext cx="9937" cy="576001"/>
          </a:xfrm>
          <a:prstGeom prst="line">
            <a:avLst/>
          </a:prstGeom>
          <a:ln w="12700">
            <a:solidFill>
              <a:srgbClr val="FFFFFF"/>
            </a:solidFill>
            <a:miter/>
          </a:ln>
        </p:spPr>
        <p:txBody>
          <a:bodyPr lIns="45719" rIns="45719"/>
          <a:lstStyle/>
          <a:p>
            <a:pPr/>
          </a:p>
        </p:txBody>
      </p:sp>
      <p:sp>
        <p:nvSpPr>
          <p:cNvPr id="322" name="Shape 322"/>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25" name="Shape 32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26" name="Shape 326"/>
          <p:cNvSpPr/>
          <p:nvPr/>
        </p:nvSpPr>
        <p:spPr>
          <a:xfrm>
            <a:off x="426822" y="1074404"/>
            <a:ext cx="8290356" cy="2683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5.1 Tables and Figures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6.折线图：反映数据随时间变化的趋势</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7.散点图：反映两个变量之间的关系</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8.用不同的符号或颜色来表示不同组的数据</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9.如果文字说明过于冗长，可以尝试用图片来代替，甚至用一段视频来代替</a:t>
            </a:r>
          </a:p>
        </p:txBody>
      </p:sp>
      <p:sp>
        <p:nvSpPr>
          <p:cNvPr id="327" name="Shape 32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28" name="Shape 328"/>
          <p:cNvSpPr/>
          <p:nvPr/>
        </p:nvSpPr>
        <p:spPr>
          <a:xfrm>
            <a:off x="961659" y="70077"/>
            <a:ext cx="9937" cy="576001"/>
          </a:xfrm>
          <a:prstGeom prst="line">
            <a:avLst/>
          </a:prstGeom>
          <a:ln w="12700">
            <a:solidFill>
              <a:srgbClr val="FFFFFF"/>
            </a:solidFill>
            <a:miter/>
          </a:ln>
        </p:spPr>
        <p:txBody>
          <a:bodyPr lIns="45719" rIns="45719"/>
          <a:lstStyle/>
          <a:p>
            <a:pPr/>
          </a:p>
        </p:txBody>
      </p:sp>
      <p:sp>
        <p:nvSpPr>
          <p:cNvPr id="329" name="Shape 329"/>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1" name="Shape 33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32" name="Shape 33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33" name="Shape 333"/>
          <p:cNvSpPr/>
          <p:nvPr/>
        </p:nvSpPr>
        <p:spPr>
          <a:xfrm>
            <a:off x="426822" y="1074404"/>
            <a:ext cx="8290356" cy="2556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5.2 Results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1.不要在结论部分逐个重复图表中的内容，而是应该突出一些重要的、关键的数据，或者补充图表中没有的内容</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2.“result”和“discussion”的区别在于，result注重数据本身，discussion是关于数据的含义或解释</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3.在结论部分，尽量使用主动语态</a:t>
            </a:r>
          </a:p>
        </p:txBody>
      </p:sp>
      <p:sp>
        <p:nvSpPr>
          <p:cNvPr id="334" name="Shape 334"/>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35" name="Shape 335"/>
          <p:cNvSpPr/>
          <p:nvPr/>
        </p:nvSpPr>
        <p:spPr>
          <a:xfrm>
            <a:off x="961659" y="70077"/>
            <a:ext cx="9937" cy="576001"/>
          </a:xfrm>
          <a:prstGeom prst="line">
            <a:avLst/>
          </a:prstGeom>
          <a:ln w="12700">
            <a:solidFill>
              <a:srgbClr val="FFFFFF"/>
            </a:solidFill>
            <a:miter/>
          </a:ln>
        </p:spPr>
        <p:txBody>
          <a:bodyPr lIns="45719" rIns="45719"/>
          <a:lstStyle/>
          <a:p>
            <a:pPr/>
          </a:p>
        </p:txBody>
      </p:sp>
      <p:sp>
        <p:nvSpPr>
          <p:cNvPr id="336" name="Shape 336"/>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62" name="Shape 16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63" name="Shape 163"/>
          <p:cNvSpPr/>
          <p:nvPr/>
        </p:nvSpPr>
        <p:spPr>
          <a:xfrm>
            <a:off x="426822" y="758018"/>
            <a:ext cx="8290356" cy="437261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rgbClr val="404040"/>
                </a:solidFill>
                <a:latin typeface="微软雅黑"/>
                <a:ea typeface="微软雅黑"/>
                <a:cs typeface="微软雅黑"/>
                <a:sym typeface="微软雅黑"/>
              </a:defRPr>
            </a:pPr>
            <a:r>
              <a:t>1.1 Introduction principles of effective writing</a:t>
            </a:r>
          </a:p>
          <a:p>
            <a:pPr lvl="1" marL="685800" indent="-228600" defTabSz="914400">
              <a:lnSpc>
                <a:spcPct val="90000"/>
              </a:lnSpc>
              <a:spcBef>
                <a:spcPts val="1000"/>
              </a:spcBef>
              <a:buSzPct val="100000"/>
              <a:buFont typeface="Arial"/>
              <a:buChar char="•"/>
              <a:defRPr b="1" sz="2000">
                <a:solidFill>
                  <a:srgbClr val="404040"/>
                </a:solidFill>
                <a:latin typeface="微软雅黑"/>
                <a:ea typeface="微软雅黑"/>
                <a:cs typeface="微软雅黑"/>
                <a:sym typeface="微软雅黑"/>
              </a:defRPr>
            </a:pPr>
            <a:r>
              <a:t>（1）什么因素成就一篇好文章？</a:t>
            </a:r>
          </a:p>
          <a:p>
            <a:pPr lvl="2" marL="1143000" indent="-228600" defTabSz="914400">
              <a:lnSpc>
                <a:spcPct val="90000"/>
              </a:lnSpc>
              <a:spcBef>
                <a:spcPts val="1000"/>
              </a:spcBef>
              <a:buSzPct val="100000"/>
              <a:buFont typeface="Arial"/>
              <a:buChar char="•"/>
              <a:defRPr b="1" sz="1600">
                <a:solidFill>
                  <a:srgbClr val="FF2600"/>
                </a:solidFill>
                <a:latin typeface="微软雅黑"/>
                <a:ea typeface="微软雅黑"/>
                <a:cs typeface="微软雅黑"/>
                <a:sym typeface="微软雅黑"/>
              </a:defRPr>
            </a:pPr>
            <a:r>
              <a:t>清晰而有效地传达一个观点</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美丽、优雅而时尚的文笔</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不断修改</a:t>
            </a:r>
          </a:p>
          <a:p>
            <a:pPr lvl="1" marL="685800" indent="-228600" defTabSz="914400">
              <a:lnSpc>
                <a:spcPct val="90000"/>
              </a:lnSpc>
              <a:spcBef>
                <a:spcPts val="1000"/>
              </a:spcBef>
              <a:buSzPct val="100000"/>
              <a:buFont typeface="Arial"/>
              <a:buChar char="•"/>
              <a:defRPr b="1" sz="2000">
                <a:solidFill>
                  <a:srgbClr val="404040"/>
                </a:solidFill>
                <a:latin typeface="微软雅黑"/>
                <a:ea typeface="微软雅黑"/>
                <a:cs typeface="微软雅黑"/>
                <a:sym typeface="微软雅黑"/>
              </a:defRPr>
            </a:pPr>
            <a:r>
              <a:t>（2）如何提高写作能力？</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大量阅读（杂志、小说及其他文学作品），学习并模仿其写作技巧</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记日记</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试着以谈论和交流的语气来写作</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并不需要只在有灵感时写作</a:t>
            </a:r>
          </a:p>
          <a:p>
            <a:pPr lvl="2" marL="1143000" indent="-228600" defTabSz="914400">
              <a:lnSpc>
                <a:spcPct val="90000"/>
              </a:lnSpc>
              <a:spcBef>
                <a:spcPts val="1000"/>
              </a:spcBef>
              <a:buSzPct val="100000"/>
              <a:buFont typeface="Arial"/>
              <a:buChar char="•"/>
              <a:defRPr b="1" sz="1600">
                <a:solidFill>
                  <a:srgbClr val="404040"/>
                </a:solidFill>
                <a:latin typeface="微软雅黑"/>
                <a:ea typeface="微软雅黑"/>
                <a:cs typeface="微软雅黑"/>
                <a:sym typeface="微软雅黑"/>
              </a:defRPr>
            </a:pPr>
            <a:r>
              <a:t>试着突破学术写作的一些限制框架</a:t>
            </a:r>
          </a:p>
        </p:txBody>
      </p:sp>
      <p:sp>
        <p:nvSpPr>
          <p:cNvPr id="164" name="Shape 164"/>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65" name="Shape 165"/>
          <p:cNvSpPr/>
          <p:nvPr/>
        </p:nvSpPr>
        <p:spPr>
          <a:xfrm>
            <a:off x="961659" y="70077"/>
            <a:ext cx="9937" cy="576001"/>
          </a:xfrm>
          <a:prstGeom prst="line">
            <a:avLst/>
          </a:prstGeom>
          <a:ln w="12700">
            <a:solidFill>
              <a:srgbClr val="FFFFFF"/>
            </a:solidFill>
            <a:miter/>
          </a:ln>
        </p:spPr>
        <p:txBody>
          <a:bodyPr lIns="45719" rIns="45719"/>
          <a:lstStyle/>
          <a:p>
            <a:pPr/>
          </a:p>
        </p:txBody>
      </p:sp>
      <p:sp>
        <p:nvSpPr>
          <p:cNvPr id="166" name="Shape 166"/>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8" name="Shape 338"/>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39" name="Shape 339"/>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40" name="Shape 340"/>
          <p:cNvSpPr/>
          <p:nvPr/>
        </p:nvSpPr>
        <p:spPr>
          <a:xfrm>
            <a:off x="426822" y="1074404"/>
            <a:ext cx="8290356" cy="2683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5.3 Methods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1.“方法和材料”部分应清楚地说明已完成的工作</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2.可以用表格或流程图的形式来替代文本</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3.使用副标题／子标题以增加条理性和逻辑性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4.可以适当使用被动语态，因为在这部分需要强调的是所做的事情而不是做事的人</a:t>
            </a:r>
          </a:p>
        </p:txBody>
      </p:sp>
      <p:sp>
        <p:nvSpPr>
          <p:cNvPr id="341" name="Shape 341"/>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42" name="Shape 342"/>
          <p:cNvSpPr/>
          <p:nvPr/>
        </p:nvSpPr>
        <p:spPr>
          <a:xfrm>
            <a:off x="961659" y="70077"/>
            <a:ext cx="9937" cy="576001"/>
          </a:xfrm>
          <a:prstGeom prst="line">
            <a:avLst/>
          </a:prstGeom>
          <a:ln w="12700">
            <a:solidFill>
              <a:srgbClr val="FFFFFF"/>
            </a:solidFill>
            <a:miter/>
          </a:ln>
        </p:spPr>
        <p:txBody>
          <a:bodyPr lIns="45719" rIns="45719"/>
          <a:lstStyle/>
          <a:p>
            <a:pPr/>
          </a:p>
        </p:txBody>
      </p:sp>
      <p:sp>
        <p:nvSpPr>
          <p:cNvPr id="343" name="Shape 343"/>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46" name="Shape 34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47" name="Shape 347"/>
          <p:cNvSpPr/>
          <p:nvPr/>
        </p:nvSpPr>
        <p:spPr>
          <a:xfrm>
            <a:off x="426822" y="1074404"/>
            <a:ext cx="8290356" cy="31534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5.4 Introduction</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1.简介部分通常介于2到5段之间</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2.简介部分应该围绕研究的特定问题、假设或目标，而不是宽泛的背景介绍</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3.三段式：已知－未知－具体研究</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4.简介部分不应该包含结果，只需设置研究问题即可</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5.简介部分应当包含对以前的文献的概括</a:t>
            </a:r>
          </a:p>
        </p:txBody>
      </p:sp>
      <p:sp>
        <p:nvSpPr>
          <p:cNvPr id="348" name="Shape 348"/>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49" name="Shape 349"/>
          <p:cNvSpPr/>
          <p:nvPr/>
        </p:nvSpPr>
        <p:spPr>
          <a:xfrm>
            <a:off x="961659" y="70077"/>
            <a:ext cx="9937" cy="576001"/>
          </a:xfrm>
          <a:prstGeom prst="line">
            <a:avLst/>
          </a:prstGeom>
          <a:ln w="12700">
            <a:solidFill>
              <a:srgbClr val="FFFFFF"/>
            </a:solidFill>
            <a:miter/>
          </a:ln>
        </p:spPr>
        <p:txBody>
          <a:bodyPr lIns="45719" rIns="45719"/>
          <a:lstStyle/>
          <a:p>
            <a:pPr/>
          </a:p>
        </p:txBody>
      </p:sp>
      <p:sp>
        <p:nvSpPr>
          <p:cNvPr id="350" name="Shape 350"/>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Shape 352"/>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53" name="Shape 353"/>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54" name="Shape 354"/>
          <p:cNvSpPr/>
          <p:nvPr/>
        </p:nvSpPr>
        <p:spPr>
          <a:xfrm>
            <a:off x="426822" y="964401"/>
            <a:ext cx="8290356" cy="38392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5.5 Discussion</a:t>
            </a:r>
          </a:p>
          <a:p>
            <a:pPr lvl="2" indent="457200" defTabSz="914400">
              <a:lnSpc>
                <a:spcPct val="90000"/>
              </a:lnSpc>
              <a:spcBef>
                <a:spcPts val="1000"/>
              </a:spcBef>
              <a:defRPr b="1" sz="2200">
                <a:solidFill>
                  <a:srgbClr val="FF2600"/>
                </a:solidFill>
                <a:latin typeface="微软雅黑"/>
                <a:ea typeface="微软雅黑"/>
                <a:cs typeface="微软雅黑"/>
                <a:sym typeface="微软雅黑"/>
              </a:defRPr>
            </a:pPr>
            <a:r>
              <a:t>讨论是全文中自由度最大的部分，但同时也最具有挑战性</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1.简介部分提出问题，而讨论部分要回答问题，这需要用自己的数据或其他文献中的数据来支持结论</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2.讨论部分应当给出研究的总体含义，即：研究结果意味着什么、为什么所有人都应当关心这个结果，等等</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3.讨论部分应当说明研究的优点和不足，以及对未来研究工作的展望</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4.确保本学科领域以外的其他读者能够理解本项研究的重要性</a:t>
            </a:r>
          </a:p>
        </p:txBody>
      </p:sp>
      <p:sp>
        <p:nvSpPr>
          <p:cNvPr id="355" name="Shape 35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56" name="Shape 356"/>
          <p:cNvSpPr/>
          <p:nvPr/>
        </p:nvSpPr>
        <p:spPr>
          <a:xfrm>
            <a:off x="961659" y="70077"/>
            <a:ext cx="9937" cy="576001"/>
          </a:xfrm>
          <a:prstGeom prst="line">
            <a:avLst/>
          </a:prstGeom>
          <a:ln w="12700">
            <a:solidFill>
              <a:srgbClr val="FFFFFF"/>
            </a:solidFill>
            <a:miter/>
          </a:ln>
        </p:spPr>
        <p:txBody>
          <a:bodyPr lIns="45719" rIns="45719"/>
          <a:lstStyle/>
          <a:p>
            <a:pPr/>
          </a:p>
        </p:txBody>
      </p:sp>
      <p:sp>
        <p:nvSpPr>
          <p:cNvPr id="357" name="Shape 357"/>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9" name="Shape 359"/>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60" name="Shape 360"/>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61" name="Shape 361"/>
          <p:cNvSpPr/>
          <p:nvPr/>
        </p:nvSpPr>
        <p:spPr>
          <a:xfrm>
            <a:off x="426822" y="1074404"/>
            <a:ext cx="8290356" cy="34861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5.6 Abstract</a:t>
            </a:r>
          </a:p>
          <a:p>
            <a:pPr lvl="2" indent="457200" defTabSz="914400">
              <a:lnSpc>
                <a:spcPct val="90000"/>
              </a:lnSpc>
              <a:spcBef>
                <a:spcPts val="1000"/>
              </a:spcBef>
              <a:defRPr b="1" sz="2400">
                <a:solidFill>
                  <a:schemeClr val="accent1">
                    <a:lumOff val="-3333"/>
                  </a:schemeClr>
                </a:solidFill>
                <a:latin typeface="微软雅黑"/>
                <a:ea typeface="微软雅黑"/>
                <a:cs typeface="微软雅黑"/>
                <a:sym typeface="微软雅黑"/>
              </a:defRPr>
            </a:pPr>
            <a:r>
              <a:t>1.摘要是在论文完成后再写的，这样只需从论文各部分中选取主要内容进行概述</a:t>
            </a:r>
          </a:p>
          <a:p>
            <a:pPr lvl="2" indent="457200" defTabSz="914400">
              <a:lnSpc>
                <a:spcPct val="90000"/>
              </a:lnSpc>
              <a:spcBef>
                <a:spcPts val="1000"/>
              </a:spcBef>
              <a:defRPr b="1" sz="2400">
                <a:solidFill>
                  <a:schemeClr val="accent1">
                    <a:lumOff val="-3333"/>
                  </a:schemeClr>
                </a:solidFill>
                <a:latin typeface="微软雅黑"/>
                <a:ea typeface="微软雅黑"/>
                <a:cs typeface="微软雅黑"/>
                <a:sym typeface="微软雅黑"/>
              </a:defRPr>
            </a:pPr>
            <a:r>
              <a:t>2.在正文开始之前就撰写摘要的坏处：没有确定所有的图表、数据和内容，可能导致最初撰写的摘要不符合最终的分析，工作白费</a:t>
            </a:r>
          </a:p>
          <a:p>
            <a:pPr lvl="2" indent="457200" defTabSz="914400">
              <a:lnSpc>
                <a:spcPct val="90000"/>
              </a:lnSpc>
              <a:spcBef>
                <a:spcPts val="1000"/>
              </a:spcBef>
              <a:defRPr b="1" sz="2400">
                <a:solidFill>
                  <a:schemeClr val="accent1">
                    <a:lumOff val="-3333"/>
                  </a:schemeClr>
                </a:solidFill>
                <a:latin typeface="微软雅黑"/>
                <a:ea typeface="微软雅黑"/>
                <a:cs typeface="微软雅黑"/>
                <a:sym typeface="微软雅黑"/>
              </a:defRPr>
            </a:pPr>
            <a:r>
              <a:t>3.摘要的编写：明确陈述研究目的－快速总结所做的实验－得出一个简短的结论－研究的实际意义</a:t>
            </a:r>
          </a:p>
        </p:txBody>
      </p:sp>
      <p:sp>
        <p:nvSpPr>
          <p:cNvPr id="362" name="Shape 362"/>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05</a:t>
            </a:r>
          </a:p>
        </p:txBody>
      </p:sp>
      <p:sp>
        <p:nvSpPr>
          <p:cNvPr id="363" name="Shape 363"/>
          <p:cNvSpPr/>
          <p:nvPr/>
        </p:nvSpPr>
        <p:spPr>
          <a:xfrm>
            <a:off x="961659" y="70077"/>
            <a:ext cx="9937" cy="576001"/>
          </a:xfrm>
          <a:prstGeom prst="line">
            <a:avLst/>
          </a:prstGeom>
          <a:ln w="12700">
            <a:solidFill>
              <a:srgbClr val="FFFFFF"/>
            </a:solidFill>
            <a:miter/>
          </a:ln>
        </p:spPr>
        <p:txBody>
          <a:bodyPr lIns="45719" rIns="45719"/>
          <a:lstStyle/>
          <a:p>
            <a:pPr/>
          </a:p>
        </p:txBody>
      </p:sp>
      <p:sp>
        <p:nvSpPr>
          <p:cNvPr id="364" name="Shape 364"/>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67" name="Shape 367"/>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368" name="Shape 368"/>
          <p:cNvSpPr/>
          <p:nvPr/>
        </p:nvSpPr>
        <p:spPr>
          <a:xfrm>
            <a:off x="1826885" y="1884679"/>
            <a:ext cx="5490231" cy="1374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06 Unit 6</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ethical issues in scientific publishing</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Shape 370"/>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71" name="Shape 371"/>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72" name="Shape 372"/>
          <p:cNvSpPr/>
          <p:nvPr/>
        </p:nvSpPr>
        <p:spPr>
          <a:xfrm>
            <a:off x="426822" y="1074404"/>
            <a:ext cx="8290356" cy="33693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6.1 Plagiarism</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1.不是只有截取大段文字才叫剽窃，将别人的一个句子甚至是一个句子的一部分放入自己的文章中也可以构成剽窃</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2.如果需要使用别人的成果，则必须注明引用来源</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3.写作时要对材料有足够的了解，然后得出自己的结论和想法，否则很容易落入剽窃的陷阱</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4.“自窃”，即从自己以前发表的论文中直接截取内容到另一份论文中，也是不道德的</a:t>
            </a:r>
          </a:p>
        </p:txBody>
      </p:sp>
      <p:sp>
        <p:nvSpPr>
          <p:cNvPr id="373" name="Shape 373"/>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374" name="Shape 374"/>
          <p:cNvSpPr/>
          <p:nvPr/>
        </p:nvSpPr>
        <p:spPr>
          <a:xfrm>
            <a:off x="961659" y="70077"/>
            <a:ext cx="9937" cy="576001"/>
          </a:xfrm>
          <a:prstGeom prst="line">
            <a:avLst/>
          </a:prstGeom>
          <a:ln w="12700">
            <a:solidFill>
              <a:srgbClr val="FFFFFF"/>
            </a:solidFill>
            <a:miter/>
          </a:ln>
        </p:spPr>
        <p:txBody>
          <a:bodyPr lIns="45719" rIns="45719"/>
          <a:lstStyle/>
          <a:p>
            <a:pPr/>
          </a:p>
        </p:txBody>
      </p:sp>
      <p:sp>
        <p:nvSpPr>
          <p:cNvPr id="375" name="Shape 375"/>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78" name="Shape 378"/>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79" name="Shape 379"/>
          <p:cNvSpPr/>
          <p:nvPr/>
        </p:nvSpPr>
        <p:spPr>
          <a:xfrm>
            <a:off x="426822" y="895650"/>
            <a:ext cx="8290356" cy="39408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6.2 Authorship</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1.要成为一篇论文的作者，需要满足以下要求：</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（1）充分参与研究工作或论文撰写</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（2）足够了解论文内容</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（3）对论文承担法律责任</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2.作者的顺序</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（1）第一作者通常是撰写论文草稿的人或收集数据的人</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（2）最后一位作者通常是实验室或研究团队的负责人</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（3）中间作者应当按贡献度进行排序</a:t>
            </a:r>
          </a:p>
        </p:txBody>
      </p:sp>
      <p:sp>
        <p:nvSpPr>
          <p:cNvPr id="380" name="Shape 380"/>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381" name="Shape 381"/>
          <p:cNvSpPr/>
          <p:nvPr/>
        </p:nvSpPr>
        <p:spPr>
          <a:xfrm>
            <a:off x="961659" y="70077"/>
            <a:ext cx="9937" cy="576001"/>
          </a:xfrm>
          <a:prstGeom prst="line">
            <a:avLst/>
          </a:prstGeom>
          <a:ln w="12700">
            <a:solidFill>
              <a:srgbClr val="FFFFFF"/>
            </a:solidFill>
            <a:miter/>
          </a:ln>
        </p:spPr>
        <p:txBody>
          <a:bodyPr lIns="45719" rIns="45719"/>
          <a:lstStyle/>
          <a:p>
            <a:pPr/>
          </a:p>
        </p:txBody>
      </p:sp>
      <p:sp>
        <p:nvSpPr>
          <p:cNvPr id="382" name="Shape 382"/>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85" name="Shape 385"/>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86" name="Shape 386"/>
          <p:cNvSpPr/>
          <p:nvPr/>
        </p:nvSpPr>
        <p:spPr>
          <a:xfrm>
            <a:off x="426822" y="1074404"/>
            <a:ext cx="8290356" cy="30264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6.3 The submission process</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1.确定要提交的期刊（不一定是最著名的期刊，但一定是最合适的期刊）</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2.查看该期刊对论文写作格式的要求</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3.提交期刊（绝大多数情况是，投稿被拒绝然后修改之后重新提交）</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4.投稿被接受之后，应当仔细查看期刊的最终证明</a:t>
            </a:r>
          </a:p>
        </p:txBody>
      </p:sp>
      <p:sp>
        <p:nvSpPr>
          <p:cNvPr id="387" name="Shape 387"/>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388" name="Shape 388"/>
          <p:cNvSpPr/>
          <p:nvPr/>
        </p:nvSpPr>
        <p:spPr>
          <a:xfrm>
            <a:off x="961659" y="70077"/>
            <a:ext cx="9937" cy="576001"/>
          </a:xfrm>
          <a:prstGeom prst="line">
            <a:avLst/>
          </a:prstGeom>
          <a:ln w="12700">
            <a:solidFill>
              <a:srgbClr val="FFFFFF"/>
            </a:solidFill>
            <a:miter/>
          </a:ln>
        </p:spPr>
        <p:txBody>
          <a:bodyPr lIns="45719" rIns="45719"/>
          <a:lstStyle/>
          <a:p>
            <a:pPr/>
          </a:p>
        </p:txBody>
      </p:sp>
      <p:sp>
        <p:nvSpPr>
          <p:cNvPr id="389" name="Shape 389"/>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1" name="Shape 391"/>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392" name="Shape 392"/>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393" name="Shape 393"/>
          <p:cNvSpPr/>
          <p:nvPr/>
        </p:nvSpPr>
        <p:spPr>
          <a:xfrm>
            <a:off x="426822" y="1074404"/>
            <a:ext cx="8290356" cy="23406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6.4 Doing a peer review</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1.重点是批评作品，而不是作者</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2.避免居高临下、像老师一样对作者“讲课”</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3.说明这项工作的主要发现和重要性，以便从积极的角度入手</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4.在肯定之后，如果有的话，指出文章中一两个主要局限之处</a:t>
            </a:r>
          </a:p>
        </p:txBody>
      </p:sp>
      <p:sp>
        <p:nvSpPr>
          <p:cNvPr id="394" name="Shape 394"/>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06</a:t>
            </a:r>
          </a:p>
        </p:txBody>
      </p:sp>
      <p:sp>
        <p:nvSpPr>
          <p:cNvPr id="395" name="Shape 395"/>
          <p:cNvSpPr/>
          <p:nvPr/>
        </p:nvSpPr>
        <p:spPr>
          <a:xfrm>
            <a:off x="961659" y="70077"/>
            <a:ext cx="9937" cy="576001"/>
          </a:xfrm>
          <a:prstGeom prst="line">
            <a:avLst/>
          </a:prstGeom>
          <a:ln w="12700">
            <a:solidFill>
              <a:srgbClr val="FFFFFF"/>
            </a:solidFill>
            <a:miter/>
          </a:ln>
        </p:spPr>
        <p:txBody>
          <a:bodyPr lIns="45719" rIns="45719"/>
          <a:lstStyle/>
          <a:p>
            <a:pPr/>
          </a:p>
        </p:txBody>
      </p:sp>
      <p:sp>
        <p:nvSpPr>
          <p:cNvPr id="396" name="Shape 396"/>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9" name="Shape 399"/>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00" name="Shape 400"/>
          <p:cNvSpPr/>
          <p:nvPr/>
        </p:nvSpPr>
        <p:spPr>
          <a:xfrm>
            <a:off x="869696" y="1884679"/>
            <a:ext cx="7404607" cy="1742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3600">
                <a:solidFill>
                  <a:schemeClr val="accent1"/>
                </a:solidFill>
                <a:latin typeface="微软雅黑"/>
                <a:ea typeface="微软雅黑"/>
                <a:cs typeface="微软雅黑"/>
                <a:sym typeface="微软雅黑"/>
              </a:defRPr>
            </a:pPr>
            <a:r>
              <a:t>07 Unit 7</a:t>
            </a:r>
          </a:p>
          <a:p>
            <a:pPr algn="ctr">
              <a:defRPr b="1" sz="2400">
                <a:solidFill>
                  <a:schemeClr val="accent1"/>
                </a:solidFill>
                <a:latin typeface="微软雅黑"/>
                <a:ea typeface="微软雅黑"/>
                <a:cs typeface="微软雅黑"/>
                <a:sym typeface="微软雅黑"/>
              </a:defRPr>
            </a:pPr>
          </a:p>
          <a:p>
            <a:pPr algn="ctr">
              <a:defRPr b="1" sz="2400">
                <a:solidFill>
                  <a:schemeClr val="accent1"/>
                </a:solidFill>
                <a:latin typeface="微软雅黑"/>
                <a:ea typeface="微软雅黑"/>
                <a:cs typeface="微软雅黑"/>
                <a:sym typeface="微软雅黑"/>
              </a:defRPr>
            </a:pPr>
            <a:r>
              <a:t>review papers, grants, letters of recommendation,</a:t>
            </a:r>
          </a:p>
          <a:p>
            <a:pPr algn="ctr">
              <a:defRPr b="1" sz="2400">
                <a:solidFill>
                  <a:schemeClr val="accent1"/>
                </a:solidFill>
                <a:latin typeface="微软雅黑"/>
                <a:ea typeface="微软雅黑"/>
                <a:cs typeface="微软雅黑"/>
                <a:sym typeface="微软雅黑"/>
              </a:defRPr>
            </a:pPr>
            <a:r>
              <a:t>and personal essays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69" name="Shape 169"/>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70" name="Shape 170"/>
          <p:cNvSpPr/>
          <p:nvPr/>
        </p:nvSpPr>
        <p:spPr>
          <a:xfrm>
            <a:off x="487884" y="1169348"/>
            <a:ext cx="8290357" cy="27800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1.2 Examples of what not to do</a:t>
            </a:r>
          </a:p>
          <a:p>
            <a:pPr lvl="2" indent="457200" defTabSz="914400">
              <a:lnSpc>
                <a:spcPct val="90000"/>
              </a:lnSpc>
              <a:spcBef>
                <a:spcPts val="1000"/>
              </a:spcBef>
              <a:defRPr b="1" sz="2500">
                <a:solidFill>
                  <a:schemeClr val="accent1">
                    <a:lumOff val="-3333"/>
                  </a:schemeClr>
                </a:solidFill>
                <a:latin typeface="微软雅黑"/>
                <a:ea typeface="微软雅黑"/>
                <a:cs typeface="微软雅黑"/>
                <a:sym typeface="微软雅黑"/>
              </a:defRPr>
            </a:pPr>
            <a:r>
              <a:t>－真正的科学文献读起来应该是愉快的、有趣的。</a:t>
            </a:r>
          </a:p>
          <a:p>
            <a:pPr lvl="2" indent="457200" defTabSz="914400">
              <a:lnSpc>
                <a:spcPct val="90000"/>
              </a:lnSpc>
              <a:spcBef>
                <a:spcPts val="1000"/>
              </a:spcBef>
              <a:defRPr b="1" sz="2500">
                <a:solidFill>
                  <a:schemeClr val="accent1">
                    <a:lumOff val="-3333"/>
                  </a:schemeClr>
                </a:solidFill>
                <a:latin typeface="微软雅黑"/>
                <a:ea typeface="微软雅黑"/>
                <a:cs typeface="微软雅黑"/>
                <a:sym typeface="微软雅黑"/>
              </a:defRPr>
            </a:pPr>
            <a:r>
              <a:t>－“有时当我读科学文献时，我觉得是否作者是故意写得晦涩，如果他们是故意试图掩盖他们的材料，意在希望如果没有人理解，那么就没有人能在他们的研究中找出漏洞。”</a:t>
            </a:r>
          </a:p>
        </p:txBody>
      </p:sp>
      <p:sp>
        <p:nvSpPr>
          <p:cNvPr id="171" name="Shape 171"/>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72" name="Shape 172"/>
          <p:cNvSpPr/>
          <p:nvPr/>
        </p:nvSpPr>
        <p:spPr>
          <a:xfrm>
            <a:off x="961659" y="70077"/>
            <a:ext cx="9937" cy="576001"/>
          </a:xfrm>
          <a:prstGeom prst="line">
            <a:avLst/>
          </a:prstGeom>
          <a:ln w="12700">
            <a:solidFill>
              <a:srgbClr val="FFFFFF"/>
            </a:solidFill>
            <a:miter/>
          </a:ln>
        </p:spPr>
        <p:txBody>
          <a:bodyPr lIns="45719" rIns="45719"/>
          <a:lstStyle/>
          <a:p>
            <a:pPr/>
          </a:p>
        </p:txBody>
      </p:sp>
      <p:sp>
        <p:nvSpPr>
          <p:cNvPr id="173" name="Shape 173"/>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Shape 402"/>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03" name="Shape 403"/>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404" name="Shape 404"/>
          <p:cNvSpPr/>
          <p:nvPr/>
        </p:nvSpPr>
        <p:spPr>
          <a:xfrm>
            <a:off x="426822" y="1074404"/>
            <a:ext cx="8290356" cy="28105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7.1 Writing a review article</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1.广泛搜索文献，同时要突出重点</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2.确定文章的组织方式，可以使用EndNote和Mendeley等软件</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3.尽可能以简洁、生动的方式进行写作，因为读者可能来自各</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个领域</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4.评论文章通常以摘要开头，建议最后再写摘要</a:t>
            </a:r>
          </a:p>
        </p:txBody>
      </p:sp>
      <p:sp>
        <p:nvSpPr>
          <p:cNvPr id="405" name="Shape 40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07</a:t>
            </a:r>
          </a:p>
        </p:txBody>
      </p:sp>
      <p:sp>
        <p:nvSpPr>
          <p:cNvPr id="406" name="Shape 406"/>
          <p:cNvSpPr/>
          <p:nvPr/>
        </p:nvSpPr>
        <p:spPr>
          <a:xfrm>
            <a:off x="961659" y="70077"/>
            <a:ext cx="9937" cy="576001"/>
          </a:xfrm>
          <a:prstGeom prst="line">
            <a:avLst/>
          </a:prstGeom>
          <a:ln w="12700">
            <a:solidFill>
              <a:srgbClr val="FFFFFF"/>
            </a:solidFill>
            <a:miter/>
          </a:ln>
        </p:spPr>
        <p:txBody>
          <a:bodyPr lIns="45719" rIns="45719"/>
          <a:lstStyle/>
          <a:p>
            <a:pPr/>
          </a:p>
        </p:txBody>
      </p:sp>
      <p:sp>
        <p:nvSpPr>
          <p:cNvPr id="407" name="Shape 407"/>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10" name="Shape 410"/>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411" name="Shape 411"/>
          <p:cNvSpPr/>
          <p:nvPr/>
        </p:nvSpPr>
        <p:spPr>
          <a:xfrm>
            <a:off x="426822" y="947578"/>
            <a:ext cx="8290356" cy="39039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7.2 Grants——10个写作技巧</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1.确定审查标准       2.制定计划并定期编写       3.找到研究定位</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4.将特定目标文档（指项目期间关于研究计划的一页描述）用作线路图，内容必须包括研究问题的重要性，总体目标，具体工作，预期结果和影响。</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5.打造一流的团队，协调性强的团队以及具有多种技能和知识的研究人员对于研究复杂问题十分有效</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6.制定完整的研究计划       7.广泛接受不同读者的反馈</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8.讲述一个一致且连贯的故事       9.遵循特定要求并进行校对</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10.回收并重新提交</a:t>
            </a:r>
          </a:p>
        </p:txBody>
      </p:sp>
      <p:sp>
        <p:nvSpPr>
          <p:cNvPr id="412" name="Shape 412"/>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07</a:t>
            </a:r>
          </a:p>
        </p:txBody>
      </p:sp>
      <p:sp>
        <p:nvSpPr>
          <p:cNvPr id="413" name="Shape 413"/>
          <p:cNvSpPr/>
          <p:nvPr/>
        </p:nvSpPr>
        <p:spPr>
          <a:xfrm>
            <a:off x="961659" y="70077"/>
            <a:ext cx="9937" cy="576001"/>
          </a:xfrm>
          <a:prstGeom prst="line">
            <a:avLst/>
          </a:prstGeom>
          <a:ln w="12700">
            <a:solidFill>
              <a:srgbClr val="FFFFFF"/>
            </a:solidFill>
            <a:miter/>
          </a:ln>
        </p:spPr>
        <p:txBody>
          <a:bodyPr lIns="45719" rIns="45719"/>
          <a:lstStyle/>
          <a:p>
            <a:pPr/>
          </a:p>
        </p:txBody>
      </p:sp>
      <p:sp>
        <p:nvSpPr>
          <p:cNvPr id="414" name="Shape 414"/>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417" name="Shape 41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418" name="Shape 418"/>
          <p:cNvSpPr/>
          <p:nvPr/>
        </p:nvSpPr>
        <p:spPr>
          <a:xfrm>
            <a:off x="426822" y="1062376"/>
            <a:ext cx="8290356" cy="31991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7.2 Grants——特定目标文档</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1.在简介部分回答一个问题：这项研究重要吗？</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2.总结相关的最新的知识，提供足够的背景知识</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3.提出研究目标（大的、长期的），然后缩小焦点并描述所提出研究的目标（小的、短期的）</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4.描述初步数据或其他有助于所提出假设的数据</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5.简要描述用于检验假设的方法和预期收益</a:t>
            </a:r>
          </a:p>
        </p:txBody>
      </p:sp>
      <p:sp>
        <p:nvSpPr>
          <p:cNvPr id="419" name="Shape 41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07</a:t>
            </a:r>
          </a:p>
        </p:txBody>
      </p:sp>
      <p:sp>
        <p:nvSpPr>
          <p:cNvPr id="420" name="Shape 420"/>
          <p:cNvSpPr/>
          <p:nvPr/>
        </p:nvSpPr>
        <p:spPr>
          <a:xfrm>
            <a:off x="961659" y="70077"/>
            <a:ext cx="9937" cy="576001"/>
          </a:xfrm>
          <a:prstGeom prst="line">
            <a:avLst/>
          </a:prstGeom>
          <a:ln w="12700">
            <a:solidFill>
              <a:srgbClr val="FFFFFF"/>
            </a:solidFill>
            <a:miter/>
          </a:ln>
        </p:spPr>
        <p:txBody>
          <a:bodyPr lIns="45719" rIns="45719"/>
          <a:lstStyle/>
          <a:p>
            <a:pPr/>
          </a:p>
        </p:txBody>
      </p:sp>
      <p:sp>
        <p:nvSpPr>
          <p:cNvPr id="421" name="Shape 421"/>
          <p:cNvSpPr/>
          <p:nvPr>
            <p:ph type="sldNum" sz="quarter" idx="2"/>
          </p:nvPr>
        </p:nvSpPr>
        <p:spPr>
          <a:xfrm>
            <a:off x="8645400" y="4756330"/>
            <a:ext cx="259530"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3" name="Shape 423"/>
          <p:cNvSpPr/>
          <p:nvPr/>
        </p:nvSpPr>
        <p:spPr>
          <a:xfrm>
            <a:off x="0" y="0"/>
            <a:ext cx="9144000" cy="281019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424" name="Shape 424"/>
          <p:cNvSpPr/>
          <p:nvPr/>
        </p:nvSpPr>
        <p:spPr>
          <a:xfrm>
            <a:off x="268502" y="749127"/>
            <a:ext cx="8587948" cy="3645246"/>
          </a:xfrm>
          <a:prstGeom prst="rect">
            <a:avLst/>
          </a:prstGeom>
          <a:solidFill>
            <a:srgbClr val="FFFFFF"/>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25" name="Shape 425"/>
          <p:cNvSpPr/>
          <p:nvPr/>
        </p:nvSpPr>
        <p:spPr>
          <a:xfrm>
            <a:off x="592625" y="1376679"/>
            <a:ext cx="6887194" cy="197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2300">
                <a:solidFill>
                  <a:schemeClr val="accent1"/>
                </a:solidFill>
                <a:latin typeface="微软雅黑"/>
                <a:ea typeface="微软雅黑"/>
                <a:cs typeface="微软雅黑"/>
                <a:sym typeface="微软雅黑"/>
              </a:defRPr>
            </a:pPr>
            <a:r>
              <a:rPr u="sng">
                <a:solidFill>
                  <a:srgbClr val="000000"/>
                </a:solidFill>
                <a:uFill>
                  <a:solidFill>
                    <a:srgbClr val="000000"/>
                  </a:solidFill>
                </a:uFill>
                <a:hlinkClick r:id="rId2" invalidUrl="" action="" tgtFrame="" tooltip="" history="1" highlightClick="0" endSnd="0"/>
              </a:rPr>
              <a:t>https://www.coursera.org/learn/sciwrite</a:t>
            </a:r>
          </a:p>
          <a:p>
            <a:pPr>
              <a:defRPr b="1" sz="2300">
                <a:solidFill>
                  <a:schemeClr val="accent1"/>
                </a:solidFill>
                <a:latin typeface="微软雅黑"/>
                <a:ea typeface="微软雅黑"/>
                <a:cs typeface="微软雅黑"/>
                <a:sym typeface="微软雅黑"/>
              </a:defRPr>
            </a:pPr>
          </a:p>
          <a:p>
            <a:pPr>
              <a:defRPr b="1" sz="2300">
                <a:solidFill>
                  <a:schemeClr val="accent1"/>
                </a:solidFill>
                <a:latin typeface="微软雅黑"/>
                <a:ea typeface="微软雅黑"/>
                <a:cs typeface="微软雅黑"/>
                <a:sym typeface="微软雅黑"/>
              </a:defRPr>
            </a:pPr>
          </a:p>
          <a:p>
            <a:pPr>
              <a:defRPr b="1" sz="2300">
                <a:solidFill>
                  <a:schemeClr val="accent1"/>
                </a:solidFill>
                <a:latin typeface="微软雅黑"/>
                <a:ea typeface="微软雅黑"/>
                <a:cs typeface="微软雅黑"/>
                <a:sym typeface="微软雅黑"/>
              </a:defRPr>
            </a:pPr>
            <a:r>
              <a:t>《如何成为学术论文写作高手》，[美]史帝夫·华乐丝</a:t>
            </a:r>
          </a:p>
          <a:p>
            <a:pPr>
              <a:defRPr b="1" sz="2300">
                <a:solidFill>
                  <a:schemeClr val="accent1"/>
                </a:solidFill>
                <a:latin typeface="微软雅黑"/>
                <a:ea typeface="微软雅黑"/>
                <a:cs typeface="微软雅黑"/>
                <a:sym typeface="微软雅黑"/>
              </a:defRPr>
            </a:pPr>
            <a:r>
              <a:t>（Steve Wallace），北京大学出版社</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nvSpPr>
        <p:spPr>
          <a:xfrm rot="16200000">
            <a:off x="6427480" y="2409082"/>
            <a:ext cx="2751140" cy="2751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sp>
        <p:nvSpPr>
          <p:cNvPr id="428" name="Shape 428"/>
          <p:cNvSpPr/>
          <p:nvPr/>
        </p:nvSpPr>
        <p:spPr>
          <a:xfrm rot="5400000">
            <a:off x="-28260" y="-1"/>
            <a:ext cx="2751139" cy="27511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a:miter lim="400000"/>
          </a:ln>
        </p:spPr>
        <p:txBody>
          <a:bodyPr lIns="45719" rIns="45719" anchor="ctr"/>
          <a:lstStyle/>
          <a:p>
            <a:pPr algn="ctr">
              <a:defRPr>
                <a:solidFill>
                  <a:srgbClr val="FFFFFF"/>
                </a:solidFill>
              </a:defRPr>
            </a:pPr>
          </a:p>
        </p:txBody>
      </p:sp>
      <p:pic>
        <p:nvPicPr>
          <p:cNvPr id="429" name="image3.jpg" descr="https://timgsa.baidu.com/timg?image&amp;quality=80&amp;size=b9999_10000&amp;sec=1571245038681&amp;di=820fdb9241b819520df2999381fc676d&amp;imgtype=0&amp;src=http%3A%2F%2Fwx1.sinaimg.cn%2Flarge%2F656381f0gy1fs3ucf6kkcj20p00e2av2.jpg"/>
          <p:cNvPicPr>
            <a:picLocks noChangeAspect="1"/>
          </p:cNvPicPr>
          <p:nvPr/>
        </p:nvPicPr>
        <p:blipFill>
          <a:blip r:embed="rId2">
            <a:extLst/>
          </a:blip>
          <a:srcRect l="0" t="2870" r="0" b="13461"/>
          <a:stretch>
            <a:fillRect/>
          </a:stretch>
        </p:blipFill>
        <p:spPr>
          <a:xfrm>
            <a:off x="137060" y="609947"/>
            <a:ext cx="8856005" cy="3932317"/>
          </a:xfrm>
          <a:prstGeom prst="rect">
            <a:avLst/>
          </a:prstGeom>
          <a:ln w="12700">
            <a:miter lim="400000"/>
          </a:ln>
        </p:spPr>
      </p:pic>
      <p:sp>
        <p:nvSpPr>
          <p:cNvPr id="430" name="Shape 430"/>
          <p:cNvSpPr/>
          <p:nvPr/>
        </p:nvSpPr>
        <p:spPr>
          <a:xfrm>
            <a:off x="138003" y="604872"/>
            <a:ext cx="8851891" cy="3960002"/>
          </a:xfrm>
          <a:prstGeom prst="rect">
            <a:avLst/>
          </a:prstGeom>
          <a:solidFill>
            <a:srgbClr val="FFFFFF">
              <a:alpha val="80000"/>
            </a:srgbClr>
          </a:solidFill>
          <a:ln w="12700">
            <a:miter lim="400000"/>
          </a:ln>
          <a:effectLst>
            <a:outerShdw sx="100000" sy="100000" kx="0" ky="0" algn="b" rotWithShape="0" blurRad="254000" dist="254000" dir="5400000">
              <a:srgbClr val="000000">
                <a:alpha val="40000"/>
              </a:srgbClr>
            </a:outerShdw>
          </a:effectLst>
        </p:spPr>
        <p:txBody>
          <a:bodyPr lIns="45719" rIns="45719" anchor="ctr"/>
          <a:lstStyle/>
          <a:p>
            <a:pPr algn="ctr">
              <a:defRPr>
                <a:solidFill>
                  <a:srgbClr val="FFFFFF"/>
                </a:solidFill>
              </a:defRPr>
            </a:pPr>
          </a:p>
        </p:txBody>
      </p:sp>
      <p:sp>
        <p:nvSpPr>
          <p:cNvPr id="431" name="Shape 4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501864" y="2677204"/>
            <a:ext cx="6089910" cy="72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b="1" sz="3600">
                <a:solidFill>
                  <a:schemeClr val="accent1"/>
                </a:solidFill>
                <a:latin typeface="微软雅黑"/>
                <a:ea typeface="微软雅黑"/>
                <a:cs typeface="微软雅黑"/>
                <a:sym typeface="微软雅黑"/>
              </a:defRPr>
            </a:lvl1pPr>
          </a:lstStyle>
          <a:p>
            <a:pPr/>
            <a:r>
              <a:t>感 谢 您 的 观 看</a:t>
            </a:r>
          </a:p>
        </p:txBody>
      </p:sp>
      <p:sp>
        <p:nvSpPr>
          <p:cNvPr id="432" name="Shape 432"/>
          <p:cNvSpPr/>
          <p:nvPr/>
        </p:nvSpPr>
        <p:spPr>
          <a:xfrm flipV="1">
            <a:off x="2510616" y="963970"/>
            <a:ext cx="1" cy="1332001"/>
          </a:xfrm>
          <a:prstGeom prst="line">
            <a:avLst/>
          </a:prstGeom>
          <a:ln w="19050">
            <a:solidFill>
              <a:schemeClr val="accent1"/>
            </a:solidFill>
            <a:miter/>
          </a:ln>
        </p:spPr>
        <p:txBody>
          <a:bodyPr lIns="45719" rIns="45719"/>
          <a:lstStyle/>
          <a:p>
            <a:pPr/>
          </a:p>
        </p:txBody>
      </p:sp>
      <p:pic>
        <p:nvPicPr>
          <p:cNvPr id="433" name="image6.png"/>
          <p:cNvPicPr>
            <a:picLocks noChangeAspect="1"/>
          </p:cNvPicPr>
          <p:nvPr/>
        </p:nvPicPr>
        <p:blipFill>
          <a:blip r:embed="rId3">
            <a:extLst/>
          </a:blip>
          <a:stretch>
            <a:fillRect/>
          </a:stretch>
        </p:blipFill>
        <p:spPr>
          <a:xfrm>
            <a:off x="991083" y="1089970"/>
            <a:ext cx="1059234" cy="1080000"/>
          </a:xfrm>
          <a:prstGeom prst="rect">
            <a:avLst/>
          </a:prstGeom>
          <a:ln w="12700">
            <a:miter lim="400000"/>
          </a:ln>
        </p:spPr>
      </p:pic>
      <p:sp>
        <p:nvSpPr>
          <p:cNvPr id="434" name="Shape 434"/>
          <p:cNvSpPr/>
          <p:nvPr/>
        </p:nvSpPr>
        <p:spPr>
          <a:xfrm>
            <a:off x="2928054" y="901644"/>
            <a:ext cx="6016720"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150000"/>
              </a:lnSpc>
              <a:defRPr b="1" sz="1400">
                <a:solidFill>
                  <a:schemeClr val="accent1"/>
                </a:solidFill>
                <a:latin typeface="微软雅黑"/>
                <a:ea typeface="微软雅黑"/>
                <a:cs typeface="微软雅黑"/>
                <a:sym typeface="微软雅黑"/>
              </a:defRPr>
            </a:pPr>
            <a:r>
              <a:t>孙锐</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中国地质大学（武汉）</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地理与信息工程学院 </a:t>
            </a:r>
            <a:r>
              <a:t>&amp; </a:t>
            </a:r>
            <a:r>
              <a:t>国家</a:t>
            </a:r>
            <a:r>
              <a:t>GIS</a:t>
            </a:r>
            <a:r>
              <a:t>工程技术研究中心</a:t>
            </a:r>
            <a:endParaRPr sz="1800">
              <a:solidFill>
                <a:srgbClr val="FFFFFF"/>
              </a:solidFill>
              <a:latin typeface="Meiryo UI"/>
              <a:ea typeface="Meiryo UI"/>
              <a:cs typeface="Meiryo UI"/>
              <a:sym typeface="Meiryo UI"/>
            </a:endParaRPr>
          </a:p>
          <a:p>
            <a:pPr defTabSz="514350">
              <a:lnSpc>
                <a:spcPct val="150000"/>
              </a:lnSpc>
              <a:tabLst>
                <a:tab pos="2146300" algn="l"/>
              </a:tabLst>
              <a:defRPr sz="1400">
                <a:solidFill>
                  <a:schemeClr val="accent1"/>
                </a:solidFill>
                <a:latin typeface="微软雅黑"/>
                <a:ea typeface="微软雅黑"/>
                <a:cs typeface="微软雅黑"/>
                <a:sym typeface="微软雅黑"/>
              </a:defRPr>
            </a:pPr>
            <a:r>
              <a:t>地理空间智能与遥感应用实验室（</a:t>
            </a:r>
            <a:r>
              <a:t>GIRSAL</a:t>
            </a:r>
            <a:r>
              <a:t>）</a:t>
            </a:r>
          </a:p>
        </p:txBody>
      </p:sp>
      <p:sp>
        <p:nvSpPr>
          <p:cNvPr id="435" name="Shape 435"/>
          <p:cNvSpPr/>
          <p:nvPr/>
        </p:nvSpPr>
        <p:spPr>
          <a:xfrm>
            <a:off x="5127488" y="40753"/>
            <a:ext cx="3945075" cy="6286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lnSpc>
                <a:spcPct val="90000"/>
              </a:lnSpc>
              <a:spcBef>
                <a:spcPts val="1000"/>
              </a:spcBef>
              <a:defRPr sz="1200">
                <a:solidFill>
                  <a:schemeClr val="accent1"/>
                </a:solidFill>
                <a:latin typeface="微软雅黑"/>
                <a:ea typeface="微软雅黑"/>
                <a:cs typeface="微软雅黑"/>
                <a:sym typeface="微软雅黑"/>
              </a:defRPr>
            </a:pPr>
            <a:r>
              <a:t>GIRSAL组会</a:t>
            </a:r>
          </a:p>
          <a:p>
            <a:pPr defTabSz="914400">
              <a:lnSpc>
                <a:spcPct val="90000"/>
              </a:lnSpc>
              <a:spcBef>
                <a:spcPts val="1000"/>
              </a:spcBef>
              <a:defRPr sz="1200">
                <a:solidFill>
                  <a:schemeClr val="accent1"/>
                </a:solidFill>
                <a:latin typeface="微软雅黑"/>
                <a:ea typeface="微软雅黑"/>
                <a:cs typeface="微软雅黑"/>
                <a:sym typeface="微软雅黑"/>
              </a:defRPr>
            </a:pPr>
            <a:r>
              <a:t>2020年3月31日 中国 山东 滨州</a:t>
            </a:r>
          </a:p>
        </p:txBody>
      </p:sp>
      <p:sp>
        <p:nvSpPr>
          <p:cNvPr id="436" name="Shape 436"/>
          <p:cNvSpPr/>
          <p:nvPr/>
        </p:nvSpPr>
        <p:spPr>
          <a:xfrm>
            <a:off x="889800" y="4725842"/>
            <a:ext cx="521230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A6A6A6"/>
                </a:solidFill>
                <a:latin typeface="微软雅黑 Light"/>
                <a:ea typeface="微软雅黑 Light"/>
                <a:cs typeface="微软雅黑 Light"/>
                <a:sym typeface="微软雅黑 Light"/>
              </a:defRPr>
            </a:pPr>
            <a:r>
              <a:t>Geospatial Intelligence and Remote Sensing Application Lab @</a:t>
            </a:r>
            <a:r>
              <a:t> </a:t>
            </a:r>
            <a:r>
              <a:t>CUG</a:t>
            </a:r>
          </a:p>
        </p:txBody>
      </p:sp>
      <p:sp>
        <p:nvSpPr>
          <p:cNvPr id="437" name="Shape 43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639560" y="3289548"/>
            <a:ext cx="5997526" cy="307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defTabSz="514350">
              <a:tabLst>
                <a:tab pos="2146300" algn="l"/>
              </a:tabLst>
              <a:defRPr spc="300" sz="1400">
                <a:solidFill>
                  <a:schemeClr val="accent1"/>
                </a:solidFill>
                <a:latin typeface="微软雅黑"/>
                <a:ea typeface="微软雅黑"/>
                <a:cs typeface="微软雅黑"/>
                <a:sym typeface="微软雅黑"/>
              </a:defRPr>
            </a:lvl1pPr>
          </a:lstStyle>
          <a:p>
            <a:pPr/>
            <a:r>
              <a:t>Thank you for watching</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76" name="Shape 176"/>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77" name="Shape 177"/>
          <p:cNvSpPr/>
          <p:nvPr/>
        </p:nvSpPr>
        <p:spPr>
          <a:xfrm>
            <a:off x="487884" y="1169348"/>
            <a:ext cx="8290357" cy="29603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1.2 Examples of what not to do</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－“（在学术世界）他不关心没有人读它或理解它，只要它发表。这其实有点说出了真相对不对？我们有发论文的压力，有的时候这会令你觉得</a:t>
            </a:r>
            <a:r>
              <a:rPr>
                <a:solidFill>
                  <a:srgbClr val="FF2600"/>
                </a:solidFill>
              </a:rPr>
              <a:t>你只是需要发表论文，并能在你的简历上添上一笔。这是一个耻辱，因为显然这不应该是科学的目标。</a:t>
            </a:r>
            <a:r>
              <a:t>如果没有人关心你的工作、没人读，那么显然，它根本不会推动科学的前进。所以当你坐下来写东西的时候，我想让你仔细考虑确保你的读者理解你的写作，你的读者喜欢你的写作，你想让你的读者在意。如果你这样做，他们就更有可能了解你的想法，他们就更有可能引用你的论文，也更有可能推动科学前进。”</a:t>
            </a:r>
          </a:p>
        </p:txBody>
      </p:sp>
      <p:sp>
        <p:nvSpPr>
          <p:cNvPr id="178" name="Shape 178"/>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79" name="Shape 179"/>
          <p:cNvSpPr/>
          <p:nvPr/>
        </p:nvSpPr>
        <p:spPr>
          <a:xfrm>
            <a:off x="961659" y="70077"/>
            <a:ext cx="9937" cy="576001"/>
          </a:xfrm>
          <a:prstGeom prst="line">
            <a:avLst/>
          </a:prstGeom>
          <a:ln w="12700">
            <a:solidFill>
              <a:srgbClr val="FFFFFF"/>
            </a:solidFill>
            <a:miter/>
          </a:ln>
        </p:spPr>
        <p:txBody>
          <a:bodyPr lIns="45719" rIns="45719"/>
          <a:lstStyle/>
          <a:p>
            <a:pPr/>
          </a:p>
        </p:txBody>
      </p:sp>
      <p:sp>
        <p:nvSpPr>
          <p:cNvPr id="180" name="Shape 180"/>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83" name="Shape 183"/>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84" name="Shape 184"/>
          <p:cNvSpPr/>
          <p:nvPr/>
        </p:nvSpPr>
        <p:spPr>
          <a:xfrm>
            <a:off x="426822" y="1074404"/>
            <a:ext cx="8290356" cy="276479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1.3 Overview, principles of effective writing</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1.尽量使用动词的原本形式，减少使用动词的名词形式</a:t>
            </a:r>
          </a:p>
          <a:p>
            <a:pPr lvl="2" indent="4572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（这一点在后面2.3的部分还会讲到）</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2.尽量减少使用不必要的术语和缩写</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3.尽量使用准确的词汇，而不是含糊不清的词汇</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4.减少字数，去掉不必要的单词和词组，摆脱杂乱和冗长</a:t>
            </a:r>
          </a:p>
        </p:txBody>
      </p:sp>
      <p:sp>
        <p:nvSpPr>
          <p:cNvPr id="185" name="Shape 185"/>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86" name="Shape 186"/>
          <p:cNvSpPr/>
          <p:nvPr/>
        </p:nvSpPr>
        <p:spPr>
          <a:xfrm>
            <a:off x="961659" y="70077"/>
            <a:ext cx="9937" cy="576001"/>
          </a:xfrm>
          <a:prstGeom prst="line">
            <a:avLst/>
          </a:prstGeom>
          <a:ln w="12700">
            <a:solidFill>
              <a:srgbClr val="FFFFFF"/>
            </a:solidFill>
            <a:miter/>
          </a:ln>
        </p:spPr>
        <p:txBody>
          <a:bodyPr lIns="45719" rIns="45719"/>
          <a:lstStyle/>
          <a:p>
            <a:pPr/>
          </a:p>
        </p:txBody>
      </p:sp>
      <p:sp>
        <p:nvSpPr>
          <p:cNvPr id="187" name="Shape 187"/>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90" name="Shape 190"/>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91" name="Shape 191"/>
          <p:cNvSpPr/>
          <p:nvPr/>
        </p:nvSpPr>
        <p:spPr>
          <a:xfrm>
            <a:off x="426822" y="1074404"/>
            <a:ext cx="8290356" cy="31432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1.4 Cut the clutter</a:t>
            </a:r>
          </a:p>
          <a:p>
            <a:pPr lvl="2" indent="457200" defTabSz="914400">
              <a:lnSpc>
                <a:spcPct val="90000"/>
              </a:lnSpc>
              <a:spcBef>
                <a:spcPts val="1000"/>
              </a:spcBef>
              <a:defRPr b="1" sz="2200">
                <a:solidFill>
                  <a:srgbClr val="FF2600"/>
                </a:solidFill>
                <a:latin typeface="微软雅黑"/>
                <a:ea typeface="微软雅黑"/>
                <a:cs typeface="微软雅黑"/>
                <a:sym typeface="微软雅黑"/>
              </a:defRPr>
            </a:pPr>
            <a:r>
              <a:t>良好的写作秘诀就是把每个句子删到最精简的程度。</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1.保持谨慎和果断的态度，删除废话和多余的词。</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“众所周知”，“它已经被证明”，“它被认为是”，“应该强调的是”，……</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2.注意能够被缩短的长单词或词语</a:t>
            </a:r>
          </a:p>
          <a:p>
            <a:pPr lvl="3" indent="685800" defTabSz="914400">
              <a:lnSpc>
                <a:spcPct val="90000"/>
              </a:lnSpc>
              <a:spcBef>
                <a:spcPts val="1000"/>
              </a:spcBef>
              <a:defRPr b="1" sz="1700">
                <a:solidFill>
                  <a:schemeClr val="accent1">
                    <a:lumOff val="-3333"/>
                  </a:schemeClr>
                </a:solidFill>
                <a:latin typeface="微软雅黑"/>
                <a:ea typeface="微软雅黑"/>
                <a:cs typeface="微软雅黑"/>
                <a:sym typeface="微软雅黑"/>
              </a:defRPr>
            </a:pPr>
            <a:r>
              <a:t>例：“增强肌肉和心肺功能”——“健身”</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3.避免形容词和名词内容的重复</a:t>
            </a:r>
          </a:p>
        </p:txBody>
      </p:sp>
      <p:sp>
        <p:nvSpPr>
          <p:cNvPr id="192" name="Shape 192"/>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193" name="Shape 193"/>
          <p:cNvSpPr/>
          <p:nvPr/>
        </p:nvSpPr>
        <p:spPr>
          <a:xfrm>
            <a:off x="961659" y="70077"/>
            <a:ext cx="9937" cy="576001"/>
          </a:xfrm>
          <a:prstGeom prst="line">
            <a:avLst/>
          </a:prstGeom>
          <a:ln w="12700">
            <a:solidFill>
              <a:srgbClr val="FFFFFF"/>
            </a:solidFill>
            <a:miter/>
          </a:ln>
        </p:spPr>
        <p:txBody>
          <a:bodyPr lIns="45719" rIns="45719"/>
          <a:lstStyle/>
          <a:p>
            <a:pPr/>
          </a:p>
        </p:txBody>
      </p:sp>
      <p:sp>
        <p:nvSpPr>
          <p:cNvPr id="194" name="Shape 194"/>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197" name="Shape 197"/>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198" name="Shape 198"/>
          <p:cNvSpPr/>
          <p:nvPr/>
        </p:nvSpPr>
        <p:spPr>
          <a:xfrm>
            <a:off x="426822" y="1074404"/>
            <a:ext cx="8290356" cy="3054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1.4 Cut the clutter</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4.减少使用副词（见2.3）</a:t>
            </a:r>
          </a:p>
          <a:p>
            <a:pPr lvl="2" indent="457200" defTabSz="914400">
              <a:lnSpc>
                <a:spcPct val="90000"/>
              </a:lnSpc>
              <a:spcBef>
                <a:spcPts val="1000"/>
              </a:spcBef>
              <a:defRPr b="1" sz="2200">
                <a:solidFill>
                  <a:schemeClr val="accent1">
                    <a:lumOff val="-3333"/>
                  </a:schemeClr>
                </a:solidFill>
                <a:latin typeface="微软雅黑"/>
                <a:ea typeface="微软雅黑"/>
                <a:cs typeface="微软雅黑"/>
                <a:sym typeface="微软雅黑"/>
              </a:defRPr>
            </a:pPr>
            <a:r>
              <a:t>5.短语的简化</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a majority of ＝ most       a number of ＝ many</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all three of the ＝ the three     give rise to ＝ cause</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due to the fact that ＝ because     have an effect on ＝ affect</a:t>
            </a:r>
          </a:p>
          <a:p>
            <a:pPr lvl="3" indent="6858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a:t>
            </a:r>
          </a:p>
        </p:txBody>
      </p:sp>
      <p:sp>
        <p:nvSpPr>
          <p:cNvPr id="199" name="Shape 199"/>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200" name="Shape 200"/>
          <p:cNvSpPr/>
          <p:nvPr/>
        </p:nvSpPr>
        <p:spPr>
          <a:xfrm>
            <a:off x="961659" y="70077"/>
            <a:ext cx="9937" cy="576001"/>
          </a:xfrm>
          <a:prstGeom prst="line">
            <a:avLst/>
          </a:prstGeom>
          <a:ln w="12700">
            <a:solidFill>
              <a:srgbClr val="FFFFFF"/>
            </a:solidFill>
            <a:miter/>
          </a:ln>
        </p:spPr>
        <p:txBody>
          <a:bodyPr lIns="45719" rIns="45719"/>
          <a:lstStyle/>
          <a:p>
            <a:pPr/>
          </a:p>
        </p:txBody>
      </p:sp>
      <p:sp>
        <p:nvSpPr>
          <p:cNvPr id="201" name="Shape 201"/>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nvSpPr>
        <p:spPr>
          <a:xfrm>
            <a:off x="0" y="-1"/>
            <a:ext cx="9144000" cy="728665"/>
          </a:xfrm>
          <a:prstGeom prst="rect">
            <a:avLst/>
          </a:prstGeom>
          <a:solidFill>
            <a:srgbClr val="333F50"/>
          </a:solidFill>
          <a:ln w="12700">
            <a:miter lim="400000"/>
          </a:ln>
        </p:spPr>
        <p:txBody>
          <a:bodyPr lIns="45719" rIns="45719" anchor="ctr"/>
          <a:lstStyle/>
          <a:p>
            <a:pPr defTabSz="914400">
              <a:defRPr sz="1800">
                <a:solidFill>
                  <a:srgbClr val="005397"/>
                </a:solidFill>
                <a:latin typeface="Arial"/>
                <a:ea typeface="Arial"/>
                <a:cs typeface="Arial"/>
                <a:sym typeface="Arial"/>
              </a:defRPr>
            </a:pPr>
          </a:p>
        </p:txBody>
      </p:sp>
      <p:sp>
        <p:nvSpPr>
          <p:cNvPr id="204" name="Shape 204"/>
          <p:cNvSpPr/>
          <p:nvPr/>
        </p:nvSpPr>
        <p:spPr>
          <a:xfrm>
            <a:off x="1065967" y="96466"/>
            <a:ext cx="4005569"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FFFF"/>
                </a:solidFill>
                <a:latin typeface="微软雅黑"/>
                <a:ea typeface="微软雅黑"/>
                <a:cs typeface="微软雅黑"/>
                <a:sym typeface="微软雅黑"/>
              </a:defRPr>
            </a:lvl1pPr>
          </a:lstStyle>
          <a:p>
            <a:pPr/>
            <a:r>
              <a:t>科学论文写作</a:t>
            </a:r>
          </a:p>
        </p:txBody>
      </p:sp>
      <p:sp>
        <p:nvSpPr>
          <p:cNvPr id="205" name="Shape 205"/>
          <p:cNvSpPr/>
          <p:nvPr/>
        </p:nvSpPr>
        <p:spPr>
          <a:xfrm>
            <a:off x="426822" y="1074404"/>
            <a:ext cx="8290356" cy="343027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defTabSz="914400">
              <a:lnSpc>
                <a:spcPct val="90000"/>
              </a:lnSpc>
              <a:spcBef>
                <a:spcPts val="1000"/>
              </a:spcBef>
              <a:buSzPct val="100000"/>
              <a:buFont typeface="Arial"/>
              <a:buChar char="•"/>
              <a:defRPr b="1" sz="2400">
                <a:solidFill>
                  <a:schemeClr val="accent1">
                    <a:lumOff val="-3333"/>
                  </a:schemeClr>
                </a:solidFill>
                <a:latin typeface="微软雅黑"/>
                <a:ea typeface="微软雅黑"/>
                <a:cs typeface="微软雅黑"/>
                <a:sym typeface="微软雅黑"/>
              </a:defRPr>
            </a:pPr>
            <a:r>
              <a:t>1.5 Cut the clutter, more tricks</a:t>
            </a:r>
          </a:p>
          <a:p>
            <a:pPr lvl="1" marL="685800" indent="-228600" defTabSz="914400">
              <a:lnSpc>
                <a:spcPct val="90000"/>
              </a:lnSpc>
              <a:spcBef>
                <a:spcPts val="1000"/>
              </a:spcBef>
              <a:buSzPct val="100000"/>
              <a:buFont typeface="Arial"/>
              <a:buChar char="•"/>
              <a:defRPr b="1" sz="2200">
                <a:solidFill>
                  <a:schemeClr val="accent1">
                    <a:lumOff val="-3333"/>
                  </a:schemeClr>
                </a:solidFill>
                <a:latin typeface="微软雅黑"/>
                <a:ea typeface="微软雅黑"/>
                <a:cs typeface="微软雅黑"/>
                <a:sym typeface="微软雅黑"/>
              </a:defRPr>
            </a:pPr>
            <a:r>
              <a:t>1.减少使用否定词／句和双重否定句</a:t>
            </a:r>
          </a:p>
          <a:p>
            <a:pPr lvl="4" indent="9144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not honest = dishonest     not harmful = safe</a:t>
            </a:r>
          </a:p>
          <a:p>
            <a:pPr lvl="4" indent="9144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not important = unimportant     do not have = lack</a:t>
            </a:r>
          </a:p>
          <a:p>
            <a:pPr lvl="4" indent="9144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do not remember = forget     do not pay attention to = ignore</a:t>
            </a:r>
          </a:p>
          <a:p>
            <a:pPr lvl="4" indent="914400" defTabSz="914400">
              <a:lnSpc>
                <a:spcPct val="90000"/>
              </a:lnSpc>
              <a:spcBef>
                <a:spcPts val="1000"/>
              </a:spcBef>
              <a:defRPr b="1" sz="1900">
                <a:solidFill>
                  <a:schemeClr val="accent1">
                    <a:lumOff val="-3333"/>
                  </a:schemeClr>
                </a:solidFill>
                <a:latin typeface="微软雅黑"/>
                <a:ea typeface="微软雅黑"/>
                <a:cs typeface="微软雅黑"/>
                <a:sym typeface="微软雅黑"/>
              </a:defRPr>
            </a:pPr>
            <a:r>
              <a:t>do not succeed = fail     ……</a:t>
            </a:r>
          </a:p>
          <a:p>
            <a:pPr lvl="1" marL="685800" indent="-228600" defTabSz="914400">
              <a:lnSpc>
                <a:spcPct val="90000"/>
              </a:lnSpc>
              <a:spcBef>
                <a:spcPts val="1000"/>
              </a:spcBef>
              <a:buSzPct val="100000"/>
              <a:buFont typeface="Arial"/>
              <a:buChar char="•"/>
              <a:defRPr b="1" sz="2200">
                <a:solidFill>
                  <a:schemeClr val="accent1">
                    <a:lumOff val="-3333"/>
                  </a:schemeClr>
                </a:solidFill>
                <a:latin typeface="微软雅黑"/>
                <a:ea typeface="微软雅黑"/>
                <a:cs typeface="微软雅黑"/>
                <a:sym typeface="微软雅黑"/>
              </a:defRPr>
            </a:pPr>
            <a:r>
              <a:t>2.避免过度使用there be句型</a:t>
            </a:r>
          </a:p>
          <a:p>
            <a:pPr lvl="1" marL="685800" indent="-228600" defTabSz="914400">
              <a:lnSpc>
                <a:spcPct val="90000"/>
              </a:lnSpc>
              <a:spcBef>
                <a:spcPts val="1000"/>
              </a:spcBef>
              <a:buSzPct val="100000"/>
              <a:buFont typeface="Arial"/>
              <a:buChar char="•"/>
              <a:defRPr b="1" sz="2200">
                <a:solidFill>
                  <a:schemeClr val="accent1">
                    <a:lumOff val="-3333"/>
                  </a:schemeClr>
                </a:solidFill>
                <a:latin typeface="微软雅黑"/>
                <a:ea typeface="微软雅黑"/>
                <a:cs typeface="微软雅黑"/>
                <a:sym typeface="微软雅黑"/>
              </a:defRPr>
            </a:pPr>
            <a:r>
              <a:t>3.去除不必要的介词</a:t>
            </a:r>
          </a:p>
        </p:txBody>
      </p:sp>
      <p:sp>
        <p:nvSpPr>
          <p:cNvPr id="206" name="Shape 206"/>
          <p:cNvSpPr/>
          <p:nvPr/>
        </p:nvSpPr>
        <p:spPr>
          <a:xfrm>
            <a:off x="221657" y="142305"/>
            <a:ext cx="687574" cy="574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3200">
                <a:solidFill>
                  <a:srgbClr val="FFFFFF"/>
                </a:solidFill>
                <a:latin typeface="Microsoft YaHei"/>
                <a:ea typeface="Microsoft YaHei"/>
                <a:cs typeface="Microsoft YaHei"/>
                <a:sym typeface="Microsoft YaHei"/>
              </a:defRPr>
            </a:lvl1pPr>
          </a:lstStyle>
          <a:p>
            <a:pPr/>
            <a:r>
              <a:t>01</a:t>
            </a:r>
          </a:p>
        </p:txBody>
      </p:sp>
      <p:sp>
        <p:nvSpPr>
          <p:cNvPr id="207" name="Shape 207"/>
          <p:cNvSpPr/>
          <p:nvPr/>
        </p:nvSpPr>
        <p:spPr>
          <a:xfrm>
            <a:off x="961659" y="70077"/>
            <a:ext cx="9937" cy="576001"/>
          </a:xfrm>
          <a:prstGeom prst="line">
            <a:avLst/>
          </a:prstGeom>
          <a:ln w="12700">
            <a:solidFill>
              <a:srgbClr val="FFFFFF"/>
            </a:solidFill>
            <a:miter/>
          </a:ln>
        </p:spPr>
        <p:txBody>
          <a:bodyPr lIns="45719" rIns="45719"/>
          <a:lstStyle/>
          <a:p>
            <a:pPr/>
          </a:p>
        </p:txBody>
      </p:sp>
      <p:sp>
        <p:nvSpPr>
          <p:cNvPr id="208" name="Shape 208"/>
          <p:cNvSpPr/>
          <p:nvPr>
            <p:ph type="sldNum" sz="quarter" idx="2"/>
          </p:nvPr>
        </p:nvSpPr>
        <p:spPr>
          <a:xfrm>
            <a:off x="8723094" y="4756330"/>
            <a:ext cx="181836" cy="2565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第一PPT，www.1ppt.com">
  <a:themeElements>
    <a:clrScheme name="第一PPT，www.1ppt.com">
      <a:dk1>
        <a:srgbClr val="000000"/>
      </a:dk1>
      <a:lt1>
        <a:srgbClr val="F2F2F2"/>
      </a:lt1>
      <a:dk2>
        <a:srgbClr val="A7A7A7"/>
      </a:dk2>
      <a:lt2>
        <a:srgbClr val="535353"/>
      </a:lt2>
      <a:accent1>
        <a:srgbClr val="212834"/>
      </a:accent1>
      <a:accent2>
        <a:srgbClr val="FEDA5B"/>
      </a:accent2>
      <a:accent3>
        <a:srgbClr val="F5821F"/>
      </a:accent3>
      <a:accent4>
        <a:srgbClr val="BCBEC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212834"/>
      </a:accent1>
      <a:accent2>
        <a:srgbClr val="FEDA5B"/>
      </a:accent2>
      <a:accent3>
        <a:srgbClr val="F5821F"/>
      </a:accent3>
      <a:accent4>
        <a:srgbClr val="BCBEC0"/>
      </a:accent4>
      <a:accent5>
        <a:srgbClr val="4472C4"/>
      </a:accent5>
      <a:accent6>
        <a:srgbClr val="70AD47"/>
      </a:accent6>
      <a:hlink>
        <a:srgbClr val="0000FF"/>
      </a:hlink>
      <a:folHlink>
        <a:srgbClr val="FF00FF"/>
      </a:folHlink>
    </a:clrScheme>
    <a:fontScheme name="第一PPT，www.1ppt.com">
      <a:majorFont>
        <a:latin typeface="Helvetica"/>
        <a:ea typeface="Helvetica"/>
        <a:cs typeface="Helvetica"/>
      </a:majorFont>
      <a:minorFont>
        <a:latin typeface="Calibri"/>
        <a:ea typeface="Calibri"/>
        <a:cs typeface="Calibri"/>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000000"/>
            </a:solidFill>
            <a:effectLst/>
            <a:uFillTx/>
            <a:latin typeface="Calibri Light"/>
            <a:ea typeface="Calibri Light"/>
            <a:cs typeface="Calibri Light"/>
            <a:sym typeface="Calibri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