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08" r:id="rId3"/>
    <p:sldId id="328" r:id="rId4"/>
    <p:sldId id="257" r:id="rId5"/>
    <p:sldId id="345" r:id="rId6"/>
    <p:sldId id="290" r:id="rId7"/>
    <p:sldId id="305" r:id="rId8"/>
    <p:sldId id="259" r:id="rId9"/>
    <p:sldId id="296" r:id="rId10"/>
    <p:sldId id="261" r:id="rId11"/>
    <p:sldId id="346" r:id="rId12"/>
    <p:sldId id="262" r:id="rId13"/>
    <p:sldId id="263" r:id="rId14"/>
    <p:sldId id="264" r:id="rId15"/>
    <p:sldId id="343" r:id="rId16"/>
    <p:sldId id="266" r:id="rId17"/>
    <p:sldId id="267" r:id="rId18"/>
    <p:sldId id="270" r:id="rId19"/>
    <p:sldId id="271" r:id="rId20"/>
    <p:sldId id="272" r:id="rId21"/>
    <p:sldId id="292" r:id="rId22"/>
    <p:sldId id="294" r:id="rId23"/>
    <p:sldId id="331" r:id="rId24"/>
    <p:sldId id="274" r:id="rId25"/>
    <p:sldId id="336" r:id="rId26"/>
    <p:sldId id="342" r:id="rId27"/>
    <p:sldId id="275" r:id="rId28"/>
    <p:sldId id="278" r:id="rId29"/>
    <p:sldId id="281" r:id="rId30"/>
    <p:sldId id="335" r:id="rId31"/>
    <p:sldId id="337" r:id="rId32"/>
    <p:sldId id="338" r:id="rId33"/>
    <p:sldId id="339" r:id="rId34"/>
    <p:sldId id="340" r:id="rId35"/>
    <p:sldId id="341" r:id="rId36"/>
    <p:sldId id="258" r:id="rId37"/>
    <p:sldId id="334" r:id="rId38"/>
    <p:sldId id="359" r:id="rId39"/>
    <p:sldId id="361" r:id="rId40"/>
    <p:sldId id="362" r:id="rId41"/>
    <p:sldId id="363" r:id="rId42"/>
    <p:sldId id="364" r:id="rId43"/>
    <p:sldId id="309" r:id="rId44"/>
    <p:sldId id="310" r:id="rId45"/>
    <p:sldId id="312" r:id="rId46"/>
    <p:sldId id="311" r:id="rId47"/>
    <p:sldId id="313" r:id="rId48"/>
    <p:sldId id="314" r:id="rId49"/>
    <p:sldId id="280" r:id="rId50"/>
    <p:sldId id="291" r:id="rId51"/>
    <p:sldId id="282"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5" autoAdjust="0"/>
    <p:restoredTop sz="80523" autoAdjust="0"/>
  </p:normalViewPr>
  <p:slideViewPr>
    <p:cSldViewPr>
      <p:cViewPr varScale="1">
        <p:scale>
          <a:sx n="55" d="100"/>
          <a:sy n="55" d="100"/>
        </p:scale>
        <p:origin x="1432"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890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90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890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FA0690C-2025-48DE-B220-79FD3FB3E0C5}" type="slidenum">
              <a:rPr lang="en-US" altLang="en-US"/>
              <a:pPr>
                <a:defRPr/>
              </a:pPr>
              <a:t>‹#›</a:t>
            </a:fld>
            <a:endParaRPr lang="en-US" altLang="en-US"/>
          </a:p>
        </p:txBody>
      </p:sp>
    </p:spTree>
    <p:extLst>
      <p:ext uri="{BB962C8B-B14F-4D97-AF65-F5344CB8AC3E}">
        <p14:creationId xmlns:p14="http://schemas.microsoft.com/office/powerpoint/2010/main" val="40462155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logo,</a:t>
            </a:r>
            <a:r>
              <a:rPr lang="en-US" baseline="0" dirty="0"/>
              <a:t> to add GOALI</a:t>
            </a:r>
            <a:endParaRPr lang="en-US" dirty="0"/>
          </a:p>
        </p:txBody>
      </p:sp>
      <p:sp>
        <p:nvSpPr>
          <p:cNvPr id="4" name="Slide Number Placeholder 3"/>
          <p:cNvSpPr>
            <a:spLocks noGrp="1"/>
          </p:cNvSpPr>
          <p:nvPr>
            <p:ph type="sldNum" sz="quarter" idx="10"/>
          </p:nvPr>
        </p:nvSpPr>
        <p:spPr/>
        <p:txBody>
          <a:bodyPr/>
          <a:lstStyle/>
          <a:p>
            <a:pPr>
              <a:defRPr/>
            </a:pPr>
            <a:fld id="{4FA0690C-2025-48DE-B220-79FD3FB3E0C5}" type="slidenum">
              <a:rPr lang="en-US" altLang="en-US" smtClean="0"/>
              <a:pPr>
                <a:defRPr/>
              </a:pPr>
              <a:t>1</a:t>
            </a:fld>
            <a:endParaRPr lang="en-US" altLang="en-US"/>
          </a:p>
        </p:txBody>
      </p:sp>
    </p:spTree>
    <p:extLst>
      <p:ext uri="{BB962C8B-B14F-4D97-AF65-F5344CB8AC3E}">
        <p14:creationId xmlns:p14="http://schemas.microsoft.com/office/powerpoint/2010/main" val="2744557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a:t>
            </a:r>
            <a:r>
              <a:rPr lang="en-US" baseline="0" dirty="0"/>
              <a:t> word “correctly” with a better word.</a:t>
            </a:r>
            <a:endParaRPr lang="en-US" dirty="0"/>
          </a:p>
        </p:txBody>
      </p:sp>
      <p:sp>
        <p:nvSpPr>
          <p:cNvPr id="4" name="Slide Number Placeholder 3"/>
          <p:cNvSpPr>
            <a:spLocks noGrp="1"/>
          </p:cNvSpPr>
          <p:nvPr>
            <p:ph type="sldNum" sz="quarter" idx="10"/>
          </p:nvPr>
        </p:nvSpPr>
        <p:spPr/>
        <p:txBody>
          <a:bodyPr/>
          <a:lstStyle/>
          <a:p>
            <a:pPr>
              <a:defRPr/>
            </a:pPr>
            <a:fld id="{4FA0690C-2025-48DE-B220-79FD3FB3E0C5}" type="slidenum">
              <a:rPr lang="en-US" altLang="en-US" smtClean="0"/>
              <a:pPr>
                <a:defRPr/>
              </a:pPr>
              <a:t>4</a:t>
            </a:fld>
            <a:endParaRPr lang="en-US" altLang="en-US"/>
          </a:p>
        </p:txBody>
      </p:sp>
    </p:spTree>
    <p:extLst>
      <p:ext uri="{BB962C8B-B14F-4D97-AF65-F5344CB8AC3E}">
        <p14:creationId xmlns:p14="http://schemas.microsoft.com/office/powerpoint/2010/main" val="413527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a:t>
            </a:r>
            <a:r>
              <a:rPr lang="en-US" baseline="0" dirty="0"/>
              <a:t> “Information” to “Research”</a:t>
            </a:r>
            <a:endParaRPr lang="en-US" dirty="0"/>
          </a:p>
        </p:txBody>
      </p:sp>
      <p:sp>
        <p:nvSpPr>
          <p:cNvPr id="4" name="Slide Number Placeholder 3"/>
          <p:cNvSpPr>
            <a:spLocks noGrp="1"/>
          </p:cNvSpPr>
          <p:nvPr>
            <p:ph type="sldNum" sz="quarter" idx="10"/>
          </p:nvPr>
        </p:nvSpPr>
        <p:spPr/>
        <p:txBody>
          <a:bodyPr/>
          <a:lstStyle/>
          <a:p>
            <a:pPr>
              <a:defRPr/>
            </a:pPr>
            <a:fld id="{4FA0690C-2025-48DE-B220-79FD3FB3E0C5}" type="slidenum">
              <a:rPr lang="en-US" altLang="en-US" smtClean="0"/>
              <a:pPr>
                <a:defRPr/>
              </a:pPr>
              <a:t>5</a:t>
            </a:fld>
            <a:endParaRPr lang="en-US" altLang="en-US"/>
          </a:p>
        </p:txBody>
      </p:sp>
    </p:spTree>
    <p:extLst>
      <p:ext uri="{BB962C8B-B14F-4D97-AF65-F5344CB8AC3E}">
        <p14:creationId xmlns:p14="http://schemas.microsoft.com/office/powerpoint/2010/main" val="85667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a:t>
            </a:r>
            <a:r>
              <a:rPr lang="en-US" baseline="0" dirty="0"/>
              <a:t> does this picture come from? </a:t>
            </a:r>
            <a:endParaRPr lang="en-US" dirty="0"/>
          </a:p>
        </p:txBody>
      </p:sp>
      <p:sp>
        <p:nvSpPr>
          <p:cNvPr id="4" name="Slide Number Placeholder 3"/>
          <p:cNvSpPr>
            <a:spLocks noGrp="1"/>
          </p:cNvSpPr>
          <p:nvPr>
            <p:ph type="sldNum" sz="quarter" idx="10"/>
          </p:nvPr>
        </p:nvSpPr>
        <p:spPr/>
        <p:txBody>
          <a:bodyPr/>
          <a:lstStyle/>
          <a:p>
            <a:pPr>
              <a:defRPr/>
            </a:pPr>
            <a:fld id="{4FA0690C-2025-48DE-B220-79FD3FB3E0C5}" type="slidenum">
              <a:rPr lang="en-US" altLang="en-US" smtClean="0"/>
              <a:pPr>
                <a:defRPr/>
              </a:pPr>
              <a:t>12</a:t>
            </a:fld>
            <a:endParaRPr lang="en-US" altLang="en-US"/>
          </a:p>
        </p:txBody>
      </p:sp>
    </p:spTree>
    <p:extLst>
      <p:ext uri="{BB962C8B-B14F-4D97-AF65-F5344CB8AC3E}">
        <p14:creationId xmlns:p14="http://schemas.microsoft.com/office/powerpoint/2010/main" val="264239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FA0690C-2025-48DE-B220-79FD3FB3E0C5}" type="slidenum">
              <a:rPr lang="en-US" altLang="en-US" smtClean="0"/>
              <a:pPr>
                <a:defRPr/>
              </a:pPr>
              <a:t>15</a:t>
            </a:fld>
            <a:endParaRPr lang="en-US" altLang="en-US"/>
          </a:p>
        </p:txBody>
      </p:sp>
    </p:spTree>
    <p:extLst>
      <p:ext uri="{BB962C8B-B14F-4D97-AF65-F5344CB8AC3E}">
        <p14:creationId xmlns:p14="http://schemas.microsoft.com/office/powerpoint/2010/main" val="1886261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a:t>
            </a:r>
            <a:r>
              <a:rPr lang="en-US" baseline="0" dirty="0"/>
              <a:t> access may not allow reuse, but just for reading</a:t>
            </a:r>
          </a:p>
          <a:p>
            <a:r>
              <a:rPr lang="en-US" baseline="0" dirty="0"/>
              <a:t>Funder may pay the APC</a:t>
            </a:r>
            <a:endParaRPr lang="en-US" dirty="0"/>
          </a:p>
        </p:txBody>
      </p:sp>
      <p:sp>
        <p:nvSpPr>
          <p:cNvPr id="4" name="Slide Number Placeholder 3"/>
          <p:cNvSpPr>
            <a:spLocks noGrp="1"/>
          </p:cNvSpPr>
          <p:nvPr>
            <p:ph type="sldNum" sz="quarter" idx="10"/>
          </p:nvPr>
        </p:nvSpPr>
        <p:spPr/>
        <p:txBody>
          <a:bodyPr/>
          <a:lstStyle/>
          <a:p>
            <a:pPr>
              <a:defRPr/>
            </a:pPr>
            <a:fld id="{4FA0690C-2025-48DE-B220-79FD3FB3E0C5}" type="slidenum">
              <a:rPr lang="en-US" altLang="en-US" smtClean="0"/>
              <a:pPr>
                <a:defRPr/>
              </a:pPr>
              <a:t>26</a:t>
            </a:fld>
            <a:endParaRPr lang="en-US" altLang="en-US"/>
          </a:p>
        </p:txBody>
      </p:sp>
    </p:spTree>
    <p:extLst>
      <p:ext uri="{BB962C8B-B14F-4D97-AF65-F5344CB8AC3E}">
        <p14:creationId xmlns:p14="http://schemas.microsoft.com/office/powerpoint/2010/main" val="2328641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GB" altLang="en-US">
              <a:latin typeface="Arial" panose="020B0604020202020204" pitchFamily="34" charset="0"/>
              <a:cs typeface="Arial" panose="020B0604020202020204" pitchFamily="34"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E9BE138-D4E2-4938-AA27-DEF5912DD43A}" type="slidenum">
              <a:rPr lang="en-GB" altLang="en-US" smtClean="0"/>
              <a:pPr/>
              <a:t>34</a:t>
            </a:fld>
            <a:endParaRPr lang="en-GB" altLang="en-US"/>
          </a:p>
        </p:txBody>
      </p:sp>
    </p:spTree>
    <p:extLst>
      <p:ext uri="{BB962C8B-B14F-4D97-AF65-F5344CB8AC3E}">
        <p14:creationId xmlns:p14="http://schemas.microsoft.com/office/powerpoint/2010/main" val="1252217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GB" altLang="en-US">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232DDB1-0BD7-4D5C-9D9A-5F68AA9159CA}" type="slidenum">
              <a:rPr lang="en-GB" altLang="en-US" smtClean="0"/>
              <a:pPr/>
              <a:t>35</a:t>
            </a:fld>
            <a:endParaRPr lang="en-GB" altLang="en-US"/>
          </a:p>
        </p:txBody>
      </p:sp>
    </p:spTree>
    <p:extLst>
      <p:ext uri="{BB962C8B-B14F-4D97-AF65-F5344CB8AC3E}">
        <p14:creationId xmlns:p14="http://schemas.microsoft.com/office/powerpoint/2010/main" val="1233243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059CD08-FF31-4577-955D-6F6102B5A796}" type="slidenum">
              <a:rPr lang="en-US" altLang="en-US" smtClean="0"/>
              <a:pPr>
                <a:spcBef>
                  <a:spcPct val="0"/>
                </a:spcBef>
              </a:pPr>
              <a:t>46</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cs typeface="Arial" panose="020B0604020202020204" pitchFamily="34" charset="0"/>
              </a:rPr>
              <a:t>However, another extremely interesting study was undertaken by Elsevier </a:t>
            </a:r>
          </a:p>
          <a:p>
            <a:pPr eaLnBrk="1" hangingPunct="1"/>
            <a:r>
              <a:rPr lang="en-GB" altLang="en-US">
                <a:latin typeface="Arial" panose="020B0604020202020204" pitchFamily="34" charset="0"/>
                <a:cs typeface="Arial" panose="020B0604020202020204" pitchFamily="34" charset="0"/>
              </a:rPr>
              <a:t>Taken from a presentation by Michael Mabe (then Director of Academic relations, Elsevier, and also visiting professor at the Dept of Information Science, City University, London) given at an ALPSP seminar on “Learning from Users” in 2003. The survey was undertaken from 1999-2002, and included data from &gt;36,000 authors</a:t>
            </a:r>
          </a:p>
          <a:p>
            <a:pPr eaLnBrk="1" hangingPunct="1"/>
            <a:r>
              <a:rPr lang="en-GB" altLang="en-US">
                <a:latin typeface="Arial" panose="020B0604020202020204" pitchFamily="34" charset="0"/>
                <a:cs typeface="Arial" panose="020B0604020202020204" pitchFamily="34" charset="0"/>
              </a:rPr>
              <a:t>The presentation is available on the ALPSP website - www.alpsp.org, “ALPSP previous events”</a:t>
            </a:r>
          </a:p>
        </p:txBody>
      </p:sp>
    </p:spTree>
    <p:extLst>
      <p:ext uri="{BB962C8B-B14F-4D97-AF65-F5344CB8AC3E}">
        <p14:creationId xmlns:p14="http://schemas.microsoft.com/office/powerpoint/2010/main" val="3083474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68C62C-3932-46BC-A69D-4EF6793DF68C}" type="slidenum">
              <a:rPr lang="en-US" altLang="en-US"/>
              <a:pPr>
                <a:defRPr/>
              </a:pPr>
              <a:t>‹#›</a:t>
            </a:fld>
            <a:endParaRPr lang="en-US" altLang="en-US"/>
          </a:p>
        </p:txBody>
      </p:sp>
    </p:spTree>
    <p:extLst>
      <p:ext uri="{BB962C8B-B14F-4D97-AF65-F5344CB8AC3E}">
        <p14:creationId xmlns:p14="http://schemas.microsoft.com/office/powerpoint/2010/main" val="314101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02534A-13F4-464D-8A66-A540E092A310}" type="slidenum">
              <a:rPr lang="en-US" altLang="en-US"/>
              <a:pPr>
                <a:defRPr/>
              </a:pPr>
              <a:t>‹#›</a:t>
            </a:fld>
            <a:endParaRPr lang="en-US" altLang="en-US"/>
          </a:p>
        </p:txBody>
      </p:sp>
    </p:spTree>
    <p:extLst>
      <p:ext uri="{BB962C8B-B14F-4D97-AF65-F5344CB8AC3E}">
        <p14:creationId xmlns:p14="http://schemas.microsoft.com/office/powerpoint/2010/main" val="96251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1FB1F4-A31F-429E-A606-6850ABB653BC}" type="slidenum">
              <a:rPr lang="en-US" altLang="en-US"/>
              <a:pPr>
                <a:defRPr/>
              </a:pPr>
              <a:t>‹#›</a:t>
            </a:fld>
            <a:endParaRPr lang="en-US" altLang="en-US"/>
          </a:p>
        </p:txBody>
      </p:sp>
    </p:spTree>
    <p:extLst>
      <p:ext uri="{BB962C8B-B14F-4D97-AF65-F5344CB8AC3E}">
        <p14:creationId xmlns:p14="http://schemas.microsoft.com/office/powerpoint/2010/main" val="1682218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AEF34A2-CE3B-47F6-9CE7-08563FFF8B7F}" type="slidenum">
              <a:rPr lang="en-US" altLang="en-US"/>
              <a:pPr>
                <a:defRPr/>
              </a:pPr>
              <a:t>‹#›</a:t>
            </a:fld>
            <a:endParaRPr lang="en-US" altLang="en-US"/>
          </a:p>
        </p:txBody>
      </p:sp>
    </p:spTree>
    <p:extLst>
      <p:ext uri="{BB962C8B-B14F-4D97-AF65-F5344CB8AC3E}">
        <p14:creationId xmlns:p14="http://schemas.microsoft.com/office/powerpoint/2010/main" val="795457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default text">
    <p:spTree>
      <p:nvGrpSpPr>
        <p:cNvPr id="1" name=""/>
        <p:cNvGrpSpPr/>
        <p:nvPr/>
      </p:nvGrpSpPr>
      <p:grpSpPr>
        <a:xfrm>
          <a:off x="0" y="0"/>
          <a:ext cx="0" cy="0"/>
          <a:chOff x="0" y="0"/>
          <a:chExt cx="0" cy="0"/>
        </a:xfrm>
      </p:grpSpPr>
      <p:sp>
        <p:nvSpPr>
          <p:cNvPr id="9" name="Rectangle 6"/>
          <p:cNvSpPr>
            <a:spLocks noGrp="1" noChangeArrowheads="1"/>
          </p:cNvSpPr>
          <p:nvPr>
            <p:ph idx="11"/>
          </p:nvPr>
        </p:nvSpPr>
        <p:spPr bwMode="auto">
          <a:xfrm>
            <a:off x="522000" y="1519237"/>
            <a:ext cx="81360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lvl1pPr marL="0" marR="0" indent="0" algn="l" defTabSz="914400" rtl="0" eaLnBrk="1" fontAlgn="base" latinLnBrk="0" hangingPunct="1">
              <a:lnSpc>
                <a:spcPts val="2200"/>
              </a:lnSpc>
              <a:spcBef>
                <a:spcPts val="900"/>
              </a:spcBef>
              <a:spcAft>
                <a:spcPct val="0"/>
              </a:spcAft>
              <a:buClr>
                <a:srgbClr val="005BB9"/>
              </a:buClr>
              <a:buSzPct val="100000"/>
              <a:buFont typeface="Arial" charset="0"/>
              <a:buNone/>
              <a:tabLst/>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a:p>
            <a:pPr lvl="1"/>
            <a:r>
              <a:rPr lang="en-US"/>
              <a:t>Second level</a:t>
            </a:r>
          </a:p>
        </p:txBody>
      </p:sp>
      <p:sp>
        <p:nvSpPr>
          <p:cNvPr id="6" name="Title 5"/>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7917910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830706-45D9-4ACF-B518-92F0CB70A04A}" type="slidenum">
              <a:rPr lang="en-US" altLang="en-US"/>
              <a:pPr>
                <a:defRPr/>
              </a:pPr>
              <a:t>‹#›</a:t>
            </a:fld>
            <a:endParaRPr lang="en-US" altLang="en-US"/>
          </a:p>
        </p:txBody>
      </p:sp>
    </p:spTree>
    <p:extLst>
      <p:ext uri="{BB962C8B-B14F-4D97-AF65-F5344CB8AC3E}">
        <p14:creationId xmlns:p14="http://schemas.microsoft.com/office/powerpoint/2010/main" val="289182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10C867-7C52-4993-A3F2-9860C538244B}" type="slidenum">
              <a:rPr lang="en-US" altLang="en-US"/>
              <a:pPr>
                <a:defRPr/>
              </a:pPr>
              <a:t>‹#›</a:t>
            </a:fld>
            <a:endParaRPr lang="en-US" altLang="en-US"/>
          </a:p>
        </p:txBody>
      </p:sp>
    </p:spTree>
    <p:extLst>
      <p:ext uri="{BB962C8B-B14F-4D97-AF65-F5344CB8AC3E}">
        <p14:creationId xmlns:p14="http://schemas.microsoft.com/office/powerpoint/2010/main" val="291606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B0D169-F267-4707-878F-BC1BB4B43DAE}" type="slidenum">
              <a:rPr lang="en-US" altLang="en-US"/>
              <a:pPr>
                <a:defRPr/>
              </a:pPr>
              <a:t>‹#›</a:t>
            </a:fld>
            <a:endParaRPr lang="en-US" altLang="en-US"/>
          </a:p>
        </p:txBody>
      </p:sp>
    </p:spTree>
    <p:extLst>
      <p:ext uri="{BB962C8B-B14F-4D97-AF65-F5344CB8AC3E}">
        <p14:creationId xmlns:p14="http://schemas.microsoft.com/office/powerpoint/2010/main" val="1673586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08052A1-0486-4C19-A014-9D17A7E72458}" type="slidenum">
              <a:rPr lang="en-US" altLang="en-US"/>
              <a:pPr>
                <a:defRPr/>
              </a:pPr>
              <a:t>‹#›</a:t>
            </a:fld>
            <a:endParaRPr lang="en-US" altLang="en-US"/>
          </a:p>
        </p:txBody>
      </p:sp>
    </p:spTree>
    <p:extLst>
      <p:ext uri="{BB962C8B-B14F-4D97-AF65-F5344CB8AC3E}">
        <p14:creationId xmlns:p14="http://schemas.microsoft.com/office/powerpoint/2010/main" val="398377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09A5463-32FA-405C-B9DF-F05C2005F601}" type="slidenum">
              <a:rPr lang="en-US" altLang="en-US"/>
              <a:pPr>
                <a:defRPr/>
              </a:pPr>
              <a:t>‹#›</a:t>
            </a:fld>
            <a:endParaRPr lang="en-US" altLang="en-US"/>
          </a:p>
        </p:txBody>
      </p:sp>
    </p:spTree>
    <p:extLst>
      <p:ext uri="{BB962C8B-B14F-4D97-AF65-F5344CB8AC3E}">
        <p14:creationId xmlns:p14="http://schemas.microsoft.com/office/powerpoint/2010/main" val="52989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3F8C543-C519-4B5F-98C5-2A95EE7EC53F}" type="slidenum">
              <a:rPr lang="en-US" altLang="en-US"/>
              <a:pPr>
                <a:defRPr/>
              </a:pPr>
              <a:t>‹#›</a:t>
            </a:fld>
            <a:endParaRPr lang="en-US" altLang="en-US"/>
          </a:p>
        </p:txBody>
      </p:sp>
    </p:spTree>
    <p:extLst>
      <p:ext uri="{BB962C8B-B14F-4D97-AF65-F5344CB8AC3E}">
        <p14:creationId xmlns:p14="http://schemas.microsoft.com/office/powerpoint/2010/main" val="270687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4F50088-AE9A-44CE-ADB4-041981DA7E78}" type="slidenum">
              <a:rPr lang="en-US" altLang="en-US"/>
              <a:pPr>
                <a:defRPr/>
              </a:pPr>
              <a:t>‹#›</a:t>
            </a:fld>
            <a:endParaRPr lang="en-US" altLang="en-US"/>
          </a:p>
        </p:txBody>
      </p:sp>
    </p:spTree>
    <p:extLst>
      <p:ext uri="{BB962C8B-B14F-4D97-AF65-F5344CB8AC3E}">
        <p14:creationId xmlns:p14="http://schemas.microsoft.com/office/powerpoint/2010/main" val="39600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EDAB45D-74A8-4630-90A4-4C750DF9EFD2}" type="slidenum">
              <a:rPr lang="en-US" altLang="en-US"/>
              <a:pPr>
                <a:defRPr/>
              </a:pPr>
              <a:t>‹#›</a:t>
            </a:fld>
            <a:endParaRPr lang="en-US" altLang="en-US"/>
          </a:p>
        </p:txBody>
      </p:sp>
    </p:spTree>
    <p:extLst>
      <p:ext uri="{BB962C8B-B14F-4D97-AF65-F5344CB8AC3E}">
        <p14:creationId xmlns:p14="http://schemas.microsoft.com/office/powerpoint/2010/main" val="426152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BB6E962-989B-4A08-933F-70108D14A4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nlm.nih.gov/bsd/policy/structured_abstract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mlanet.org/p/cm/ld/fid=51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authoraid.info/uploads/filer_public/86/c8/86c804e2-869b-45b1-a4d5-6fe46d766ed6/writing_abstracts_gastel_for_authoraid_posting.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irt.gcu.edu/research/developmentresources/tutorials/researchpap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research4life.org/training/reference-management-tool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ulford.utoledo.edu/inst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logs.plos.org/plos/2008/09/open-access-anxiety-in-the-publish-or-perish-worl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biomedcentral.com/1471-2407/14/401"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www.biomedcentral.com/1471-2407/14/401/prepub"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elsevier.com/connect/8-reasons-i-rejected-your-article" TargetMode="External"/><Relationship Id="rId2" Type="http://schemas.openxmlformats.org/officeDocument/2006/relationships/hyperlink" Target="http://www.elsevier.com/connect/8-reasons-i-accepted-your-articl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blogs.plos.org/speakingofmedicine/2014/04/10/writing-worksho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ibguides.wits.ac.za/openaccess_a2k_scholarly_communication/Predatory_Publishers" TargetMode="External"/><Relationship Id="rId2" Type="http://schemas.openxmlformats.org/officeDocument/2006/relationships/hyperlink" Target="https://thinkchecksubmit.org/" TargetMode="External"/><Relationship Id="rId1" Type="http://schemas.openxmlformats.org/officeDocument/2006/relationships/slideLayout" Target="../slideLayouts/slideLayout2.xml"/><Relationship Id="rId5" Type="http://schemas.openxmlformats.org/officeDocument/2006/relationships/hyperlink" Target="https://doaj.org/" TargetMode="External"/><Relationship Id="rId4" Type="http://schemas.openxmlformats.org/officeDocument/2006/relationships/hyperlink" Target="http://oaspa.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slideshare.net/OSFair/osfair2017-workshop-increasing-research-transparency-using-the-open-science-framework"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uthorservices.wiley.com/ethics-guidelines/inde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icmje.org/recommendations/browse/manuscript-preparation/preparing-for-submiss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xfrm>
            <a:off x="762000" y="1295400"/>
            <a:ext cx="8229600" cy="1470025"/>
          </a:xfrm>
        </p:spPr>
        <p:txBody>
          <a:bodyPr/>
          <a:lstStyle/>
          <a:p>
            <a:pPr algn="l" eaLnBrk="1" hangingPunct="1"/>
            <a:r>
              <a:rPr lang="en-GB" altLang="en-US" sz="4000" dirty="0"/>
              <a:t>How To Write a Scientific Paper – </a:t>
            </a:r>
            <a:br>
              <a:rPr lang="en-GB" altLang="en-US" sz="4000" dirty="0"/>
            </a:br>
            <a:r>
              <a:rPr lang="en-GB" altLang="en-US" sz="4000" dirty="0"/>
              <a:t>     A General Guide</a:t>
            </a:r>
            <a:br>
              <a:rPr lang="en-GB" altLang="en-US" sz="4000" b="1" dirty="0"/>
            </a:br>
            <a:br>
              <a:rPr lang="en-GB" altLang="en-US" sz="4000" dirty="0"/>
            </a:br>
            <a:endParaRPr lang="en-US" altLang="en-US" sz="4000" dirty="0"/>
          </a:p>
        </p:txBody>
      </p:sp>
      <p:pic>
        <p:nvPicPr>
          <p:cNvPr id="2" name="Picture 1">
            <a:extLst>
              <a:ext uri="{FF2B5EF4-FFF2-40B4-BE49-F238E27FC236}">
                <a16:creationId xmlns:a16="http://schemas.microsoft.com/office/drawing/2014/main" id="{63931D91-8C81-429E-9486-0DF6C504C7E0}"/>
              </a:ext>
            </a:extLst>
          </p:cNvPr>
          <p:cNvPicPr>
            <a:picLocks noChangeAspect="1"/>
          </p:cNvPicPr>
          <p:nvPr/>
        </p:nvPicPr>
        <p:blipFill>
          <a:blip r:embed="rId3"/>
          <a:stretch>
            <a:fillRect/>
          </a:stretch>
        </p:blipFill>
        <p:spPr>
          <a:xfrm>
            <a:off x="884232" y="2765425"/>
            <a:ext cx="7985135" cy="39768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838200"/>
          </a:xfrm>
        </p:spPr>
        <p:txBody>
          <a:bodyPr/>
          <a:lstStyle/>
          <a:p>
            <a:pPr eaLnBrk="1" hangingPunct="1"/>
            <a:r>
              <a:rPr lang="en-US" altLang="en-US"/>
              <a:t>Structure of a Paper</a:t>
            </a:r>
          </a:p>
        </p:txBody>
      </p:sp>
      <p:sp>
        <p:nvSpPr>
          <p:cNvPr id="13315" name="Rectangle 3"/>
          <p:cNvSpPr>
            <a:spLocks noGrp="1" noChangeArrowheads="1"/>
          </p:cNvSpPr>
          <p:nvPr>
            <p:ph type="body" idx="1"/>
          </p:nvPr>
        </p:nvSpPr>
        <p:spPr>
          <a:xfrm>
            <a:off x="452438" y="914400"/>
            <a:ext cx="8229600" cy="4525963"/>
          </a:xfrm>
        </p:spPr>
        <p:txBody>
          <a:bodyPr/>
          <a:lstStyle/>
          <a:p>
            <a:pPr eaLnBrk="1" hangingPunct="1">
              <a:lnSpc>
                <a:spcPct val="90000"/>
              </a:lnSpc>
              <a:buFontTx/>
              <a:buNone/>
            </a:pPr>
            <a:r>
              <a:rPr lang="en-US" altLang="en-US" sz="2800" dirty="0">
                <a:solidFill>
                  <a:srgbClr val="000000"/>
                </a:solidFill>
              </a:rPr>
              <a:t>Scientific writing follows a rigid structure, a format developed over hundreds of years</a:t>
            </a:r>
            <a:r>
              <a:rPr lang="en-GB" altLang="en-US" sz="2800" dirty="0"/>
              <a:t> </a:t>
            </a:r>
            <a:br>
              <a:rPr lang="en-GB" altLang="en-US" sz="2800" dirty="0"/>
            </a:br>
            <a:endParaRPr lang="en-GB" altLang="en-US" sz="2800" dirty="0"/>
          </a:p>
          <a:p>
            <a:pPr eaLnBrk="1" hangingPunct="1">
              <a:lnSpc>
                <a:spcPct val="90000"/>
              </a:lnSpc>
              <a:buFontTx/>
              <a:buNone/>
            </a:pPr>
            <a:r>
              <a:rPr lang="en-US" altLang="en-US" sz="2800" dirty="0">
                <a:solidFill>
                  <a:srgbClr val="000000"/>
                </a:solidFill>
              </a:rPr>
              <a:t>A paper can be read at several levels:</a:t>
            </a:r>
            <a:br>
              <a:rPr lang="en-US" altLang="en-US" sz="2800" dirty="0">
                <a:solidFill>
                  <a:srgbClr val="000000"/>
                </a:solidFill>
              </a:rPr>
            </a:br>
            <a:endParaRPr lang="en-US" altLang="en-US" sz="1400" dirty="0">
              <a:solidFill>
                <a:srgbClr val="000000"/>
              </a:solidFill>
            </a:endParaRPr>
          </a:p>
          <a:p>
            <a:pPr lvl="1" eaLnBrk="1" hangingPunct="1">
              <a:lnSpc>
                <a:spcPct val="90000"/>
              </a:lnSpc>
              <a:buFontTx/>
              <a:buChar char="•"/>
            </a:pPr>
            <a:r>
              <a:rPr lang="en-US" altLang="en-US" dirty="0">
                <a:solidFill>
                  <a:srgbClr val="000000"/>
                </a:solidFill>
              </a:rPr>
              <a:t>Some people will just refer to the title </a:t>
            </a:r>
          </a:p>
          <a:p>
            <a:pPr lvl="1" eaLnBrk="1" hangingPunct="1">
              <a:lnSpc>
                <a:spcPct val="90000"/>
              </a:lnSpc>
              <a:buFontTx/>
              <a:buChar char="•"/>
            </a:pPr>
            <a:r>
              <a:rPr lang="en-US" altLang="en-US" dirty="0">
                <a:solidFill>
                  <a:srgbClr val="000000"/>
                </a:solidFill>
              </a:rPr>
              <a:t>Others may read only the title and abstract </a:t>
            </a:r>
          </a:p>
          <a:p>
            <a:pPr lvl="1" eaLnBrk="1" hangingPunct="1">
              <a:lnSpc>
                <a:spcPct val="90000"/>
              </a:lnSpc>
              <a:buFontTx/>
              <a:buChar char="•"/>
            </a:pPr>
            <a:r>
              <a:rPr lang="en-US" altLang="en-US" dirty="0">
                <a:solidFill>
                  <a:srgbClr val="000000"/>
                </a:solidFill>
              </a:rPr>
              <a:t>Others will read the paper</a:t>
            </a:r>
            <a:r>
              <a:rPr lang="en-GB" altLang="en-US" dirty="0"/>
              <a:t> </a:t>
            </a:r>
            <a:r>
              <a:rPr lang="en-US" altLang="en-US" dirty="0">
                <a:solidFill>
                  <a:srgbClr val="000000"/>
                </a:solidFill>
              </a:rPr>
              <a:t>for a deeper understanding</a:t>
            </a:r>
          </a:p>
          <a:p>
            <a:pPr eaLnBrk="1" hangingPunct="1">
              <a:lnSpc>
                <a:spcPct val="90000"/>
              </a:lnSpc>
              <a:buFontTx/>
              <a:buNone/>
            </a:pPr>
            <a:endParaRPr lang="en-US" altLang="en-US" sz="1200" dirty="0">
              <a:solidFill>
                <a:srgbClr val="000000"/>
              </a:solidFill>
            </a:endParaRPr>
          </a:p>
          <a:p>
            <a:pPr eaLnBrk="1" hangingPunct="1">
              <a:lnSpc>
                <a:spcPct val="90000"/>
              </a:lnSpc>
              <a:buFontTx/>
              <a:buNone/>
            </a:pPr>
            <a:r>
              <a:rPr lang="en-US" altLang="en-US" sz="2800" dirty="0">
                <a:solidFill>
                  <a:srgbClr val="000000"/>
                </a:solidFill>
              </a:rPr>
              <a:t>This format is also used for Structured Abstract - invaluable for abstracts and papers for workshops or conferences.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0"/>
            <a:ext cx="8229600" cy="838200"/>
          </a:xfrm>
        </p:spPr>
        <p:txBody>
          <a:bodyPr/>
          <a:lstStyle/>
          <a:p>
            <a:r>
              <a:rPr lang="en-US" altLang="en-US" sz="2800"/>
              <a:t>National Library of Medicine – Structured Abstract</a:t>
            </a:r>
          </a:p>
        </p:txBody>
      </p:sp>
      <p:sp>
        <p:nvSpPr>
          <p:cNvPr id="14339" name="Content Placeholder 2"/>
          <p:cNvSpPr>
            <a:spLocks noGrp="1"/>
          </p:cNvSpPr>
          <p:nvPr>
            <p:ph idx="1"/>
          </p:nvPr>
        </p:nvSpPr>
        <p:spPr/>
        <p:txBody>
          <a:bodyPr/>
          <a:lstStyle/>
          <a:p>
            <a:pPr marL="0" indent="0">
              <a:buFontTx/>
              <a:buNone/>
            </a:pPr>
            <a:endParaRPr lang="en-US" altLang="en-US" dirty="0">
              <a:hlinkClick r:id="rId2"/>
            </a:endParaRPr>
          </a:p>
          <a:p>
            <a:pPr marL="0" indent="0">
              <a:buFontTx/>
              <a:buNone/>
            </a:pPr>
            <a:endParaRPr lang="en-US" altLang="en-US" dirty="0">
              <a:hlinkClick r:id="rId2"/>
            </a:endParaRPr>
          </a:p>
          <a:p>
            <a:pPr marL="0" indent="0">
              <a:buFontTx/>
              <a:buNone/>
            </a:pPr>
            <a:endParaRPr lang="en-US" altLang="en-US" dirty="0">
              <a:hlinkClick r:id="rId2"/>
            </a:endParaRPr>
          </a:p>
          <a:p>
            <a:pPr marL="0" indent="0">
              <a:buFontTx/>
              <a:buNone/>
            </a:pPr>
            <a:endParaRPr lang="en-US" altLang="en-US" dirty="0">
              <a:hlinkClick r:id="rId2"/>
            </a:endParaRPr>
          </a:p>
          <a:p>
            <a:pPr marL="0" indent="0">
              <a:buFontTx/>
              <a:buNone/>
            </a:pPr>
            <a:endParaRPr lang="en-US" altLang="en-US" dirty="0">
              <a:hlinkClick r:id="rId2"/>
            </a:endParaRPr>
          </a:p>
          <a:p>
            <a:pPr marL="0" indent="0">
              <a:buFontTx/>
              <a:buNone/>
            </a:pPr>
            <a:endParaRPr lang="en-US" altLang="en-US" dirty="0">
              <a:hlinkClick r:id="rId2"/>
            </a:endParaRPr>
          </a:p>
          <a:p>
            <a:pPr marL="0" indent="0">
              <a:buFontTx/>
              <a:buNone/>
            </a:pPr>
            <a:endParaRPr lang="en-US" altLang="en-US" dirty="0">
              <a:hlinkClick r:id="rId2"/>
            </a:endParaRPr>
          </a:p>
          <a:p>
            <a:pPr marL="0" indent="0">
              <a:buFontTx/>
              <a:buNone/>
            </a:pPr>
            <a:endParaRPr lang="en-US" altLang="en-US" dirty="0">
              <a:hlinkClick r:id="rId2"/>
            </a:endParaRPr>
          </a:p>
          <a:p>
            <a:pPr marL="0" indent="0">
              <a:buFontTx/>
              <a:buNone/>
            </a:pPr>
            <a:r>
              <a:rPr lang="en-US" altLang="en-US" sz="1800" dirty="0">
                <a:hlinkClick r:id="rId2"/>
              </a:rPr>
              <a:t>www.nlm.nih.gov/bsd/policy/structured_abstracts.html</a:t>
            </a:r>
            <a:r>
              <a:rPr lang="en-US" altLang="en-US" sz="1800" dirty="0"/>
              <a:t>  [Accessed 2019-09-18]</a:t>
            </a:r>
          </a:p>
        </p:txBody>
      </p:sp>
      <p:pic>
        <p:nvPicPr>
          <p:cNvPr id="1434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838200"/>
            <a:ext cx="5153025" cy="549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990600"/>
          </a:xfrm>
        </p:spPr>
        <p:txBody>
          <a:bodyPr/>
          <a:lstStyle/>
          <a:p>
            <a:pPr eaLnBrk="1" hangingPunct="1"/>
            <a:r>
              <a:rPr lang="en-US" altLang="en-US"/>
              <a:t>Components of a Paper</a:t>
            </a:r>
          </a:p>
        </p:txBody>
      </p:sp>
      <p:graphicFrame>
        <p:nvGraphicFramePr>
          <p:cNvPr id="15363" name="Object 4"/>
          <p:cNvGraphicFramePr>
            <a:graphicFrameLocks noGrp="1" noChangeAspect="1"/>
          </p:cNvGraphicFramePr>
          <p:nvPr>
            <p:ph idx="1"/>
            <p:extLst>
              <p:ext uri="{D42A27DB-BD31-4B8C-83A1-F6EECF244321}">
                <p14:modId xmlns:p14="http://schemas.microsoft.com/office/powerpoint/2010/main" val="2022514142"/>
              </p:ext>
            </p:extLst>
          </p:nvPr>
        </p:nvGraphicFramePr>
        <p:xfrm>
          <a:off x="406400" y="1169276"/>
          <a:ext cx="8280400" cy="5181600"/>
        </p:xfrm>
        <a:graphic>
          <a:graphicData uri="http://schemas.openxmlformats.org/presentationml/2006/ole">
            <mc:AlternateContent xmlns:mc="http://schemas.openxmlformats.org/markup-compatibility/2006">
              <mc:Choice xmlns:v="urn:schemas-microsoft-com:vml" Requires="v">
                <p:oleObj spid="_x0000_s15376" name="Document" r:id="rId4" imgW="6049274" imgH="3785565" progId="Word.Document.8">
                  <p:embed/>
                </p:oleObj>
              </mc:Choice>
              <mc:Fallback>
                <p:oleObj name="Document" r:id="rId4" imgW="6049274" imgH="378556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1169276"/>
                        <a:ext cx="8280400" cy="5181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8229600" cy="1143000"/>
          </a:xfrm>
        </p:spPr>
        <p:txBody>
          <a:bodyPr/>
          <a:lstStyle/>
          <a:p>
            <a:pPr eaLnBrk="1" hangingPunct="1"/>
            <a:r>
              <a:rPr lang="en-US" altLang="en-US" dirty="0"/>
              <a:t>Order of Authors</a:t>
            </a:r>
          </a:p>
        </p:txBody>
      </p:sp>
      <p:sp>
        <p:nvSpPr>
          <p:cNvPr id="16387" name="Rectangle 3"/>
          <p:cNvSpPr>
            <a:spLocks noGrp="1" noChangeArrowheads="1"/>
          </p:cNvSpPr>
          <p:nvPr>
            <p:ph type="body" idx="1"/>
          </p:nvPr>
        </p:nvSpPr>
        <p:spPr>
          <a:xfrm>
            <a:off x="457200" y="1524000"/>
            <a:ext cx="8229600" cy="4754563"/>
          </a:xfrm>
        </p:spPr>
        <p:txBody>
          <a:bodyPr/>
          <a:lstStyle/>
          <a:p>
            <a:pPr eaLnBrk="1" hangingPunct="1">
              <a:lnSpc>
                <a:spcPct val="90000"/>
              </a:lnSpc>
            </a:pPr>
            <a:r>
              <a:rPr lang="en-GB" altLang="en-US" sz="2800"/>
              <a:t>ONLY include those who have made an intellectual contribution to the research</a:t>
            </a:r>
            <a:br>
              <a:rPr lang="en-GB" altLang="en-US" sz="2800"/>
            </a:br>
            <a:endParaRPr lang="en-GB" altLang="en-US" sz="2800"/>
          </a:p>
          <a:p>
            <a:pPr eaLnBrk="1" hangingPunct="1">
              <a:lnSpc>
                <a:spcPct val="90000"/>
              </a:lnSpc>
            </a:pPr>
            <a:r>
              <a:rPr lang="en-GB" altLang="en-US" sz="2800"/>
              <a:t>OR those who will publicly defend the data and conclusions, and who have approved the final version </a:t>
            </a:r>
            <a:br>
              <a:rPr lang="en-GB" altLang="en-US" sz="2800"/>
            </a:br>
            <a:endParaRPr lang="en-GB" altLang="en-US" sz="2800"/>
          </a:p>
          <a:p>
            <a:pPr eaLnBrk="1" hangingPunct="1">
              <a:lnSpc>
                <a:spcPct val="90000"/>
              </a:lnSpc>
            </a:pPr>
            <a:r>
              <a:rPr lang="en-GB" altLang="en-US" sz="2800"/>
              <a:t>Order</a:t>
            </a:r>
            <a:r>
              <a:rPr lang="en-GB" altLang="en-US" sz="2800" b="1"/>
              <a:t> </a:t>
            </a:r>
            <a:r>
              <a:rPr lang="en-GB" altLang="en-US" sz="2800"/>
              <a:t>of the names of the authors can vary from discipline to discipline</a:t>
            </a:r>
          </a:p>
          <a:p>
            <a:pPr lvl="1" eaLnBrk="1" hangingPunct="1">
              <a:lnSpc>
                <a:spcPct val="90000"/>
              </a:lnSpc>
            </a:pPr>
            <a:r>
              <a:rPr lang="en-GB" altLang="en-US"/>
              <a:t>In some fields, the corresponding author’s name appears first</a:t>
            </a: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Title</a:t>
            </a:r>
          </a:p>
        </p:txBody>
      </p:sp>
      <p:sp>
        <p:nvSpPr>
          <p:cNvPr id="17411" name="Rectangle 3"/>
          <p:cNvSpPr>
            <a:spLocks noGrp="1" noChangeArrowheads="1"/>
          </p:cNvSpPr>
          <p:nvPr>
            <p:ph type="body" idx="1"/>
          </p:nvPr>
        </p:nvSpPr>
        <p:spPr/>
        <p:txBody>
          <a:bodyPr/>
          <a:lstStyle/>
          <a:p>
            <a:pPr eaLnBrk="1" hangingPunct="1"/>
            <a:r>
              <a:rPr lang="en-US" altLang="en-US"/>
              <a:t>Describes the paper’s content clearly and precisely including keywords </a:t>
            </a:r>
            <a:endParaRPr lang="en-US" altLang="en-US" sz="3600"/>
          </a:p>
          <a:p>
            <a:pPr eaLnBrk="1" hangingPunct="1"/>
            <a:r>
              <a:rPr lang="en-US" altLang="en-US"/>
              <a:t>Is the advertisement for the article</a:t>
            </a:r>
            <a:r>
              <a:rPr lang="en-US" altLang="en-US">
                <a:solidFill>
                  <a:srgbClr val="FF9900"/>
                </a:solidFill>
              </a:rPr>
              <a:t> </a:t>
            </a:r>
          </a:p>
          <a:p>
            <a:pPr eaLnBrk="1" hangingPunct="1"/>
            <a:r>
              <a:rPr lang="en-US" altLang="en-US"/>
              <a:t>Do not </a:t>
            </a:r>
            <a:r>
              <a:rPr lang="en-US" altLang="en-US">
                <a:cs typeface="Times New Roman" panose="02020603050405020304" pitchFamily="18" charset="0"/>
              </a:rPr>
              <a:t>use abbreviations and jargon </a:t>
            </a:r>
          </a:p>
          <a:p>
            <a:pPr eaLnBrk="1" hangingPunct="1"/>
            <a:r>
              <a:rPr lang="en-US" altLang="en-US"/>
              <a:t>Search engines/indexing databases depend on the accuracy of the title - since they use the keywords to identify relevant articles</a:t>
            </a:r>
          </a:p>
          <a:p>
            <a:pPr eaLnBrk="1" hangingPunct="1">
              <a:buFontTx/>
              <a:buNone/>
            </a:pP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2438" y="0"/>
            <a:ext cx="8229600" cy="1143000"/>
          </a:xfrm>
        </p:spPr>
        <p:txBody>
          <a:bodyPr/>
          <a:lstStyle/>
          <a:p>
            <a:pPr eaLnBrk="1" hangingPunct="1"/>
            <a:r>
              <a:rPr lang="en-US" altLang="en-US"/>
              <a:t>Abstract</a:t>
            </a:r>
          </a:p>
        </p:txBody>
      </p:sp>
      <p:sp>
        <p:nvSpPr>
          <p:cNvPr id="18435" name="Rectangle 3"/>
          <p:cNvSpPr>
            <a:spLocks noGrp="1" noChangeArrowheads="1"/>
          </p:cNvSpPr>
          <p:nvPr>
            <p:ph type="body" idx="1"/>
          </p:nvPr>
        </p:nvSpPr>
        <p:spPr>
          <a:xfrm>
            <a:off x="147638" y="990600"/>
            <a:ext cx="8839200" cy="4953000"/>
          </a:xfrm>
        </p:spPr>
        <p:txBody>
          <a:bodyPr/>
          <a:lstStyle/>
          <a:p>
            <a:pPr eaLnBrk="1" hangingPunct="1">
              <a:lnSpc>
                <a:spcPct val="80000"/>
              </a:lnSpc>
            </a:pPr>
            <a:r>
              <a:rPr lang="en-US" altLang="en-US" sz="2800" dirty="0"/>
              <a:t>Briefly</a:t>
            </a:r>
            <a:r>
              <a:rPr lang="en-US" altLang="en-US" sz="2800" b="1" dirty="0"/>
              <a:t> </a:t>
            </a:r>
            <a:r>
              <a:rPr lang="en-US" altLang="en-US" sz="2800" dirty="0"/>
              <a:t>summarize (approximately 150 words) - the problem, the method, the results, and the conclusions so that  </a:t>
            </a:r>
          </a:p>
          <a:p>
            <a:pPr lvl="1" eaLnBrk="1" hangingPunct="1">
              <a:lnSpc>
                <a:spcPct val="80000"/>
              </a:lnSpc>
            </a:pPr>
            <a:r>
              <a:rPr lang="en-US" altLang="en-US" dirty="0"/>
              <a:t>The reader can decide whether or not to read the whole article </a:t>
            </a:r>
          </a:p>
          <a:p>
            <a:pPr eaLnBrk="1" hangingPunct="1">
              <a:lnSpc>
                <a:spcPct val="80000"/>
              </a:lnSpc>
            </a:pPr>
            <a:r>
              <a:rPr lang="en-US" altLang="en-US" sz="2800" dirty="0"/>
              <a:t>Together, the title and the abstract should stand on their own</a:t>
            </a:r>
          </a:p>
          <a:p>
            <a:pPr eaLnBrk="1" hangingPunct="1">
              <a:lnSpc>
                <a:spcPct val="80000"/>
              </a:lnSpc>
            </a:pPr>
            <a:r>
              <a:rPr lang="en-US" altLang="en-US" sz="2800" dirty="0"/>
              <a:t>Most authors write the abstract last so that it accurately reflects the content of the paper</a:t>
            </a:r>
          </a:p>
          <a:p>
            <a:pPr eaLnBrk="1" hangingPunct="1">
              <a:lnSpc>
                <a:spcPct val="80000"/>
              </a:lnSpc>
            </a:pPr>
            <a:r>
              <a:rPr lang="en-US" altLang="en-US" sz="2800" dirty="0"/>
              <a:t>Use keywords that will attract the readers</a:t>
            </a:r>
          </a:p>
          <a:p>
            <a:pPr eaLnBrk="1" hangingPunct="1">
              <a:lnSpc>
                <a:spcPct val="80000"/>
              </a:lnSpc>
            </a:pPr>
            <a:endParaRPr lang="en-US" altLang="en-US" sz="1200" dirty="0"/>
          </a:p>
          <a:p>
            <a:pPr eaLnBrk="1" hangingPunct="1">
              <a:lnSpc>
                <a:spcPct val="80000"/>
              </a:lnSpc>
              <a:buFontTx/>
              <a:buNone/>
            </a:pPr>
            <a:r>
              <a:rPr lang="en-US" altLang="en-US" sz="1800" i="1" dirty="0"/>
              <a:t>The Structured Abstract: An Essential Tool for Research. [accessed 2018-09-18] Available from </a:t>
            </a:r>
            <a:r>
              <a:rPr lang="en-US" altLang="en-US" sz="1800" i="1" dirty="0">
                <a:hlinkClick r:id="rId3"/>
              </a:rPr>
              <a:t>www.mlanet.org/p/cm/ld/fid=517</a:t>
            </a:r>
            <a:r>
              <a:rPr lang="en-US" altLang="en-US" sz="1800" i="1" dirty="0"/>
              <a:t> </a:t>
            </a:r>
            <a:br>
              <a:rPr lang="en-US" altLang="en-US" sz="1800" dirty="0"/>
            </a:br>
            <a:endParaRPr lang="en-US" altLang="en-US" sz="1800" dirty="0"/>
          </a:p>
          <a:p>
            <a:pPr eaLnBrk="1" hangingPunct="1">
              <a:lnSpc>
                <a:spcPct val="80000"/>
              </a:lnSpc>
              <a:buFontTx/>
              <a:buNone/>
            </a:pPr>
            <a:r>
              <a:rPr lang="en-US" altLang="en-US" sz="1800" i="1" dirty="0" err="1"/>
              <a:t>Gastel</a:t>
            </a:r>
            <a:r>
              <a:rPr lang="en-US" altLang="en-US" sz="1800" i="1" dirty="0"/>
              <a:t>, Barbara. Writing Abstracts; </a:t>
            </a:r>
            <a:r>
              <a:rPr lang="en-US" altLang="en-US" sz="1800" i="1" dirty="0" err="1"/>
              <a:t>Authoraid</a:t>
            </a:r>
            <a:r>
              <a:rPr lang="en-US" altLang="en-US" sz="1800" i="1" dirty="0"/>
              <a:t>.  [accessed 2018-09-18]. Available from </a:t>
            </a:r>
            <a:r>
              <a:rPr lang="en-US" altLang="en-US" sz="1800" i="1" dirty="0">
                <a:hlinkClick r:id="rId4"/>
              </a:rPr>
              <a:t>www.authoraid.info/uploads/filer_public/86/c8/86c804e2-869b-45b1-a4d5-6fe46d766ed6/writing_abstracts_gastel_for_authoraid_posting.pdf</a:t>
            </a:r>
            <a:endParaRPr lang="en-US" altLang="en-US" sz="1800" i="1" dirty="0"/>
          </a:p>
          <a:p>
            <a:pPr eaLnBrk="1" hangingPunct="1">
              <a:lnSpc>
                <a:spcPct val="80000"/>
              </a:lnSpc>
              <a:buFontTx/>
              <a:buNone/>
            </a:pPr>
            <a:endParaRPr lang="en-US" altLang="en-US" sz="1800" i="1" dirty="0"/>
          </a:p>
          <a:p>
            <a:pPr eaLnBrk="1" hangingPunct="1">
              <a:lnSpc>
                <a:spcPct val="80000"/>
              </a:lnSpc>
              <a:buFontTx/>
              <a:buNone/>
            </a:pPr>
            <a:endParaRPr lang="en-US" altLang="en-US" sz="1800" dirty="0"/>
          </a:p>
          <a:p>
            <a:pPr eaLnBrk="1" hangingPunct="1">
              <a:lnSpc>
                <a:spcPct val="80000"/>
              </a:lnSpc>
              <a:buFontTx/>
              <a:buNone/>
            </a:pPr>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1143000"/>
          </a:xfrm>
        </p:spPr>
        <p:txBody>
          <a:bodyPr/>
          <a:lstStyle/>
          <a:p>
            <a:pPr eaLnBrk="1" hangingPunct="1"/>
            <a:r>
              <a:rPr lang="en-US" altLang="en-US"/>
              <a:t>Introduction</a:t>
            </a:r>
          </a:p>
        </p:txBody>
      </p:sp>
      <p:sp>
        <p:nvSpPr>
          <p:cNvPr id="19459" name="Rectangle 3"/>
          <p:cNvSpPr>
            <a:spLocks noGrp="1" noChangeArrowheads="1"/>
          </p:cNvSpPr>
          <p:nvPr>
            <p:ph type="body" idx="1"/>
          </p:nvPr>
        </p:nvSpPr>
        <p:spPr>
          <a:xfrm>
            <a:off x="304800" y="1143000"/>
            <a:ext cx="8610600" cy="5334000"/>
          </a:xfrm>
        </p:spPr>
        <p:txBody>
          <a:bodyPr/>
          <a:lstStyle/>
          <a:p>
            <a:pPr eaLnBrk="1" hangingPunct="1"/>
            <a:r>
              <a:rPr lang="en-US" altLang="en-US" sz="2600"/>
              <a:t>Clearly state the:</a:t>
            </a:r>
          </a:p>
          <a:p>
            <a:pPr lvl="1" eaLnBrk="1" hangingPunct="1"/>
            <a:r>
              <a:rPr lang="en-US" altLang="en-US" sz="2600"/>
              <a:t>Problem being investigated </a:t>
            </a:r>
          </a:p>
          <a:p>
            <a:pPr lvl="1" eaLnBrk="1" hangingPunct="1"/>
            <a:r>
              <a:rPr lang="en-US" altLang="en-US" sz="2600"/>
              <a:t>Background that explains the problem </a:t>
            </a:r>
          </a:p>
          <a:p>
            <a:pPr lvl="1" eaLnBrk="1" hangingPunct="1"/>
            <a:r>
              <a:rPr lang="en-US" altLang="en-US" sz="2600"/>
              <a:t>Reasons for </a:t>
            </a:r>
            <a:r>
              <a:rPr lang="en-US" altLang="en-US" sz="2600">
                <a:cs typeface="Times New Roman" panose="02020603050405020304" pitchFamily="18" charset="0"/>
              </a:rPr>
              <a:t>conducting the research</a:t>
            </a:r>
          </a:p>
          <a:p>
            <a:pPr eaLnBrk="1" hangingPunct="1"/>
            <a:r>
              <a:rPr lang="en-US" altLang="en-US" sz="2600"/>
              <a:t>Summarize relevant research to provide context </a:t>
            </a:r>
          </a:p>
          <a:p>
            <a:pPr eaLnBrk="1" hangingPunct="1"/>
            <a:r>
              <a:rPr lang="en-US" altLang="en-US" sz="2600"/>
              <a:t>State how your work differs from published work</a:t>
            </a:r>
          </a:p>
          <a:p>
            <a:pPr eaLnBrk="1" hangingPunct="1"/>
            <a:r>
              <a:rPr lang="en-US" altLang="en-US" sz="2600"/>
              <a:t>Identify the questions you are answering </a:t>
            </a:r>
          </a:p>
          <a:p>
            <a:pPr eaLnBrk="1" hangingPunct="1"/>
            <a:r>
              <a:rPr lang="en-US" altLang="en-US" sz="2600"/>
              <a:t>Explain what other findings, if any, you are challenging or extending </a:t>
            </a:r>
          </a:p>
          <a:p>
            <a:pPr eaLnBrk="1" hangingPunct="1"/>
            <a:r>
              <a:rPr lang="en-US" altLang="en-US" sz="2600"/>
              <a:t>Briefly describe the experiment, hypothesis(es), research question(s); general experimental design or method </a:t>
            </a:r>
            <a:endParaRPr lang="en-GB" altLang="en-US" sz="2600"/>
          </a:p>
          <a:p>
            <a:pPr eaLnBrk="1" hangingPunct="1">
              <a:lnSpc>
                <a:spcPct val="80000"/>
              </a:lnSpc>
              <a:buFontTx/>
              <a:buNone/>
            </a:pPr>
            <a:endParaRPr lang="en-US" altLang="en-US" sz="2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Methods</a:t>
            </a:r>
          </a:p>
        </p:txBody>
      </p:sp>
      <p:sp>
        <p:nvSpPr>
          <p:cNvPr id="20483" name="Rectangle 3"/>
          <p:cNvSpPr>
            <a:spLocks noGrp="1" noChangeArrowheads="1"/>
          </p:cNvSpPr>
          <p:nvPr>
            <p:ph type="body" idx="1"/>
          </p:nvPr>
        </p:nvSpPr>
        <p:spPr/>
        <p:txBody>
          <a:bodyPr/>
          <a:lstStyle/>
          <a:p>
            <a:pPr eaLnBrk="1" hangingPunct="1">
              <a:lnSpc>
                <a:spcPct val="90000"/>
              </a:lnSpc>
            </a:pPr>
            <a:r>
              <a:rPr lang="en-US" altLang="en-US" sz="2600"/>
              <a:t>Provide the reader enough details so they can understand and replicate your research </a:t>
            </a:r>
          </a:p>
          <a:p>
            <a:pPr eaLnBrk="1" hangingPunct="1">
              <a:lnSpc>
                <a:spcPct val="90000"/>
              </a:lnSpc>
            </a:pPr>
            <a:r>
              <a:rPr lang="en-US" altLang="en-US" sz="2600"/>
              <a:t>Explain how you studied the problem, identify the procedures you followed, and order these chronologically where possible </a:t>
            </a:r>
          </a:p>
          <a:p>
            <a:pPr eaLnBrk="1" hangingPunct="1">
              <a:lnSpc>
                <a:spcPct val="90000"/>
              </a:lnSpc>
            </a:pPr>
            <a:r>
              <a:rPr lang="en-US" altLang="en-US" sz="2600"/>
              <a:t>Explain new methodology in detail; otherwise name the method and cite the previously published work </a:t>
            </a:r>
          </a:p>
          <a:p>
            <a:pPr eaLnBrk="1" hangingPunct="1">
              <a:lnSpc>
                <a:spcPct val="90000"/>
              </a:lnSpc>
            </a:pPr>
            <a:r>
              <a:rPr lang="en-US" altLang="en-US" sz="2600"/>
              <a:t>Include the frequency of observations, what types of data were recorded, etc. </a:t>
            </a:r>
          </a:p>
          <a:p>
            <a:pPr eaLnBrk="1" hangingPunct="1">
              <a:lnSpc>
                <a:spcPct val="90000"/>
              </a:lnSpc>
            </a:pPr>
            <a:r>
              <a:rPr lang="en-US" altLang="en-US" sz="2600"/>
              <a:t>Be precise in describing measurements and include errors of measurement</a:t>
            </a:r>
            <a:r>
              <a:rPr lang="en-US" altLang="en-US" sz="2400"/>
              <a:t> </a:t>
            </a:r>
            <a:r>
              <a:rPr lang="en-US" altLang="en-US" sz="2600"/>
              <a:t>or research design limits</a:t>
            </a:r>
            <a:r>
              <a:rPr lang="en-US" altLang="en-US" sz="2400"/>
              <a:t> </a:t>
            </a:r>
            <a:endParaRPr lang="en-GB" altLang="en-US" sz="2400">
              <a:latin typeface="Verdana" panose="020B0604030504040204" pitchFamily="34" charset="0"/>
              <a:cs typeface="Times New Roman" panose="02020603050405020304" pitchFamily="18" charset="0"/>
            </a:endParaRPr>
          </a:p>
          <a:p>
            <a:pPr eaLnBrk="1" hangingPunct="1">
              <a:lnSpc>
                <a:spcPct val="90000"/>
              </a:lnSpc>
              <a:buFontTx/>
              <a:buNone/>
            </a:pP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1143000"/>
          </a:xfrm>
        </p:spPr>
        <p:txBody>
          <a:bodyPr/>
          <a:lstStyle/>
          <a:p>
            <a:pPr eaLnBrk="1" hangingPunct="1"/>
            <a:r>
              <a:rPr lang="en-US" altLang="en-US"/>
              <a:t>Results</a:t>
            </a:r>
          </a:p>
        </p:txBody>
      </p:sp>
      <p:sp>
        <p:nvSpPr>
          <p:cNvPr id="21507" name="Rectangle 3"/>
          <p:cNvSpPr>
            <a:spLocks noGrp="1" noChangeArrowheads="1"/>
          </p:cNvSpPr>
          <p:nvPr>
            <p:ph type="body" idx="1"/>
          </p:nvPr>
        </p:nvSpPr>
        <p:spPr/>
        <p:txBody>
          <a:bodyPr/>
          <a:lstStyle/>
          <a:p>
            <a:pPr eaLnBrk="1" hangingPunct="1">
              <a:lnSpc>
                <a:spcPct val="90000"/>
              </a:lnSpc>
            </a:pPr>
            <a:r>
              <a:rPr lang="en-US" altLang="en-US" sz="2800"/>
              <a:t>Objectively present your findings, and explain what was found </a:t>
            </a:r>
          </a:p>
          <a:p>
            <a:pPr eaLnBrk="1" hangingPunct="1">
              <a:lnSpc>
                <a:spcPct val="90000"/>
              </a:lnSpc>
            </a:pPr>
            <a:r>
              <a:rPr lang="en-US" altLang="en-US" sz="2800"/>
              <a:t>Show that your new results are contributing to the body of scientific knowledge</a:t>
            </a:r>
          </a:p>
          <a:p>
            <a:pPr eaLnBrk="1" hangingPunct="1">
              <a:lnSpc>
                <a:spcPct val="90000"/>
              </a:lnSpc>
            </a:pPr>
            <a:r>
              <a:rPr lang="en-US" altLang="en-US" sz="2800"/>
              <a:t>F</a:t>
            </a:r>
            <a:r>
              <a:rPr lang="en-US" altLang="en-US" sz="2800">
                <a:solidFill>
                  <a:srgbClr val="000000"/>
                </a:solidFill>
              </a:rPr>
              <a:t>ollow a logical sequence based on the tables and figures presenting the findings to answer the question or hypothesis</a:t>
            </a:r>
          </a:p>
          <a:p>
            <a:pPr eaLnBrk="1" hangingPunct="1">
              <a:lnSpc>
                <a:spcPct val="90000"/>
              </a:lnSpc>
            </a:pPr>
            <a:r>
              <a:rPr lang="en-US" altLang="en-US" sz="2800">
                <a:solidFill>
                  <a:srgbClr val="000000"/>
                </a:solidFill>
              </a:rPr>
              <a:t>Figures should have a brief description (a legend), providing the reader sufficient information to know how the data were produced</a:t>
            </a:r>
            <a:endParaRPr lang="en-GB" altLang="en-US" sz="2800"/>
          </a:p>
          <a:p>
            <a:pPr eaLnBrk="1" hangingPunct="1">
              <a:lnSpc>
                <a:spcPct val="90000"/>
              </a:lnSpc>
              <a:buFontTx/>
              <a:buNone/>
            </a:pPr>
            <a:endParaRPr lang="en-US"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Discussion/Conclusion</a:t>
            </a:r>
          </a:p>
        </p:txBody>
      </p:sp>
      <p:sp>
        <p:nvSpPr>
          <p:cNvPr id="24579" name="Rectangle 3"/>
          <p:cNvSpPr>
            <a:spLocks noGrp="1" noChangeArrowheads="1"/>
          </p:cNvSpPr>
          <p:nvPr>
            <p:ph type="body" idx="1"/>
          </p:nvPr>
        </p:nvSpPr>
        <p:spPr>
          <a:xfrm>
            <a:off x="457200" y="1524000"/>
            <a:ext cx="8229600" cy="4525963"/>
          </a:xfrm>
        </p:spPr>
        <p:txBody>
          <a:bodyPr/>
          <a:lstStyle/>
          <a:p>
            <a:pPr eaLnBrk="1" hangingPunct="1">
              <a:defRPr/>
            </a:pPr>
            <a:r>
              <a:rPr lang="en-US" altLang="en-US" sz="2800" dirty="0">
                <a:cs typeface="Times New Roman" panose="02020603050405020304" pitchFamily="18" charset="0"/>
              </a:rPr>
              <a:t>Describe what your results mean in context of what was already known about the subject </a:t>
            </a:r>
          </a:p>
          <a:p>
            <a:pPr eaLnBrk="1" hangingPunct="1">
              <a:defRPr/>
            </a:pPr>
            <a:r>
              <a:rPr lang="en-US" altLang="en-US" sz="2800" dirty="0">
                <a:cs typeface="Times New Roman" panose="02020603050405020304" pitchFamily="18" charset="0"/>
              </a:rPr>
              <a:t>Indicate how the results relate to expectations and to the literature previously cited</a:t>
            </a:r>
          </a:p>
          <a:p>
            <a:pPr eaLnBrk="1" hangingPunct="1">
              <a:defRPr/>
            </a:pPr>
            <a:r>
              <a:rPr lang="en-US" altLang="en-US" sz="2800" dirty="0"/>
              <a:t>Explain how the research has moved the body of scientific knowledge forward </a:t>
            </a:r>
          </a:p>
          <a:p>
            <a:pPr eaLnBrk="1" hangingPunct="1">
              <a:defRPr/>
            </a:pPr>
            <a:r>
              <a:rPr lang="en-US" altLang="en-US" sz="2800" dirty="0"/>
              <a:t>Do not extend your conclusions beyond what is directly supported by your results - a</a:t>
            </a:r>
            <a:r>
              <a:rPr lang="en-US" altLang="en-US" sz="2800" dirty="0">
                <a:solidFill>
                  <a:srgbClr val="000000"/>
                </a:solidFill>
              </a:rPr>
              <a:t>void undue speculation</a:t>
            </a:r>
            <a:r>
              <a:rPr lang="en-GB" altLang="en-US" sz="2800" dirty="0">
                <a:solidFill>
                  <a:srgbClr val="000000"/>
                </a:solidFill>
              </a:rPr>
              <a:t> </a:t>
            </a:r>
          </a:p>
          <a:p>
            <a:pPr eaLnBrk="1" hangingPunct="1">
              <a:defRPr/>
            </a:pPr>
            <a:r>
              <a:rPr lang="en-US" altLang="en-US" sz="2800" dirty="0">
                <a:solidFill>
                  <a:srgbClr val="000000"/>
                </a:solidFill>
              </a:rPr>
              <a:t>Outline the next steps for further study </a:t>
            </a:r>
          </a:p>
          <a:p>
            <a:pPr marL="0" indent="0" eaLnBrk="1" hangingPunct="1">
              <a:buFontTx/>
              <a:buNone/>
              <a:defRPr/>
            </a:pPr>
            <a:endParaRPr lang="en-US" altLang="en-US" sz="2800" dirty="0">
              <a:latin typeface="Verdana" panose="020B0604030504040204" pitchFamily="34" charset="0"/>
              <a:cs typeface="Times New Roman" panose="02020603050405020304" pitchFamily="18" charset="0"/>
            </a:endParaRPr>
          </a:p>
          <a:p>
            <a:pPr eaLnBrk="1" hangingPunct="1">
              <a:lnSpc>
                <a:spcPct val="90000"/>
              </a:lnSpc>
              <a:buFontTx/>
              <a:buNone/>
              <a:defRPr/>
            </a:pPr>
            <a:endParaRPr lang="en-US"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Key Topics</a:t>
            </a:r>
          </a:p>
        </p:txBody>
      </p:sp>
      <p:sp>
        <p:nvSpPr>
          <p:cNvPr id="6147" name="Rectangle 3"/>
          <p:cNvSpPr>
            <a:spLocks noGrp="1" noChangeArrowheads="1"/>
          </p:cNvSpPr>
          <p:nvPr>
            <p:ph type="body" idx="1"/>
          </p:nvPr>
        </p:nvSpPr>
        <p:spPr>
          <a:xfrm>
            <a:off x="609600" y="1828800"/>
            <a:ext cx="8229600" cy="4525963"/>
          </a:xfrm>
        </p:spPr>
        <p:txBody>
          <a:bodyPr/>
          <a:lstStyle/>
          <a:p>
            <a:pPr eaLnBrk="1" hangingPunct="1">
              <a:defRPr/>
            </a:pPr>
            <a:r>
              <a:rPr lang="en-US" altLang="en-US" dirty="0"/>
              <a:t>Key elements of publishing</a:t>
            </a:r>
          </a:p>
          <a:p>
            <a:pPr marL="0" indent="0" eaLnBrk="1" hangingPunct="1">
              <a:buFontTx/>
              <a:buNone/>
              <a:defRPr/>
            </a:pPr>
            <a:r>
              <a:rPr lang="en-US" altLang="en-US" dirty="0"/>
              <a:t>   (structured abstract)</a:t>
            </a:r>
          </a:p>
          <a:p>
            <a:pPr eaLnBrk="1" hangingPunct="1">
              <a:defRPr/>
            </a:pPr>
            <a:r>
              <a:rPr lang="en-US" altLang="en-US" dirty="0"/>
              <a:t>Article submission</a:t>
            </a:r>
          </a:p>
          <a:p>
            <a:pPr eaLnBrk="1" hangingPunct="1">
              <a:defRPr/>
            </a:pPr>
            <a:r>
              <a:rPr lang="en-US" altLang="en-US" dirty="0"/>
              <a:t>Publisher/peer review process</a:t>
            </a:r>
          </a:p>
          <a:p>
            <a:pPr eaLnBrk="1" hangingPunct="1">
              <a:defRPr/>
            </a:pPr>
            <a:r>
              <a:rPr lang="en-US" altLang="en-US" dirty="0"/>
              <a:t>Author and reader priorities</a:t>
            </a:r>
          </a:p>
          <a:p>
            <a:pPr eaLnBrk="1" hangingPunct="1">
              <a:defRPr/>
            </a:pPr>
            <a:r>
              <a:rPr lang="en-US" altLang="en-US" dirty="0"/>
              <a:t>Hands on activities</a:t>
            </a:r>
          </a:p>
          <a:p>
            <a:pPr eaLnBrk="1" hangingPunct="1">
              <a:buFontTx/>
              <a:buNone/>
              <a:defRPr/>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229600" cy="1143000"/>
          </a:xfrm>
        </p:spPr>
        <p:txBody>
          <a:bodyPr/>
          <a:lstStyle/>
          <a:p>
            <a:pPr eaLnBrk="1" hangingPunct="1"/>
            <a:r>
              <a:rPr lang="en-US" altLang="en-US" dirty="0"/>
              <a:t>References</a:t>
            </a:r>
          </a:p>
        </p:txBody>
      </p:sp>
      <p:sp>
        <p:nvSpPr>
          <p:cNvPr id="23555" name="Rectangle 3"/>
          <p:cNvSpPr>
            <a:spLocks noGrp="1" noChangeArrowheads="1"/>
          </p:cNvSpPr>
          <p:nvPr>
            <p:ph type="body" idx="1"/>
          </p:nvPr>
        </p:nvSpPr>
        <p:spPr>
          <a:xfrm>
            <a:off x="381000" y="1371600"/>
            <a:ext cx="8382000" cy="4830763"/>
          </a:xfrm>
        </p:spPr>
        <p:txBody>
          <a:bodyPr/>
          <a:lstStyle/>
          <a:p>
            <a:pPr eaLnBrk="1" hangingPunct="1">
              <a:lnSpc>
                <a:spcPct val="80000"/>
              </a:lnSpc>
            </a:pPr>
            <a:r>
              <a:rPr lang="en-US" altLang="en-US" sz="2800" dirty="0">
                <a:solidFill>
                  <a:srgbClr val="000000"/>
                </a:solidFill>
                <a:latin typeface="Verdana" panose="020B0604030504040204" pitchFamily="34" charset="0"/>
                <a:cs typeface="Times New Roman" panose="02020603050405020304" pitchFamily="18" charset="0"/>
              </a:rPr>
              <a:t>W</a:t>
            </a:r>
            <a:r>
              <a:rPr lang="en-US" altLang="en-US" sz="2800" dirty="0">
                <a:cs typeface="Times New Roman" panose="02020603050405020304" pitchFamily="18" charset="0"/>
              </a:rPr>
              <a:t>henever you draw upon previously published work, you must acknowledge the source</a:t>
            </a:r>
          </a:p>
          <a:p>
            <a:pPr eaLnBrk="1" hangingPunct="1">
              <a:lnSpc>
                <a:spcPct val="80000"/>
              </a:lnSpc>
            </a:pPr>
            <a:r>
              <a:rPr lang="en-US" altLang="en-US" sz="2800" dirty="0">
                <a:cs typeface="Times New Roman" panose="02020603050405020304" pitchFamily="18" charset="0"/>
              </a:rPr>
              <a:t>Any information not from your experiment and not ‘common knowledge’ should be recognized by a citation </a:t>
            </a:r>
          </a:p>
          <a:p>
            <a:pPr eaLnBrk="1" hangingPunct="1">
              <a:lnSpc>
                <a:spcPct val="80000"/>
              </a:lnSpc>
            </a:pPr>
            <a:r>
              <a:rPr lang="en-US" altLang="en-US" sz="2800" dirty="0">
                <a:cs typeface="Times New Roman" panose="02020603050405020304" pitchFamily="18" charset="0"/>
              </a:rPr>
              <a:t>How references are presented varies considerably - refer to notes for authors for the specific journal </a:t>
            </a:r>
          </a:p>
          <a:p>
            <a:pPr eaLnBrk="1" hangingPunct="1">
              <a:lnSpc>
                <a:spcPct val="80000"/>
              </a:lnSpc>
            </a:pPr>
            <a:r>
              <a:rPr lang="en-US" altLang="en-US" sz="2800" dirty="0">
                <a:cs typeface="Times New Roman" panose="02020603050405020304" pitchFamily="18" charset="0"/>
              </a:rPr>
              <a:t>Avoid references that are difficult to find</a:t>
            </a:r>
          </a:p>
          <a:p>
            <a:pPr eaLnBrk="1" hangingPunct="1">
              <a:lnSpc>
                <a:spcPct val="80000"/>
              </a:lnSpc>
            </a:pPr>
            <a:r>
              <a:rPr lang="en-US" altLang="en-US" sz="2800" dirty="0">
                <a:cs typeface="Times New Roman" panose="02020603050405020304" pitchFamily="18" charset="0"/>
              </a:rPr>
              <a:t>Avoid listing related references that were not important to the study</a:t>
            </a:r>
          </a:p>
          <a:p>
            <a:pPr marL="0" indent="0" eaLnBrk="1" hangingPunct="1">
              <a:lnSpc>
                <a:spcPct val="80000"/>
              </a:lnSpc>
              <a:buNone/>
            </a:pPr>
            <a:endParaRPr lang="en-US" altLang="en-US" sz="2800" dirty="0">
              <a:cs typeface="Times New Roman" panose="02020603050405020304" pitchFamily="18" charset="0"/>
            </a:endParaRPr>
          </a:p>
          <a:p>
            <a:pPr eaLnBrk="1" hangingPunct="1">
              <a:lnSpc>
                <a:spcPct val="80000"/>
              </a:lnSpc>
              <a:buFontTx/>
              <a:buNone/>
            </a:pPr>
            <a:r>
              <a:rPr lang="en-US" altLang="en-US" sz="1600" dirty="0">
                <a:cs typeface="Times New Roman" panose="02020603050405020304" pitchFamily="18" charset="0"/>
              </a:rPr>
              <a:t>   Components of a Research Paper. Center for Innovative Research and Teaching. Grand Canyon University. [Accessed 2018-09-18] available from </a:t>
            </a:r>
            <a:r>
              <a:rPr lang="en-US" altLang="en-US" sz="1600" dirty="0">
                <a:cs typeface="Times New Roman" panose="02020603050405020304" pitchFamily="18" charset="0"/>
                <a:hlinkClick r:id="rId2"/>
              </a:rPr>
              <a:t>cirt.gcu.edu/research/</a:t>
            </a:r>
            <a:r>
              <a:rPr lang="en-US" altLang="en-US" sz="1600" dirty="0" err="1">
                <a:cs typeface="Times New Roman" panose="02020603050405020304" pitchFamily="18" charset="0"/>
                <a:hlinkClick r:id="rId2"/>
              </a:rPr>
              <a:t>developmentresources</a:t>
            </a:r>
            <a:r>
              <a:rPr lang="en-US" altLang="en-US" sz="1600" dirty="0">
                <a:cs typeface="Times New Roman" panose="02020603050405020304" pitchFamily="18" charset="0"/>
                <a:hlinkClick r:id="rId2"/>
              </a:rPr>
              <a:t>/tutorials/</a:t>
            </a:r>
            <a:r>
              <a:rPr lang="en-US" altLang="en-US" sz="1600" dirty="0" err="1">
                <a:cs typeface="Times New Roman" panose="02020603050405020304" pitchFamily="18" charset="0"/>
                <a:hlinkClick r:id="rId2"/>
              </a:rPr>
              <a:t>researchpaper</a:t>
            </a:r>
            <a:r>
              <a:rPr lang="en-US" altLang="en-US" sz="1600" dirty="0">
                <a:cs typeface="Times New Roman" panose="02020603050405020304" pitchFamily="18" charset="0"/>
              </a:rPr>
              <a:t> </a:t>
            </a:r>
          </a:p>
          <a:p>
            <a:pPr eaLnBrk="1" hangingPunct="1">
              <a:lnSpc>
                <a:spcPct val="80000"/>
              </a:lnSpc>
              <a:buFontTx/>
              <a:buNone/>
            </a:pPr>
            <a:r>
              <a:rPr lang="en-US" altLang="en-US" sz="1600" dirty="0">
                <a:cs typeface="Times New Roman" panose="02020603050405020304" pitchFamily="18" charset="0"/>
              </a:rPr>
              <a:t>      </a:t>
            </a:r>
            <a:endParaRPr lang="en-US" altLang="en-US" sz="2400" dirty="0">
              <a:cs typeface="Times New Roman" panose="02020603050405020304" pitchFamily="18" charset="0"/>
            </a:endParaRPr>
          </a:p>
          <a:p>
            <a:pPr eaLnBrk="1" hangingPunct="1">
              <a:lnSpc>
                <a:spcPct val="80000"/>
              </a:lnSpc>
              <a:buFontTx/>
              <a:buNone/>
            </a:pPr>
            <a:endParaRPr lang="en-US"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Harvard Reference Style</a:t>
            </a:r>
          </a:p>
        </p:txBody>
      </p:sp>
      <p:sp>
        <p:nvSpPr>
          <p:cNvPr id="24579" name="Rectangle 3"/>
          <p:cNvSpPr>
            <a:spLocks noGrp="1" noChangeArrowheads="1"/>
          </p:cNvSpPr>
          <p:nvPr>
            <p:ph type="body" idx="1"/>
          </p:nvPr>
        </p:nvSpPr>
        <p:spPr>
          <a:xfrm>
            <a:off x="457200" y="1447800"/>
            <a:ext cx="8458200" cy="5105400"/>
          </a:xfrm>
        </p:spPr>
        <p:txBody>
          <a:bodyPr/>
          <a:lstStyle/>
          <a:p>
            <a:pPr eaLnBrk="1" hangingPunct="1">
              <a:lnSpc>
                <a:spcPct val="90000"/>
              </a:lnSpc>
              <a:buFontTx/>
              <a:buNone/>
            </a:pPr>
            <a:r>
              <a:rPr lang="en-US" altLang="en-US" dirty="0"/>
              <a:t>   Uses the author's name and date of publication in the body of the text, and the bibliography is given alphabetically by author </a:t>
            </a:r>
          </a:p>
          <a:p>
            <a:pPr lvl="1" eaLnBrk="1" hangingPunct="1">
              <a:lnSpc>
                <a:spcPct val="90000"/>
              </a:lnSpc>
            </a:pPr>
            <a:r>
              <a:rPr lang="en-US" altLang="en-US" dirty="0"/>
              <a:t>Adams, A.B. (1983a) Article title: subtitle. Journal Title 46 (Suppl. 2), 617-619</a:t>
            </a:r>
          </a:p>
          <a:p>
            <a:pPr lvl="1" eaLnBrk="1" hangingPunct="1">
              <a:lnSpc>
                <a:spcPct val="90000"/>
              </a:lnSpc>
            </a:pPr>
            <a:r>
              <a:rPr lang="en-US" altLang="en-US" dirty="0"/>
              <a:t>Adams, A.B. (1983b) Book Title. Publisher, New York.  </a:t>
            </a:r>
          </a:p>
          <a:p>
            <a:pPr lvl="1" eaLnBrk="1" hangingPunct="1">
              <a:lnSpc>
                <a:spcPct val="90000"/>
              </a:lnSpc>
            </a:pPr>
            <a:r>
              <a:rPr lang="en-US" altLang="en-US" dirty="0"/>
              <a:t>Bennett, W.P., Hoskins, M.A., Brady, F.P. et al. (1993) Article title. Journal Title 334, 31-35.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04800"/>
            <a:ext cx="8229600" cy="1143000"/>
          </a:xfrm>
        </p:spPr>
        <p:txBody>
          <a:bodyPr/>
          <a:lstStyle/>
          <a:p>
            <a:pPr eaLnBrk="1" hangingPunct="1"/>
            <a:r>
              <a:rPr lang="en-US" altLang="en-US"/>
              <a:t>Vancouver Reference Style </a:t>
            </a:r>
          </a:p>
        </p:txBody>
      </p:sp>
      <p:sp>
        <p:nvSpPr>
          <p:cNvPr id="25603" name="Rectangle 3"/>
          <p:cNvSpPr>
            <a:spLocks noGrp="1" noChangeArrowheads="1"/>
          </p:cNvSpPr>
          <p:nvPr>
            <p:ph type="body" idx="1"/>
          </p:nvPr>
        </p:nvSpPr>
        <p:spPr>
          <a:xfrm>
            <a:off x="457200" y="1447800"/>
            <a:ext cx="8229600" cy="5181600"/>
          </a:xfrm>
        </p:spPr>
        <p:txBody>
          <a:bodyPr/>
          <a:lstStyle/>
          <a:p>
            <a:pPr eaLnBrk="1" hangingPunct="1">
              <a:buFontTx/>
              <a:buNone/>
            </a:pPr>
            <a:r>
              <a:rPr lang="en-US" altLang="en-US" sz="3000" dirty="0"/>
              <a:t>   Uses a number series to indicate references; bibliographies list these in numerical order as they appear in the text</a:t>
            </a:r>
          </a:p>
          <a:p>
            <a:pPr lvl="1" eaLnBrk="1" hangingPunct="1">
              <a:buFontTx/>
              <a:buNone/>
            </a:pPr>
            <a:r>
              <a:rPr lang="en-US" altLang="en-US" sz="2600" dirty="0"/>
              <a:t>   1. Adams, A.B. (1983) Article title: subtitle. Journal Title 46 (Suppl. 2), 617-619. </a:t>
            </a:r>
          </a:p>
          <a:p>
            <a:pPr lvl="1" eaLnBrk="1" hangingPunct="1">
              <a:buFontTx/>
              <a:buNone/>
            </a:pPr>
            <a:r>
              <a:rPr lang="en-US" altLang="en-US" sz="2600" dirty="0"/>
              <a:t>   2. </a:t>
            </a:r>
            <a:r>
              <a:rPr lang="en-US" altLang="en-US" sz="2600" dirty="0" err="1"/>
              <a:t>Lessells</a:t>
            </a:r>
            <a:r>
              <a:rPr lang="en-US" altLang="en-US" sz="2600" dirty="0"/>
              <a:t>, D.E. (1989) Chapter title. In: Arnold, J.R. &amp; Davies, G.H.B. (eds.) Book Title, 3rd </a:t>
            </a:r>
            <a:r>
              <a:rPr lang="en-US" altLang="en-US" sz="2600" dirty="0" err="1"/>
              <a:t>edn</a:t>
            </a:r>
            <a:r>
              <a:rPr lang="en-US" altLang="en-US" sz="2600" dirty="0"/>
              <a:t>. Blackwell Scientific Publications, Oxford, pp. 32-68.</a:t>
            </a:r>
          </a:p>
          <a:p>
            <a:pPr lvl="1" eaLnBrk="1" hangingPunct="1">
              <a:buFontTx/>
              <a:buNone/>
            </a:pPr>
            <a:r>
              <a:rPr lang="en-US" altLang="en-US" sz="2600" dirty="0"/>
              <a:t>   3. Bennett, W.P., Hoskins, M.A., Brady, F.P. et al. (1993) Article title. Journal Title 334, 31-35.  </a:t>
            </a:r>
          </a:p>
          <a:p>
            <a:pPr eaLnBrk="1" hangingPunct="1"/>
            <a:endParaRPr lang="en-US" altLang="en-US" sz="2600" dirty="0"/>
          </a:p>
          <a:p>
            <a:pPr eaLnBrk="1" hangingPunct="1"/>
            <a:endParaRPr lang="en-US" altLang="en-US" sz="2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8600" y="274638"/>
            <a:ext cx="8458200" cy="1143000"/>
          </a:xfrm>
        </p:spPr>
        <p:txBody>
          <a:bodyPr/>
          <a:lstStyle/>
          <a:p>
            <a:r>
              <a:rPr lang="en-US" altLang="en-US" sz="3600">
                <a:cs typeface="Times New Roman" panose="02020603050405020304" pitchFamily="18" charset="0"/>
              </a:rPr>
              <a:t>Reference Management Software Tools</a:t>
            </a:r>
            <a:endParaRPr lang="en-US" altLang="en-US" sz="3600"/>
          </a:p>
        </p:txBody>
      </p:sp>
      <p:sp>
        <p:nvSpPr>
          <p:cNvPr id="28675" name="Content Placeholder 2"/>
          <p:cNvSpPr>
            <a:spLocks noGrp="1"/>
          </p:cNvSpPr>
          <p:nvPr>
            <p:ph idx="1"/>
          </p:nvPr>
        </p:nvSpPr>
        <p:spPr>
          <a:xfrm>
            <a:off x="457200" y="1600200"/>
            <a:ext cx="8458200" cy="4525963"/>
          </a:xfrm>
        </p:spPr>
        <p:txBody>
          <a:bodyPr/>
          <a:lstStyle/>
          <a:p>
            <a:pPr>
              <a:defRPr/>
            </a:pPr>
            <a:r>
              <a:rPr lang="en-US" altLang="en-US" dirty="0">
                <a:cs typeface="Times New Roman" panose="02020603050405020304" pitchFamily="18" charset="0"/>
              </a:rPr>
              <a:t>Tools such as </a:t>
            </a:r>
            <a:r>
              <a:rPr lang="en-US" altLang="en-US" dirty="0" err="1">
                <a:cs typeface="Times New Roman" panose="02020603050405020304" pitchFamily="18" charset="0"/>
              </a:rPr>
              <a:t>Mendeley</a:t>
            </a:r>
            <a:r>
              <a:rPr lang="en-US" altLang="en-US" dirty="0">
                <a:cs typeface="Times New Roman" panose="02020603050405020304" pitchFamily="18" charset="0"/>
              </a:rPr>
              <a:t>, </a:t>
            </a:r>
            <a:r>
              <a:rPr lang="en-US" altLang="en-US" dirty="0" err="1">
                <a:cs typeface="Times New Roman" panose="02020603050405020304" pitchFamily="18" charset="0"/>
              </a:rPr>
              <a:t>Zotero</a:t>
            </a:r>
            <a:r>
              <a:rPr lang="en-US" altLang="en-US" dirty="0">
                <a:cs typeface="Times New Roman" panose="02020603050405020304" pitchFamily="18" charset="0"/>
              </a:rPr>
              <a:t> or EndNote can be used to create the footnote and reference format required by a specific publisher</a:t>
            </a:r>
          </a:p>
          <a:p>
            <a:pPr>
              <a:defRPr/>
            </a:pPr>
            <a:r>
              <a:rPr lang="en-US" altLang="en-US" dirty="0">
                <a:cs typeface="Times New Roman" panose="02020603050405020304" pitchFamily="18" charset="0"/>
              </a:rPr>
              <a:t>See the Reference Management Software Tools modules to learn how to access, download and use these options </a:t>
            </a:r>
          </a:p>
          <a:p>
            <a:pPr>
              <a:defRPr/>
            </a:pPr>
            <a:endParaRPr lang="en-US" altLang="en-US" sz="1000" dirty="0">
              <a:cs typeface="Times New Roman" panose="02020603050405020304" pitchFamily="18" charset="0"/>
            </a:endParaRPr>
          </a:p>
          <a:p>
            <a:pPr marL="0" indent="0">
              <a:buFontTx/>
              <a:buNone/>
              <a:defRPr/>
            </a:pPr>
            <a:r>
              <a:rPr lang="en-US" altLang="en-US" sz="2000" i="1" dirty="0">
                <a:cs typeface="Times New Roman" panose="02020603050405020304" pitchFamily="18" charset="0"/>
                <a:hlinkClick r:id="rId2"/>
              </a:rPr>
              <a:t>www.research4life.org/training/reference-management-tools/</a:t>
            </a:r>
            <a:endParaRPr lang="en-US" altLang="en-US" sz="2000" i="1" dirty="0">
              <a:cs typeface="Times New Roman" panose="02020603050405020304" pitchFamily="18" charset="0"/>
            </a:endParaRPr>
          </a:p>
          <a:p>
            <a:pPr marL="0" indent="0">
              <a:buFontTx/>
              <a:buNone/>
              <a:defRPr/>
            </a:pPr>
            <a:endParaRPr lang="en-US" altLang="en-US" sz="2400" dirty="0">
              <a:cs typeface="Times New Roman" panose="02020603050405020304" pitchFamily="18" charset="0"/>
            </a:endParaRPr>
          </a:p>
          <a:p>
            <a:pPr>
              <a:defRPr/>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152400"/>
            <a:ext cx="8229600" cy="1143000"/>
          </a:xfrm>
        </p:spPr>
        <p:txBody>
          <a:bodyPr/>
          <a:lstStyle/>
          <a:p>
            <a:pPr eaLnBrk="1" hangingPunct="1"/>
            <a:r>
              <a:rPr lang="en-US" altLang="en-US"/>
              <a:t>Article Submission</a:t>
            </a:r>
          </a:p>
        </p:txBody>
      </p:sp>
      <p:sp>
        <p:nvSpPr>
          <p:cNvPr id="27651" name="Rectangle 3"/>
          <p:cNvSpPr>
            <a:spLocks noGrp="1" noChangeArrowheads="1"/>
          </p:cNvSpPr>
          <p:nvPr>
            <p:ph type="body" idx="1"/>
          </p:nvPr>
        </p:nvSpPr>
        <p:spPr>
          <a:xfrm>
            <a:off x="414338" y="1319213"/>
            <a:ext cx="8229600" cy="4953000"/>
          </a:xfrm>
        </p:spPr>
        <p:txBody>
          <a:bodyPr/>
          <a:lstStyle/>
          <a:p>
            <a:pPr eaLnBrk="1" hangingPunct="1">
              <a:lnSpc>
                <a:spcPct val="80000"/>
              </a:lnSpc>
            </a:pPr>
            <a:r>
              <a:rPr lang="en-GB" altLang="en-US" sz="2800" dirty="0"/>
              <a:t>Select your journal carefully </a:t>
            </a:r>
          </a:p>
          <a:p>
            <a:pPr eaLnBrk="1" hangingPunct="1">
              <a:lnSpc>
                <a:spcPct val="80000"/>
              </a:lnSpc>
            </a:pPr>
            <a:r>
              <a:rPr lang="en-GB" altLang="en-US" sz="2800" dirty="0"/>
              <a:t>Read the aims and scope of several journals – who reads them and what has been published</a:t>
            </a:r>
          </a:p>
          <a:p>
            <a:pPr eaLnBrk="1" hangingPunct="1">
              <a:lnSpc>
                <a:spcPct val="80000"/>
              </a:lnSpc>
            </a:pPr>
            <a:r>
              <a:rPr lang="en-GB" altLang="en-US" sz="2800" dirty="0"/>
              <a:t>Think about your target audience and the level of your work – do you have a realistic chance of being accepted? </a:t>
            </a:r>
          </a:p>
          <a:p>
            <a:pPr eaLnBrk="1" hangingPunct="1">
              <a:lnSpc>
                <a:spcPct val="80000"/>
              </a:lnSpc>
            </a:pPr>
            <a:r>
              <a:rPr lang="en-GB" altLang="en-US" sz="2800" dirty="0"/>
              <a:t>Follow the guidelines in the notes for authors and include everything they ask – it makes the editor’s job easier…</a:t>
            </a:r>
          </a:p>
          <a:p>
            <a:pPr eaLnBrk="1" hangingPunct="1">
              <a:lnSpc>
                <a:spcPct val="80000"/>
              </a:lnSpc>
            </a:pPr>
            <a:r>
              <a:rPr lang="en-GB" altLang="en-US" sz="2800" dirty="0"/>
              <a:t>Articles should not be submitted to more than one journal at a time</a:t>
            </a:r>
          </a:p>
          <a:p>
            <a:pPr eaLnBrk="1" hangingPunct="1">
              <a:lnSpc>
                <a:spcPct val="80000"/>
              </a:lnSpc>
              <a:buFontTx/>
              <a:buNone/>
            </a:pPr>
            <a:endParaRPr lang="en-GB" altLang="en-US" sz="1600" dirty="0"/>
          </a:p>
          <a:p>
            <a:pPr eaLnBrk="1" hangingPunct="1">
              <a:lnSpc>
                <a:spcPct val="80000"/>
              </a:lnSpc>
              <a:buFontTx/>
              <a:buNone/>
            </a:pPr>
            <a:r>
              <a:rPr lang="en-GB" altLang="en-US" sz="2800" dirty="0"/>
              <a:t>    See: Instructions to Authors in Health Sciences</a:t>
            </a:r>
          </a:p>
          <a:p>
            <a:pPr eaLnBrk="1" hangingPunct="1">
              <a:lnSpc>
                <a:spcPct val="80000"/>
              </a:lnSpc>
              <a:buFontTx/>
              <a:buNone/>
            </a:pPr>
            <a:r>
              <a:rPr lang="en-GB" altLang="en-US" sz="2800" dirty="0"/>
              <a:t>  	</a:t>
            </a:r>
            <a:r>
              <a:rPr lang="en-US" altLang="en-US" sz="2800" dirty="0">
                <a:hlinkClick r:id="rId2"/>
              </a:rPr>
              <a:t>mulford.utoledo.edu/</a:t>
            </a:r>
            <a:r>
              <a:rPr lang="en-US" altLang="en-US" sz="2800" dirty="0" err="1">
                <a:hlinkClick r:id="rId2"/>
              </a:rPr>
              <a:t>instr</a:t>
            </a:r>
            <a:r>
              <a:rPr lang="en-US" altLang="en-US" sz="2800" dirty="0">
                <a:hlinkClick r:id="rId2"/>
              </a:rPr>
              <a:t>/</a:t>
            </a:r>
            <a:r>
              <a:rPr lang="en-US" altLang="en-US" sz="28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23863" y="304800"/>
            <a:ext cx="8229600" cy="1143000"/>
          </a:xfrm>
        </p:spPr>
        <p:txBody>
          <a:bodyPr/>
          <a:lstStyle/>
          <a:p>
            <a:r>
              <a:rPr lang="en-US" altLang="en-US" sz="3600"/>
              <a:t>Broad/generalist vs. Specialist Scope</a:t>
            </a:r>
          </a:p>
        </p:txBody>
      </p:sp>
      <p:sp>
        <p:nvSpPr>
          <p:cNvPr id="3" name="Content Placeholder 2"/>
          <p:cNvSpPr>
            <a:spLocks noGrp="1"/>
          </p:cNvSpPr>
          <p:nvPr>
            <p:ph idx="1"/>
          </p:nvPr>
        </p:nvSpPr>
        <p:spPr>
          <a:xfrm>
            <a:off x="423863" y="1600200"/>
            <a:ext cx="8229600" cy="4525963"/>
          </a:xfrm>
        </p:spPr>
        <p:txBody>
          <a:bodyPr/>
          <a:lstStyle/>
          <a:p>
            <a:pPr>
              <a:defRPr/>
            </a:pPr>
            <a:r>
              <a:rPr lang="en-US" sz="2800" dirty="0"/>
              <a:t>Broad journal: </a:t>
            </a:r>
          </a:p>
          <a:p>
            <a:pPr marL="685800" lvl="1" eaLnBrk="1" hangingPunct="1">
              <a:lnSpc>
                <a:spcPct val="80000"/>
              </a:lnSpc>
              <a:spcBef>
                <a:spcPts val="900"/>
              </a:spcBef>
              <a:buSzPct val="100000"/>
              <a:buFont typeface="Arial" panose="020B0604020202020204" pitchFamily="34" charset="0"/>
              <a:buChar char="•"/>
              <a:defRPr/>
            </a:pPr>
            <a:r>
              <a:rPr lang="en-US" altLang="en-US" dirty="0"/>
              <a:t>Considers a broad range of topics/thresholds</a:t>
            </a:r>
            <a:endParaRPr lang="en-US" altLang="zh-CN" dirty="0"/>
          </a:p>
          <a:p>
            <a:pPr marL="685800" lvl="1" eaLnBrk="1" hangingPunct="1">
              <a:lnSpc>
                <a:spcPct val="80000"/>
              </a:lnSpc>
              <a:spcBef>
                <a:spcPts val="900"/>
              </a:spcBef>
              <a:buSzPct val="100000"/>
              <a:buFont typeface="Arial" panose="020B0604020202020204" pitchFamily="34" charset="0"/>
              <a:buChar char="•"/>
              <a:defRPr/>
            </a:pPr>
            <a:r>
              <a:rPr lang="en-US" altLang="zh-CN" dirty="0"/>
              <a:t>May recommend a transfer to a more suitable subject specific journal</a:t>
            </a:r>
          </a:p>
          <a:p>
            <a:pPr marL="400050" lvl="1" indent="0" eaLnBrk="1" hangingPunct="1">
              <a:lnSpc>
                <a:spcPct val="80000"/>
              </a:lnSpc>
              <a:spcBef>
                <a:spcPts val="900"/>
              </a:spcBef>
              <a:buSzPct val="100000"/>
              <a:buNone/>
              <a:defRPr/>
            </a:pPr>
            <a:endParaRPr lang="en-US" altLang="zh-CN" dirty="0"/>
          </a:p>
          <a:p>
            <a:pPr marL="285750" eaLnBrk="1" hangingPunct="1">
              <a:lnSpc>
                <a:spcPct val="80000"/>
              </a:lnSpc>
              <a:spcBef>
                <a:spcPts val="900"/>
              </a:spcBef>
              <a:buSzPct val="100000"/>
              <a:buFont typeface="Arial" panose="020B0604020202020204" pitchFamily="34" charset="0"/>
              <a:buChar char="•"/>
              <a:defRPr/>
            </a:pPr>
            <a:r>
              <a:rPr lang="en-US" altLang="zh-CN" sz="2800" dirty="0"/>
              <a:t>Specialist journal:</a:t>
            </a:r>
          </a:p>
          <a:p>
            <a:pPr marL="685800" lvl="1" eaLnBrk="1" fontAlgn="auto" hangingPunct="1">
              <a:lnSpc>
                <a:spcPct val="80000"/>
              </a:lnSpc>
              <a:spcAft>
                <a:spcPts val="0"/>
              </a:spcAft>
              <a:buFont typeface="Arial" panose="020B0604020202020204" pitchFamily="34" charset="0"/>
              <a:buChar char="•"/>
              <a:defRPr/>
            </a:pPr>
            <a:r>
              <a:rPr lang="en-US" dirty="0"/>
              <a:t>Considers a narrow range of topics/thresholds</a:t>
            </a:r>
          </a:p>
          <a:p>
            <a:pPr marL="685800" lvl="1" eaLnBrk="1" fontAlgn="auto" hangingPunct="1">
              <a:lnSpc>
                <a:spcPct val="80000"/>
              </a:lnSpc>
              <a:spcAft>
                <a:spcPts val="0"/>
              </a:spcAft>
              <a:buFont typeface="Arial" panose="020B0604020202020204" pitchFamily="34" charset="0"/>
              <a:buChar char="•"/>
              <a:defRPr/>
            </a:pPr>
            <a:r>
              <a:rPr lang="en-US" dirty="0"/>
              <a:t>Rejection in pre-review for ‘out of scope’</a:t>
            </a:r>
          </a:p>
          <a:p>
            <a:pPr marL="685800" lvl="1" eaLnBrk="1" fontAlgn="auto" hangingPunct="1">
              <a:lnSpc>
                <a:spcPct val="80000"/>
              </a:lnSpc>
              <a:spcAft>
                <a:spcPts val="0"/>
              </a:spcAft>
              <a:buFont typeface="Arial" panose="020B0604020202020204" pitchFamily="34" charset="0"/>
              <a:buChar char="•"/>
              <a:defRPr/>
            </a:pPr>
            <a:r>
              <a:rPr lang="en-US" dirty="0"/>
              <a:t>May recommend transfer to another subject specific journal or to a broader scope journal</a:t>
            </a:r>
          </a:p>
          <a:p>
            <a:pPr>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z="4000"/>
              <a:t>Open Access vs. Subscription</a:t>
            </a:r>
          </a:p>
        </p:txBody>
      </p:sp>
      <p:sp>
        <p:nvSpPr>
          <p:cNvPr id="29699" name="Content Placeholder 2"/>
          <p:cNvSpPr>
            <a:spLocks noGrp="1"/>
          </p:cNvSpPr>
          <p:nvPr>
            <p:ph idx="1"/>
          </p:nvPr>
        </p:nvSpPr>
        <p:spPr>
          <a:xfrm>
            <a:off x="457200" y="1600200"/>
            <a:ext cx="8382000" cy="4525963"/>
          </a:xfrm>
        </p:spPr>
        <p:txBody>
          <a:bodyPr/>
          <a:lstStyle/>
          <a:p>
            <a:r>
              <a:rPr lang="en-US" altLang="en-US" sz="2800" dirty="0"/>
              <a:t>Similar quality and standards:</a:t>
            </a:r>
          </a:p>
          <a:p>
            <a:pPr lvl="1"/>
            <a:r>
              <a:rPr lang="en-US" altLang="en-US" dirty="0"/>
              <a:t>Peer review, editors, editorial boards, indexing, permanent/electronic access</a:t>
            </a:r>
          </a:p>
          <a:p>
            <a:r>
              <a:rPr lang="en-US" altLang="en-US" sz="2800" dirty="0"/>
              <a:t>Distribution is different:</a:t>
            </a:r>
          </a:p>
          <a:p>
            <a:pPr lvl="1"/>
            <a:r>
              <a:rPr lang="en-US" altLang="en-US" dirty="0"/>
              <a:t>For Open Access, no subscription barriers, universal access and openly licensed to allow reuse; authors pay publication fee</a:t>
            </a:r>
          </a:p>
          <a:p>
            <a:pPr lvl="1"/>
            <a:r>
              <a:rPr lang="en-US" altLang="en-US" dirty="0"/>
              <a:t>For Commercial Publications, subscription fee is paid, publisher owns the license agreement; authors do not pay publication fee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Online Submission</a:t>
            </a:r>
          </a:p>
        </p:txBody>
      </p:sp>
      <p:sp>
        <p:nvSpPr>
          <p:cNvPr id="30723" name="Rectangle 3"/>
          <p:cNvSpPr>
            <a:spLocks noGrp="1" noChangeArrowheads="1"/>
          </p:cNvSpPr>
          <p:nvPr>
            <p:ph type="body" idx="1"/>
          </p:nvPr>
        </p:nvSpPr>
        <p:spPr>
          <a:xfrm>
            <a:off x="457200" y="1600200"/>
            <a:ext cx="8229600" cy="4800600"/>
          </a:xfrm>
        </p:spPr>
        <p:txBody>
          <a:bodyPr/>
          <a:lstStyle/>
          <a:p>
            <a:pPr eaLnBrk="1" hangingPunct="1"/>
            <a:r>
              <a:rPr lang="en-GB" altLang="en-US"/>
              <a:t>Many publishers now offer a completely electronic submission process</a:t>
            </a:r>
          </a:p>
          <a:p>
            <a:pPr eaLnBrk="1" hangingPunct="1"/>
            <a:r>
              <a:rPr lang="en-GB" altLang="en-US"/>
              <a:t>Article is submitted online and all of the review procedure also happens online</a:t>
            </a:r>
          </a:p>
          <a:p>
            <a:pPr eaLnBrk="1" hangingPunct="1"/>
            <a:r>
              <a:rPr lang="en-GB" altLang="en-US"/>
              <a:t>Speeds up the editorial process</a:t>
            </a:r>
          </a:p>
          <a:p>
            <a:pPr eaLnBrk="1" hangingPunct="1"/>
            <a:r>
              <a:rPr lang="en-GB" altLang="en-US"/>
              <a:t>Is invaluable for authors in low-income countries</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52400"/>
            <a:ext cx="8229600" cy="990600"/>
          </a:xfrm>
        </p:spPr>
        <p:txBody>
          <a:bodyPr/>
          <a:lstStyle/>
          <a:p>
            <a:pPr eaLnBrk="1" hangingPunct="1"/>
            <a:r>
              <a:rPr lang="en-US" altLang="en-US"/>
              <a:t>After Submission</a:t>
            </a:r>
          </a:p>
        </p:txBody>
      </p:sp>
      <p:sp>
        <p:nvSpPr>
          <p:cNvPr id="31747" name="Rectangle 3"/>
          <p:cNvSpPr>
            <a:spLocks noGrp="1" noChangeArrowheads="1"/>
          </p:cNvSpPr>
          <p:nvPr>
            <p:ph type="body" idx="1"/>
          </p:nvPr>
        </p:nvSpPr>
        <p:spPr>
          <a:xfrm>
            <a:off x="457200" y="1219200"/>
            <a:ext cx="8229600" cy="5257800"/>
          </a:xfrm>
        </p:spPr>
        <p:txBody>
          <a:bodyPr/>
          <a:lstStyle/>
          <a:p>
            <a:pPr eaLnBrk="1" hangingPunct="1">
              <a:lnSpc>
                <a:spcPct val="90000"/>
              </a:lnSpc>
            </a:pPr>
            <a:r>
              <a:rPr lang="en-GB" altLang="en-US" sz="2800"/>
              <a:t>Most journal editors will make an initial decision on a paper - to review or to reject</a:t>
            </a:r>
          </a:p>
          <a:p>
            <a:pPr eaLnBrk="1" hangingPunct="1">
              <a:lnSpc>
                <a:spcPct val="90000"/>
              </a:lnSpc>
            </a:pPr>
            <a:r>
              <a:rPr lang="en-GB" altLang="en-US" sz="2800"/>
              <a:t>Most editors appoint two referees </a:t>
            </a:r>
          </a:p>
          <a:p>
            <a:pPr eaLnBrk="1" hangingPunct="1">
              <a:lnSpc>
                <a:spcPct val="90000"/>
              </a:lnSpc>
            </a:pPr>
            <a:r>
              <a:rPr lang="en-GB" altLang="en-US" sz="2800"/>
              <a:t>Refereeing speed varies tremendously between journals</a:t>
            </a:r>
          </a:p>
          <a:p>
            <a:pPr eaLnBrk="1" hangingPunct="1">
              <a:lnSpc>
                <a:spcPct val="90000"/>
              </a:lnSpc>
            </a:pPr>
            <a:r>
              <a:rPr lang="en-GB" altLang="en-US" sz="2800"/>
              <a:t>Authors should receive a decision of Accept, Accept with Revision (Minor or Major), or Reject</a:t>
            </a:r>
          </a:p>
          <a:p>
            <a:pPr eaLnBrk="1" hangingPunct="1">
              <a:lnSpc>
                <a:spcPct val="90000"/>
              </a:lnSpc>
            </a:pPr>
            <a:r>
              <a:rPr lang="en-GB" altLang="en-US" sz="2800"/>
              <a:t>If a paper is rejected, most editors will write to you explaining their decision</a:t>
            </a:r>
          </a:p>
          <a:p>
            <a:pPr eaLnBrk="1" hangingPunct="1">
              <a:lnSpc>
                <a:spcPct val="90000"/>
              </a:lnSpc>
            </a:pPr>
            <a:r>
              <a:rPr lang="en-GB" altLang="en-US" sz="2800"/>
              <a:t>After rejection, authors have the option of submitting the paper to another journal - editor’s suggestions should be addressed </a:t>
            </a:r>
          </a:p>
          <a:p>
            <a:pPr eaLnBrk="1" hangingPunct="1">
              <a:lnSpc>
                <a:spcPct val="90000"/>
              </a:lnSpc>
            </a:pPr>
            <a:endParaRPr lang="en-GB" altLang="en-US" sz="2800"/>
          </a:p>
          <a:p>
            <a:pPr eaLnBrk="1" hangingPunct="1">
              <a:lnSpc>
                <a:spcPct val="90000"/>
              </a:lnSpc>
              <a:buFontTx/>
              <a:buNone/>
            </a:pPr>
            <a:endParaRPr lang="en-US"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152400"/>
            <a:ext cx="7620000" cy="685800"/>
          </a:xfrm>
        </p:spPr>
        <p:txBody>
          <a:bodyPr/>
          <a:lstStyle/>
          <a:p>
            <a:pPr eaLnBrk="1" hangingPunct="1"/>
            <a:r>
              <a:rPr lang="en-GB" altLang="en-US" sz="3600"/>
              <a:t>Overview of Peer Review Process</a:t>
            </a:r>
          </a:p>
        </p:txBody>
      </p:sp>
      <p:sp>
        <p:nvSpPr>
          <p:cNvPr id="32771" name="Text Box 3"/>
          <p:cNvSpPr txBox="1">
            <a:spLocks noChangeArrowheads="1"/>
          </p:cNvSpPr>
          <p:nvPr/>
        </p:nvSpPr>
        <p:spPr bwMode="auto">
          <a:xfrm>
            <a:off x="971550" y="981075"/>
            <a:ext cx="2009775" cy="3762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Paper Submitted</a:t>
            </a:r>
          </a:p>
        </p:txBody>
      </p:sp>
      <p:sp>
        <p:nvSpPr>
          <p:cNvPr id="32772" name="Text Box 4"/>
          <p:cNvSpPr txBox="1">
            <a:spLocks noChangeArrowheads="1"/>
          </p:cNvSpPr>
          <p:nvPr/>
        </p:nvSpPr>
        <p:spPr bwMode="auto">
          <a:xfrm>
            <a:off x="558800" y="2260600"/>
            <a:ext cx="2860675" cy="3762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Initial Decision by Editor</a:t>
            </a:r>
          </a:p>
        </p:txBody>
      </p:sp>
      <p:sp>
        <p:nvSpPr>
          <p:cNvPr id="32773" name="Text Box 5"/>
          <p:cNvSpPr txBox="1">
            <a:spLocks noChangeArrowheads="1"/>
          </p:cNvSpPr>
          <p:nvPr/>
        </p:nvSpPr>
        <p:spPr bwMode="auto">
          <a:xfrm>
            <a:off x="609600" y="1600200"/>
            <a:ext cx="2784475" cy="3762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Confirmation of Receipt</a:t>
            </a:r>
          </a:p>
        </p:txBody>
      </p:sp>
      <p:sp>
        <p:nvSpPr>
          <p:cNvPr id="32774" name="Text Box 6"/>
          <p:cNvSpPr txBox="1">
            <a:spLocks noChangeArrowheads="1"/>
          </p:cNvSpPr>
          <p:nvPr/>
        </p:nvSpPr>
        <p:spPr bwMode="auto">
          <a:xfrm>
            <a:off x="179388" y="2924175"/>
            <a:ext cx="1222375" cy="3762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Rejection</a:t>
            </a:r>
          </a:p>
        </p:txBody>
      </p:sp>
      <p:sp>
        <p:nvSpPr>
          <p:cNvPr id="32775" name="Text Box 7"/>
          <p:cNvSpPr txBox="1">
            <a:spLocks noChangeArrowheads="1"/>
          </p:cNvSpPr>
          <p:nvPr/>
        </p:nvSpPr>
        <p:spPr bwMode="auto">
          <a:xfrm>
            <a:off x="1763713" y="2924175"/>
            <a:ext cx="2073275" cy="3762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Decide to Review</a:t>
            </a:r>
          </a:p>
        </p:txBody>
      </p:sp>
      <p:sp>
        <p:nvSpPr>
          <p:cNvPr id="32776" name="Text Box 8"/>
          <p:cNvSpPr txBox="1">
            <a:spLocks noChangeArrowheads="1"/>
          </p:cNvSpPr>
          <p:nvPr/>
        </p:nvSpPr>
        <p:spPr bwMode="auto">
          <a:xfrm>
            <a:off x="1751013" y="3606800"/>
            <a:ext cx="2149475" cy="3762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Assign Reviewers</a:t>
            </a:r>
          </a:p>
        </p:txBody>
      </p:sp>
      <p:sp>
        <p:nvSpPr>
          <p:cNvPr id="32777" name="Text Box 9"/>
          <p:cNvSpPr txBox="1">
            <a:spLocks noChangeArrowheads="1"/>
          </p:cNvSpPr>
          <p:nvPr/>
        </p:nvSpPr>
        <p:spPr bwMode="auto">
          <a:xfrm>
            <a:off x="1403350" y="4289425"/>
            <a:ext cx="2809875" cy="3762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Reviewers Accept Invite</a:t>
            </a:r>
          </a:p>
        </p:txBody>
      </p:sp>
      <p:sp>
        <p:nvSpPr>
          <p:cNvPr id="32778" name="Text Box 10"/>
          <p:cNvSpPr txBox="1">
            <a:spLocks noChangeArrowheads="1"/>
          </p:cNvSpPr>
          <p:nvPr/>
        </p:nvSpPr>
        <p:spPr bwMode="auto">
          <a:xfrm>
            <a:off x="1643063" y="4959350"/>
            <a:ext cx="2352675" cy="3762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Reviews Completed</a:t>
            </a:r>
          </a:p>
        </p:txBody>
      </p:sp>
      <p:sp>
        <p:nvSpPr>
          <p:cNvPr id="32779" name="Text Box 11"/>
          <p:cNvSpPr txBox="1">
            <a:spLocks noChangeArrowheads="1"/>
          </p:cNvSpPr>
          <p:nvPr/>
        </p:nvSpPr>
        <p:spPr bwMode="auto">
          <a:xfrm>
            <a:off x="3203575" y="5919788"/>
            <a:ext cx="879475" cy="376237"/>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Reject</a:t>
            </a:r>
          </a:p>
        </p:txBody>
      </p:sp>
      <p:sp>
        <p:nvSpPr>
          <p:cNvPr id="32780" name="Text Box 12"/>
          <p:cNvSpPr txBox="1">
            <a:spLocks noChangeArrowheads="1"/>
          </p:cNvSpPr>
          <p:nvPr/>
        </p:nvSpPr>
        <p:spPr bwMode="auto">
          <a:xfrm>
            <a:off x="2124075" y="5919788"/>
            <a:ext cx="955675" cy="376237"/>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Accept</a:t>
            </a:r>
          </a:p>
        </p:txBody>
      </p:sp>
      <p:sp>
        <p:nvSpPr>
          <p:cNvPr id="32781" name="Line 13"/>
          <p:cNvSpPr>
            <a:spLocks noChangeShapeType="1"/>
          </p:cNvSpPr>
          <p:nvPr/>
        </p:nvSpPr>
        <p:spPr bwMode="auto">
          <a:xfrm>
            <a:off x="1979613" y="1341438"/>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Line 14"/>
          <p:cNvSpPr>
            <a:spLocks noChangeShapeType="1"/>
          </p:cNvSpPr>
          <p:nvPr/>
        </p:nvSpPr>
        <p:spPr bwMode="auto">
          <a:xfrm>
            <a:off x="1979613" y="197961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Line 15"/>
          <p:cNvSpPr>
            <a:spLocks noChangeShapeType="1"/>
          </p:cNvSpPr>
          <p:nvPr/>
        </p:nvSpPr>
        <p:spPr bwMode="auto">
          <a:xfrm>
            <a:off x="827088" y="2636838"/>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Line 16"/>
          <p:cNvSpPr>
            <a:spLocks noChangeShapeType="1"/>
          </p:cNvSpPr>
          <p:nvPr/>
        </p:nvSpPr>
        <p:spPr bwMode="auto">
          <a:xfrm>
            <a:off x="2627313" y="2636838"/>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5" name="Line 17"/>
          <p:cNvSpPr>
            <a:spLocks noChangeShapeType="1"/>
          </p:cNvSpPr>
          <p:nvPr/>
        </p:nvSpPr>
        <p:spPr bwMode="auto">
          <a:xfrm>
            <a:off x="2627313" y="3298825"/>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Line 18"/>
          <p:cNvSpPr>
            <a:spLocks noChangeShapeType="1"/>
          </p:cNvSpPr>
          <p:nvPr/>
        </p:nvSpPr>
        <p:spPr bwMode="auto">
          <a:xfrm>
            <a:off x="2627313" y="3984625"/>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Line 19"/>
          <p:cNvSpPr>
            <a:spLocks noChangeShapeType="1"/>
          </p:cNvSpPr>
          <p:nvPr/>
        </p:nvSpPr>
        <p:spPr bwMode="auto">
          <a:xfrm>
            <a:off x="2627313" y="4670425"/>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8" name="Text Box 20"/>
          <p:cNvSpPr txBox="1">
            <a:spLocks noChangeArrowheads="1"/>
          </p:cNvSpPr>
          <p:nvPr/>
        </p:nvSpPr>
        <p:spPr bwMode="auto">
          <a:xfrm>
            <a:off x="5219700" y="1412875"/>
            <a:ext cx="2543175" cy="3762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Notification to Author</a:t>
            </a:r>
          </a:p>
        </p:txBody>
      </p:sp>
      <p:sp>
        <p:nvSpPr>
          <p:cNvPr id="32789" name="Line 21"/>
          <p:cNvSpPr>
            <a:spLocks noChangeShapeType="1"/>
          </p:cNvSpPr>
          <p:nvPr/>
        </p:nvSpPr>
        <p:spPr bwMode="auto">
          <a:xfrm>
            <a:off x="5676900" y="1125538"/>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Text Box 22"/>
          <p:cNvSpPr txBox="1">
            <a:spLocks noChangeArrowheads="1"/>
          </p:cNvSpPr>
          <p:nvPr/>
        </p:nvSpPr>
        <p:spPr bwMode="auto">
          <a:xfrm>
            <a:off x="1042988" y="5919788"/>
            <a:ext cx="930275" cy="376237"/>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Revise</a:t>
            </a:r>
          </a:p>
        </p:txBody>
      </p:sp>
      <p:sp>
        <p:nvSpPr>
          <p:cNvPr id="32791" name="Text Box 23"/>
          <p:cNvSpPr txBox="1">
            <a:spLocks noChangeArrowheads="1"/>
          </p:cNvSpPr>
          <p:nvPr/>
        </p:nvSpPr>
        <p:spPr bwMode="auto">
          <a:xfrm>
            <a:off x="5641975" y="5084763"/>
            <a:ext cx="2746375" cy="376237"/>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Paper sent to Publisher</a:t>
            </a:r>
          </a:p>
        </p:txBody>
      </p:sp>
      <p:sp>
        <p:nvSpPr>
          <p:cNvPr id="32792" name="Line 24"/>
          <p:cNvSpPr>
            <a:spLocks noChangeShapeType="1"/>
          </p:cNvSpPr>
          <p:nvPr/>
        </p:nvSpPr>
        <p:spPr bwMode="auto">
          <a:xfrm>
            <a:off x="7188200" y="1125538"/>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3" name="Line 25"/>
          <p:cNvSpPr>
            <a:spLocks noChangeShapeType="1"/>
          </p:cNvSpPr>
          <p:nvPr/>
        </p:nvSpPr>
        <p:spPr bwMode="auto">
          <a:xfrm>
            <a:off x="2640013" y="53387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4" name="Line 26"/>
          <p:cNvSpPr>
            <a:spLocks noChangeShapeType="1"/>
          </p:cNvSpPr>
          <p:nvPr/>
        </p:nvSpPr>
        <p:spPr bwMode="auto">
          <a:xfrm>
            <a:off x="1476375" y="5635625"/>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5" name="Line 27"/>
          <p:cNvSpPr>
            <a:spLocks noChangeShapeType="1"/>
          </p:cNvSpPr>
          <p:nvPr/>
        </p:nvSpPr>
        <p:spPr bwMode="auto">
          <a:xfrm>
            <a:off x="2640013" y="5635625"/>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6" name="Line 28"/>
          <p:cNvSpPr>
            <a:spLocks noChangeShapeType="1"/>
          </p:cNvSpPr>
          <p:nvPr/>
        </p:nvSpPr>
        <p:spPr bwMode="auto">
          <a:xfrm>
            <a:off x="3635375" y="5635625"/>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7" name="Line 29"/>
          <p:cNvSpPr>
            <a:spLocks noChangeShapeType="1"/>
          </p:cNvSpPr>
          <p:nvPr/>
        </p:nvSpPr>
        <p:spPr bwMode="auto">
          <a:xfrm>
            <a:off x="1476375" y="5635625"/>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8" name="Line 30"/>
          <p:cNvSpPr>
            <a:spLocks noChangeShapeType="1"/>
          </p:cNvSpPr>
          <p:nvPr/>
        </p:nvSpPr>
        <p:spPr bwMode="auto">
          <a:xfrm>
            <a:off x="6443663" y="1123950"/>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9" name="Text Box 31"/>
          <p:cNvSpPr txBox="1">
            <a:spLocks noChangeArrowheads="1"/>
          </p:cNvSpPr>
          <p:nvPr/>
        </p:nvSpPr>
        <p:spPr bwMode="auto">
          <a:xfrm>
            <a:off x="6516688" y="2073275"/>
            <a:ext cx="955675" cy="3762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Accept</a:t>
            </a:r>
          </a:p>
        </p:txBody>
      </p:sp>
      <p:sp>
        <p:nvSpPr>
          <p:cNvPr id="32800" name="Text Box 32"/>
          <p:cNvSpPr txBox="1">
            <a:spLocks noChangeArrowheads="1"/>
          </p:cNvSpPr>
          <p:nvPr/>
        </p:nvSpPr>
        <p:spPr bwMode="auto">
          <a:xfrm>
            <a:off x="5435600" y="2073275"/>
            <a:ext cx="930275" cy="3762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Revise</a:t>
            </a:r>
          </a:p>
        </p:txBody>
      </p:sp>
      <p:sp>
        <p:nvSpPr>
          <p:cNvPr id="32801" name="Line 33"/>
          <p:cNvSpPr>
            <a:spLocks noChangeShapeType="1"/>
          </p:cNvSpPr>
          <p:nvPr/>
        </p:nvSpPr>
        <p:spPr bwMode="auto">
          <a:xfrm>
            <a:off x="5940425" y="1785938"/>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2" name="Line 34"/>
          <p:cNvSpPr>
            <a:spLocks noChangeShapeType="1"/>
          </p:cNvSpPr>
          <p:nvPr/>
        </p:nvSpPr>
        <p:spPr bwMode="auto">
          <a:xfrm>
            <a:off x="7019925" y="1784350"/>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3" name="Text Box 35"/>
          <p:cNvSpPr txBox="1">
            <a:spLocks noChangeArrowheads="1"/>
          </p:cNvSpPr>
          <p:nvPr/>
        </p:nvSpPr>
        <p:spPr bwMode="auto">
          <a:xfrm>
            <a:off x="4519613" y="2733675"/>
            <a:ext cx="2212975" cy="3762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Revision Received</a:t>
            </a:r>
          </a:p>
        </p:txBody>
      </p:sp>
      <p:sp>
        <p:nvSpPr>
          <p:cNvPr id="32804" name="Line 36"/>
          <p:cNvSpPr>
            <a:spLocks noChangeShapeType="1"/>
          </p:cNvSpPr>
          <p:nvPr/>
        </p:nvSpPr>
        <p:spPr bwMode="auto">
          <a:xfrm>
            <a:off x="5940425" y="2446338"/>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5" name="Text Box 37"/>
          <p:cNvSpPr txBox="1">
            <a:spLocks noChangeArrowheads="1"/>
          </p:cNvSpPr>
          <p:nvPr/>
        </p:nvSpPr>
        <p:spPr bwMode="auto">
          <a:xfrm>
            <a:off x="4557713" y="3416300"/>
            <a:ext cx="2162175" cy="376238"/>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Revision Checked</a:t>
            </a:r>
          </a:p>
        </p:txBody>
      </p:sp>
      <p:sp>
        <p:nvSpPr>
          <p:cNvPr id="32806" name="Line 38"/>
          <p:cNvSpPr>
            <a:spLocks noChangeShapeType="1"/>
          </p:cNvSpPr>
          <p:nvPr/>
        </p:nvSpPr>
        <p:spPr bwMode="auto">
          <a:xfrm>
            <a:off x="5940425" y="3119438"/>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7" name="Line 39"/>
          <p:cNvSpPr>
            <a:spLocks noChangeShapeType="1"/>
          </p:cNvSpPr>
          <p:nvPr/>
        </p:nvSpPr>
        <p:spPr bwMode="auto">
          <a:xfrm>
            <a:off x="7019925" y="2446338"/>
            <a:ext cx="0" cy="263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8" name="Line 42"/>
          <p:cNvSpPr>
            <a:spLocks noChangeShapeType="1"/>
          </p:cNvSpPr>
          <p:nvPr/>
        </p:nvSpPr>
        <p:spPr bwMode="auto">
          <a:xfrm>
            <a:off x="6732588" y="3573463"/>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9" name="Line 43"/>
          <p:cNvSpPr>
            <a:spLocks noChangeShapeType="1"/>
          </p:cNvSpPr>
          <p:nvPr/>
        </p:nvSpPr>
        <p:spPr bwMode="auto">
          <a:xfrm flipV="1">
            <a:off x="6877050" y="2420938"/>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Publish or Perish</a:t>
            </a:r>
          </a:p>
        </p:txBody>
      </p:sp>
      <p:sp>
        <p:nvSpPr>
          <p:cNvPr id="6147" name="Content Placeholder 2"/>
          <p:cNvSpPr>
            <a:spLocks noGrp="1"/>
          </p:cNvSpPr>
          <p:nvPr>
            <p:ph idx="1"/>
          </p:nvPr>
        </p:nvSpPr>
        <p:spPr>
          <a:xfrm>
            <a:off x="457200" y="1600200"/>
            <a:ext cx="8229600" cy="4572000"/>
          </a:xfrm>
        </p:spPr>
        <p:txBody>
          <a:bodyPr/>
          <a:lstStyle/>
          <a:p>
            <a:pPr>
              <a:buFontTx/>
              <a:buNone/>
            </a:pPr>
            <a:r>
              <a:rPr lang="en-US" altLang="en-US" sz="3000" dirty="0">
                <a:solidFill>
                  <a:srgbClr val="333333"/>
                </a:solidFill>
              </a:rPr>
              <a:t>  ‘Publishing is the chief currency in this universe, the main source of validation of one’s research, and often the key indicator of academic success.  Promotion and tenure committees value peer-reviewed publications above all;...  that is, regrettably, even above clinical performance or community service.’</a:t>
            </a:r>
          </a:p>
          <a:p>
            <a:pPr>
              <a:buFontTx/>
              <a:buNone/>
            </a:pPr>
            <a:r>
              <a:rPr lang="en-US" altLang="en-US" dirty="0">
                <a:solidFill>
                  <a:srgbClr val="333333"/>
                </a:solidFill>
              </a:rPr>
              <a:t>  </a:t>
            </a:r>
            <a:r>
              <a:rPr lang="en-US" altLang="en-US" sz="1600" i="1" dirty="0">
                <a:solidFill>
                  <a:srgbClr val="333333"/>
                </a:solidFill>
              </a:rPr>
              <a:t>Clark, Jacelyn. “Open Access Anxiety in the Publish or Perish World.” PLOS Blogs </a:t>
            </a:r>
          </a:p>
          <a:p>
            <a:pPr>
              <a:buFontTx/>
              <a:buNone/>
            </a:pPr>
            <a:r>
              <a:rPr lang="en-US" altLang="en-US" sz="1600" i="1" dirty="0">
                <a:solidFill>
                  <a:srgbClr val="333333"/>
                </a:solidFill>
              </a:rPr>
              <a:t>    3 Sept 2008.  [Accessed 16 August 2015]  </a:t>
            </a:r>
          </a:p>
          <a:p>
            <a:pPr>
              <a:buFontTx/>
              <a:buNone/>
            </a:pPr>
            <a:r>
              <a:rPr lang="en-US" altLang="en-US" sz="1600" dirty="0">
                <a:solidFill>
                  <a:srgbClr val="333333"/>
                </a:solidFill>
              </a:rPr>
              <a:t>    </a:t>
            </a:r>
            <a:r>
              <a:rPr lang="en-US" altLang="en-US" sz="1600" i="1" dirty="0">
                <a:solidFill>
                  <a:srgbClr val="333333"/>
                </a:solidFill>
                <a:hlinkClick r:id="rId2"/>
              </a:rPr>
              <a:t>blogs.plos.org/</a:t>
            </a:r>
            <a:r>
              <a:rPr lang="en-US" altLang="en-US" sz="1600" i="1" dirty="0" err="1">
                <a:solidFill>
                  <a:srgbClr val="333333"/>
                </a:solidFill>
                <a:hlinkClick r:id="rId2"/>
              </a:rPr>
              <a:t>plos</a:t>
            </a:r>
            <a:r>
              <a:rPr lang="en-US" altLang="en-US" sz="1600" i="1" dirty="0">
                <a:solidFill>
                  <a:srgbClr val="333333"/>
                </a:solidFill>
                <a:hlinkClick r:id="rId2"/>
              </a:rPr>
              <a:t>/2008/09/open-access-anxiety-in-the-publish-or-perish-world/</a:t>
            </a:r>
            <a:endParaRPr lang="en-US" altLang="en-US" sz="1600" i="1" dirty="0">
              <a:solidFill>
                <a:srgbClr val="333333"/>
              </a:solidFill>
            </a:endParaRPr>
          </a:p>
          <a:p>
            <a:pPr>
              <a:buFontTx/>
              <a:buNone/>
            </a:pPr>
            <a:r>
              <a:rPr lang="en-US" altLang="en-US" dirty="0">
                <a:solidFill>
                  <a:srgbClr val="333333"/>
                </a:solidFill>
              </a:rPr>
              <a:t> </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Keys for Editor</a:t>
            </a:r>
          </a:p>
        </p:txBody>
      </p:sp>
      <p:sp>
        <p:nvSpPr>
          <p:cNvPr id="33795" name="Content Placeholder 2"/>
          <p:cNvSpPr>
            <a:spLocks noGrp="1"/>
          </p:cNvSpPr>
          <p:nvPr>
            <p:ph idx="1"/>
          </p:nvPr>
        </p:nvSpPr>
        <p:spPr/>
        <p:txBody>
          <a:bodyPr/>
          <a:lstStyle/>
          <a:p>
            <a:r>
              <a:rPr lang="en-GB" altLang="en-US"/>
              <a:t>Does the work fit the journal’s scope?</a:t>
            </a:r>
          </a:p>
          <a:p>
            <a:r>
              <a:rPr lang="en-GB" altLang="en-US"/>
              <a:t>The clarity of the English language used?</a:t>
            </a:r>
          </a:p>
          <a:p>
            <a:r>
              <a:rPr lang="en-GB" altLang="en-US"/>
              <a:t>Is the science sound?</a:t>
            </a:r>
          </a:p>
          <a:p>
            <a:r>
              <a:rPr lang="en-GB" altLang="en-US"/>
              <a:t>Targeted to the journal’s audience?</a:t>
            </a:r>
          </a:p>
          <a:p>
            <a:r>
              <a:rPr lang="en-GB" altLang="en-US"/>
              <a:t>Is it new/interesting?</a:t>
            </a:r>
          </a:p>
          <a:p>
            <a:r>
              <a:rPr lang="en-GB" altLang="en-US"/>
              <a:t>Is it a big enough advance for this field and this journal?</a:t>
            </a:r>
          </a:p>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76200"/>
            <a:ext cx="8229600" cy="990600"/>
          </a:xfrm>
        </p:spPr>
        <p:txBody>
          <a:bodyPr/>
          <a:lstStyle/>
          <a:p>
            <a:r>
              <a:rPr lang="en-US" altLang="en-US" sz="3600" dirty="0"/>
              <a:t>What Do Peer Reviewers Look For?</a:t>
            </a:r>
          </a:p>
        </p:txBody>
      </p:sp>
      <p:sp>
        <p:nvSpPr>
          <p:cNvPr id="3" name="Content Placeholder 2"/>
          <p:cNvSpPr>
            <a:spLocks noGrp="1"/>
          </p:cNvSpPr>
          <p:nvPr>
            <p:ph idx="1"/>
          </p:nvPr>
        </p:nvSpPr>
        <p:spPr>
          <a:xfrm>
            <a:off x="338138" y="1066800"/>
            <a:ext cx="8348662" cy="4525963"/>
          </a:xfrm>
          <a:extLst/>
        </p:spPr>
        <p:txBody>
          <a:bodyPr/>
          <a:lstStyle/>
          <a:p>
            <a:pPr>
              <a:buFont typeface="Arial" panose="020B0604020202020204" pitchFamily="34" charset="0"/>
              <a:buChar char="•"/>
              <a:defRPr/>
            </a:pPr>
            <a:r>
              <a:rPr lang="en-GB" sz="2400" dirty="0"/>
              <a:t>Quality</a:t>
            </a:r>
            <a:endParaRPr lang="en-GB" sz="2400" dirty="0">
              <a:solidFill>
                <a:schemeClr val="accent2"/>
              </a:solidFill>
            </a:endParaRPr>
          </a:p>
          <a:p>
            <a:pPr marL="808038" lvl="5" indent="-285750">
              <a:buFont typeface="Arial" panose="020B0604020202020204" pitchFamily="34" charset="0"/>
              <a:buChar char="•"/>
              <a:defRPr/>
            </a:pPr>
            <a:r>
              <a:rPr lang="en-GB" sz="2400" dirty="0"/>
              <a:t>Soundness of research</a:t>
            </a:r>
            <a:endParaRPr lang="en-GB" sz="2400" dirty="0">
              <a:solidFill>
                <a:schemeClr val="accent2"/>
              </a:solidFill>
              <a:ea typeface="微软雅黑" pitchFamily="34" charset="-122"/>
            </a:endParaRPr>
          </a:p>
          <a:p>
            <a:pPr marL="808038" lvl="5" indent="-285750">
              <a:buFont typeface="Arial" panose="020B0604020202020204" pitchFamily="34" charset="0"/>
              <a:buChar char="•"/>
              <a:defRPr/>
            </a:pPr>
            <a:r>
              <a:rPr lang="en-GB" sz="2400" dirty="0"/>
              <a:t>Suitability of methods and analyses</a:t>
            </a:r>
            <a:endParaRPr lang="en-GB" altLang="en-US" sz="2400" dirty="0">
              <a:solidFill>
                <a:schemeClr val="accent2"/>
              </a:solidFill>
              <a:ea typeface="微软雅黑" pitchFamily="34" charset="-122"/>
            </a:endParaRPr>
          </a:p>
          <a:p>
            <a:pPr marL="808038" lvl="5" indent="-285750">
              <a:buFont typeface="Arial" panose="020B0604020202020204" pitchFamily="34" charset="0"/>
              <a:buChar char="•"/>
              <a:defRPr/>
            </a:pPr>
            <a:r>
              <a:rPr lang="en-GB" sz="2400" dirty="0"/>
              <a:t>Soundness of analysis/appropriateness of conclusions</a:t>
            </a:r>
            <a:endParaRPr lang="en-GB" altLang="en-US" sz="2400" dirty="0">
              <a:solidFill>
                <a:schemeClr val="accent2"/>
              </a:solidFill>
              <a:ea typeface="微软雅黑" pitchFamily="34" charset="-122"/>
            </a:endParaRPr>
          </a:p>
          <a:p>
            <a:pPr marL="808038" lvl="5" indent="-285750">
              <a:buFont typeface="Arial" panose="020B0604020202020204" pitchFamily="34" charset="0"/>
              <a:buChar char="•"/>
              <a:defRPr/>
            </a:pPr>
            <a:r>
              <a:rPr lang="en-GB" sz="2400" dirty="0"/>
              <a:t>Reporting/clarity of the message</a:t>
            </a:r>
            <a:endParaRPr lang="en-GB" altLang="en-US" sz="2400" dirty="0">
              <a:solidFill>
                <a:schemeClr val="accent2"/>
              </a:solidFill>
              <a:ea typeface="微软雅黑" pitchFamily="34" charset="-122"/>
            </a:endParaRPr>
          </a:p>
          <a:p>
            <a:pPr marL="808038" lvl="5" indent="-265113">
              <a:buFont typeface="Arial" panose="020B0604020202020204" pitchFamily="34" charset="0"/>
              <a:buChar char="•"/>
              <a:defRPr/>
            </a:pPr>
            <a:r>
              <a:rPr lang="en-GB" sz="2400" dirty="0"/>
              <a:t>Language/presentation</a:t>
            </a:r>
            <a:endParaRPr lang="en-GB" altLang="en-US" sz="2400" dirty="0">
              <a:solidFill>
                <a:schemeClr val="accent2"/>
              </a:solidFill>
              <a:ea typeface="微软雅黑" pitchFamily="34" charset="-122"/>
            </a:endParaRPr>
          </a:p>
          <a:p>
            <a:pPr>
              <a:buFont typeface="Arial" panose="020B0604020202020204" pitchFamily="34" charset="0"/>
              <a:buChar char="•"/>
              <a:defRPr/>
            </a:pPr>
            <a:r>
              <a:rPr lang="en-GB" sz="2400" dirty="0"/>
              <a:t>Contribution to the literature</a:t>
            </a:r>
            <a:endParaRPr lang="en-GB" altLang="en-US" sz="2400" dirty="0">
              <a:solidFill>
                <a:schemeClr val="accent2"/>
              </a:solidFill>
            </a:endParaRPr>
          </a:p>
          <a:p>
            <a:pPr marL="809625" lvl="5" indent="-266700">
              <a:buFont typeface="Arial" panose="020B0604020202020204" pitchFamily="34" charset="0"/>
              <a:buChar char="•"/>
              <a:defRPr/>
            </a:pPr>
            <a:r>
              <a:rPr lang="en-GB" sz="2400" dirty="0"/>
              <a:t>Novelty</a:t>
            </a:r>
            <a:endParaRPr lang="en-GB" altLang="en-US" sz="2400" dirty="0">
              <a:solidFill>
                <a:schemeClr val="accent2"/>
              </a:solidFill>
              <a:ea typeface="微软雅黑" pitchFamily="34" charset="-122"/>
            </a:endParaRPr>
          </a:p>
          <a:p>
            <a:pPr marL="809625" lvl="5" indent="-266700">
              <a:buFont typeface="Arial" panose="020B0604020202020204" pitchFamily="34" charset="0"/>
              <a:buChar char="•"/>
              <a:defRPr/>
            </a:pPr>
            <a:r>
              <a:rPr lang="en-GB" sz="2400" dirty="0"/>
              <a:t>Importance/interest</a:t>
            </a:r>
            <a:endParaRPr lang="en-GB" altLang="en-US" sz="2400" dirty="0">
              <a:solidFill>
                <a:schemeClr val="accent2"/>
              </a:solidFill>
              <a:ea typeface="微软雅黑" pitchFamily="34" charset="-122"/>
            </a:endParaRPr>
          </a:p>
          <a:p>
            <a:pPr>
              <a:buFont typeface="Arial" panose="020B0604020202020204" pitchFamily="34" charset="0"/>
              <a:buChar char="•"/>
              <a:defRPr/>
            </a:pPr>
            <a:r>
              <a:rPr lang="en-GB" sz="2400" dirty="0"/>
              <a:t>May also comment on</a:t>
            </a:r>
            <a:endParaRPr lang="en-GB" altLang="en-US" sz="2400" dirty="0">
              <a:solidFill>
                <a:schemeClr val="accent2"/>
              </a:solidFill>
            </a:endParaRPr>
          </a:p>
          <a:p>
            <a:pPr marL="809625" lvl="5" indent="-266700">
              <a:buFont typeface="Arial" panose="020B0604020202020204" pitchFamily="34" charset="0"/>
              <a:buChar char="•"/>
              <a:defRPr/>
            </a:pPr>
            <a:r>
              <a:rPr lang="en-GB" sz="2400" dirty="0"/>
              <a:t>Suitability to the journal‘s scope</a:t>
            </a:r>
            <a:endParaRPr lang="en-GB" altLang="en-US" sz="2400" dirty="0">
              <a:solidFill>
                <a:schemeClr val="accent2"/>
              </a:solidFill>
              <a:ea typeface="微软雅黑" pitchFamily="34" charset="-122"/>
            </a:endParaRPr>
          </a:p>
          <a:p>
            <a:pPr marL="809625" lvl="5" indent="-266700">
              <a:buFont typeface="Arial" panose="020B0604020202020204" pitchFamily="34" charset="0"/>
              <a:buChar char="•"/>
              <a:defRPr/>
            </a:pPr>
            <a:r>
              <a:rPr lang="en-GB" sz="2400" dirty="0"/>
              <a:t>Research and publication ethics</a:t>
            </a:r>
            <a:endParaRPr lang="en-GB" altLang="en-US" sz="2400" dirty="0">
              <a:solidFill>
                <a:schemeClr val="accent2"/>
              </a:solidFill>
              <a:ea typeface="微软雅黑" pitchFamily="34" charset="-122"/>
            </a:endParaRPr>
          </a:p>
          <a:p>
            <a:pPr>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t>Models of Peer Review</a:t>
            </a:r>
          </a:p>
        </p:txBody>
      </p:sp>
      <p:sp>
        <p:nvSpPr>
          <p:cNvPr id="3" name="Content Placeholder 2"/>
          <p:cNvSpPr>
            <a:spLocks noGrp="1"/>
          </p:cNvSpPr>
          <p:nvPr>
            <p:ph idx="1"/>
          </p:nvPr>
        </p:nvSpPr>
        <p:spPr>
          <a:xfrm>
            <a:off x="457200" y="1600200"/>
            <a:ext cx="8458200" cy="4525963"/>
          </a:xfrm>
          <a:extLst/>
        </p:spPr>
        <p:txBody>
          <a:bodyPr/>
          <a:lstStyle/>
          <a:p>
            <a:pPr>
              <a:buFont typeface="Arial" panose="020B0604020202020204" pitchFamily="34" charset="0"/>
              <a:buChar char="•"/>
              <a:defRPr/>
            </a:pPr>
            <a:r>
              <a:rPr lang="en-GB" sz="2800" dirty="0">
                <a:latin typeface="Calibri" panose="020F0502020204030204" pitchFamily="34" charset="0"/>
              </a:rPr>
              <a:t>Closed peer review</a:t>
            </a:r>
            <a:endParaRPr lang="en-GB" sz="2800" dirty="0">
              <a:solidFill>
                <a:schemeClr val="accent2"/>
              </a:solidFill>
              <a:latin typeface="Calibri" panose="020F0502020204030204" pitchFamily="34" charset="0"/>
            </a:endParaRPr>
          </a:p>
          <a:p>
            <a:pPr marL="808038" lvl="5" indent="-342900">
              <a:buFont typeface="Arial" panose="020B0604020202020204" pitchFamily="34" charset="0"/>
              <a:buChar char="•"/>
              <a:defRPr/>
            </a:pPr>
            <a:r>
              <a:rPr lang="en-GB" sz="2400" dirty="0"/>
              <a:t>Single blind – the reviewers know who the authors are, but the authors don’t know who the reviewers are</a:t>
            </a:r>
          </a:p>
          <a:p>
            <a:pPr marL="808038" lvl="5" indent="-342900">
              <a:buFont typeface="Arial" panose="020B0604020202020204" pitchFamily="34" charset="0"/>
              <a:buChar char="•"/>
              <a:defRPr/>
            </a:pPr>
            <a:r>
              <a:rPr lang="en-GB" sz="2400" dirty="0"/>
              <a:t>Double blind – the reviewers don’t know who the authors are and the authors don’t know who the reviewers are </a:t>
            </a:r>
          </a:p>
          <a:p>
            <a:pPr marL="350838" lvl="4" indent="-342900">
              <a:buFont typeface="Arial" panose="020B0604020202020204" pitchFamily="34" charset="0"/>
              <a:buChar char="•"/>
              <a:defRPr/>
            </a:pPr>
            <a:r>
              <a:rPr lang="en-GB" sz="2800" dirty="0">
                <a:latin typeface="Calibri" panose="020F0502020204030204" pitchFamily="34" charset="0"/>
              </a:rPr>
              <a:t>Open peer review</a:t>
            </a:r>
            <a:endParaRPr lang="en-GB" sz="2800" dirty="0">
              <a:solidFill>
                <a:schemeClr val="accent2"/>
              </a:solidFill>
              <a:latin typeface="Calibri" panose="020F0502020204030204" pitchFamily="34" charset="0"/>
            </a:endParaRPr>
          </a:p>
          <a:p>
            <a:pPr marL="808038" lvl="5" indent="-342900">
              <a:buFont typeface="Arial" panose="020B0604020202020204" pitchFamily="34" charset="0"/>
              <a:buChar char="•"/>
              <a:defRPr/>
            </a:pPr>
            <a:r>
              <a:rPr lang="en-GB" sz="2400" dirty="0"/>
              <a:t>The reviewers know who the authors are, and the authors know who the reviewers are</a:t>
            </a:r>
            <a:endParaRPr lang="en-GB" sz="2400" dirty="0">
              <a:latin typeface="微软雅黑" pitchFamily="34" charset="-122"/>
              <a:ea typeface="微软雅黑" pitchFamily="34" charset="-122"/>
            </a:endParaRPr>
          </a:p>
          <a:p>
            <a:pPr marL="808038" lvl="5" indent="-342900">
              <a:buFont typeface="Arial" panose="020B0604020202020204" pitchFamily="34" charset="0"/>
              <a:buChar char="•"/>
              <a:defRPr/>
            </a:pPr>
            <a:r>
              <a:rPr lang="en-GB" sz="2400" dirty="0"/>
              <a:t>Reviews published online if the manuscript is accepted </a:t>
            </a:r>
          </a:p>
          <a:p>
            <a:pPr marL="0" indent="0">
              <a:buFontTx/>
              <a:buNone/>
              <a:defRPr/>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t>After Peer Review</a:t>
            </a:r>
          </a:p>
        </p:txBody>
      </p:sp>
      <p:sp>
        <p:nvSpPr>
          <p:cNvPr id="36867" name="Content Placeholder 2"/>
          <p:cNvSpPr>
            <a:spLocks noGrp="1"/>
          </p:cNvSpPr>
          <p:nvPr>
            <p:ph idx="1"/>
          </p:nvPr>
        </p:nvSpPr>
        <p:spPr/>
        <p:txBody>
          <a:bodyPr/>
          <a:lstStyle/>
          <a:p>
            <a:r>
              <a:rPr lang="en-GB" altLang="en-US"/>
              <a:t>Editor makes a decision</a:t>
            </a:r>
          </a:p>
          <a:p>
            <a:r>
              <a:rPr lang="en-GB" altLang="en-US"/>
              <a:t>Peer reviewers often disagree with each other</a:t>
            </a:r>
          </a:p>
          <a:p>
            <a:r>
              <a:rPr lang="en-GB" altLang="en-US"/>
              <a:t>Editors may seek further advice</a:t>
            </a:r>
          </a:p>
          <a:p>
            <a:r>
              <a:rPr lang="en-GB" altLang="en-US"/>
              <a:t>Editors may overrule reviewers</a:t>
            </a:r>
          </a:p>
          <a:p>
            <a:r>
              <a:rPr lang="en-GB" altLang="en-US"/>
              <a:t>Editors, not reviewers ultimately decide what is published</a:t>
            </a: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884237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Oval 4"/>
          <p:cNvSpPr>
            <a:spLocks noChangeArrowheads="1"/>
          </p:cNvSpPr>
          <p:nvPr/>
        </p:nvSpPr>
        <p:spPr bwMode="auto">
          <a:xfrm>
            <a:off x="7413625" y="5486400"/>
            <a:ext cx="1243013" cy="41433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1">
              <a:latin typeface="Calibri" panose="020F0502020204030204" pitchFamily="34" charset="0"/>
            </a:endParaRPr>
          </a:p>
        </p:txBody>
      </p:sp>
      <p:sp>
        <p:nvSpPr>
          <p:cNvPr id="37892" name="Rectangle 2"/>
          <p:cNvSpPr>
            <a:spLocks noGrp="1" noChangeArrowheads="1"/>
          </p:cNvSpPr>
          <p:nvPr>
            <p:ph type="title"/>
          </p:nvPr>
        </p:nvSpPr>
        <p:spPr>
          <a:xfrm>
            <a:off x="427038" y="228600"/>
            <a:ext cx="8229600" cy="985838"/>
          </a:xfrm>
        </p:spPr>
        <p:txBody>
          <a:bodyPr/>
          <a:lstStyle/>
          <a:p>
            <a:pPr eaLnBrk="1" hangingPunct="1"/>
            <a:r>
              <a:rPr lang="en-US" altLang="en-US" sz="3600" dirty="0"/>
              <a:t>Link to “Pre-publication history”/</a:t>
            </a:r>
            <a:br>
              <a:rPr lang="en-US" altLang="en-US" sz="3600" dirty="0"/>
            </a:br>
            <a:r>
              <a:rPr lang="en-US" altLang="en-US" sz="3600" i="1" dirty="0"/>
              <a:t>BMC Cancer </a:t>
            </a:r>
            <a:r>
              <a:rPr lang="en-US" altLang="en-US" sz="3600" dirty="0"/>
              <a:t>Article</a:t>
            </a:r>
          </a:p>
        </p:txBody>
      </p:sp>
      <p:sp>
        <p:nvSpPr>
          <p:cNvPr id="37893" name="Oval 4"/>
          <p:cNvSpPr>
            <a:spLocks noChangeArrowheads="1"/>
          </p:cNvSpPr>
          <p:nvPr/>
        </p:nvSpPr>
        <p:spPr bwMode="auto">
          <a:xfrm>
            <a:off x="0" y="5900738"/>
            <a:ext cx="1243013" cy="423862"/>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1">
              <a:latin typeface="Calibri" panose="020F0502020204030204" pitchFamily="34" charset="0"/>
            </a:endParaRPr>
          </a:p>
        </p:txBody>
      </p:sp>
      <p:sp>
        <p:nvSpPr>
          <p:cNvPr id="37894" name="Rectangle 4"/>
          <p:cNvSpPr>
            <a:spLocks noChangeArrowheads="1"/>
          </p:cNvSpPr>
          <p:nvPr/>
        </p:nvSpPr>
        <p:spPr bwMode="auto">
          <a:xfrm>
            <a:off x="152400" y="6467475"/>
            <a:ext cx="8001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a:hlinkClick r:id="rId4"/>
              </a:rPr>
              <a:t>www.biomedcentral.com/1471-2407/14/401</a:t>
            </a:r>
            <a:r>
              <a:rPr lang="en-US" altLang="en-US" sz="1600"/>
              <a:t> (accessed 16 Aug. 2015)</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52400"/>
            <a:ext cx="8229600" cy="985838"/>
          </a:xfrm>
        </p:spPr>
        <p:txBody>
          <a:bodyPr/>
          <a:lstStyle/>
          <a:p>
            <a:pPr eaLnBrk="1" hangingPunct="1"/>
            <a:r>
              <a:rPr lang="en-US" altLang="en-US" sz="3600" dirty="0"/>
              <a:t>“Pre-publication history versions of </a:t>
            </a:r>
            <a:br>
              <a:rPr lang="en-US" altLang="en-US" sz="3600" dirty="0"/>
            </a:br>
            <a:r>
              <a:rPr lang="en-US" altLang="en-US" sz="3600" dirty="0"/>
              <a:t>article and reviewers’ reports”</a:t>
            </a:r>
          </a:p>
        </p:txBody>
      </p:sp>
      <p:sp>
        <p:nvSpPr>
          <p:cNvPr id="39939" name="Content Placeholder 1"/>
          <p:cNvSpPr>
            <a:spLocks noGrp="1"/>
          </p:cNvSpPr>
          <p:nvPr>
            <p:ph idx="11"/>
          </p:nvPr>
        </p:nvSpPr>
        <p:spPr>
          <a:xfrm>
            <a:off x="522288" y="1519238"/>
            <a:ext cx="8135937" cy="4879975"/>
          </a:xfrm>
        </p:spPr>
        <p:txBody>
          <a:bodyPr/>
          <a:lstStyle/>
          <a:p>
            <a:pPr>
              <a:buSzTx/>
              <a:buFontTx/>
              <a:buNone/>
            </a:pPr>
            <a:endParaRPr lang="en-US" altLang="en-US"/>
          </a:p>
        </p:txBody>
      </p:sp>
      <p:pic>
        <p:nvPicPr>
          <p:cNvPr id="3994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063" y="1287463"/>
            <a:ext cx="8686800" cy="523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3"/>
          <p:cNvSpPr>
            <a:spLocks noChangeArrowheads="1"/>
          </p:cNvSpPr>
          <p:nvPr/>
        </p:nvSpPr>
        <p:spPr bwMode="auto">
          <a:xfrm>
            <a:off x="246063" y="6524625"/>
            <a:ext cx="76787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600">
                <a:hlinkClick r:id="rId4"/>
              </a:rPr>
              <a:t>www.biomedcentral.com/1471-2407/14/401/prepub</a:t>
            </a:r>
            <a:r>
              <a:rPr lang="en-US" altLang="en-US" sz="1600"/>
              <a:t> (accessed 16 Aug 2015) </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4763"/>
            <a:ext cx="8229600" cy="985837"/>
          </a:xfrm>
        </p:spPr>
        <p:txBody>
          <a:bodyPr/>
          <a:lstStyle/>
          <a:p>
            <a:pPr eaLnBrk="1" hangingPunct="1"/>
            <a:r>
              <a:rPr lang="en-US" altLang="en-US"/>
              <a:t>Publishing Tips</a:t>
            </a:r>
          </a:p>
        </p:txBody>
      </p:sp>
      <p:sp>
        <p:nvSpPr>
          <p:cNvPr id="35843" name="Rectangle 3"/>
          <p:cNvSpPr>
            <a:spLocks noGrp="1" noChangeArrowheads="1"/>
          </p:cNvSpPr>
          <p:nvPr>
            <p:ph type="body" idx="1"/>
          </p:nvPr>
        </p:nvSpPr>
        <p:spPr>
          <a:xfrm>
            <a:off x="457200" y="1143000"/>
            <a:ext cx="8229600" cy="4525963"/>
          </a:xfrm>
        </p:spPr>
        <p:txBody>
          <a:bodyPr/>
          <a:lstStyle/>
          <a:p>
            <a:pPr eaLnBrk="1" hangingPunct="1">
              <a:lnSpc>
                <a:spcPct val="90000"/>
              </a:lnSpc>
              <a:buFont typeface="Arial" panose="020B0604020202020204" pitchFamily="34" charset="0"/>
              <a:buChar char="•"/>
              <a:defRPr/>
            </a:pPr>
            <a:r>
              <a:rPr lang="en-GB" altLang="en-US" sz="2600" dirty="0"/>
              <a:t>Editors and reviewers are looking for original and innovative research that will add to the field of study</a:t>
            </a:r>
          </a:p>
          <a:p>
            <a:pPr eaLnBrk="1" hangingPunct="1">
              <a:lnSpc>
                <a:spcPct val="90000"/>
              </a:lnSpc>
              <a:buFont typeface="Arial" panose="020B0604020202020204" pitchFamily="34" charset="0"/>
              <a:buChar char="•"/>
              <a:defRPr/>
            </a:pPr>
            <a:r>
              <a:rPr lang="en-GB" altLang="en-US" sz="2600" dirty="0"/>
              <a:t>For research-based papers, ensure that you have enough numbers to justify sound statistical conclusions </a:t>
            </a:r>
          </a:p>
          <a:p>
            <a:pPr eaLnBrk="1" hangingPunct="1">
              <a:lnSpc>
                <a:spcPct val="90000"/>
              </a:lnSpc>
              <a:buFont typeface="Arial" panose="020B0604020202020204" pitchFamily="34" charset="0"/>
              <a:buChar char="•"/>
              <a:defRPr/>
            </a:pPr>
            <a:r>
              <a:rPr lang="en-GB" altLang="en-US" sz="2600" dirty="0"/>
              <a:t>For a larger study, it may be better to produce one important research paper, rather than a number of average incremental papers:</a:t>
            </a:r>
          </a:p>
          <a:p>
            <a:pPr marL="0" indent="0" eaLnBrk="1" hangingPunct="1">
              <a:lnSpc>
                <a:spcPct val="90000"/>
              </a:lnSpc>
              <a:buFontTx/>
              <a:buNone/>
              <a:defRPr/>
            </a:pPr>
            <a:r>
              <a:rPr lang="en-GB" altLang="en-US" sz="2600" dirty="0"/>
              <a:t>See:  </a:t>
            </a:r>
          </a:p>
          <a:p>
            <a:pPr>
              <a:buFont typeface="Arial" panose="020B0604020202020204" pitchFamily="34" charset="0"/>
              <a:buChar char="•"/>
              <a:defRPr/>
            </a:pPr>
            <a:r>
              <a:rPr lang="en-US" sz="2600" u="sng" dirty="0">
                <a:hlinkClick r:id="rId2"/>
              </a:rPr>
              <a:t>www.elsevier.com/connect/8-reasons-i-accepted-your-article</a:t>
            </a:r>
            <a:r>
              <a:rPr lang="en-US" sz="2600" dirty="0"/>
              <a:t> </a:t>
            </a:r>
          </a:p>
          <a:p>
            <a:pPr>
              <a:buFont typeface="Arial" panose="020B0604020202020204" pitchFamily="34" charset="0"/>
              <a:buChar char="•"/>
              <a:defRPr/>
            </a:pPr>
            <a:r>
              <a:rPr lang="en-US" sz="2600" dirty="0">
                <a:hlinkClick r:id="rId3"/>
              </a:rPr>
              <a:t>www.elsevier.com/connect/8-reasons-i-rejected-your-article</a:t>
            </a:r>
            <a:r>
              <a:rPr lang="en-US" sz="2600" dirty="0"/>
              <a:t> </a:t>
            </a:r>
          </a:p>
          <a:p>
            <a:pPr marL="0" indent="0" eaLnBrk="1" hangingPunct="1">
              <a:lnSpc>
                <a:spcPct val="90000"/>
              </a:lnSpc>
              <a:buFontTx/>
              <a:buNone/>
              <a:defRPr/>
            </a:pPr>
            <a:endParaRPr lang="en-GB" altLang="en-US" sz="2800" dirty="0"/>
          </a:p>
          <a:p>
            <a:pPr lvl="1" eaLnBrk="1" hangingPunct="1">
              <a:lnSpc>
                <a:spcPct val="90000"/>
              </a:lnSpc>
              <a:buFontTx/>
              <a:buChar char="•"/>
              <a:defRPr/>
            </a:pP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br>
              <a:rPr lang="en-US" altLang="en-US" sz="3600">
                <a:solidFill>
                  <a:schemeClr val="tx1"/>
                </a:solidFill>
                <a:ea typeface="Osaka"/>
                <a:cs typeface="Osaka"/>
              </a:rPr>
            </a:br>
            <a:r>
              <a:rPr lang="en-US" altLang="en-US" sz="3600">
                <a:solidFill>
                  <a:schemeClr val="tx1"/>
                </a:solidFill>
                <a:ea typeface="Osaka"/>
                <a:cs typeface="Osaka"/>
              </a:rPr>
              <a:t>The Bottom Line: You </a:t>
            </a:r>
            <a:r>
              <a:rPr lang="en-US" altLang="en-US" sz="3600" i="1">
                <a:solidFill>
                  <a:schemeClr val="tx1"/>
                </a:solidFill>
                <a:ea typeface="Osaka"/>
                <a:cs typeface="Osaka"/>
              </a:rPr>
              <a:t>Will</a:t>
            </a:r>
            <a:r>
              <a:rPr lang="en-US" altLang="en-US" sz="3600">
                <a:solidFill>
                  <a:schemeClr val="tx1"/>
                </a:solidFill>
                <a:ea typeface="Osaka"/>
                <a:cs typeface="Osaka"/>
              </a:rPr>
              <a:t> Get </a:t>
            </a:r>
            <a:br>
              <a:rPr lang="en-US" altLang="en-US" sz="3600">
                <a:solidFill>
                  <a:schemeClr val="tx1"/>
                </a:solidFill>
                <a:ea typeface="Osaka"/>
                <a:cs typeface="Osaka"/>
              </a:rPr>
            </a:br>
            <a:r>
              <a:rPr lang="en-US" altLang="en-US" sz="3600">
                <a:solidFill>
                  <a:schemeClr val="tx1"/>
                </a:solidFill>
                <a:ea typeface="Osaka"/>
                <a:cs typeface="Osaka"/>
              </a:rPr>
              <a:t>Published if…</a:t>
            </a:r>
            <a:br>
              <a:rPr lang="en-US" altLang="en-US" b="1">
                <a:solidFill>
                  <a:schemeClr val="accent1"/>
                </a:solidFill>
                <a:latin typeface="Verdana" panose="020B0604030504040204" pitchFamily="34" charset="0"/>
                <a:ea typeface="Osaka"/>
                <a:cs typeface="Osaka"/>
              </a:rPr>
            </a:br>
            <a:endParaRPr lang="en-US" altLang="en-US"/>
          </a:p>
        </p:txBody>
      </p:sp>
      <p:sp>
        <p:nvSpPr>
          <p:cNvPr id="3" name="Content Placeholder 2"/>
          <p:cNvSpPr>
            <a:spLocks noGrp="1"/>
          </p:cNvSpPr>
          <p:nvPr>
            <p:ph idx="1"/>
          </p:nvPr>
        </p:nvSpPr>
        <p:spPr>
          <a:xfrm>
            <a:off x="457200" y="1676400"/>
            <a:ext cx="8229600" cy="4525963"/>
          </a:xfrm>
        </p:spPr>
        <p:txBody>
          <a:bodyPr/>
          <a:lstStyle/>
          <a:p>
            <a:pPr marL="609600" indent="-609600" eaLnBrk="1" hangingPunct="1">
              <a:buClr>
                <a:schemeClr val="tx1"/>
              </a:buClr>
              <a:defRPr/>
            </a:pPr>
            <a:r>
              <a:rPr lang="en-US" altLang="en-US" dirty="0"/>
              <a:t>You picked an </a:t>
            </a:r>
            <a:r>
              <a:rPr lang="en-US" altLang="en-US" b="1" dirty="0"/>
              <a:t>important research question</a:t>
            </a:r>
            <a:r>
              <a:rPr lang="en-US" altLang="en-US" dirty="0"/>
              <a:t>.</a:t>
            </a:r>
          </a:p>
          <a:p>
            <a:pPr marL="609600" indent="-609600" eaLnBrk="1" hangingPunct="1">
              <a:buClr>
                <a:schemeClr val="tx1"/>
              </a:buClr>
              <a:defRPr/>
            </a:pPr>
            <a:r>
              <a:rPr lang="en-US" altLang="en-US" dirty="0"/>
              <a:t>You used the </a:t>
            </a:r>
            <a:r>
              <a:rPr lang="en-US" altLang="en-US" b="1" dirty="0"/>
              <a:t>right method </a:t>
            </a:r>
            <a:r>
              <a:rPr lang="en-US" altLang="en-US" dirty="0"/>
              <a:t>to answer it.</a:t>
            </a:r>
          </a:p>
          <a:p>
            <a:pPr marL="609600" indent="-609600" eaLnBrk="1" hangingPunct="1">
              <a:buClr>
                <a:schemeClr val="tx1"/>
              </a:buClr>
              <a:defRPr/>
            </a:pPr>
            <a:r>
              <a:rPr lang="en-US" altLang="en-US" dirty="0"/>
              <a:t>You wrote a </a:t>
            </a:r>
            <a:r>
              <a:rPr lang="en-US" altLang="en-US" b="1" dirty="0"/>
              <a:t>short, clear </a:t>
            </a:r>
            <a:r>
              <a:rPr lang="en-US" altLang="en-US" dirty="0"/>
              <a:t>account of the study that followed a </a:t>
            </a:r>
            <a:r>
              <a:rPr lang="en-US" altLang="en-US" b="1" dirty="0"/>
              <a:t>tight structure </a:t>
            </a:r>
            <a:r>
              <a:rPr lang="en-US" altLang="en-US" dirty="0"/>
              <a:t>and used effective writing to convey your message clearly.</a:t>
            </a:r>
          </a:p>
          <a:p>
            <a:pPr marL="0" indent="0">
              <a:buFontTx/>
              <a:buNone/>
              <a:defRPr/>
            </a:pPr>
            <a:r>
              <a:rPr lang="en-US" sz="1800" dirty="0"/>
              <a:t>“Promoting Scientific Workshops from Authors Overseas.”  </a:t>
            </a:r>
            <a:r>
              <a:rPr lang="en-US" sz="1800" i="1" dirty="0"/>
              <a:t>PLOS Neglected Tropical Diseases</a:t>
            </a:r>
            <a:r>
              <a:rPr lang="en-US" sz="1800" dirty="0"/>
              <a:t>  10 Apr 2014.  [Accessed 2018-09-23] available from</a:t>
            </a:r>
          </a:p>
          <a:p>
            <a:pPr marL="0" indent="0">
              <a:buFontTx/>
              <a:buNone/>
              <a:defRPr/>
            </a:pPr>
            <a:r>
              <a:rPr lang="en-US" sz="1800" i="1" dirty="0">
                <a:hlinkClick r:id="rId2"/>
              </a:rPr>
              <a:t>blogs.plos.org/</a:t>
            </a:r>
            <a:r>
              <a:rPr lang="en-US" sz="1800" i="1" dirty="0" err="1">
                <a:hlinkClick r:id="rId2"/>
              </a:rPr>
              <a:t>speakingofmedicine</a:t>
            </a:r>
            <a:r>
              <a:rPr lang="en-US" sz="1800" i="1" dirty="0">
                <a:hlinkClick r:id="rId2"/>
              </a:rPr>
              <a:t>/2014/04/10/writing-workshop/</a:t>
            </a:r>
            <a:r>
              <a:rPr lang="en-US" sz="1800" i="1"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z="3600" dirty="0"/>
              <a:t>Some Words of Caution – When Selecting a Journal </a:t>
            </a:r>
          </a:p>
        </p:txBody>
      </p:sp>
      <p:sp>
        <p:nvSpPr>
          <p:cNvPr id="44035" name="Content Placeholder 2"/>
          <p:cNvSpPr>
            <a:spLocks noGrp="1"/>
          </p:cNvSpPr>
          <p:nvPr>
            <p:ph idx="1"/>
          </p:nvPr>
        </p:nvSpPr>
        <p:spPr/>
        <p:txBody>
          <a:bodyPr/>
          <a:lstStyle/>
          <a:p>
            <a:r>
              <a:rPr lang="en-US" altLang="en-US" sz="2400" dirty="0"/>
              <a:t>With the development of Open Access publishing, some unscrupulous publishers take advantage of authors </a:t>
            </a:r>
          </a:p>
          <a:p>
            <a:endParaRPr lang="en-US" altLang="en-US" sz="2400" dirty="0"/>
          </a:p>
          <a:p>
            <a:r>
              <a:rPr lang="en-US" altLang="en-US" sz="2400" dirty="0"/>
              <a:t>Examples are stand-alone (one title) publishers, the publisher is the editor, no formal editorial/review board, lack of transparency of publishing operations, no policy for digital preservation, name of journal is inflated or incongruent with journal’s mission, false claim of indexing, poor journal standards or practices, excessively broad titles, etc.</a:t>
            </a:r>
          </a:p>
          <a:p>
            <a:pPr marL="0" indent="0">
              <a:buNone/>
            </a:pPr>
            <a:endParaRPr lang="en-US"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74638"/>
            <a:ext cx="8207375" cy="639762"/>
          </a:xfrm>
        </p:spPr>
        <p:txBody>
          <a:bodyPr/>
          <a:lstStyle/>
          <a:p>
            <a:r>
              <a:rPr lang="en-US" altLang="en-US"/>
              <a:t>Useful resources</a:t>
            </a:r>
          </a:p>
        </p:txBody>
      </p:sp>
      <p:sp>
        <p:nvSpPr>
          <p:cNvPr id="3" name="Content Placeholder 2"/>
          <p:cNvSpPr>
            <a:spLocks noGrp="1"/>
          </p:cNvSpPr>
          <p:nvPr>
            <p:ph idx="1"/>
          </p:nvPr>
        </p:nvSpPr>
        <p:spPr>
          <a:xfrm>
            <a:off x="457200" y="1219200"/>
            <a:ext cx="8458200" cy="4503738"/>
          </a:xfrm>
        </p:spPr>
        <p:txBody>
          <a:bodyPr/>
          <a:lstStyle/>
          <a:p>
            <a:pPr>
              <a:defRPr/>
            </a:pPr>
            <a:r>
              <a:rPr lang="en-US" sz="2400" b="1" i="1" dirty="0"/>
              <a:t>Think. Check. Submit.</a:t>
            </a:r>
            <a:r>
              <a:rPr lang="en-US" sz="2400" b="1" dirty="0"/>
              <a:t>  </a:t>
            </a:r>
            <a:r>
              <a:rPr lang="en-US" sz="2400" b="1" i="1" dirty="0">
                <a:hlinkClick r:id="rId2"/>
              </a:rPr>
              <a:t>thinkchecksubmit.org</a:t>
            </a:r>
            <a:endParaRPr lang="en-US" sz="2400" i="1" dirty="0"/>
          </a:p>
          <a:p>
            <a:pPr>
              <a:defRPr/>
            </a:pPr>
            <a:r>
              <a:rPr lang="en-US" sz="2400" dirty="0"/>
              <a:t>“Open Access, A2K &amp; Scholarly Communication: Predatory Publishers” </a:t>
            </a:r>
            <a:r>
              <a:rPr lang="en-US" sz="2400" dirty="0" err="1"/>
              <a:t>Libguide</a:t>
            </a:r>
            <a:r>
              <a:rPr lang="en-US" sz="2400" dirty="0"/>
              <a:t> from University of the </a:t>
            </a:r>
            <a:r>
              <a:rPr lang="en-US" sz="2400" dirty="0" err="1"/>
              <a:t>Witeatersrand</a:t>
            </a:r>
            <a:r>
              <a:rPr lang="en-US" sz="2400" dirty="0"/>
              <a:t>, </a:t>
            </a:r>
            <a:r>
              <a:rPr lang="en-US" sz="2400" dirty="0" err="1"/>
              <a:t>Johsnnesburg</a:t>
            </a:r>
            <a:endParaRPr lang="en-US" sz="2400" dirty="0"/>
          </a:p>
          <a:p>
            <a:pPr marL="400050" lvl="1" indent="0">
              <a:buFontTx/>
              <a:buNone/>
              <a:defRPr/>
            </a:pPr>
            <a:r>
              <a:rPr lang="en-US" altLang="en-US" sz="2400" b="1" i="1" dirty="0">
                <a:solidFill>
                  <a:srgbClr val="0070C0"/>
                </a:solidFill>
                <a:hlinkClick r:id="rId3"/>
              </a:rPr>
              <a:t>libguides.wits.ac.za/openaccess_a2k_scholarly_communication/</a:t>
            </a:r>
            <a:r>
              <a:rPr lang="en-US" altLang="en-US" sz="2400" b="1" i="1" dirty="0" err="1">
                <a:solidFill>
                  <a:srgbClr val="0070C0"/>
                </a:solidFill>
                <a:hlinkClick r:id="rId3"/>
              </a:rPr>
              <a:t>Predatory_Publishers</a:t>
            </a:r>
            <a:r>
              <a:rPr lang="en-US" altLang="en-US" sz="2400" b="1" i="1" dirty="0">
                <a:solidFill>
                  <a:schemeClr val="accent6"/>
                </a:solidFill>
              </a:rPr>
              <a:t> </a:t>
            </a:r>
          </a:p>
          <a:p>
            <a:pPr>
              <a:defRPr/>
            </a:pPr>
            <a:r>
              <a:rPr lang="en-US" sz="2400" dirty="0"/>
              <a:t>Or check if the journal is listed in the Open Access Scholarly Publishers Association </a:t>
            </a:r>
            <a:r>
              <a:rPr lang="en-US" sz="2400" b="1" dirty="0">
                <a:hlinkClick r:id="rId4"/>
              </a:rPr>
              <a:t>oaspa.org/</a:t>
            </a:r>
            <a:r>
              <a:rPr lang="en-US" sz="2400" b="1" dirty="0"/>
              <a:t>  </a:t>
            </a:r>
            <a:r>
              <a:rPr lang="en-US" sz="2400" dirty="0"/>
              <a:t>or Directory of Open Access Journals </a:t>
            </a:r>
            <a:r>
              <a:rPr lang="en-US" sz="2400" b="1" dirty="0">
                <a:hlinkClick r:id="rId5"/>
              </a:rPr>
              <a:t>https://doaj.org/</a:t>
            </a:r>
            <a:r>
              <a:rPr lang="en-US" sz="2400" b="1"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28600"/>
            <a:ext cx="8229600" cy="1143000"/>
          </a:xfrm>
        </p:spPr>
        <p:txBody>
          <a:bodyPr/>
          <a:lstStyle/>
          <a:p>
            <a:pPr eaLnBrk="1" hangingPunct="1"/>
            <a:r>
              <a:rPr lang="en-US" altLang="en-US"/>
              <a:t>Overview</a:t>
            </a:r>
          </a:p>
        </p:txBody>
      </p:sp>
      <p:sp>
        <p:nvSpPr>
          <p:cNvPr id="7171" name="Rectangle 3"/>
          <p:cNvSpPr>
            <a:spLocks noGrp="1" noChangeArrowheads="1"/>
          </p:cNvSpPr>
          <p:nvPr>
            <p:ph type="body" idx="1"/>
          </p:nvPr>
        </p:nvSpPr>
        <p:spPr>
          <a:xfrm>
            <a:off x="457200" y="1371600"/>
            <a:ext cx="8229600" cy="5181600"/>
          </a:xfrm>
        </p:spPr>
        <p:txBody>
          <a:bodyPr/>
          <a:lstStyle/>
          <a:p>
            <a:pPr eaLnBrk="1" hangingPunct="1"/>
            <a:r>
              <a:rPr lang="en-GB" altLang="en-US" dirty="0"/>
              <a:t>Task of writing a research paper can be daunting </a:t>
            </a:r>
          </a:p>
          <a:p>
            <a:pPr eaLnBrk="1" hangingPunct="1"/>
            <a:r>
              <a:rPr lang="en-GB" altLang="en-US" dirty="0"/>
              <a:t>Even with </a:t>
            </a:r>
            <a:r>
              <a:rPr lang="en-GB" altLang="en-US" dirty="0" err="1"/>
              <a:t>groundbreaking</a:t>
            </a:r>
            <a:r>
              <a:rPr lang="en-GB" altLang="en-US" dirty="0"/>
              <a:t> research,  unless the paper is </a:t>
            </a:r>
            <a:r>
              <a:rPr lang="en-GB" altLang="en-US" dirty="0">
                <a:solidFill>
                  <a:srgbClr val="FF0000"/>
                </a:solidFill>
              </a:rPr>
              <a:t>correctly</a:t>
            </a:r>
            <a:r>
              <a:rPr lang="en-GB" altLang="en-US" dirty="0"/>
              <a:t> written:</a:t>
            </a:r>
          </a:p>
          <a:p>
            <a:pPr lvl="1" eaLnBrk="1" hangingPunct="1"/>
            <a:r>
              <a:rPr lang="en-GB" altLang="en-US" sz="3200" dirty="0"/>
              <a:t> at best, publication will be delayed</a:t>
            </a:r>
          </a:p>
          <a:p>
            <a:pPr lvl="1" eaLnBrk="1" hangingPunct="1"/>
            <a:r>
              <a:rPr lang="en-GB" altLang="en-US" sz="3200" dirty="0"/>
              <a:t> at worse, never published</a:t>
            </a:r>
            <a:r>
              <a:rPr lang="en-GB" altLang="en-US" dirty="0"/>
              <a:t> </a:t>
            </a:r>
          </a:p>
          <a:p>
            <a:pPr eaLnBrk="1" hangingPunct="1"/>
            <a:r>
              <a:rPr lang="en-GB" altLang="en-US" dirty="0"/>
              <a:t>Goal is to provide an overview of ‘how to write a well-structured research paper for publication’</a:t>
            </a:r>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 Box 3"/>
          <p:cNvSpPr txBox="1">
            <a:spLocks noChangeArrowheads="1"/>
          </p:cNvSpPr>
          <p:nvPr/>
        </p:nvSpPr>
        <p:spPr bwMode="auto">
          <a:xfrm>
            <a:off x="1512888" y="4267200"/>
            <a:ext cx="5715000" cy="1479550"/>
          </a:xfrm>
          <a:prstGeom prst="rect">
            <a:avLst/>
          </a:prstGeom>
          <a:solidFill>
            <a:schemeClr val="bg1">
              <a:lumMod val="75000"/>
            </a:schemeClr>
          </a:solidFill>
          <a:ln w="25560">
            <a:solidFill>
              <a:schemeClr val="tx1"/>
            </a:solidFill>
            <a:miter lim="800000"/>
            <a:headEnd/>
            <a:tailEnd/>
          </a:ln>
        </p:spPr>
        <p:txBody>
          <a:bodyPr lIns="90000" tIns="46800" rIns="90000" bIns="46800">
            <a:spAutoFit/>
          </a:bodyPr>
          <a:lstStyle>
            <a:lvl1pPr>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ts val="1125"/>
              </a:spcBef>
              <a:buClr>
                <a:srgbClr val="000000"/>
              </a:buClr>
              <a:buFont typeface="Times New Roman" panose="02020603050405020304" pitchFamily="18" charset="0"/>
              <a:buNone/>
              <a:defRPr/>
            </a:pPr>
            <a:r>
              <a:rPr lang="en-GB" altLang="en-US" sz="1800" dirty="0">
                <a:ea typeface="Arial Unicode MS" panose="020B0604020202020204" pitchFamily="34" charset="-128"/>
                <a:cs typeface="Arial Unicode MS" panose="020B0604020202020204" pitchFamily="34" charset="-128"/>
              </a:rPr>
              <a:t>This is a cautionary note.  </a:t>
            </a:r>
            <a:r>
              <a:rPr lang="en-GB" altLang="en-US" sz="1800" b="1" dirty="0">
                <a:ea typeface="Arial Unicode MS" panose="020B0604020202020204" pitchFamily="34" charset="-128"/>
                <a:cs typeface="Arial Unicode MS" panose="020B0604020202020204" pitchFamily="34" charset="-128"/>
              </a:rPr>
              <a:t>Retraction Watch </a:t>
            </a:r>
            <a:r>
              <a:rPr lang="en-GB" altLang="en-US" sz="1800" dirty="0">
                <a:ea typeface="Arial Unicode MS" panose="020B0604020202020204" pitchFamily="34" charset="-128"/>
                <a:cs typeface="Arial Unicode MS" panose="020B0604020202020204" pitchFamily="34" charset="-128"/>
              </a:rPr>
              <a:t>is a website that tracks the retraction of peer-reviewed papers due to fabrication, faulty research and/or statistics.  </a:t>
            </a:r>
            <a:r>
              <a:rPr lang="en-US" altLang="en-US" sz="1800" dirty="0">
                <a:ea typeface="Arial Unicode MS" panose="020B0604020202020204" pitchFamily="34" charset="-128"/>
                <a:cs typeface="Arial Unicode MS" panose="020B0604020202020204" pitchFamily="34" charset="-128"/>
              </a:rPr>
              <a:t>All types of journal publishers (open access and commercial) must deal with these issues. </a:t>
            </a:r>
            <a:endParaRPr lang="en-GB" altLang="en-US" sz="1800" dirty="0">
              <a:ea typeface="MS Gothic" panose="020B0609070205080204" pitchFamily="49"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63" y="36513"/>
            <a:ext cx="6535737" cy="613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3"/>
          <p:cNvSpPr txBox="1">
            <a:spLocks noChangeArrowheads="1"/>
          </p:cNvSpPr>
          <p:nvPr/>
        </p:nvSpPr>
        <p:spPr bwMode="auto">
          <a:xfrm>
            <a:off x="6019800" y="2568575"/>
            <a:ext cx="2962275" cy="1757363"/>
          </a:xfrm>
          <a:prstGeom prst="rect">
            <a:avLst/>
          </a:prstGeom>
          <a:solidFill>
            <a:schemeClr val="bg1">
              <a:lumMod val="75000"/>
            </a:schemeClr>
          </a:solidFill>
          <a:ln w="25560">
            <a:solidFill>
              <a:srgbClr val="FF0000"/>
            </a:solidFill>
            <a:miter lim="800000"/>
            <a:headEnd/>
            <a:tailEnd/>
          </a:ln>
        </p:spPr>
        <p:txBody>
          <a:bodyPr lIns="90000" tIns="46800" rIns="90000" bIns="46800">
            <a:spAutoFit/>
          </a:bodyPr>
          <a:lstStyle>
            <a:lvl1pPr>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ts val="1125"/>
              </a:spcBef>
              <a:buClr>
                <a:srgbClr val="000000"/>
              </a:buClr>
              <a:buFont typeface="Times New Roman" panose="02020603050405020304" pitchFamily="18" charset="0"/>
              <a:buNone/>
              <a:defRPr/>
            </a:pPr>
            <a:r>
              <a:rPr lang="en-GB" altLang="en-US" sz="1800" dirty="0">
                <a:ea typeface="Arial Unicode MS" panose="020B0604020202020204" pitchFamily="34" charset="-128"/>
                <a:cs typeface="Arial Unicode MS" panose="020B0604020202020204" pitchFamily="34" charset="-128"/>
              </a:rPr>
              <a:t>This is part of an article published by the </a:t>
            </a:r>
            <a:r>
              <a:rPr lang="en-GB" altLang="en-US" sz="1800" b="1" dirty="0">
                <a:ea typeface="Arial Unicode MS" panose="020B0604020202020204" pitchFamily="34" charset="-128"/>
                <a:cs typeface="Arial Unicode MS" panose="020B0604020202020204" pitchFamily="34" charset="-128"/>
              </a:rPr>
              <a:t>Washington Post – 27 March 2015.  </a:t>
            </a:r>
            <a:r>
              <a:rPr lang="en-GB" altLang="en-US" sz="1800" dirty="0">
                <a:ea typeface="Arial Unicode MS" panose="020B0604020202020204" pitchFamily="34" charset="-128"/>
                <a:cs typeface="Arial Unicode MS" panose="020B0604020202020204" pitchFamily="34" charset="-128"/>
              </a:rPr>
              <a:t>It discusses the retraction of 43 papers by</a:t>
            </a:r>
            <a:r>
              <a:rPr lang="en-GB" altLang="en-US" sz="1800" dirty="0">
                <a:solidFill>
                  <a:srgbClr val="D60093"/>
                </a:solidFill>
                <a:ea typeface="Arial Unicode MS" panose="020B0604020202020204" pitchFamily="34" charset="-128"/>
                <a:cs typeface="Arial Unicode MS" panose="020B0604020202020204" pitchFamily="34" charset="-128"/>
              </a:rPr>
              <a:t> </a:t>
            </a:r>
            <a:r>
              <a:rPr lang="en-GB" altLang="en-US" sz="1800" b="1" dirty="0" err="1">
                <a:ea typeface="Arial Unicode MS" panose="020B0604020202020204" pitchFamily="34" charset="-128"/>
                <a:cs typeface="Arial Unicode MS" panose="020B0604020202020204" pitchFamily="34" charset="-128"/>
              </a:rPr>
              <a:t>BioMed</a:t>
            </a:r>
            <a:r>
              <a:rPr lang="en-GB" altLang="en-US" sz="1800" b="1" dirty="0">
                <a:ea typeface="Arial Unicode MS" panose="020B0604020202020204" pitchFamily="34" charset="-128"/>
                <a:cs typeface="Arial Unicode MS" panose="020B0604020202020204" pitchFamily="34" charset="-128"/>
              </a:rPr>
              <a:t> Central.</a:t>
            </a:r>
            <a:endParaRPr lang="en-GB" altLang="en-US" sz="1800" b="1" dirty="0">
              <a:ea typeface="MS Gothic" panose="020B0609070205080204" pitchFamily="49"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457200" y="304800"/>
            <a:ext cx="8534400" cy="6248400"/>
          </a:xfrm>
        </p:spPr>
        <p:txBody>
          <a:bodyPr/>
          <a:lstStyle/>
          <a:p>
            <a:pPr marL="0" indent="0">
              <a:buFont typeface="Times New Roman" panose="02020603050405020304" pitchFamily="18" charset="0"/>
              <a:buNone/>
            </a:pPr>
            <a:r>
              <a:rPr lang="en-US" altLang="en-US" sz="2600" dirty="0"/>
              <a:t>‘The national affiliations of authors and reasons for retraction of papers accessible through PubMed that were published from 2008 to 2012 and subsequently retracted were determined in order to identify countries with the largest numbers and highest rates of retraction due to plagiarism and duplicate publication. Authors from more than fifty countries retracted papers. While the United States retracted the most papers, China retracted the most papers for plagiarism and duplicate publication. Rates of plagiarism and duplicate publication were highest in Italy and Finland, respectively. Unethical publishing practices cut across nations.’</a:t>
            </a:r>
          </a:p>
          <a:p>
            <a:pPr marL="0" indent="0">
              <a:buFont typeface="Times New Roman" panose="02020603050405020304" pitchFamily="18" charset="0"/>
              <a:buNone/>
            </a:pPr>
            <a:r>
              <a:rPr lang="en-US" altLang="en-US" sz="2000" dirty="0"/>
              <a:t>Amos, K. The ethics of scholarly publishing: exploring differences in plagiarism and duplicate publication across nation.  J Med Library Association.  Apr 2014 102(2) 87-91</a:t>
            </a:r>
          </a:p>
          <a:p>
            <a:pPr marL="0" indent="0">
              <a:buFont typeface="Times New Roman" panose="02020603050405020304" pitchFamily="18" charset="0"/>
              <a:buNone/>
            </a:pPr>
            <a:endParaRPr lang="en-US" altLang="en-US" sz="1800" dirty="0"/>
          </a:p>
          <a:p>
            <a:pPr marL="0" indent="0">
              <a:buFont typeface="Times New Roman" panose="02020603050405020304" pitchFamily="18" charset="0"/>
              <a:buNone/>
            </a:pPr>
            <a:endParaRPr lang="en-US" alt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z="3600" dirty="0"/>
              <a:t>Background: Author’s Perspective</a:t>
            </a:r>
          </a:p>
        </p:txBody>
      </p:sp>
      <p:sp>
        <p:nvSpPr>
          <p:cNvPr id="50179" name="Rectangle 3"/>
          <p:cNvSpPr>
            <a:spLocks noGrp="1" noChangeArrowheads="1"/>
          </p:cNvSpPr>
          <p:nvPr>
            <p:ph type="body" idx="1"/>
          </p:nvPr>
        </p:nvSpPr>
        <p:spPr/>
        <p:txBody>
          <a:bodyPr/>
          <a:lstStyle/>
          <a:p>
            <a:pPr eaLnBrk="1" hangingPunct="1">
              <a:lnSpc>
                <a:spcPct val="90000"/>
              </a:lnSpc>
              <a:buFontTx/>
              <a:buNone/>
            </a:pPr>
            <a:r>
              <a:rPr lang="en-US" altLang="en-US"/>
              <a:t>   Motivation to publish:</a:t>
            </a:r>
          </a:p>
          <a:p>
            <a:pPr lvl="1" eaLnBrk="1" hangingPunct="1">
              <a:lnSpc>
                <a:spcPct val="90000"/>
              </a:lnSpc>
            </a:pPr>
            <a:r>
              <a:rPr lang="en-GB" altLang="en-US"/>
              <a:t>Dissemination (54% 1st choice)</a:t>
            </a:r>
          </a:p>
          <a:p>
            <a:pPr lvl="1" eaLnBrk="1" hangingPunct="1">
              <a:lnSpc>
                <a:spcPct val="90000"/>
              </a:lnSpc>
            </a:pPr>
            <a:r>
              <a:rPr lang="en-GB" altLang="en-US"/>
              <a:t>Career prospects (20% 1st choice)</a:t>
            </a:r>
          </a:p>
          <a:p>
            <a:pPr lvl="1" eaLnBrk="1" hangingPunct="1">
              <a:lnSpc>
                <a:spcPct val="90000"/>
              </a:lnSpc>
            </a:pPr>
            <a:r>
              <a:rPr lang="en-GB" altLang="en-US"/>
              <a:t>Improved funding (11% 1st choice)</a:t>
            </a:r>
          </a:p>
          <a:p>
            <a:pPr lvl="1" eaLnBrk="1" hangingPunct="1">
              <a:lnSpc>
                <a:spcPct val="90000"/>
              </a:lnSpc>
            </a:pPr>
            <a:r>
              <a:rPr lang="en-GB" altLang="en-US"/>
              <a:t>Ego (8% 1st choice)</a:t>
            </a:r>
          </a:p>
          <a:p>
            <a:pPr lvl="1" eaLnBrk="1" hangingPunct="1">
              <a:lnSpc>
                <a:spcPct val="90000"/>
              </a:lnSpc>
            </a:pPr>
            <a:r>
              <a:rPr lang="en-GB" altLang="en-US"/>
              <a:t>Patent protection (4% 1st choice)</a:t>
            </a:r>
          </a:p>
          <a:p>
            <a:pPr lvl="1" eaLnBrk="1" hangingPunct="1">
              <a:lnSpc>
                <a:spcPct val="90000"/>
              </a:lnSpc>
            </a:pPr>
            <a:r>
              <a:rPr lang="en-GB" altLang="en-US"/>
              <a:t>Other (3% 1st choice)</a:t>
            </a:r>
          </a:p>
          <a:p>
            <a:pPr eaLnBrk="1" hangingPunct="1">
              <a:lnSpc>
                <a:spcPct val="90000"/>
              </a:lnSpc>
              <a:buFontTx/>
              <a:buNone/>
            </a:pPr>
            <a:r>
              <a:rPr lang="en-GB" altLang="en-US" sz="2400"/>
              <a:t>    </a:t>
            </a:r>
          </a:p>
          <a:p>
            <a:pPr eaLnBrk="1" hangingPunct="1">
              <a:lnSpc>
                <a:spcPct val="90000"/>
              </a:lnSpc>
              <a:buFontTx/>
              <a:buNone/>
            </a:pPr>
            <a:r>
              <a:rPr lang="en-GB" altLang="en-US" sz="2000"/>
              <a:t>     Bryan Coles (ed.) The STM Information System in the UK, BL Report 6123, Royal Society, BL, ALPSP, 1993</a:t>
            </a:r>
            <a:endParaRPr lang="en-US"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304800"/>
            <a:ext cx="8229600" cy="1143000"/>
          </a:xfrm>
        </p:spPr>
        <p:txBody>
          <a:bodyPr/>
          <a:lstStyle/>
          <a:p>
            <a:pPr eaLnBrk="1" hangingPunct="1"/>
            <a:r>
              <a:rPr lang="en-GB" altLang="en-US"/>
              <a:t>Author Publishing Priorities</a:t>
            </a:r>
            <a:endParaRPr lang="en-US" altLang="en-US"/>
          </a:p>
        </p:txBody>
      </p:sp>
      <p:sp>
        <p:nvSpPr>
          <p:cNvPr id="51203" name="Rectangle 3"/>
          <p:cNvSpPr>
            <a:spLocks noGrp="1" noChangeArrowheads="1"/>
          </p:cNvSpPr>
          <p:nvPr>
            <p:ph type="body" idx="1"/>
          </p:nvPr>
        </p:nvSpPr>
        <p:spPr>
          <a:xfrm>
            <a:off x="457200" y="1752600"/>
            <a:ext cx="8229600" cy="4525963"/>
          </a:xfrm>
        </p:spPr>
        <p:txBody>
          <a:bodyPr/>
          <a:lstStyle/>
          <a:p>
            <a:pPr eaLnBrk="1" hangingPunct="1"/>
            <a:r>
              <a:rPr lang="en-GB" altLang="en-US"/>
              <a:t>Quality and speed</a:t>
            </a:r>
          </a:p>
          <a:p>
            <a:pPr lvl="1" eaLnBrk="1" hangingPunct="1"/>
            <a:r>
              <a:rPr lang="en-GB" altLang="en-US"/>
              <a:t>Top items were</a:t>
            </a:r>
          </a:p>
          <a:p>
            <a:pPr lvl="2" eaLnBrk="1" hangingPunct="1"/>
            <a:r>
              <a:rPr lang="en-GB" altLang="en-US"/>
              <a:t>Refereeing speed</a:t>
            </a:r>
          </a:p>
          <a:p>
            <a:pPr lvl="2" eaLnBrk="1" hangingPunct="1"/>
            <a:r>
              <a:rPr lang="en-GB" altLang="en-US"/>
              <a:t>Refereeing standard</a:t>
            </a:r>
          </a:p>
          <a:p>
            <a:pPr lvl="2" eaLnBrk="1" hangingPunct="1"/>
            <a:r>
              <a:rPr lang="en-GB" altLang="en-US"/>
              <a:t>Journal reputation</a:t>
            </a:r>
          </a:p>
          <a:p>
            <a:pPr eaLnBrk="1" hangingPunct="1"/>
            <a:r>
              <a:rPr lang="en-GB" altLang="en-US"/>
              <a:t>Editor/board, physical quality and publication services</a:t>
            </a:r>
          </a:p>
          <a:p>
            <a:pPr eaLnBrk="1" hangingPunct="1"/>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304800"/>
            <a:ext cx="8229600" cy="1143000"/>
          </a:xfrm>
        </p:spPr>
        <p:txBody>
          <a:bodyPr/>
          <a:lstStyle/>
          <a:p>
            <a:pPr eaLnBrk="1" hangingPunct="1"/>
            <a:r>
              <a:rPr lang="en-GB" altLang="en-US" dirty="0"/>
              <a:t>Reader’s Priorities</a:t>
            </a:r>
            <a:endParaRPr lang="en-US" altLang="en-US" dirty="0"/>
          </a:p>
        </p:txBody>
      </p:sp>
      <p:sp>
        <p:nvSpPr>
          <p:cNvPr id="52227" name="Rectangle 3"/>
          <p:cNvSpPr>
            <a:spLocks noGrp="1" noChangeArrowheads="1"/>
          </p:cNvSpPr>
          <p:nvPr>
            <p:ph type="body" idx="1"/>
          </p:nvPr>
        </p:nvSpPr>
        <p:spPr/>
        <p:txBody>
          <a:bodyPr/>
          <a:lstStyle/>
          <a:p>
            <a:pPr eaLnBrk="1" hangingPunct="1"/>
            <a:r>
              <a:rPr lang="en-GB" altLang="en-US"/>
              <a:t>Authoritative quality articles</a:t>
            </a:r>
          </a:p>
          <a:p>
            <a:pPr eaLnBrk="1" hangingPunct="1"/>
            <a:r>
              <a:rPr lang="en-GB" altLang="en-US"/>
              <a:t>Ease of access</a:t>
            </a:r>
          </a:p>
          <a:p>
            <a:pPr eaLnBrk="1" hangingPunct="1"/>
            <a:r>
              <a:rPr lang="en-GB" altLang="en-US"/>
              <a:t>Rapid delivery</a:t>
            </a:r>
          </a:p>
          <a:p>
            <a:pPr eaLnBrk="1" hangingPunct="1"/>
            <a:r>
              <a:rPr lang="en-GB" altLang="en-US"/>
              <a:t>Convenient format</a:t>
            </a:r>
          </a:p>
          <a:p>
            <a:pPr eaLnBrk="1" hangingPunct="1"/>
            <a:r>
              <a:rPr lang="en-GB" altLang="en-US"/>
              <a:t>Linking of information - clustering</a:t>
            </a:r>
          </a:p>
          <a:p>
            <a:pPr eaLnBrk="1" hangingPunct="1"/>
            <a:r>
              <a:rPr lang="en-GB" altLang="en-US"/>
              <a:t>Low or no cost</a:t>
            </a:r>
          </a:p>
          <a:p>
            <a:pPr eaLnBrk="1" hangingPunct="1"/>
            <a:r>
              <a:rPr lang="en-GB" altLang="en-US"/>
              <a:t>Up-to-date information</a:t>
            </a:r>
          </a:p>
          <a:p>
            <a:pPr eaLnBrk="1" hangingPunct="1"/>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152400"/>
            <a:ext cx="8229600" cy="1143000"/>
          </a:xfrm>
        </p:spPr>
        <p:txBody>
          <a:bodyPr/>
          <a:lstStyle/>
          <a:p>
            <a:pPr eaLnBrk="1" hangingPunct="1"/>
            <a:r>
              <a:rPr lang="en-GB" altLang="en-US" sz="3600"/>
              <a:t>Author versus Reader Behaviour</a:t>
            </a:r>
          </a:p>
        </p:txBody>
      </p:sp>
      <p:sp>
        <p:nvSpPr>
          <p:cNvPr id="88067" name="Rectangle 3"/>
          <p:cNvSpPr>
            <a:spLocks noGrp="1" noChangeArrowheads="1"/>
          </p:cNvSpPr>
          <p:nvPr>
            <p:ph type="body" sz="half" idx="1"/>
          </p:nvPr>
        </p:nvSpPr>
        <p:spPr>
          <a:xfrm>
            <a:off x="228600" y="1600200"/>
            <a:ext cx="4262438" cy="4525963"/>
          </a:xfrm>
        </p:spPr>
        <p:txBody>
          <a:bodyPr/>
          <a:lstStyle/>
          <a:p>
            <a:pPr eaLnBrk="1" hangingPunct="1"/>
            <a:r>
              <a:rPr lang="en-GB" altLang="en-US" b="1"/>
              <a:t>Author behaviour</a:t>
            </a:r>
          </a:p>
          <a:p>
            <a:pPr lvl="1" eaLnBrk="1" hangingPunct="1"/>
            <a:r>
              <a:rPr lang="en-GB" altLang="en-US" sz="2600"/>
              <a:t>Want to publish more</a:t>
            </a:r>
          </a:p>
          <a:p>
            <a:pPr lvl="1" eaLnBrk="1" hangingPunct="1"/>
            <a:r>
              <a:rPr lang="en-GB" altLang="en-US" sz="2600"/>
              <a:t>Peer review essential</a:t>
            </a:r>
          </a:p>
          <a:p>
            <a:pPr lvl="1" eaLnBrk="1" hangingPunct="1"/>
            <a:r>
              <a:rPr lang="en-GB" altLang="en-US" sz="2600"/>
              <a:t>Other journal functions crucial</a:t>
            </a:r>
          </a:p>
          <a:p>
            <a:pPr lvl="1" eaLnBrk="1" hangingPunct="1"/>
            <a:r>
              <a:rPr lang="en-GB" altLang="en-US" sz="2600"/>
              <a:t>Wider dissemination</a:t>
            </a:r>
          </a:p>
          <a:p>
            <a:pPr eaLnBrk="1" hangingPunct="1"/>
            <a:endParaRPr lang="en-GB" altLang="en-US" sz="2400"/>
          </a:p>
        </p:txBody>
      </p:sp>
      <p:sp>
        <p:nvSpPr>
          <p:cNvPr id="88068" name="Rectangle 4"/>
          <p:cNvSpPr>
            <a:spLocks noGrp="1" noChangeArrowheads="1"/>
          </p:cNvSpPr>
          <p:nvPr>
            <p:ph type="body" sz="half" idx="2"/>
          </p:nvPr>
        </p:nvSpPr>
        <p:spPr>
          <a:xfrm>
            <a:off x="4648200" y="1600200"/>
            <a:ext cx="4033838" cy="4525963"/>
          </a:xfrm>
        </p:spPr>
        <p:txBody>
          <a:bodyPr/>
          <a:lstStyle/>
          <a:p>
            <a:pPr eaLnBrk="1" hangingPunct="1"/>
            <a:r>
              <a:rPr lang="en-GB" altLang="en-US" b="1"/>
              <a:t>Reader behaviour</a:t>
            </a:r>
          </a:p>
          <a:p>
            <a:pPr lvl="1" eaLnBrk="1" hangingPunct="1"/>
            <a:r>
              <a:rPr lang="en-GB" altLang="en-US" sz="2600"/>
              <a:t>Want integrated system</a:t>
            </a:r>
          </a:p>
          <a:p>
            <a:pPr lvl="1" eaLnBrk="1" hangingPunct="1"/>
            <a:r>
              <a:rPr lang="en-GB" altLang="en-US" sz="2600"/>
              <a:t>Browsing is crucial</a:t>
            </a:r>
          </a:p>
          <a:p>
            <a:pPr lvl="1" eaLnBrk="1" hangingPunct="1"/>
            <a:r>
              <a:rPr lang="en-GB" altLang="en-US" sz="2600"/>
              <a:t>Quality information important</a:t>
            </a:r>
          </a:p>
          <a:p>
            <a:pPr lvl="1" eaLnBrk="1" hangingPunct="1"/>
            <a:r>
              <a:rPr lang="en-GB" altLang="en-US" sz="2600"/>
              <a:t>Want to read less</a:t>
            </a:r>
          </a:p>
        </p:txBody>
      </p:sp>
      <p:sp>
        <p:nvSpPr>
          <p:cNvPr id="53253" name="Text Box 8"/>
          <p:cNvSpPr txBox="1">
            <a:spLocks noChangeArrowheads="1"/>
          </p:cNvSpPr>
          <p:nvPr/>
        </p:nvSpPr>
        <p:spPr bwMode="auto">
          <a:xfrm>
            <a:off x="609600" y="5486400"/>
            <a:ext cx="79930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1800"/>
              <a:t>Elsevier study of 36,000 authors (1999-2002) presented by Michael Mabe at ALPSP Seminar on “Learning from users” 2003; www.alpsp.org </a:t>
            </a:r>
          </a:p>
        </p:txBody>
      </p:sp>
      <p:sp>
        <p:nvSpPr>
          <p:cNvPr id="53254" name="Line 13"/>
          <p:cNvSpPr>
            <a:spLocks noChangeShapeType="1"/>
          </p:cNvSpPr>
          <p:nvPr/>
        </p:nvSpPr>
        <p:spPr bwMode="auto">
          <a:xfrm>
            <a:off x="4267200" y="2590800"/>
            <a:ext cx="9906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5" name="Rectangle 15"/>
          <p:cNvSpPr>
            <a:spLocks noChangeArrowheads="1"/>
          </p:cNvSpPr>
          <p:nvPr/>
        </p:nvSpPr>
        <p:spPr bwMode="auto">
          <a:xfrm>
            <a:off x="533400" y="2057400"/>
            <a:ext cx="3886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53256" name="Rectangle 16"/>
          <p:cNvSpPr>
            <a:spLocks noChangeArrowheads="1"/>
          </p:cNvSpPr>
          <p:nvPr/>
        </p:nvSpPr>
        <p:spPr bwMode="auto">
          <a:xfrm>
            <a:off x="5029200" y="4343400"/>
            <a:ext cx="3200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additive="base">
                                        <p:cTn id="7" dur="500" fill="hold"/>
                                        <p:tgtEl>
                                          <p:spTgt spid="88066"/>
                                        </p:tgtEl>
                                        <p:attrNameLst>
                                          <p:attrName>ppt_x</p:attrName>
                                        </p:attrNameLst>
                                      </p:cBhvr>
                                      <p:tavLst>
                                        <p:tav tm="0">
                                          <p:val>
                                            <p:strVal val="0-#ppt_w/2"/>
                                          </p:val>
                                        </p:tav>
                                        <p:tav tm="100000">
                                          <p:val>
                                            <p:strVal val="#ppt_x"/>
                                          </p:val>
                                        </p:tav>
                                      </p:tavLst>
                                    </p:anim>
                                    <p:anim calcmode="lin" valueType="num">
                                      <p:cBhvr additive="base">
                                        <p:cTn id="8" dur="500" fill="hold"/>
                                        <p:tgtEl>
                                          <p:spTgt spid="8806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88067">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88067">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88067">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88067">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88067">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88068">
                                            <p:txEl>
                                              <p:pRg st="0" end="0"/>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88068">
                                            <p:txEl>
                                              <p:pRg st="1" end="1"/>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499"/>
                                          </p:stCondLst>
                                        </p:cTn>
                                        <p:tgtEl>
                                          <p:spTgt spid="88068">
                                            <p:txEl>
                                              <p:pRg st="2" end="2"/>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499"/>
                                          </p:stCondLst>
                                        </p:cTn>
                                        <p:tgtEl>
                                          <p:spTgt spid="88068">
                                            <p:txEl>
                                              <p:pRg st="3" end="3"/>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880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7" grpId="0" build="p" autoUpdateAnimBg="0" advAuto="0"/>
      <p:bldP spid="88068"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hr-HR" altLang="en-US" sz="3800" dirty="0"/>
              <a:t>Differences</a:t>
            </a:r>
            <a:r>
              <a:rPr lang="en-US" altLang="en-US" sz="3800" dirty="0"/>
              <a:t>: A</a:t>
            </a:r>
            <a:r>
              <a:rPr lang="hr-HR" altLang="en-US" sz="3800" dirty="0"/>
              <a:t>uthors a</a:t>
            </a:r>
            <a:r>
              <a:rPr lang="en-US" altLang="en-US" sz="3800" dirty="0" err="1"/>
              <a:t>nd</a:t>
            </a:r>
            <a:r>
              <a:rPr lang="hr-HR" altLang="en-US" sz="3800" dirty="0"/>
              <a:t> </a:t>
            </a:r>
            <a:r>
              <a:rPr lang="en-US" altLang="en-US" sz="3800" dirty="0"/>
              <a:t>R</a:t>
            </a:r>
            <a:r>
              <a:rPr lang="hr-HR" altLang="en-US" sz="3800" dirty="0"/>
              <a:t>eaders</a:t>
            </a:r>
            <a:endParaRPr lang="en-US" altLang="en-US" sz="3800" dirty="0"/>
          </a:p>
        </p:txBody>
      </p:sp>
      <p:sp>
        <p:nvSpPr>
          <p:cNvPr id="55299" name="Rectangle 3"/>
          <p:cNvSpPr>
            <a:spLocks noGrp="1" noChangeArrowheads="1"/>
          </p:cNvSpPr>
          <p:nvPr>
            <p:ph type="body" idx="1"/>
          </p:nvPr>
        </p:nvSpPr>
        <p:spPr>
          <a:xfrm>
            <a:off x="457200" y="1905000"/>
            <a:ext cx="8229600" cy="4525963"/>
          </a:xfrm>
        </p:spPr>
        <p:txBody>
          <a:bodyPr/>
          <a:lstStyle/>
          <a:p>
            <a:pPr eaLnBrk="1" hangingPunct="1"/>
            <a:r>
              <a:rPr lang="en-GB" altLang="en-US"/>
              <a:t>Authors are journal focused</a:t>
            </a:r>
          </a:p>
          <a:p>
            <a:pPr eaLnBrk="1" hangingPunct="1"/>
            <a:r>
              <a:rPr lang="en-GB" altLang="en-US"/>
              <a:t>Readers are article focused</a:t>
            </a:r>
          </a:p>
          <a:p>
            <a:pPr eaLnBrk="1" hangingPunct="1"/>
            <a:r>
              <a:rPr lang="en-GB" altLang="en-US"/>
              <a:t>Publish more/read less dichotomy</a:t>
            </a:r>
          </a:p>
          <a:p>
            <a:pPr eaLnBrk="1" hangingPunct="1"/>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28600" y="304800"/>
            <a:ext cx="8763000" cy="1143000"/>
          </a:xfrm>
        </p:spPr>
        <p:txBody>
          <a:bodyPr/>
          <a:lstStyle/>
          <a:p>
            <a:pPr eaLnBrk="1" hangingPunct="1"/>
            <a:r>
              <a:rPr lang="en-US" altLang="en-US" sz="3600"/>
              <a:t>Priorities for Readers in </a:t>
            </a:r>
            <a:br>
              <a:rPr lang="en-US" altLang="en-US" sz="3600"/>
            </a:br>
            <a:r>
              <a:rPr lang="en-US" altLang="en-US" sz="3600"/>
              <a:t>Low-Income Countries (discussion)</a:t>
            </a:r>
          </a:p>
        </p:txBody>
      </p:sp>
      <p:sp>
        <p:nvSpPr>
          <p:cNvPr id="56323" name="Rectangle 3"/>
          <p:cNvSpPr>
            <a:spLocks noGrp="1" noChangeArrowheads="1"/>
          </p:cNvSpPr>
          <p:nvPr>
            <p:ph type="body" idx="1"/>
          </p:nvPr>
        </p:nvSpPr>
        <p:spPr>
          <a:xfrm>
            <a:off x="228600" y="1600200"/>
            <a:ext cx="8458200" cy="4953000"/>
          </a:xfrm>
        </p:spPr>
        <p:txBody>
          <a:bodyPr/>
          <a:lstStyle/>
          <a:p>
            <a:pPr lvl="1" eaLnBrk="1" hangingPunct="1">
              <a:buFontTx/>
              <a:buNone/>
            </a:pPr>
            <a:r>
              <a:rPr lang="en-GB" altLang="en-US" sz="2400" b="1" dirty="0"/>
              <a:t>Rank on a Scale of 5:1</a:t>
            </a:r>
            <a:r>
              <a:rPr lang="en-GB" altLang="en-US" sz="2400" dirty="0"/>
              <a:t> </a:t>
            </a:r>
          </a:p>
          <a:p>
            <a:pPr lvl="1" eaLnBrk="1" hangingPunct="1">
              <a:buFontTx/>
              <a:buNone/>
            </a:pPr>
            <a:r>
              <a:rPr lang="en-GB" altLang="en-US" sz="2400" dirty="0"/>
              <a:t>   5 (very useful), 4 (somewhat useful), 3 (average),          2 (somewhat not useful), 1 (not useful)</a:t>
            </a:r>
          </a:p>
          <a:p>
            <a:pPr lvl="1" eaLnBrk="1" hangingPunct="1">
              <a:buFontTx/>
              <a:buNone/>
            </a:pPr>
            <a:endParaRPr lang="en-GB" altLang="en-US" sz="1400" dirty="0"/>
          </a:p>
          <a:p>
            <a:pPr lvl="1" eaLnBrk="1" hangingPunct="1"/>
            <a:r>
              <a:rPr lang="en-GB" altLang="en-US" sz="2400" dirty="0"/>
              <a:t>Authoritative quality articles</a:t>
            </a:r>
          </a:p>
          <a:p>
            <a:pPr lvl="1" eaLnBrk="1" hangingPunct="1"/>
            <a:r>
              <a:rPr lang="en-GB" altLang="en-US" sz="2400" dirty="0"/>
              <a:t>Ease of access</a:t>
            </a:r>
          </a:p>
          <a:p>
            <a:pPr lvl="1" eaLnBrk="1" hangingPunct="1"/>
            <a:r>
              <a:rPr lang="en-GB" altLang="en-US" sz="2400" dirty="0"/>
              <a:t>Rapid delivery</a:t>
            </a:r>
          </a:p>
          <a:p>
            <a:pPr lvl="1" eaLnBrk="1" hangingPunct="1"/>
            <a:r>
              <a:rPr lang="en-GB" altLang="en-US" sz="2400" dirty="0"/>
              <a:t>Convenient format</a:t>
            </a:r>
          </a:p>
          <a:p>
            <a:pPr lvl="1" eaLnBrk="1" hangingPunct="1"/>
            <a:r>
              <a:rPr lang="en-GB" altLang="en-US" sz="2400" dirty="0"/>
              <a:t>Linking of information - clustering</a:t>
            </a:r>
          </a:p>
          <a:p>
            <a:pPr lvl="1" eaLnBrk="1" hangingPunct="1"/>
            <a:r>
              <a:rPr lang="en-GB" altLang="en-US" sz="2400" dirty="0"/>
              <a:t>Low or no cost (Open Access or HINARI publisher)</a:t>
            </a:r>
          </a:p>
          <a:p>
            <a:pPr lvl="1" eaLnBrk="1" hangingPunct="1"/>
            <a:r>
              <a:rPr lang="en-GB" altLang="en-US" sz="2400" dirty="0"/>
              <a:t>Up-to-date information</a:t>
            </a:r>
          </a:p>
          <a:p>
            <a:pPr lvl="1" eaLnBrk="1" hangingPunct="1"/>
            <a:r>
              <a:rPr lang="en-GB" altLang="en-US" sz="2400" dirty="0"/>
              <a:t>Other</a:t>
            </a:r>
          </a:p>
          <a:p>
            <a:pPr lvl="1" eaLnBrk="1" hangingPunct="1">
              <a:buFontTx/>
              <a:buNone/>
            </a:pPr>
            <a:endParaRPr lang="en-GB" altLang="en-US" sz="2400" dirty="0"/>
          </a:p>
          <a:p>
            <a:pPr eaLnBrk="1" hangingPunct="1">
              <a:buFontTx/>
              <a:buNone/>
            </a:pPr>
            <a:endParaRPr lang="en-US" alt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304800"/>
            <a:ext cx="8229600" cy="1143000"/>
          </a:xfrm>
        </p:spPr>
        <p:txBody>
          <a:bodyPr/>
          <a:lstStyle/>
          <a:p>
            <a:pPr eaLnBrk="1" hangingPunct="1"/>
            <a:r>
              <a:rPr lang="en-US" altLang="en-US"/>
              <a:t>Additional Resources</a:t>
            </a:r>
          </a:p>
        </p:txBody>
      </p:sp>
      <p:sp>
        <p:nvSpPr>
          <p:cNvPr id="51203" name="Rectangle 3"/>
          <p:cNvSpPr>
            <a:spLocks noGrp="1" noChangeArrowheads="1"/>
          </p:cNvSpPr>
          <p:nvPr>
            <p:ph type="body" idx="1"/>
          </p:nvPr>
        </p:nvSpPr>
        <p:spPr/>
        <p:txBody>
          <a:bodyPr/>
          <a:lstStyle/>
          <a:p>
            <a:pPr eaLnBrk="1" hangingPunct="1">
              <a:lnSpc>
                <a:spcPct val="90000"/>
              </a:lnSpc>
              <a:defRPr/>
            </a:pPr>
            <a:r>
              <a:rPr lang="en-US" altLang="en-US" sz="2400" dirty="0">
                <a:cs typeface="Courier New" panose="02070309020205020404" pitchFamily="49" charset="0"/>
              </a:rPr>
              <a:t>Davis, Martha (2005) “Scientific Papers and Presentations”, 2</a:t>
            </a:r>
            <a:r>
              <a:rPr lang="en-US" altLang="en-US" sz="2400" baseline="30000" dirty="0">
                <a:cs typeface="Courier New" panose="02070309020205020404" pitchFamily="49" charset="0"/>
              </a:rPr>
              <a:t>nd</a:t>
            </a:r>
            <a:r>
              <a:rPr lang="en-US" altLang="en-US" sz="2400" dirty="0">
                <a:cs typeface="Courier New" panose="02070309020205020404" pitchFamily="49" charset="0"/>
              </a:rPr>
              <a:t> Edition. Academic Press (ISBN 0-12-088424-0) </a:t>
            </a:r>
            <a:endParaRPr lang="en-US" altLang="en-US" sz="2400" dirty="0">
              <a:cs typeface="Times New Roman" panose="02020603050405020304" pitchFamily="18" charset="0"/>
            </a:endParaRPr>
          </a:p>
          <a:p>
            <a:pPr eaLnBrk="1" hangingPunct="1">
              <a:lnSpc>
                <a:spcPct val="90000"/>
              </a:lnSpc>
              <a:defRPr/>
            </a:pPr>
            <a:r>
              <a:rPr lang="en-US" altLang="en-US" sz="2400" dirty="0">
                <a:cs typeface="Courier New" panose="02070309020205020404" pitchFamily="49" charset="0"/>
              </a:rPr>
              <a:t>Grossman, Michael (2004) “Writing and Presenting Scientific Papers”, 2nd edition, Nottingham University Press, (ISBN 1-897676-12-3).</a:t>
            </a:r>
            <a:endParaRPr lang="en-US" altLang="en-US" sz="2400" dirty="0">
              <a:cs typeface="Times New Roman" panose="02020603050405020304" pitchFamily="18" charset="0"/>
            </a:endParaRPr>
          </a:p>
          <a:p>
            <a:pPr eaLnBrk="1" hangingPunct="1">
              <a:lnSpc>
                <a:spcPct val="90000"/>
              </a:lnSpc>
              <a:defRPr/>
            </a:pPr>
            <a:r>
              <a:rPr lang="en-US" altLang="en-US" sz="2400" dirty="0">
                <a:cs typeface="Tahoma" panose="020B0604030504040204" pitchFamily="34" charset="0"/>
              </a:rPr>
              <a:t>Clare, J &amp; Hamilton, H (2003) “Writing research transforming Data into Text”, Churchill Livingstone (ISBN 0443071829).</a:t>
            </a:r>
            <a:r>
              <a:rPr lang="en-GB" altLang="en-US" sz="2400" dirty="0"/>
              <a:t> </a:t>
            </a:r>
          </a:p>
          <a:p>
            <a:pPr eaLnBrk="1" hangingPunct="1">
              <a:lnSpc>
                <a:spcPct val="90000"/>
              </a:lnSpc>
              <a:defRPr/>
            </a:pPr>
            <a:r>
              <a:rPr lang="en-GB" altLang="en-US" sz="2400" dirty="0"/>
              <a:t>Research4Life Authorship Skills Web-bibliography</a:t>
            </a:r>
          </a:p>
          <a:p>
            <a:pPr marL="0" indent="0" eaLnBrk="1" hangingPunct="1">
              <a:lnSpc>
                <a:spcPct val="90000"/>
              </a:lnSpc>
              <a:buFontTx/>
              <a:buNone/>
              <a:defRPr/>
            </a:pPr>
            <a:r>
              <a:rPr lang="en-GB" altLang="en-US" sz="2400" dirty="0"/>
              <a:t>    www.research4life.org/training/authorship-skills/</a:t>
            </a:r>
          </a:p>
          <a:p>
            <a:pPr eaLnBrk="1" hangingPunct="1">
              <a:lnSpc>
                <a:spcPct val="90000"/>
              </a:lnSpc>
              <a:buFontTx/>
              <a:buNone/>
              <a:defRPr/>
            </a:pPr>
            <a:endParaRPr lang="en-US" alt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4800" y="153988"/>
            <a:ext cx="8229600" cy="1143000"/>
          </a:xfrm>
        </p:spPr>
        <p:txBody>
          <a:bodyPr/>
          <a:lstStyle/>
          <a:p>
            <a:r>
              <a:rPr lang="en-US" altLang="en-US" dirty="0"/>
              <a:t>Research Life Cycle</a:t>
            </a:r>
          </a:p>
        </p:txBody>
      </p:sp>
      <p:pic>
        <p:nvPicPr>
          <p:cNvPr id="11" name="Picture 10">
            <a:extLst>
              <a:ext uri="{FF2B5EF4-FFF2-40B4-BE49-F238E27FC236}">
                <a16:creationId xmlns:a16="http://schemas.microsoft.com/office/drawing/2014/main" id="{0BD6EA2F-3B3C-4A43-86EA-3D9BBAAFA9F9}"/>
              </a:ext>
            </a:extLst>
          </p:cNvPr>
          <p:cNvPicPr>
            <a:picLocks noChangeAspect="1"/>
          </p:cNvPicPr>
          <p:nvPr/>
        </p:nvPicPr>
        <p:blipFill>
          <a:blip r:embed="rId3"/>
          <a:stretch>
            <a:fillRect/>
          </a:stretch>
        </p:blipFill>
        <p:spPr>
          <a:xfrm>
            <a:off x="3343275" y="1752600"/>
            <a:ext cx="1228725" cy="4039444"/>
          </a:xfrm>
          <a:prstGeom prst="rect">
            <a:avLst/>
          </a:prstGeom>
        </p:spPr>
      </p:pic>
      <p:sp>
        <p:nvSpPr>
          <p:cNvPr id="3" name="Content Placeholder 2">
            <a:extLst>
              <a:ext uri="{FF2B5EF4-FFF2-40B4-BE49-F238E27FC236}">
                <a16:creationId xmlns:a16="http://schemas.microsoft.com/office/drawing/2014/main" id="{72ECEB8F-E9B8-486D-B342-EF7DDC6632D3}"/>
              </a:ext>
            </a:extLst>
          </p:cNvPr>
          <p:cNvSpPr>
            <a:spLocks noGrp="1"/>
          </p:cNvSpPr>
          <p:nvPr>
            <p:ph idx="1"/>
          </p:nvPr>
        </p:nvSpPr>
        <p:spPr>
          <a:xfrm>
            <a:off x="304800" y="1905000"/>
            <a:ext cx="8229600" cy="47244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2000" dirty="0">
                <a:hlinkClick r:id="rId4"/>
              </a:rPr>
              <a:t>www.slideshare.net/OSFair/osfair2017-workshop-increasing-research-transparency-using-the-open-science-framework</a:t>
            </a:r>
            <a:r>
              <a:rPr lang="en-US" sz="2000" dirty="0"/>
              <a:t> 2018-12-30</a:t>
            </a:r>
          </a:p>
          <a:p>
            <a:endParaRPr lang="en-US" dirty="0"/>
          </a:p>
        </p:txBody>
      </p:sp>
      <p:sp>
        <p:nvSpPr>
          <p:cNvPr id="4" name="Down Arrow 3"/>
          <p:cNvSpPr/>
          <p:nvPr/>
        </p:nvSpPr>
        <p:spPr>
          <a:xfrm>
            <a:off x="3505200" y="19050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Down Arrow 4"/>
          <p:cNvSpPr/>
          <p:nvPr/>
        </p:nvSpPr>
        <p:spPr>
          <a:xfrm>
            <a:off x="3505200" y="2771775"/>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Down Arrow 5"/>
          <p:cNvSpPr/>
          <p:nvPr/>
        </p:nvSpPr>
        <p:spPr>
          <a:xfrm>
            <a:off x="3505200" y="3684588"/>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Down Arrow 6"/>
          <p:cNvSpPr/>
          <p:nvPr/>
        </p:nvSpPr>
        <p:spPr>
          <a:xfrm>
            <a:off x="3505200" y="548005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Down Arrow 7"/>
          <p:cNvSpPr/>
          <p:nvPr/>
        </p:nvSpPr>
        <p:spPr>
          <a:xfrm>
            <a:off x="3505200" y="4548188"/>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11">
            <a:extLst>
              <a:ext uri="{FF2B5EF4-FFF2-40B4-BE49-F238E27FC236}">
                <a16:creationId xmlns:a16="http://schemas.microsoft.com/office/drawing/2014/main" id="{2CC1CB5D-3F00-45A8-A2F1-23A52A78A421}"/>
              </a:ext>
            </a:extLst>
          </p:cNvPr>
          <p:cNvPicPr>
            <a:picLocks noChangeAspect="1"/>
          </p:cNvPicPr>
          <p:nvPr/>
        </p:nvPicPr>
        <p:blipFill>
          <a:blip r:embed="rId3"/>
          <a:stretch>
            <a:fillRect/>
          </a:stretch>
        </p:blipFill>
        <p:spPr>
          <a:xfrm>
            <a:off x="3343275" y="2924175"/>
            <a:ext cx="1228725" cy="2876550"/>
          </a:xfrm>
          <a:prstGeom prst="rect">
            <a:avLst/>
          </a:prstGeom>
        </p:spPr>
      </p:pic>
      <p:pic>
        <p:nvPicPr>
          <p:cNvPr id="9" name="Picture 8">
            <a:extLst>
              <a:ext uri="{FF2B5EF4-FFF2-40B4-BE49-F238E27FC236}">
                <a16:creationId xmlns:a16="http://schemas.microsoft.com/office/drawing/2014/main" id="{CAEEAB50-E4DC-410F-924C-DD3DBA22D257}"/>
              </a:ext>
            </a:extLst>
          </p:cNvPr>
          <p:cNvPicPr>
            <a:picLocks noChangeAspect="1"/>
          </p:cNvPicPr>
          <p:nvPr/>
        </p:nvPicPr>
        <p:blipFill>
          <a:blip r:embed="rId5"/>
          <a:stretch>
            <a:fillRect/>
          </a:stretch>
        </p:blipFill>
        <p:spPr>
          <a:xfrm>
            <a:off x="1752600" y="1133504"/>
            <a:ext cx="5334000" cy="488629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2438" y="152400"/>
            <a:ext cx="8229600" cy="1143000"/>
          </a:xfrm>
        </p:spPr>
        <p:txBody>
          <a:bodyPr/>
          <a:lstStyle/>
          <a:p>
            <a:pPr eaLnBrk="1" hangingPunct="1"/>
            <a:r>
              <a:rPr lang="en-US" altLang="en-US"/>
              <a:t>Presentation Sources</a:t>
            </a:r>
          </a:p>
        </p:txBody>
      </p:sp>
      <p:sp>
        <p:nvSpPr>
          <p:cNvPr id="58371" name="Rectangle 3"/>
          <p:cNvSpPr>
            <a:spLocks noGrp="1" noChangeArrowheads="1"/>
          </p:cNvSpPr>
          <p:nvPr>
            <p:ph type="body" idx="1"/>
          </p:nvPr>
        </p:nvSpPr>
        <p:spPr>
          <a:xfrm>
            <a:off x="452438" y="1466850"/>
            <a:ext cx="8229600" cy="4221163"/>
          </a:xfrm>
        </p:spPr>
        <p:txBody>
          <a:bodyPr/>
          <a:lstStyle/>
          <a:p>
            <a:pPr eaLnBrk="1" hangingPunct="1"/>
            <a:r>
              <a:rPr lang="en-GB" altLang="en-US" sz="2800"/>
              <a:t>Significant portions were adapted from a 2005 ‘How to Publish a Scientific Paper’ Elsevier Presentation</a:t>
            </a:r>
          </a:p>
          <a:p>
            <a:pPr eaLnBrk="1" hangingPunct="1"/>
            <a:r>
              <a:rPr lang="en-GB" altLang="en-US" sz="2800"/>
              <a:t>Additional material </a:t>
            </a:r>
          </a:p>
          <a:p>
            <a:pPr lvl="1" eaLnBrk="1" hangingPunct="1"/>
            <a:r>
              <a:rPr lang="en-GB" altLang="en-US"/>
              <a:t>adapted from ‘Journal Development’</a:t>
            </a:r>
            <a:r>
              <a:rPr lang="en-GB" altLang="en-US">
                <a:solidFill>
                  <a:srgbClr val="FF0000"/>
                </a:solidFill>
              </a:rPr>
              <a:t> </a:t>
            </a:r>
            <a:r>
              <a:rPr lang="en-GB" altLang="en-US"/>
              <a:t> – Authors’ workshop material: INASP June 2005 </a:t>
            </a:r>
          </a:p>
          <a:p>
            <a:pPr lvl="1"/>
            <a:r>
              <a:rPr lang="en-GB" altLang="en-US"/>
              <a:t>added from </a:t>
            </a:r>
            <a:r>
              <a:rPr lang="en-GB" altLang="en-US">
                <a:ea typeface="Microsoft YaHei" panose="020B0503020204020204" pitchFamily="34" charset="-122"/>
              </a:rPr>
              <a:t>BioMed Central Author Workshop: Walking in the Editor’s Shoes; Liz Hoffman/Springer 2014</a:t>
            </a:r>
            <a:r>
              <a:rPr lang="en-GB" altLang="en-US">
                <a:solidFill>
                  <a:srgbClr val="FFFFFF"/>
                </a:solidFill>
              </a:rPr>
              <a:t>an</a:t>
            </a:r>
          </a:p>
          <a:p>
            <a:r>
              <a:rPr lang="en-GB" altLang="en-US">
                <a:solidFill>
                  <a:srgbClr val="FFFFFF"/>
                </a:solidFill>
              </a:rPr>
              <a:t>Journal Development Editor</a:t>
            </a:r>
          </a:p>
          <a:p>
            <a:pPr eaLnBrk="1" hangingPunct="1"/>
            <a:endParaRPr lang="en-GB" altLang="en-US"/>
          </a:p>
          <a:p>
            <a:pPr eaLnBrk="1" hangingPunct="1"/>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dirty="0"/>
              <a:t>Hands On Activities</a:t>
            </a:r>
          </a:p>
        </p:txBody>
      </p:sp>
      <p:sp>
        <p:nvSpPr>
          <p:cNvPr id="59395" name="Rectangle 3"/>
          <p:cNvSpPr>
            <a:spLocks noGrp="1" noChangeArrowheads="1"/>
          </p:cNvSpPr>
          <p:nvPr>
            <p:ph type="body" sz="half" idx="1"/>
          </p:nvPr>
        </p:nvSpPr>
        <p:spPr>
          <a:xfrm>
            <a:off x="1219200" y="1600200"/>
            <a:ext cx="6705600" cy="4525963"/>
          </a:xfrm>
        </p:spPr>
        <p:txBody>
          <a:bodyPr/>
          <a:lstStyle/>
          <a:p>
            <a:pPr eaLnBrk="1" hangingPunct="1">
              <a:lnSpc>
                <a:spcPct val="80000"/>
              </a:lnSpc>
              <a:buFontTx/>
              <a:buNone/>
            </a:pPr>
            <a:r>
              <a:rPr lang="en-US" altLang="en-US" sz="2400" dirty="0"/>
              <a:t>Any Questions?</a:t>
            </a:r>
          </a:p>
          <a:p>
            <a:pPr eaLnBrk="1" hangingPunct="1">
              <a:lnSpc>
                <a:spcPct val="80000"/>
              </a:lnSpc>
              <a:buFontTx/>
              <a:buNone/>
            </a:pPr>
            <a:endParaRPr lang="en-US" altLang="en-US" sz="2400" dirty="0"/>
          </a:p>
          <a:p>
            <a:pPr eaLnBrk="1" hangingPunct="1">
              <a:lnSpc>
                <a:spcPct val="80000"/>
              </a:lnSpc>
              <a:buFontTx/>
              <a:buNone/>
            </a:pPr>
            <a:r>
              <a:rPr lang="en-US" altLang="en-US" sz="2400" dirty="0"/>
              <a:t>    We now will proceed to the ‘Hands On Activities’ for ‘How to Write a Scientific Paper’</a:t>
            </a:r>
          </a:p>
          <a:p>
            <a:pPr lvl="1" eaLnBrk="1" hangingPunct="1">
              <a:lnSpc>
                <a:spcPct val="80000"/>
              </a:lnSpc>
            </a:pPr>
            <a:r>
              <a:rPr lang="en-US" altLang="en-US" sz="2400" dirty="0"/>
              <a:t>Structured Abstract</a:t>
            </a:r>
          </a:p>
          <a:p>
            <a:pPr lvl="1" eaLnBrk="1" hangingPunct="1">
              <a:lnSpc>
                <a:spcPct val="80000"/>
              </a:lnSpc>
            </a:pPr>
            <a:r>
              <a:rPr lang="en-US" altLang="en-US" sz="2400" dirty="0"/>
              <a:t>Bibliographic citations</a:t>
            </a:r>
          </a:p>
          <a:p>
            <a:pPr lvl="1"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r>
              <a:rPr lang="en-US" altLang="en-US" sz="2400"/>
              <a:t>  Updated </a:t>
            </a:r>
            <a:r>
              <a:rPr lang="en-US" altLang="en-US" sz="2400" dirty="0"/>
              <a:t>2018-12-14</a:t>
            </a:r>
            <a:endParaRPr lang="en-US" altLang="en-US" sz="2400" dirty="0">
              <a:solidFill>
                <a:schemeClr val="folHlink"/>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304800"/>
            <a:ext cx="8229600" cy="1143000"/>
          </a:xfrm>
        </p:spPr>
        <p:txBody>
          <a:bodyPr/>
          <a:lstStyle/>
          <a:p>
            <a:pPr eaLnBrk="1" hangingPunct="1"/>
            <a:r>
              <a:rPr lang="en-US" altLang="en-US"/>
              <a:t>Key Elements of Publishing</a:t>
            </a:r>
          </a:p>
        </p:txBody>
      </p:sp>
      <p:sp>
        <p:nvSpPr>
          <p:cNvPr id="9219" name="Rectangle 3"/>
          <p:cNvSpPr>
            <a:spLocks noGrp="1" noChangeArrowheads="1"/>
          </p:cNvSpPr>
          <p:nvPr>
            <p:ph type="body" idx="1"/>
          </p:nvPr>
        </p:nvSpPr>
        <p:spPr>
          <a:xfrm>
            <a:off x="457200" y="1828800"/>
            <a:ext cx="8229600" cy="4525963"/>
          </a:xfrm>
        </p:spPr>
        <p:txBody>
          <a:bodyPr/>
          <a:lstStyle/>
          <a:p>
            <a:pPr eaLnBrk="1" hangingPunct="1"/>
            <a:r>
              <a:rPr lang="en-US" altLang="en-US"/>
              <a:t>Ethical Issues</a:t>
            </a:r>
          </a:p>
          <a:p>
            <a:pPr eaLnBrk="1" hangingPunct="1"/>
            <a:r>
              <a:rPr lang="en-US" altLang="en-US"/>
              <a:t>Style and language</a:t>
            </a:r>
          </a:p>
          <a:p>
            <a:pPr eaLnBrk="1" hangingPunct="1"/>
            <a:r>
              <a:rPr lang="en-US" altLang="en-US"/>
              <a:t>Structure of paper</a:t>
            </a:r>
          </a:p>
          <a:p>
            <a:pPr eaLnBrk="1" hangingPunct="1"/>
            <a:r>
              <a:rPr lang="en-US" altLang="en-US"/>
              <a:t>Components of paper</a:t>
            </a:r>
          </a:p>
          <a:p>
            <a:pPr eaLnBrk="1" hangingPunct="1"/>
            <a:r>
              <a:rPr lang="en-US" altLang="en-US"/>
              <a:t>Article submission/journal selection</a:t>
            </a:r>
          </a:p>
          <a:p>
            <a:pPr eaLnBrk="1" hangingPunct="1"/>
            <a:r>
              <a:rPr lang="en-US" altLang="en-US"/>
              <a:t>Publisher’s process/peer review</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52400"/>
            <a:ext cx="8229600" cy="1143000"/>
          </a:xfrm>
        </p:spPr>
        <p:txBody>
          <a:bodyPr/>
          <a:lstStyle/>
          <a:p>
            <a:pPr eaLnBrk="1" hangingPunct="1"/>
            <a:r>
              <a:rPr lang="en-US" altLang="en-US"/>
              <a:t>Ethical Issues</a:t>
            </a:r>
          </a:p>
        </p:txBody>
      </p:sp>
      <p:sp>
        <p:nvSpPr>
          <p:cNvPr id="10243" name="Rectangle 3"/>
          <p:cNvSpPr>
            <a:spLocks noGrp="1" noChangeArrowheads="1"/>
          </p:cNvSpPr>
          <p:nvPr>
            <p:ph type="body" idx="1"/>
          </p:nvPr>
        </p:nvSpPr>
        <p:spPr>
          <a:xfrm>
            <a:off x="457200" y="1289613"/>
            <a:ext cx="8229600" cy="5334000"/>
          </a:xfrm>
        </p:spPr>
        <p:txBody>
          <a:bodyPr/>
          <a:lstStyle/>
          <a:p>
            <a:pPr eaLnBrk="1" hangingPunct="1">
              <a:lnSpc>
                <a:spcPct val="80000"/>
              </a:lnSpc>
            </a:pPr>
            <a:r>
              <a:rPr lang="en-US" altLang="en-US" sz="2800" dirty="0"/>
              <a:t>Disclosure of Conflict of Interest</a:t>
            </a:r>
          </a:p>
          <a:p>
            <a:pPr eaLnBrk="1" hangingPunct="1">
              <a:lnSpc>
                <a:spcPct val="80000"/>
              </a:lnSpc>
            </a:pPr>
            <a:r>
              <a:rPr lang="en-US" altLang="en-US" sz="2800" dirty="0"/>
              <a:t>Acknowledgment of funding sources</a:t>
            </a:r>
          </a:p>
          <a:p>
            <a:pPr eaLnBrk="1" hangingPunct="1">
              <a:lnSpc>
                <a:spcPct val="80000"/>
              </a:lnSpc>
            </a:pPr>
            <a:r>
              <a:rPr lang="en-US" altLang="en-US" sz="2800" dirty="0"/>
              <a:t>Image manipulation and fabrication of data</a:t>
            </a:r>
          </a:p>
          <a:p>
            <a:pPr eaLnBrk="1" hangingPunct="1">
              <a:lnSpc>
                <a:spcPct val="80000"/>
              </a:lnSpc>
            </a:pPr>
            <a:r>
              <a:rPr lang="en-US" altLang="en-US" sz="2800" dirty="0"/>
              <a:t>Online submission - supplemental information (datasets, videos)</a:t>
            </a:r>
          </a:p>
          <a:p>
            <a:pPr eaLnBrk="1" hangingPunct="1">
              <a:lnSpc>
                <a:spcPct val="80000"/>
              </a:lnSpc>
            </a:pPr>
            <a:r>
              <a:rPr lang="en-US" altLang="en-US" sz="2800" dirty="0"/>
              <a:t>For Health Sciences</a:t>
            </a:r>
          </a:p>
          <a:p>
            <a:pPr lvl="1" eaLnBrk="1" hangingPunct="1">
              <a:lnSpc>
                <a:spcPct val="80000"/>
              </a:lnSpc>
            </a:pPr>
            <a:r>
              <a:rPr lang="en-US" altLang="en-US" sz="2400" dirty="0"/>
              <a:t> </a:t>
            </a:r>
            <a:r>
              <a:rPr lang="en-US" altLang="en-US" dirty="0"/>
              <a:t>Registering clinical trials to central   </a:t>
            </a:r>
          </a:p>
          <a:p>
            <a:pPr lvl="1" eaLnBrk="1" hangingPunct="1">
              <a:lnSpc>
                <a:spcPct val="80000"/>
              </a:lnSpc>
              <a:buFontTx/>
              <a:buNone/>
            </a:pPr>
            <a:r>
              <a:rPr lang="en-US" altLang="en-US" dirty="0"/>
              <a:t>    registries</a:t>
            </a:r>
          </a:p>
          <a:p>
            <a:pPr lvl="1" eaLnBrk="1" hangingPunct="1">
              <a:lnSpc>
                <a:spcPct val="80000"/>
              </a:lnSpc>
            </a:pPr>
            <a:r>
              <a:rPr lang="en-US" altLang="en-US" dirty="0"/>
              <a:t> Institutional Review Board approval</a:t>
            </a:r>
          </a:p>
          <a:p>
            <a:pPr lvl="1" eaLnBrk="1" hangingPunct="1">
              <a:lnSpc>
                <a:spcPct val="80000"/>
              </a:lnSpc>
            </a:pPr>
            <a:endParaRPr lang="en-US" altLang="en-US" sz="1600" dirty="0"/>
          </a:p>
          <a:p>
            <a:pPr lvl="1" eaLnBrk="1" hangingPunct="1">
              <a:lnSpc>
                <a:spcPct val="80000"/>
              </a:lnSpc>
              <a:buFontTx/>
              <a:buNone/>
            </a:pPr>
            <a:r>
              <a:rPr lang="en-US" altLang="en-US" dirty="0"/>
              <a:t>   </a:t>
            </a:r>
            <a:r>
              <a:rPr lang="en-US" altLang="en-US" sz="2000" i="1" dirty="0"/>
              <a:t>Best Practice Guidelines on Publishing Ethics: a publisher’s perspective. 2</a:t>
            </a:r>
            <a:r>
              <a:rPr lang="en-US" altLang="en-US" sz="2000" i="1" baseline="30000" dirty="0"/>
              <a:t>nd</a:t>
            </a:r>
            <a:r>
              <a:rPr lang="en-US" altLang="en-US" sz="2000" i="1" dirty="0"/>
              <a:t> ed.  John Wiley &amp; Sons, Ltd; c2014. [Accessed 2018-09-20] Available from: </a:t>
            </a:r>
            <a:r>
              <a:rPr lang="en-US" altLang="en-US" sz="2000" i="1" dirty="0">
                <a:hlinkClick r:id="rId2"/>
              </a:rPr>
              <a:t>https://authorservices.wiley.com/ethics-guidelines/index.html</a:t>
            </a:r>
            <a:endParaRPr lang="en-US" altLang="en-US" sz="2000" i="1" dirty="0"/>
          </a:p>
          <a:p>
            <a:pPr lvl="1" eaLnBrk="1" hangingPunct="1">
              <a:lnSpc>
                <a:spcPct val="80000"/>
              </a:lnSpc>
              <a:buFontTx/>
              <a:buNone/>
            </a:pPr>
            <a:endParaRPr lang="en-US" alt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04800"/>
            <a:ext cx="8229600" cy="1143000"/>
          </a:xfrm>
        </p:spPr>
        <p:txBody>
          <a:bodyPr/>
          <a:lstStyle/>
          <a:p>
            <a:pPr eaLnBrk="1" hangingPunct="1"/>
            <a:r>
              <a:rPr lang="en-US" altLang="en-US"/>
              <a:t>Style and Language	</a:t>
            </a:r>
          </a:p>
        </p:txBody>
      </p:sp>
      <p:sp>
        <p:nvSpPr>
          <p:cNvPr id="11267" name="Rectangle 3"/>
          <p:cNvSpPr>
            <a:spLocks noGrp="1" noChangeArrowheads="1"/>
          </p:cNvSpPr>
          <p:nvPr>
            <p:ph type="body" idx="1"/>
          </p:nvPr>
        </p:nvSpPr>
        <p:spPr>
          <a:xfrm>
            <a:off x="381000" y="1905000"/>
            <a:ext cx="8229600" cy="4953000"/>
          </a:xfrm>
        </p:spPr>
        <p:txBody>
          <a:bodyPr/>
          <a:lstStyle/>
          <a:p>
            <a:pPr eaLnBrk="1" hangingPunct="1">
              <a:lnSpc>
                <a:spcPct val="80000"/>
              </a:lnSpc>
            </a:pPr>
            <a:r>
              <a:rPr lang="en-US" altLang="en-US" sz="2800" dirty="0"/>
              <a:t>Refer to the journal’s author guide for notes on style</a:t>
            </a:r>
            <a:r>
              <a:rPr lang="en-GB" altLang="en-US" sz="2800" dirty="0"/>
              <a:t> (see Publishing Skills Web-Bibliography for examples)</a:t>
            </a:r>
          </a:p>
          <a:p>
            <a:pPr lvl="1" eaLnBrk="1" hangingPunct="1">
              <a:lnSpc>
                <a:spcPct val="80000"/>
              </a:lnSpc>
            </a:pPr>
            <a:r>
              <a:rPr lang="en-US" altLang="en-US" dirty="0"/>
              <a:t>Some authors write their paper with a specific journal in mind</a:t>
            </a:r>
          </a:p>
          <a:p>
            <a:pPr lvl="1" eaLnBrk="1" hangingPunct="1">
              <a:lnSpc>
                <a:spcPct val="80000"/>
              </a:lnSpc>
            </a:pPr>
            <a:r>
              <a:rPr lang="en-US" altLang="en-US" dirty="0"/>
              <a:t>Others write the paper and then adapt it to fit the style of a journal they subsequently choose</a:t>
            </a:r>
            <a:endParaRPr lang="en-GB" altLang="en-US" dirty="0"/>
          </a:p>
          <a:p>
            <a:pPr eaLnBrk="1" hangingPunct="1">
              <a:lnSpc>
                <a:spcPct val="80000"/>
              </a:lnSpc>
            </a:pPr>
            <a:r>
              <a:rPr lang="en-US" altLang="en-US" sz="2800" dirty="0">
                <a:solidFill>
                  <a:srgbClr val="000000"/>
                </a:solidFill>
              </a:rPr>
              <a:t>Objective is to report your findings and conclusions as clearly and concisely as possible</a:t>
            </a:r>
            <a:endParaRPr lang="en-GB"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04800"/>
            <a:ext cx="8229600" cy="1143000"/>
          </a:xfrm>
        </p:spPr>
        <p:txBody>
          <a:bodyPr/>
          <a:lstStyle/>
          <a:p>
            <a:pPr eaLnBrk="1" hangingPunct="1"/>
            <a:r>
              <a:rPr lang="en-US" altLang="en-US"/>
              <a:t>Style and Language  </a:t>
            </a:r>
          </a:p>
        </p:txBody>
      </p:sp>
      <p:sp>
        <p:nvSpPr>
          <p:cNvPr id="12291" name="Rectangle 5"/>
          <p:cNvSpPr>
            <a:spLocks noGrp="1" noChangeArrowheads="1"/>
          </p:cNvSpPr>
          <p:nvPr>
            <p:ph type="body" idx="1"/>
          </p:nvPr>
        </p:nvSpPr>
        <p:spPr>
          <a:xfrm>
            <a:off x="457200" y="1676400"/>
            <a:ext cx="8229600" cy="4525963"/>
          </a:xfrm>
          <a:noFill/>
        </p:spPr>
        <p:txBody>
          <a:bodyPr/>
          <a:lstStyle/>
          <a:p>
            <a:pPr eaLnBrk="1" hangingPunct="1">
              <a:lnSpc>
                <a:spcPct val="80000"/>
              </a:lnSpc>
            </a:pPr>
            <a:r>
              <a:rPr lang="en-US" altLang="en-US" sz="2800" dirty="0"/>
              <a:t>Complex language not needed; poorly written manuscripts get rejected</a:t>
            </a:r>
          </a:p>
          <a:p>
            <a:pPr eaLnBrk="1" hangingPunct="1">
              <a:lnSpc>
                <a:spcPct val="80000"/>
              </a:lnSpc>
            </a:pPr>
            <a:r>
              <a:rPr lang="en-US" altLang="en-US" sz="2800" dirty="0"/>
              <a:t>If English is not your first language, find a native English speaker (if possible) to review the content and language of the paper before submitting it</a:t>
            </a:r>
          </a:p>
          <a:p>
            <a:pPr eaLnBrk="1" hangingPunct="1">
              <a:lnSpc>
                <a:spcPct val="80000"/>
              </a:lnSpc>
            </a:pPr>
            <a:r>
              <a:rPr lang="en-US" altLang="en-US" sz="2800" dirty="0"/>
              <a:t>Regardless of primary language, find a colleague/editor to review the content and language of the paper</a:t>
            </a:r>
          </a:p>
          <a:p>
            <a:pPr eaLnBrk="1" hangingPunct="1">
              <a:lnSpc>
                <a:spcPct val="80000"/>
              </a:lnSpc>
              <a:buFontTx/>
              <a:buNone/>
            </a:pPr>
            <a:r>
              <a:rPr lang="en-US" altLang="en-US" sz="2800" dirty="0"/>
              <a:t>   </a:t>
            </a:r>
            <a:r>
              <a:rPr lang="en-US" altLang="en-US" sz="1600" dirty="0"/>
              <a:t>Recommendations for the Conduct, Reporting, Editing, and Publication of Scholarly Work in Medical Journals. ICMJE; Updated December 2017. Manuscript preparation. [accessed 2018-0928] Available from </a:t>
            </a:r>
            <a:r>
              <a:rPr lang="en-US" altLang="en-US" sz="1600" dirty="0">
                <a:hlinkClick r:id="rId2"/>
              </a:rPr>
              <a:t>www.icmje.org/recommendations/browse/manuscript-preparation/preparing-for-submission.html</a:t>
            </a:r>
            <a:endParaRPr lang="en-US" altLang="en-US" sz="16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3165</TotalTime>
  <Words>2935</Words>
  <Application>Microsoft Office PowerPoint</Application>
  <PresentationFormat>On-screen Show (4:3)</PresentationFormat>
  <Paragraphs>358</Paragraphs>
  <Slides>51</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8" baseType="lpstr">
      <vt:lpstr>微软雅黑</vt:lpstr>
      <vt:lpstr>Arial</vt:lpstr>
      <vt:lpstr>Calibri</vt:lpstr>
      <vt:lpstr>Times New Roman</vt:lpstr>
      <vt:lpstr>Verdana</vt:lpstr>
      <vt:lpstr>Default Design</vt:lpstr>
      <vt:lpstr>Document</vt:lpstr>
      <vt:lpstr>How To Write a Scientific Paper –       A General Guide  </vt:lpstr>
      <vt:lpstr>Key Topics</vt:lpstr>
      <vt:lpstr>Publish or Perish</vt:lpstr>
      <vt:lpstr>Overview</vt:lpstr>
      <vt:lpstr>Research Life Cycle</vt:lpstr>
      <vt:lpstr>Key Elements of Publishing</vt:lpstr>
      <vt:lpstr>Ethical Issues</vt:lpstr>
      <vt:lpstr>Style and Language </vt:lpstr>
      <vt:lpstr>Style and Language  </vt:lpstr>
      <vt:lpstr>Structure of a Paper</vt:lpstr>
      <vt:lpstr>National Library of Medicine – Structured Abstract</vt:lpstr>
      <vt:lpstr>Components of a Paper</vt:lpstr>
      <vt:lpstr>Order of Authors</vt:lpstr>
      <vt:lpstr>Title</vt:lpstr>
      <vt:lpstr>Abstract</vt:lpstr>
      <vt:lpstr>Introduction</vt:lpstr>
      <vt:lpstr>Methods</vt:lpstr>
      <vt:lpstr>Results</vt:lpstr>
      <vt:lpstr>Discussion/Conclusion</vt:lpstr>
      <vt:lpstr>References</vt:lpstr>
      <vt:lpstr>Harvard Reference Style</vt:lpstr>
      <vt:lpstr>Vancouver Reference Style </vt:lpstr>
      <vt:lpstr>Reference Management Software Tools</vt:lpstr>
      <vt:lpstr>Article Submission</vt:lpstr>
      <vt:lpstr>Broad/generalist vs. Specialist Scope</vt:lpstr>
      <vt:lpstr>Open Access vs. Subscription</vt:lpstr>
      <vt:lpstr>Online Submission</vt:lpstr>
      <vt:lpstr>After Submission</vt:lpstr>
      <vt:lpstr>Overview of Peer Review Process</vt:lpstr>
      <vt:lpstr>Keys for Editor</vt:lpstr>
      <vt:lpstr>What Do Peer Reviewers Look For?</vt:lpstr>
      <vt:lpstr>Models of Peer Review</vt:lpstr>
      <vt:lpstr>After Peer Review</vt:lpstr>
      <vt:lpstr>Link to “Pre-publication history”/ BMC Cancer Article</vt:lpstr>
      <vt:lpstr>“Pre-publication history versions of  article and reviewers’ reports”</vt:lpstr>
      <vt:lpstr>Publishing Tips</vt:lpstr>
      <vt:lpstr> The Bottom Line: You Will Get  Published if… </vt:lpstr>
      <vt:lpstr>Some Words of Caution – When Selecting a Journal </vt:lpstr>
      <vt:lpstr>Useful resources</vt:lpstr>
      <vt:lpstr>PowerPoint Presentation</vt:lpstr>
      <vt:lpstr>PowerPoint Presentation</vt:lpstr>
      <vt:lpstr>PowerPoint Presentation</vt:lpstr>
      <vt:lpstr>Background: Author’s Perspective</vt:lpstr>
      <vt:lpstr>Author Publishing Priorities</vt:lpstr>
      <vt:lpstr>Reader’s Priorities</vt:lpstr>
      <vt:lpstr>Author versus Reader Behaviour</vt:lpstr>
      <vt:lpstr>Differences: Authors and Readers</vt:lpstr>
      <vt:lpstr>Priorities for Readers in  Low-Income Countries (discussion)</vt:lpstr>
      <vt:lpstr>Additional Resources</vt:lpstr>
      <vt:lpstr>Presentation Sources</vt:lpstr>
      <vt:lpstr>Hands On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Lenny Rhine</dc:creator>
  <cp:lastModifiedBy>Rhine,Leonard A</cp:lastModifiedBy>
  <cp:revision>158</cp:revision>
  <dcterms:created xsi:type="dcterms:W3CDTF">2007-05-01T15:12:37Z</dcterms:created>
  <dcterms:modified xsi:type="dcterms:W3CDTF">2018-12-30T15:52:26Z</dcterms:modified>
</cp:coreProperties>
</file>