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1pPr>
    <a:lvl2pPr marL="0" marR="0" indent="3429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2pPr>
    <a:lvl3pPr marL="0" marR="0" indent="6858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3pPr>
    <a:lvl4pPr marL="0" marR="0" indent="10287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4pPr>
    <a:lvl5pPr marL="0" marR="0" indent="13716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5pPr>
    <a:lvl6pPr marL="0" marR="0" indent="17145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6pPr>
    <a:lvl7pPr marL="0" marR="0" indent="20574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7pPr>
    <a:lvl8pPr marL="0" marR="0" indent="24003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8pPr>
    <a:lvl9pPr marL="0" marR="0" indent="27432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C"/>
          </a:solidFill>
        </a:fill>
      </a:tcStyle>
    </a:wholeTbl>
    <a:band2H>
      <a:tcTxStyle b="def" i="def"/>
      <a:tcStyle>
        <a:tcBdr/>
        <a:fill>
          <a:solidFill>
            <a:srgbClr val="E7E7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8CB"/>
          </a:solidFill>
        </a:fill>
      </a:tcStyle>
    </a:wholeTbl>
    <a:band2H>
      <a:tcTxStyle b="def" i="def"/>
      <a:tcStyle>
        <a:tcBdr/>
        <a:fill>
          <a:solidFill>
            <a:srgbClr val="FDEC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Light"/>
          <a:ea typeface="Calibri Light"/>
          <a:cs typeface="Calibr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50"/>
      <c:hPercent val="55"/>
      <c:rotY val="0"/>
      <c:depthPercent val="100"/>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区域 1</c:v>
                </c:pt>
              </c:strCache>
            </c:strRef>
          </c:tx>
          <c:spPr>
            <a:solidFill>
              <a:schemeClr val="accent1"/>
            </a:solidFill>
            <a:ln w="6350" cap="flat">
              <a:noFill/>
              <a:prstDash val="solid"/>
              <a:miter lim="800000"/>
            </a:ln>
            <a:effectLst/>
            <a:sp3d prstMaterial="matte"/>
          </c:spPr>
          <c:explosion val="0"/>
          <c:dPt>
            <c:idx val="0"/>
            <c:explosion val="0"/>
            <c:spPr>
              <a:solidFill>
                <a:schemeClr val="accent1"/>
              </a:solidFill>
              <a:ln w="6350" cap="flat">
                <a:noFill/>
                <a:prstDash val="solid"/>
                <a:miter lim="800000"/>
              </a:ln>
              <a:effectLst/>
              <a:sp3d prstMaterial="matte"/>
            </c:spPr>
          </c:dPt>
          <c:dPt>
            <c:idx val="1"/>
            <c:explosion val="0"/>
            <c:spPr>
              <a:solidFill>
                <a:schemeClr val="accent2"/>
              </a:solidFill>
              <a:ln w="6350" cap="flat">
                <a:noFill/>
                <a:prstDash val="solid"/>
                <a:miter lim="800000"/>
              </a:ln>
              <a:effectLst/>
              <a:sp3d prstMaterial="matte"/>
            </c:spPr>
          </c:dPt>
          <c:dPt>
            <c:idx val="2"/>
            <c:explosion val="0"/>
            <c:spPr>
              <a:solidFill>
                <a:schemeClr val="accent3"/>
              </a:solidFill>
              <a:ln w="6350" cap="flat">
                <a:noFill/>
                <a:prstDash val="solid"/>
                <a:miter lim="800000"/>
              </a:ln>
              <a:effectLst/>
              <a:sp3d prstMaterial="matte"/>
            </c:spPr>
          </c:dPt>
          <c:dLbls>
            <c:dLbl>
              <c:idx val="0"/>
              <c:numFmt formatCode="#,##0%" sourceLinked="0"/>
              <c:txPr>
                <a:bodyPr/>
                <a:lstStyle/>
                <a:p>
                  <a:pPr>
                    <a:defRPr b="0" i="0" strike="noStrike" sz="1800" u="none">
                      <a:solidFill>
                        <a:srgbClr val="000000"/>
                      </a:solidFill>
                      <a:latin typeface="Calibri Light"/>
                    </a:defRPr>
                  </a:pPr>
                </a:p>
              </c:txPr>
              <c:dLblPos val="ctr"/>
              <c:showLegendKey val="0"/>
              <c:showVal val="0"/>
              <c:showCatName val="0"/>
              <c:showSerName val="0"/>
              <c:showPercent val="1"/>
              <c:showBubbleSize val="0"/>
            </c:dLbl>
            <c:dLbl>
              <c:idx val="1"/>
              <c:numFmt formatCode="#,##0%" sourceLinked="0"/>
              <c:txPr>
                <a:bodyPr/>
                <a:lstStyle/>
                <a:p>
                  <a:pPr>
                    <a:defRPr b="0" i="0" strike="noStrike" sz="1800" u="none">
                      <a:solidFill>
                        <a:srgbClr val="000000"/>
                      </a:solidFill>
                      <a:latin typeface="Calibri Light"/>
                    </a:defRPr>
                  </a:pPr>
                </a:p>
              </c:txPr>
              <c:dLblPos val="ctr"/>
              <c:showLegendKey val="0"/>
              <c:showVal val="0"/>
              <c:showCatName val="0"/>
              <c:showSerName val="0"/>
              <c:showPercent val="1"/>
              <c:showBubbleSize val="0"/>
            </c:dLbl>
            <c:dLbl>
              <c:idx val="2"/>
              <c:numFmt formatCode="#,##0%" sourceLinked="0"/>
              <c:txPr>
                <a:bodyPr/>
                <a:lstStyle/>
                <a:p>
                  <a:pPr>
                    <a:defRPr b="0" i="0" strike="noStrike" sz="1800" u="none">
                      <a:solidFill>
                        <a:srgbClr val="000000"/>
                      </a:solidFill>
                      <a:latin typeface="Calibri Light"/>
                    </a:defRPr>
                  </a:pPr>
                </a:p>
              </c:txPr>
              <c:dLblPos val="ctr"/>
              <c:showLegendKey val="0"/>
              <c:showVal val="0"/>
              <c:showCatName val="0"/>
              <c:showSerName val="0"/>
              <c:showPercent val="1"/>
              <c:showBubbleSize val="0"/>
            </c:dLbl>
            <c:numFmt formatCode="#,##0%" sourceLinked="0"/>
            <c:txPr>
              <a:bodyPr/>
              <a:lstStyle/>
              <a:p>
                <a:pPr>
                  <a:defRPr b="0" i="0" strike="noStrike" sz="1800" u="none">
                    <a:solidFill>
                      <a:srgbClr val="000000"/>
                    </a:solidFill>
                    <a:latin typeface="Calibri Light"/>
                  </a:defRPr>
                </a:pPr>
              </a:p>
            </c:txPr>
            <c:dLblPos val="ctr"/>
            <c:showLegendKey val="0"/>
            <c:showVal val="0"/>
            <c:showCatName val="0"/>
            <c:showSerName val="0"/>
            <c:showPercent val="1"/>
            <c:showBubbleSize val="0"/>
            <c:showLeaderLines val="0"/>
          </c:dLbls>
          <c:cat>
            <c:strRef>
              <c:f>Sheet1!$B$1:$D$1</c:f>
              <c:strCache>
                <c:ptCount val="3"/>
                <c:pt idx="0">
                  <c:v>预写</c:v>
                </c:pt>
                <c:pt idx="1">
                  <c:v>第一稿</c:v>
                </c:pt>
                <c:pt idx="2">
                  <c:v>修订</c:v>
                </c:pt>
              </c:strCache>
            </c:strRef>
          </c:cat>
          <c:val>
            <c:numRef>
              <c:f>Sheet1!$B$2:$D$2</c:f>
              <c:numCache>
                <c:ptCount val="3"/>
                <c:pt idx="0">
                  <c:v>65.000000</c:v>
                </c:pt>
                <c:pt idx="1">
                  <c:v>15.000000</c:v>
                </c:pt>
                <c:pt idx="2">
                  <c:v>20.000000</c:v>
                </c:pt>
              </c:numCache>
            </c:numRef>
          </c:val>
        </c:ser>
      </c:pie3D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ph type="sldImg"/>
          </p:nvPr>
        </p:nvSpPr>
        <p:spPr>
          <a:xfrm>
            <a:off x="1143000" y="685800"/>
            <a:ext cx="4572000" cy="3429000"/>
          </a:xfrm>
          <a:prstGeom prst="rect">
            <a:avLst/>
          </a:prstGeom>
        </p:spPr>
        <p:txBody>
          <a:bodyPr/>
          <a:lstStyle/>
          <a:p>
            <a:pPr/>
          </a:p>
        </p:txBody>
      </p:sp>
      <p:sp>
        <p:nvSpPr>
          <p:cNvPr id="152" name="Shape 1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97" name="Shape 9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104" name="Shape 104"/>
          <p:cNvSpPr/>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105" name="Shape 105"/>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正文级别 1</a:t>
            </a:r>
          </a:p>
          <a:p>
            <a:pPr lvl="1"/>
            <a:r>
              <a:t>正文级别 2</a:t>
            </a:r>
          </a:p>
          <a:p>
            <a:pPr lvl="2"/>
            <a:r>
              <a:t>正文级别 3</a:t>
            </a:r>
          </a:p>
          <a:p>
            <a:pPr lvl="3"/>
            <a:r>
              <a:t>正文级别 4</a:t>
            </a:r>
          </a:p>
          <a:p>
            <a:pPr lvl="4"/>
            <a:r>
              <a:t>正文级别 5</a:t>
            </a:r>
          </a:p>
        </p:txBody>
      </p:sp>
      <p:sp>
        <p:nvSpPr>
          <p:cNvPr id="106" name="Shape 106"/>
          <p:cNvSpPr/>
          <p:nvPr>
            <p:ph type="body" sz="quarter" idx="13"/>
          </p:nvPr>
        </p:nvSpPr>
        <p:spPr>
          <a:xfrm>
            <a:off x="629840" y="1543050"/>
            <a:ext cx="2949180" cy="2858692"/>
          </a:xfrm>
          <a:prstGeom prst="rect">
            <a:avLst/>
          </a:prstGeom>
        </p:spPr>
        <p:txBody>
          <a:bodyPr/>
          <a:lstStyle/>
          <a:p>
            <a:pPr marL="0" indent="0">
              <a:buSzTx/>
              <a:buFontTx/>
              <a:buNone/>
              <a:defRPr sz="1200"/>
            </a:pPr>
          </a:p>
        </p:txBody>
      </p:sp>
      <p:sp>
        <p:nvSpPr>
          <p:cNvPr id="107" name="Shape 10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114" name="Shape 114"/>
          <p:cNvSpPr/>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115" name="Shape 115"/>
          <p:cNvSpPr/>
          <p:nvPr>
            <p:ph type="pic" sz="half" idx="13"/>
          </p:nvPr>
        </p:nvSpPr>
        <p:spPr>
          <a:xfrm>
            <a:off x="3887391" y="740568"/>
            <a:ext cx="4629151" cy="3655221"/>
          </a:xfrm>
          <a:prstGeom prst="rect">
            <a:avLst/>
          </a:prstGeom>
        </p:spPr>
        <p:txBody>
          <a:bodyPr lIns="91439" rIns="91439">
            <a:noAutofit/>
          </a:bodyPr>
          <a:lstStyle/>
          <a:p>
            <a:pPr/>
          </a:p>
        </p:txBody>
      </p:sp>
      <p:sp>
        <p:nvSpPr>
          <p:cNvPr id="116" name="Shape 116"/>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正文级别 1</a:t>
            </a:r>
          </a:p>
          <a:p>
            <a:pPr lvl="1"/>
            <a:r>
              <a:t>正文级别 2</a:t>
            </a:r>
          </a:p>
          <a:p>
            <a:pPr lvl="2"/>
            <a:r>
              <a:t>正文级别 3</a:t>
            </a:r>
          </a:p>
          <a:p>
            <a:pPr lvl="3"/>
            <a:r>
              <a:t>正文级别 4</a:t>
            </a:r>
          </a:p>
          <a:p>
            <a:pPr lvl="4"/>
            <a:r>
              <a:t>正文级别 5</a:t>
            </a:r>
          </a:p>
        </p:txBody>
      </p:sp>
      <p:sp>
        <p:nvSpPr>
          <p:cNvPr id="117" name="Shape 11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124" name="Shape 124"/>
          <p:cNvSpPr/>
          <p:nvPr>
            <p:ph type="title"/>
          </p:nvPr>
        </p:nvSpPr>
        <p:spPr>
          <a:xfrm>
            <a:off x="628650" y="273843"/>
            <a:ext cx="7886700" cy="994173"/>
          </a:xfrm>
          <a:prstGeom prst="rect">
            <a:avLst/>
          </a:prstGeom>
        </p:spPr>
        <p:txBody>
          <a:bodyPr/>
          <a:lstStyle/>
          <a:p>
            <a:pPr/>
            <a:r>
              <a:t>标题文本</a:t>
            </a:r>
          </a:p>
        </p:txBody>
      </p:sp>
      <p:sp>
        <p:nvSpPr>
          <p:cNvPr id="125" name="Shape 125"/>
          <p:cNvSpPr/>
          <p:nvPr>
            <p:ph type="body" idx="1"/>
          </p:nvPr>
        </p:nvSpPr>
        <p:spPr>
          <a:xfrm>
            <a:off x="628650" y="1369219"/>
            <a:ext cx="7886700" cy="326350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26" name="Shape 126"/>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10;文本">
    <p:spTree>
      <p:nvGrpSpPr>
        <p:cNvPr id="1" name=""/>
        <p:cNvGrpSpPr/>
        <p:nvPr/>
      </p:nvGrpSpPr>
      <p:grpSpPr>
        <a:xfrm>
          <a:off x="0" y="0"/>
          <a:ext cx="0" cy="0"/>
          <a:chOff x="0" y="0"/>
          <a:chExt cx="0" cy="0"/>
        </a:xfrm>
      </p:grpSpPr>
      <p:sp>
        <p:nvSpPr>
          <p:cNvPr id="133" name="Shape 133"/>
          <p:cNvSpPr/>
          <p:nvPr>
            <p:ph type="title"/>
          </p:nvPr>
        </p:nvSpPr>
        <p:spPr>
          <a:xfrm>
            <a:off x="6543675" y="273843"/>
            <a:ext cx="1971675" cy="4358880"/>
          </a:xfrm>
          <a:prstGeom prst="rect">
            <a:avLst/>
          </a:prstGeom>
        </p:spPr>
        <p:txBody>
          <a:bodyPr/>
          <a:lstStyle/>
          <a:p>
            <a:pPr/>
            <a:r>
              <a:t>标题文本</a:t>
            </a:r>
          </a:p>
        </p:txBody>
      </p:sp>
      <p:sp>
        <p:nvSpPr>
          <p:cNvPr id="134" name="Shape 134"/>
          <p:cNvSpPr/>
          <p:nvPr>
            <p:ph type="body" idx="1"/>
          </p:nvPr>
        </p:nvSpPr>
        <p:spPr>
          <a:xfrm>
            <a:off x="628650" y="273843"/>
            <a:ext cx="5800725" cy="435888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35" name="Shape 135"/>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1_标题幻灯片">
    <p:spTree>
      <p:nvGrpSpPr>
        <p:cNvPr id="1" name=""/>
        <p:cNvGrpSpPr/>
        <p:nvPr/>
      </p:nvGrpSpPr>
      <p:grpSpPr>
        <a:xfrm>
          <a:off x="0" y="0"/>
          <a:ext cx="0" cy="0"/>
          <a:chOff x="0" y="0"/>
          <a:chExt cx="0" cy="0"/>
        </a:xfrm>
      </p:grpSpPr>
      <p:sp>
        <p:nvSpPr>
          <p:cNvPr id="142" name="Shape 142"/>
          <p:cNvSpPr/>
          <p:nvPr>
            <p:ph type="sldNum" sz="quarter" idx="2"/>
          </p:nvPr>
        </p:nvSpPr>
        <p:spPr>
          <a:xfrm>
            <a:off x="8645400" y="4756330"/>
            <a:ext cx="259530" cy="256541"/>
          </a:xfrm>
          <a:prstGeom prst="rect">
            <a:avLst/>
          </a:prstGeom>
        </p:spPr>
        <p:txBody>
          <a:bodyPr/>
          <a:lstStyle>
            <a:lvl1pPr>
              <a:defRPr sz="1100">
                <a:solidFill>
                  <a:srgbClr val="262626"/>
                </a:solidFill>
                <a:latin typeface="+mj-lt"/>
                <a:ea typeface="+mj-ea"/>
                <a:cs typeface="+mj-cs"/>
                <a:sym typeface="Helvetica"/>
              </a:defRPr>
            </a:lvl1pPr>
          </a:lstStyle>
          <a:p>
            <a:pPr/>
            <a:fld id="{86CB4B4D-7CA3-9044-876B-883B54F8677D}" type="slidenum"/>
          </a:p>
        </p:txBody>
      </p:sp>
      <p:grpSp>
        <p:nvGrpSpPr>
          <p:cNvPr id="145" name="Group 145"/>
          <p:cNvGrpSpPr/>
          <p:nvPr/>
        </p:nvGrpSpPr>
        <p:grpSpPr>
          <a:xfrm>
            <a:off x="289679" y="4677697"/>
            <a:ext cx="1545845" cy="413808"/>
            <a:chOff x="0" y="0"/>
            <a:chExt cx="1545843" cy="413807"/>
          </a:xfrm>
        </p:grpSpPr>
        <p:pic>
          <p:nvPicPr>
            <p:cNvPr id="143"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144"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标题幻灯片">
    <p:spTree>
      <p:nvGrpSpPr>
        <p:cNvPr id="1" name=""/>
        <p:cNvGrpSpPr/>
        <p:nvPr/>
      </p:nvGrpSpPr>
      <p:grpSpPr>
        <a:xfrm>
          <a:off x="0" y="0"/>
          <a:ext cx="0" cy="0"/>
          <a:chOff x="0" y="0"/>
          <a:chExt cx="0" cy="0"/>
        </a:xfrm>
      </p:grpSpPr>
      <p:sp>
        <p:nvSpPr>
          <p:cNvPr id="18" name="Shape 18"/>
          <p:cNvSpPr/>
          <p:nvPr>
            <p:ph type="sldNum" sz="quarter" idx="2"/>
          </p:nvPr>
        </p:nvSpPr>
        <p:spPr>
          <a:xfrm>
            <a:off x="8645400" y="4756330"/>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grpSp>
        <p:nvGrpSpPr>
          <p:cNvPr id="21" name="Group 21"/>
          <p:cNvGrpSpPr/>
          <p:nvPr/>
        </p:nvGrpSpPr>
        <p:grpSpPr>
          <a:xfrm>
            <a:off x="289679" y="4677697"/>
            <a:ext cx="1545845" cy="413808"/>
            <a:chOff x="0" y="0"/>
            <a:chExt cx="1545843" cy="413807"/>
          </a:xfrm>
        </p:grpSpPr>
        <p:pic>
          <p:nvPicPr>
            <p:cNvPr id="19"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20"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6_标题幻灯片">
    <p:spTree>
      <p:nvGrpSpPr>
        <p:cNvPr id="1" name=""/>
        <p:cNvGrpSpPr/>
        <p:nvPr/>
      </p:nvGrpSpPr>
      <p:grpSpPr>
        <a:xfrm>
          <a:off x="0" y="0"/>
          <a:ext cx="0" cy="0"/>
          <a:chOff x="0" y="0"/>
          <a:chExt cx="0" cy="0"/>
        </a:xfrm>
      </p:grpSpPr>
      <p:sp>
        <p:nvSpPr>
          <p:cNvPr id="28" name="Shape 28"/>
          <p:cNvSpPr/>
          <p:nvPr>
            <p:ph type="pic" sz="half" idx="13"/>
          </p:nvPr>
        </p:nvSpPr>
        <p:spPr>
          <a:xfrm>
            <a:off x="0" y="1201410"/>
            <a:ext cx="9144000" cy="1881155"/>
          </a:xfrm>
          <a:prstGeom prst="rect">
            <a:avLst/>
          </a:prstGeom>
        </p:spPr>
        <p:txBody>
          <a:bodyPr lIns="91439" rIns="91439">
            <a:noAutofit/>
          </a:bodyPr>
          <a:lstStyle/>
          <a:p>
            <a:pPr/>
          </a:p>
        </p:txBody>
      </p:sp>
      <p:sp>
        <p:nvSpPr>
          <p:cNvPr id="29" name="Shape 29"/>
          <p:cNvSpPr/>
          <p:nvPr>
            <p:ph type="sldNum" sz="quarter" idx="2"/>
          </p:nvPr>
        </p:nvSpPr>
        <p:spPr>
          <a:xfrm>
            <a:off x="8653509" y="4756786"/>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grpSp>
        <p:nvGrpSpPr>
          <p:cNvPr id="32" name="Group 32"/>
          <p:cNvGrpSpPr/>
          <p:nvPr/>
        </p:nvGrpSpPr>
        <p:grpSpPr>
          <a:xfrm>
            <a:off x="171145" y="4635363"/>
            <a:ext cx="1545845" cy="413808"/>
            <a:chOff x="0" y="0"/>
            <a:chExt cx="1545843" cy="413807"/>
          </a:xfrm>
        </p:grpSpPr>
        <p:pic>
          <p:nvPicPr>
            <p:cNvPr id="30"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31"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标题幻灯片">
    <p:spTree>
      <p:nvGrpSpPr>
        <p:cNvPr id="1" name=""/>
        <p:cNvGrpSpPr/>
        <p:nvPr/>
      </p:nvGrpSpPr>
      <p:grpSpPr>
        <a:xfrm>
          <a:off x="0" y="0"/>
          <a:ext cx="0" cy="0"/>
          <a:chOff x="0" y="0"/>
          <a:chExt cx="0" cy="0"/>
        </a:xfrm>
      </p:grpSpPr>
      <p:sp>
        <p:nvSpPr>
          <p:cNvPr id="39" name="Shape 39"/>
          <p:cNvSpPr/>
          <p:nvPr>
            <p:ph type="pic" sz="quarter" idx="13"/>
          </p:nvPr>
        </p:nvSpPr>
        <p:spPr>
          <a:xfrm>
            <a:off x="178826" y="1314254"/>
            <a:ext cx="2078406" cy="1421082"/>
          </a:xfrm>
          <a:prstGeom prst="rect">
            <a:avLst/>
          </a:prstGeom>
        </p:spPr>
        <p:txBody>
          <a:bodyPr lIns="91439" rIns="91439">
            <a:noAutofit/>
          </a:bodyPr>
          <a:lstStyle/>
          <a:p>
            <a:pPr/>
          </a:p>
        </p:txBody>
      </p:sp>
      <p:sp>
        <p:nvSpPr>
          <p:cNvPr id="40" name="Shape 40"/>
          <p:cNvSpPr/>
          <p:nvPr>
            <p:ph type="sldNum" sz="quarter" idx="2"/>
          </p:nvPr>
        </p:nvSpPr>
        <p:spPr>
          <a:xfrm>
            <a:off x="8645400" y="4756330"/>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sp>
        <p:nvSpPr>
          <p:cNvPr id="41" name="Shape 41"/>
          <p:cNvSpPr/>
          <p:nvPr>
            <p:ph type="pic" sz="quarter" idx="14"/>
          </p:nvPr>
        </p:nvSpPr>
        <p:spPr>
          <a:xfrm>
            <a:off x="2423805" y="2803689"/>
            <a:ext cx="2078406" cy="1421082"/>
          </a:xfrm>
          <a:prstGeom prst="rect">
            <a:avLst/>
          </a:prstGeom>
        </p:spPr>
        <p:txBody>
          <a:bodyPr lIns="91439" rIns="91439">
            <a:noAutofit/>
          </a:bodyPr>
          <a:lstStyle/>
          <a:p>
            <a:pPr/>
          </a:p>
        </p:txBody>
      </p:sp>
      <p:sp>
        <p:nvSpPr>
          <p:cNvPr id="42" name="Shape 42"/>
          <p:cNvSpPr/>
          <p:nvPr>
            <p:ph type="pic" sz="quarter" idx="15"/>
          </p:nvPr>
        </p:nvSpPr>
        <p:spPr>
          <a:xfrm>
            <a:off x="4668785" y="1314254"/>
            <a:ext cx="2078406" cy="1421082"/>
          </a:xfrm>
          <a:prstGeom prst="rect">
            <a:avLst/>
          </a:prstGeom>
        </p:spPr>
        <p:txBody>
          <a:bodyPr lIns="91439" rIns="91439">
            <a:noAutofit/>
          </a:bodyPr>
          <a:lstStyle/>
          <a:p>
            <a:pPr/>
          </a:p>
        </p:txBody>
      </p:sp>
      <p:sp>
        <p:nvSpPr>
          <p:cNvPr id="43" name="Shape 43"/>
          <p:cNvSpPr/>
          <p:nvPr>
            <p:ph type="pic" sz="quarter" idx="16"/>
          </p:nvPr>
        </p:nvSpPr>
        <p:spPr>
          <a:xfrm>
            <a:off x="6913764" y="2803689"/>
            <a:ext cx="2078405" cy="1421082"/>
          </a:xfrm>
          <a:prstGeom prst="rect">
            <a:avLst/>
          </a:prstGeom>
        </p:spPr>
        <p:txBody>
          <a:bodyPr lIns="91439" rIns="91439">
            <a:noAutofit/>
          </a:bodyPr>
          <a:lstStyle/>
          <a:p>
            <a:pPr/>
          </a:p>
        </p:txBody>
      </p:sp>
      <p:grpSp>
        <p:nvGrpSpPr>
          <p:cNvPr id="46" name="Group 46"/>
          <p:cNvGrpSpPr/>
          <p:nvPr/>
        </p:nvGrpSpPr>
        <p:grpSpPr>
          <a:xfrm>
            <a:off x="171144" y="4677697"/>
            <a:ext cx="1545845" cy="413808"/>
            <a:chOff x="0" y="0"/>
            <a:chExt cx="1545843" cy="413807"/>
          </a:xfrm>
        </p:grpSpPr>
        <p:pic>
          <p:nvPicPr>
            <p:cNvPr id="44"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45"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60" name="Shape 60"/>
          <p:cNvSpPr/>
          <p:nvPr>
            <p:ph type="title"/>
          </p:nvPr>
        </p:nvSpPr>
        <p:spPr>
          <a:xfrm>
            <a:off x="623887" y="1282303"/>
            <a:ext cx="7886701" cy="2139554"/>
          </a:xfrm>
          <a:prstGeom prst="rect">
            <a:avLst/>
          </a:prstGeom>
        </p:spPr>
        <p:txBody>
          <a:bodyPr anchor="b"/>
          <a:lstStyle>
            <a:lvl1pPr>
              <a:defRPr sz="4500"/>
            </a:lvl1pPr>
          </a:lstStyle>
          <a:p>
            <a:pPr/>
            <a:r>
              <a:t>标题文本</a:t>
            </a:r>
          </a:p>
        </p:txBody>
      </p:sp>
      <p:sp>
        <p:nvSpPr>
          <p:cNvPr id="61" name="Shape 6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62" name="Shape 62"/>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69" name="Shape 69"/>
          <p:cNvSpPr/>
          <p:nvPr>
            <p:ph type="title"/>
          </p:nvPr>
        </p:nvSpPr>
        <p:spPr>
          <a:xfrm>
            <a:off x="628650" y="273843"/>
            <a:ext cx="7886700" cy="994173"/>
          </a:xfrm>
          <a:prstGeom prst="rect">
            <a:avLst/>
          </a:prstGeom>
        </p:spPr>
        <p:txBody>
          <a:bodyPr/>
          <a:lstStyle/>
          <a:p>
            <a:pPr/>
            <a:r>
              <a:t>标题文本</a:t>
            </a:r>
          </a:p>
        </p:txBody>
      </p:sp>
      <p:sp>
        <p:nvSpPr>
          <p:cNvPr id="70" name="Shape 70"/>
          <p:cNvSpPr/>
          <p:nvPr>
            <p:ph type="body" sz="half" idx="1"/>
          </p:nvPr>
        </p:nvSpPr>
        <p:spPr>
          <a:xfrm>
            <a:off x="628650" y="1369219"/>
            <a:ext cx="3886200" cy="326350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1" name="Shape 71"/>
          <p:cNvSpPr/>
          <p:nvPr>
            <p:ph type="sldNum" sz="quarter" idx="2"/>
          </p:nvPr>
        </p:nvSpPr>
        <p:spPr>
          <a:xfrm>
            <a:off x="8284108" y="4788614"/>
            <a:ext cx="231242" cy="231141"/>
          </a:xfrm>
          <a:prstGeom prst="rect">
            <a:avLst/>
          </a:prstGeom>
        </p:spPr>
        <p:txBody>
          <a:bodyPr/>
          <a:lstStyle/>
          <a:p>
            <a:pPr/>
            <a:fld id="{86CB4B4D-7CA3-9044-876B-883B54F8677D}" type="slidenum"/>
          </a:p>
        </p:txBody>
      </p:sp>
      <p:sp>
        <p:nvSpPr>
          <p:cNvPr id="72" name="Shape 72"/>
          <p:cNvSpPr/>
          <p:nvPr/>
        </p:nvSpPr>
        <p:spPr>
          <a:xfrm>
            <a:off x="6959724" y="4798064"/>
            <a:ext cx="775137" cy="2319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00">
                <a:solidFill>
                  <a:srgbClr val="FFFFFF"/>
                </a:solidFill>
                <a:latin typeface="+mn-lt"/>
                <a:ea typeface="+mn-ea"/>
                <a:cs typeface="+mn-cs"/>
                <a:sym typeface="Calibri"/>
              </a:defRPr>
            </a:pPr>
            <a:r>
              <a:t>PPT</a:t>
            </a:r>
            <a:r>
              <a:rPr>
                <a:latin typeface="宋体"/>
                <a:ea typeface="宋体"/>
                <a:cs typeface="宋体"/>
                <a:sym typeface="宋体"/>
              </a:rPr>
              <a:t>模板下载：</a:t>
            </a:r>
            <a:r>
              <a:t>www.1ppt.com/moban/     </a:t>
            </a:r>
            <a:r>
              <a:rPr>
                <a:latin typeface="宋体"/>
                <a:ea typeface="宋体"/>
                <a:cs typeface="宋体"/>
                <a:sym typeface="宋体"/>
              </a:rPr>
              <a:t>行业</a:t>
            </a:r>
            <a:r>
              <a:t>PPT</a:t>
            </a:r>
            <a:r>
              <a:rPr>
                <a:latin typeface="宋体"/>
                <a:ea typeface="宋体"/>
                <a:cs typeface="宋体"/>
                <a:sym typeface="宋体"/>
              </a:rPr>
              <a:t>模板：</a:t>
            </a:r>
            <a:r>
              <a:t>www.1ppt.com/hangye/ </a:t>
            </a:r>
          </a:p>
          <a:p>
            <a:pPr defTabSz="914400">
              <a:defRPr sz="100">
                <a:solidFill>
                  <a:srgbClr val="FFFFFF"/>
                </a:solidFill>
                <a:latin typeface="+mn-lt"/>
                <a:ea typeface="+mn-ea"/>
                <a:cs typeface="+mn-cs"/>
                <a:sym typeface="Calibri"/>
              </a:defRPr>
            </a:pPr>
            <a:r>
              <a:rPr>
                <a:latin typeface="宋体"/>
                <a:ea typeface="宋体"/>
                <a:cs typeface="宋体"/>
                <a:sym typeface="宋体"/>
              </a:rPr>
              <a:t>节日</a:t>
            </a:r>
            <a:r>
              <a:t>PPT</a:t>
            </a:r>
            <a:r>
              <a:rPr>
                <a:latin typeface="宋体"/>
                <a:ea typeface="宋体"/>
                <a:cs typeface="宋体"/>
                <a:sym typeface="宋体"/>
              </a:rPr>
              <a:t>模板：</a:t>
            </a:r>
            <a:r>
              <a:t>www.1ppt.com/jieri/           PPT</a:t>
            </a:r>
            <a:r>
              <a:rPr>
                <a:latin typeface="宋体"/>
                <a:ea typeface="宋体"/>
                <a:cs typeface="宋体"/>
                <a:sym typeface="宋体"/>
              </a:rPr>
              <a:t>素材下载：</a:t>
            </a:r>
            <a:r>
              <a:t>www.1ppt.com/sucai/</a:t>
            </a:r>
          </a:p>
          <a:p>
            <a:pPr defTabSz="914400">
              <a:defRPr sz="100">
                <a:solidFill>
                  <a:srgbClr val="FFFFFF"/>
                </a:solidFill>
                <a:latin typeface="+mn-lt"/>
                <a:ea typeface="+mn-ea"/>
                <a:cs typeface="+mn-cs"/>
                <a:sym typeface="Calibri"/>
              </a:defRPr>
            </a:pPr>
            <a:r>
              <a:t>PPT</a:t>
            </a:r>
            <a:r>
              <a:rPr>
                <a:latin typeface="宋体"/>
                <a:ea typeface="宋体"/>
                <a:cs typeface="宋体"/>
                <a:sym typeface="宋体"/>
              </a:rPr>
              <a:t>背景图片：</a:t>
            </a:r>
            <a:r>
              <a:t>www.1ppt.com/beijing/      PPT</a:t>
            </a:r>
            <a:r>
              <a:rPr>
                <a:latin typeface="宋体"/>
                <a:ea typeface="宋体"/>
                <a:cs typeface="宋体"/>
                <a:sym typeface="宋体"/>
              </a:rPr>
              <a:t>图表下载：</a:t>
            </a:r>
            <a:r>
              <a:t>www.1ppt.com/tubiao/      </a:t>
            </a:r>
          </a:p>
          <a:p>
            <a:pPr defTabSz="914400">
              <a:defRPr sz="100">
                <a:solidFill>
                  <a:srgbClr val="FFFFFF"/>
                </a:solidFill>
                <a:latin typeface="+mn-lt"/>
                <a:ea typeface="+mn-ea"/>
                <a:cs typeface="+mn-cs"/>
                <a:sym typeface="Calibri"/>
              </a:defRPr>
            </a:pPr>
            <a:r>
              <a:rPr>
                <a:latin typeface="宋体"/>
                <a:ea typeface="宋体"/>
                <a:cs typeface="宋体"/>
                <a:sym typeface="宋体"/>
              </a:rPr>
              <a:t>优秀</a:t>
            </a:r>
            <a:r>
              <a:t>PPT</a:t>
            </a:r>
            <a:r>
              <a:rPr>
                <a:latin typeface="宋体"/>
                <a:ea typeface="宋体"/>
                <a:cs typeface="宋体"/>
                <a:sym typeface="宋体"/>
              </a:rPr>
              <a:t>下载：</a:t>
            </a:r>
            <a:r>
              <a:t>www.1ppt.com/xiazai/        PPT</a:t>
            </a:r>
            <a:r>
              <a:rPr>
                <a:latin typeface="宋体"/>
                <a:ea typeface="宋体"/>
                <a:cs typeface="宋体"/>
                <a:sym typeface="宋体"/>
              </a:rPr>
              <a:t>教程： </a:t>
            </a:r>
            <a:r>
              <a:t>www.1ppt.com/powerpoint/      </a:t>
            </a:r>
          </a:p>
          <a:p>
            <a:pPr defTabSz="914400">
              <a:defRPr sz="100">
                <a:solidFill>
                  <a:srgbClr val="FFFFFF"/>
                </a:solidFill>
                <a:latin typeface="+mn-lt"/>
                <a:ea typeface="+mn-ea"/>
                <a:cs typeface="+mn-cs"/>
                <a:sym typeface="Calibri"/>
              </a:defRPr>
            </a:pPr>
            <a:r>
              <a:t>Word</a:t>
            </a:r>
            <a:r>
              <a:rPr>
                <a:latin typeface="宋体"/>
                <a:ea typeface="宋体"/>
                <a:cs typeface="宋体"/>
                <a:sym typeface="宋体"/>
              </a:rPr>
              <a:t>教程： </a:t>
            </a:r>
            <a:r>
              <a:t>www.1ppt.com/word/              Excel</a:t>
            </a:r>
            <a:r>
              <a:rPr>
                <a:latin typeface="宋体"/>
                <a:ea typeface="宋体"/>
                <a:cs typeface="宋体"/>
                <a:sym typeface="宋体"/>
              </a:rPr>
              <a:t>教程：</a:t>
            </a:r>
            <a:r>
              <a:t>www.1ppt.com/excel/  </a:t>
            </a:r>
          </a:p>
          <a:p>
            <a:pPr defTabSz="914400">
              <a:defRPr sz="100">
                <a:solidFill>
                  <a:srgbClr val="FFFFFF"/>
                </a:solidFill>
                <a:latin typeface="+mn-lt"/>
                <a:ea typeface="+mn-ea"/>
                <a:cs typeface="+mn-cs"/>
                <a:sym typeface="Calibri"/>
              </a:defRPr>
            </a:pPr>
            <a:r>
              <a:rPr>
                <a:latin typeface="宋体"/>
                <a:ea typeface="宋体"/>
                <a:cs typeface="宋体"/>
                <a:sym typeface="宋体"/>
              </a:rPr>
              <a:t>资料下载：</a:t>
            </a:r>
            <a:r>
              <a:t>www.1ppt.com/ziliao/                PPT</a:t>
            </a:r>
            <a:r>
              <a:rPr>
                <a:latin typeface="宋体"/>
                <a:ea typeface="宋体"/>
                <a:cs typeface="宋体"/>
                <a:sym typeface="宋体"/>
              </a:rPr>
              <a:t>课件下载：</a:t>
            </a:r>
            <a:r>
              <a:t>www.1ppt.com/kejian/ </a:t>
            </a:r>
          </a:p>
          <a:p>
            <a:pPr defTabSz="914400">
              <a:defRPr sz="100">
                <a:solidFill>
                  <a:srgbClr val="FFFFFF"/>
                </a:solidFill>
                <a:latin typeface="+mn-lt"/>
                <a:ea typeface="+mn-ea"/>
                <a:cs typeface="+mn-cs"/>
                <a:sym typeface="Calibri"/>
              </a:defRPr>
            </a:pPr>
            <a:r>
              <a:rPr>
                <a:latin typeface="宋体"/>
                <a:ea typeface="宋体"/>
                <a:cs typeface="宋体"/>
                <a:sym typeface="宋体"/>
              </a:rPr>
              <a:t>范文下载：</a:t>
            </a:r>
            <a:r>
              <a:t>www.1ppt.com/fanwen/             </a:t>
            </a:r>
            <a:r>
              <a:rPr>
                <a:latin typeface="宋体"/>
                <a:ea typeface="宋体"/>
                <a:cs typeface="宋体"/>
                <a:sym typeface="宋体"/>
              </a:rPr>
              <a:t>试卷下载：</a:t>
            </a:r>
            <a:r>
              <a:t>www.1ppt.com/shiti/  </a:t>
            </a:r>
          </a:p>
          <a:p>
            <a:pPr defTabSz="914400">
              <a:defRPr sz="100">
                <a:solidFill>
                  <a:srgbClr val="FFFFFF"/>
                </a:solidFill>
                <a:latin typeface="+mn-lt"/>
                <a:ea typeface="+mn-ea"/>
                <a:cs typeface="+mn-cs"/>
                <a:sym typeface="Calibri"/>
              </a:defRPr>
            </a:pPr>
            <a:r>
              <a:rPr>
                <a:latin typeface="宋体"/>
                <a:ea typeface="宋体"/>
                <a:cs typeface="宋体"/>
                <a:sym typeface="宋体"/>
              </a:rPr>
              <a:t>教案下载：</a:t>
            </a:r>
            <a:r>
              <a:t>www.1ppt.com/jiaoan/        </a:t>
            </a:r>
          </a:p>
          <a:p>
            <a:pPr defTabSz="914400">
              <a:defRPr sz="100">
                <a:solidFill>
                  <a:srgbClr val="FFFFFF"/>
                </a:solidFill>
                <a:latin typeface="+mn-lt"/>
                <a:ea typeface="+mn-ea"/>
                <a:cs typeface="+mn-cs"/>
                <a:sym typeface="Calibri"/>
              </a:defRPr>
            </a:pPr>
            <a:r>
              <a:rPr>
                <a:latin typeface="宋体"/>
                <a:ea typeface="宋体"/>
                <a:cs typeface="宋体"/>
                <a:sym typeface="宋体"/>
              </a:rPr>
              <a:t>字体下载：</a:t>
            </a:r>
            <a:r>
              <a:t>www.1ppt.com/ziti/</a:t>
            </a:r>
          </a:p>
          <a:p>
            <a:pPr defTabSz="914400">
              <a:defRPr sz="100">
                <a:solidFill>
                  <a:srgbClr val="FFFFFF"/>
                </a:solidFill>
                <a:latin typeface="+mn-lt"/>
                <a:ea typeface="+mn-ea"/>
                <a:cs typeface="+mn-cs"/>
                <a:sym typeface="Calibri"/>
              </a:defRPr>
            </a:pPr>
            <a:r>
              <a:t> </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79" name="Shape 79"/>
          <p:cNvSpPr/>
          <p:nvPr>
            <p:ph type="title"/>
          </p:nvPr>
        </p:nvSpPr>
        <p:spPr>
          <a:xfrm>
            <a:off x="629841" y="273843"/>
            <a:ext cx="7886701" cy="994173"/>
          </a:xfrm>
          <a:prstGeom prst="rect">
            <a:avLst/>
          </a:prstGeom>
        </p:spPr>
        <p:txBody>
          <a:bodyPr/>
          <a:lstStyle/>
          <a:p>
            <a:pPr/>
            <a:r>
              <a:t>标题文本</a:t>
            </a:r>
          </a:p>
        </p:txBody>
      </p:sp>
      <p:sp>
        <p:nvSpPr>
          <p:cNvPr id="80" name="Shape 80"/>
          <p:cNvSpPr/>
          <p:nvPr>
            <p:ph type="body" sz="quarter" idx="1"/>
          </p:nvPr>
        </p:nvSpPr>
        <p:spPr>
          <a:xfrm>
            <a:off x="629841" y="1260871"/>
            <a:ext cx="3868341" cy="617935"/>
          </a:xfrm>
          <a:prstGeom prst="rect">
            <a:avLst/>
          </a:prstGeom>
        </p:spPr>
        <p:txBody>
          <a:bodyPr anchor="b"/>
          <a:lstStyle>
            <a:lvl1pPr marL="0" indent="0">
              <a:buSzTx/>
              <a:buFontTx/>
              <a:buNone/>
              <a:defRPr sz="1800"/>
            </a:lvl1pPr>
            <a:lvl2pPr marL="0" indent="342900">
              <a:buSzTx/>
              <a:buFontTx/>
              <a:buNone/>
              <a:defRPr sz="1800"/>
            </a:lvl2pPr>
            <a:lvl3pPr marL="0" indent="685800">
              <a:buSzTx/>
              <a:buFontTx/>
              <a:buNone/>
              <a:defRPr sz="1800"/>
            </a:lvl3pPr>
            <a:lvl4pPr marL="0" indent="1028700">
              <a:buSzTx/>
              <a:buFontTx/>
              <a:buNone/>
              <a:defRPr sz="1800"/>
            </a:lvl4pPr>
            <a:lvl5pPr marL="0" indent="1371600">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81" name="Shape 81"/>
          <p:cNvSpPr/>
          <p:nvPr>
            <p:ph type="body" sz="quarter" idx="13"/>
          </p:nvPr>
        </p:nvSpPr>
        <p:spPr>
          <a:xfrm>
            <a:off x="4629150" y="1260871"/>
            <a:ext cx="3887392" cy="617935"/>
          </a:xfrm>
          <a:prstGeom prst="rect">
            <a:avLst/>
          </a:prstGeom>
        </p:spPr>
        <p:txBody>
          <a:bodyPr anchor="b"/>
          <a:lstStyle/>
          <a:p>
            <a:pPr marL="0" indent="0">
              <a:buSzTx/>
              <a:buFontTx/>
              <a:buNone/>
              <a:defRPr sz="1800"/>
            </a:pPr>
          </a:p>
        </p:txBody>
      </p:sp>
      <p:sp>
        <p:nvSpPr>
          <p:cNvPr id="82" name="Shape 82"/>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89" name="Shape 89"/>
          <p:cNvSpPr/>
          <p:nvPr>
            <p:ph type="title"/>
          </p:nvPr>
        </p:nvSpPr>
        <p:spPr>
          <a:xfrm>
            <a:off x="628650" y="273843"/>
            <a:ext cx="7886700" cy="994173"/>
          </a:xfrm>
          <a:prstGeom prst="rect">
            <a:avLst/>
          </a:prstGeom>
        </p:spPr>
        <p:txBody>
          <a:bodyPr/>
          <a:lstStyle/>
          <a:p>
            <a:pPr/>
            <a:r>
              <a:t>标题文本</a:t>
            </a:r>
          </a:p>
        </p:txBody>
      </p:sp>
      <p:sp>
        <p:nvSpPr>
          <p:cNvPr id="90" name="Shape 90"/>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2" name="Shape 2"/>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9pPr>
    </p:bodyStyle>
    <p:otherStyle>
      <a:lvl1pPr marL="0" marR="0" indent="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1pPr>
      <a:lvl2pPr marL="0" marR="0" indent="3429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2pPr>
      <a:lvl3pPr marL="0" marR="0" indent="6858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3pPr>
      <a:lvl4pPr marL="0" marR="0" indent="10287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4pPr>
      <a:lvl5pPr marL="0" marR="0" indent="13716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5pPr>
      <a:lvl6pPr marL="0" marR="0" indent="17145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6pPr>
      <a:lvl7pPr marL="0" marR="0" indent="20574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7pPr>
      <a:lvl8pPr marL="0" marR="0" indent="24003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8pPr>
      <a:lvl9pPr marL="0" marR="0" indent="27432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coursera.org/learn/sciwrite" TargetMode="External"/><Relationship Id="rId3" Type="http://schemas.openxmlformats.org/officeDocument/2006/relationships/hyperlink" Target="http://www.phrasebank.manchester.ac.uk" TargetMode="External"/><Relationship Id="rId4" Type="http://schemas.openxmlformats.org/officeDocument/2006/relationships/hyperlink" Target="mailto:girsalab@126.com?subject="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nvSpPr>
        <p:spPr>
          <a:xfrm rot="16200000">
            <a:off x="6427480" y="2409082"/>
            <a:ext cx="2751140" cy="275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155" name="Shape 155"/>
          <p:cNvSpPr/>
          <p:nvPr/>
        </p:nvSpPr>
        <p:spPr>
          <a:xfrm rot="5400000">
            <a:off x="-28260" y="-1"/>
            <a:ext cx="2751139" cy="275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156" name="image3.jpg" descr="https://timgsa.baidu.com/timg?image&amp;quality=80&amp;size=b9999_10000&amp;sec=1571245038681&amp;di=820fdb9241b819520df2999381fc676d&amp;imgtype=0&amp;src=http%3A%2F%2Fwx1.sinaimg.cn%2Flarge%2F656381f0gy1fs3ucf6kkcj20p00e2av2.jpg"/>
          <p:cNvPicPr>
            <a:picLocks noChangeAspect="1"/>
          </p:cNvPicPr>
          <p:nvPr/>
        </p:nvPicPr>
        <p:blipFill>
          <a:blip r:embed="rId2">
            <a:extLst/>
          </a:blip>
          <a:srcRect l="0" t="2870" r="0" b="13461"/>
          <a:stretch>
            <a:fillRect/>
          </a:stretch>
        </p:blipFill>
        <p:spPr>
          <a:xfrm>
            <a:off x="151348" y="645666"/>
            <a:ext cx="8856005" cy="3932318"/>
          </a:xfrm>
          <a:prstGeom prst="rect">
            <a:avLst/>
          </a:prstGeom>
          <a:ln w="12700">
            <a:miter lim="400000"/>
          </a:ln>
        </p:spPr>
      </p:pic>
      <p:sp>
        <p:nvSpPr>
          <p:cNvPr id="157" name="Shape 157"/>
          <p:cNvSpPr/>
          <p:nvPr/>
        </p:nvSpPr>
        <p:spPr>
          <a:xfrm>
            <a:off x="152291" y="640592"/>
            <a:ext cx="8851891" cy="3960002"/>
          </a:xfrm>
          <a:prstGeom prst="rect">
            <a:avLst/>
          </a:prstGeom>
          <a:solidFill>
            <a:srgbClr val="FFFFFF">
              <a:alpha val="80000"/>
            </a:srgbClr>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158" name="Shape 1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74081" y="1758429"/>
            <a:ext cx="7810567"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b="1" sz="4000">
                <a:solidFill>
                  <a:schemeClr val="accent1"/>
                </a:solidFill>
                <a:latin typeface="微软雅黑"/>
                <a:ea typeface="微软雅黑"/>
                <a:cs typeface="微软雅黑"/>
                <a:sym typeface="微软雅黑"/>
              </a:defRPr>
            </a:lvl1pPr>
          </a:lstStyle>
          <a:p>
            <a:pPr/>
            <a:r>
              <a:t>科学论文写作学习分享</a:t>
            </a:r>
          </a:p>
        </p:txBody>
      </p:sp>
      <p:sp>
        <p:nvSpPr>
          <p:cNvPr id="159" name="Shape 159"/>
          <p:cNvSpPr/>
          <p:nvPr/>
        </p:nvSpPr>
        <p:spPr>
          <a:xfrm flipV="1">
            <a:off x="588235" y="2863660"/>
            <a:ext cx="8286750" cy="53413"/>
          </a:xfrm>
          <a:prstGeom prst="line">
            <a:avLst/>
          </a:prstGeom>
          <a:ln w="19050">
            <a:solidFill>
              <a:schemeClr val="accent1"/>
            </a:solidFill>
            <a:miter/>
          </a:ln>
        </p:spPr>
        <p:txBody>
          <a:bodyPr lIns="45719" rIns="45719"/>
          <a:lstStyle/>
          <a:p>
            <a:pPr/>
          </a:p>
        </p:txBody>
      </p:sp>
      <p:sp>
        <p:nvSpPr>
          <p:cNvPr id="160" name="Shape 16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022594" y="2961297"/>
            <a:ext cx="6675341" cy="152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514350">
              <a:lnSpc>
                <a:spcPct val="150000"/>
              </a:lnSpc>
              <a:tabLst>
                <a:tab pos="2146300" algn="l"/>
              </a:tabLst>
              <a:defRPr b="1" sz="1600">
                <a:solidFill>
                  <a:schemeClr val="accent1"/>
                </a:solidFill>
                <a:latin typeface="微软雅黑"/>
                <a:ea typeface="微软雅黑"/>
                <a:cs typeface="微软雅黑"/>
                <a:sym typeface="微软雅黑"/>
              </a:defRPr>
            </a:pPr>
            <a:r>
              <a:t>汇报人：孙锐</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中国地质大学（武汉）</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地理与信息工程学院 </a:t>
            </a:r>
            <a:r>
              <a:t>&amp; </a:t>
            </a:r>
            <a:r>
              <a:t>国家</a:t>
            </a:r>
            <a:r>
              <a:t>GIS</a:t>
            </a:r>
            <a:r>
              <a:t>工程技术研究中心</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地理空间智能与遥感应用实验室（</a:t>
            </a:r>
            <a:r>
              <a:t>GIRSAL</a:t>
            </a:r>
            <a:r>
              <a:t>）</a:t>
            </a:r>
          </a:p>
        </p:txBody>
      </p:sp>
      <p:grpSp>
        <p:nvGrpSpPr>
          <p:cNvPr id="163" name="Group 163"/>
          <p:cNvGrpSpPr/>
          <p:nvPr/>
        </p:nvGrpSpPr>
        <p:grpSpPr>
          <a:xfrm>
            <a:off x="3047328" y="702061"/>
            <a:ext cx="3084276" cy="763302"/>
            <a:chOff x="0" y="0"/>
            <a:chExt cx="3084274" cy="763300"/>
          </a:xfrm>
        </p:grpSpPr>
        <p:pic>
          <p:nvPicPr>
            <p:cNvPr id="161" name="image4.png"/>
            <p:cNvPicPr>
              <a:picLocks noChangeAspect="1"/>
            </p:cNvPicPr>
            <p:nvPr/>
          </p:nvPicPr>
          <p:blipFill>
            <a:blip r:embed="rId3">
              <a:extLst/>
            </a:blip>
            <a:stretch>
              <a:fillRect/>
            </a:stretch>
          </p:blipFill>
          <p:spPr>
            <a:xfrm>
              <a:off x="-1" y="0"/>
              <a:ext cx="748622" cy="763301"/>
            </a:xfrm>
            <a:prstGeom prst="rect">
              <a:avLst/>
            </a:prstGeom>
            <a:ln w="12700" cap="flat">
              <a:noFill/>
              <a:miter lim="400000"/>
            </a:ln>
            <a:effectLst/>
          </p:spPr>
        </p:pic>
        <p:pic>
          <p:nvPicPr>
            <p:cNvPr id="162" name="image5.png"/>
            <p:cNvPicPr>
              <a:picLocks noChangeAspect="1"/>
            </p:cNvPicPr>
            <p:nvPr/>
          </p:nvPicPr>
          <p:blipFill>
            <a:blip r:embed="rId4">
              <a:extLst/>
            </a:blip>
            <a:stretch>
              <a:fillRect/>
            </a:stretch>
          </p:blipFill>
          <p:spPr>
            <a:xfrm>
              <a:off x="927207" y="105693"/>
              <a:ext cx="2157068" cy="448623"/>
            </a:xfrm>
            <a:prstGeom prst="rect">
              <a:avLst/>
            </a:prstGeom>
            <a:ln w="12700" cap="flat">
              <a:noFill/>
              <a:miter lim="400000"/>
            </a:ln>
            <a:effectLst/>
          </p:spPr>
        </p:pic>
      </p:grpSp>
      <p:sp>
        <p:nvSpPr>
          <p:cNvPr id="164" name="Shape 164"/>
          <p:cNvSpPr/>
          <p:nvPr/>
        </p:nvSpPr>
        <p:spPr>
          <a:xfrm>
            <a:off x="5127488" y="40753"/>
            <a:ext cx="394507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90000"/>
              </a:lnSpc>
              <a:spcBef>
                <a:spcPts val="1000"/>
              </a:spcBef>
              <a:defRPr sz="1400">
                <a:solidFill>
                  <a:schemeClr val="accent1"/>
                </a:solidFill>
                <a:latin typeface="微软雅黑"/>
                <a:ea typeface="微软雅黑"/>
                <a:cs typeface="微软雅黑"/>
                <a:sym typeface="微软雅黑"/>
              </a:defRPr>
            </a:pPr>
            <a:r>
              <a:t>GIRSAL组会</a:t>
            </a:r>
          </a:p>
          <a:p>
            <a:pPr defTabSz="914400">
              <a:lnSpc>
                <a:spcPct val="90000"/>
              </a:lnSpc>
              <a:spcBef>
                <a:spcPts val="1000"/>
              </a:spcBef>
              <a:defRPr sz="1400">
                <a:solidFill>
                  <a:schemeClr val="accent1"/>
                </a:solidFill>
                <a:latin typeface="微软雅黑"/>
                <a:ea typeface="微软雅黑"/>
                <a:cs typeface="微软雅黑"/>
                <a:sym typeface="微软雅黑"/>
              </a:defRPr>
            </a:pPr>
            <a:r>
              <a:t>2020年6月23日 中国 湖北 武汉</a:t>
            </a:r>
          </a:p>
        </p:txBody>
      </p:sp>
      <p:sp>
        <p:nvSpPr>
          <p:cNvPr id="165" name="Shape 165"/>
          <p:cNvSpPr/>
          <p:nvPr/>
        </p:nvSpPr>
        <p:spPr>
          <a:xfrm>
            <a:off x="889800" y="4725842"/>
            <a:ext cx="521230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A6A6A6"/>
                </a:solidFill>
                <a:latin typeface="微软雅黑 Light"/>
                <a:ea typeface="微软雅黑 Light"/>
                <a:cs typeface="微软雅黑 Light"/>
                <a:sym typeface="微软雅黑 Light"/>
              </a:defRPr>
            </a:pPr>
            <a:r>
              <a:t>Geospatial Intelligence and Remote Sensing Application Lab @</a:t>
            </a:r>
            <a:r>
              <a:t> </a:t>
            </a:r>
            <a:r>
              <a:t>CUG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57" name="Shape 25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使用主动语态的动词</a:t>
            </a:r>
          </a:p>
        </p:txBody>
      </p:sp>
      <p:sp>
        <p:nvSpPr>
          <p:cNvPr id="258" name="Shape 258"/>
          <p:cNvSpPr/>
          <p:nvPr/>
        </p:nvSpPr>
        <p:spPr>
          <a:xfrm>
            <a:off x="426822" y="1074404"/>
            <a:ext cx="8290356" cy="3291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2.1 Use the active voice</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found that ＝ we found</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designed to do sth. = we design</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could be observed that = we could observe</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（可以观察到 ＝ 我们观察到）</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induced by = sth. induced sth.     ……</a:t>
            </a:r>
          </a:p>
          <a:p>
            <a:pPr lvl="2" indent="457200" defTabSz="914400">
              <a:lnSpc>
                <a:spcPct val="90000"/>
              </a:lnSpc>
              <a:spcBef>
                <a:spcPts val="1000"/>
              </a:spcBef>
              <a:defRPr b="1" sz="2200">
                <a:solidFill>
                  <a:srgbClr val="FF2600"/>
                </a:solidFill>
                <a:latin typeface="微软雅黑"/>
                <a:ea typeface="微软雅黑"/>
                <a:cs typeface="微软雅黑"/>
                <a:sym typeface="微软雅黑"/>
              </a:defRPr>
            </a:pPr>
            <a:r>
              <a:t>＊在论文的方法部分，已做的工作（动词的接受者）比谁做更重要，因此在这里使用被动语态效果会很好。</a:t>
            </a:r>
          </a:p>
        </p:txBody>
      </p:sp>
      <p:sp>
        <p:nvSpPr>
          <p:cNvPr id="259" name="Shape 25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60" name="Shape 260"/>
          <p:cNvSpPr/>
          <p:nvPr/>
        </p:nvSpPr>
        <p:spPr>
          <a:xfrm>
            <a:off x="961659" y="70077"/>
            <a:ext cx="9937" cy="576001"/>
          </a:xfrm>
          <a:prstGeom prst="line">
            <a:avLst/>
          </a:prstGeom>
          <a:ln w="12700">
            <a:solidFill>
              <a:srgbClr val="FFFFFF"/>
            </a:solidFill>
            <a:miter/>
          </a:ln>
        </p:spPr>
        <p:txBody>
          <a:bodyPr lIns="45719" rIns="45719"/>
          <a:lstStyle/>
          <a:p>
            <a:pPr/>
          </a:p>
        </p:txBody>
      </p:sp>
      <p:sp>
        <p:nvSpPr>
          <p:cNvPr id="261" name="Shape 261"/>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64" name="Shape 264"/>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使用主动语态的动词</a:t>
            </a:r>
          </a:p>
        </p:txBody>
      </p:sp>
      <p:sp>
        <p:nvSpPr>
          <p:cNvPr id="265" name="Shape 265"/>
          <p:cNvSpPr/>
          <p:nvPr/>
        </p:nvSpPr>
        <p:spPr>
          <a:xfrm>
            <a:off x="426822" y="1074404"/>
            <a:ext cx="8290356" cy="30619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2.2 Is it really OK to use ‘We’ and ‘I’</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1.使用人称代词“我们”“我”的好处</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（1）使行文更加生动，增强可读性</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（2）使作者对内容承担责任</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2.删除人称代词并不会使论文的客观性变得更强</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3.许多期刊（包括《科学》、《自然》等）都明确要求使用积极的态度写作</a:t>
            </a:r>
          </a:p>
        </p:txBody>
      </p:sp>
      <p:sp>
        <p:nvSpPr>
          <p:cNvPr id="266" name="Shape 266"/>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67" name="Shape 267"/>
          <p:cNvSpPr/>
          <p:nvPr/>
        </p:nvSpPr>
        <p:spPr>
          <a:xfrm>
            <a:off x="961659" y="70077"/>
            <a:ext cx="9937" cy="576001"/>
          </a:xfrm>
          <a:prstGeom prst="line">
            <a:avLst/>
          </a:prstGeom>
          <a:ln w="12700">
            <a:solidFill>
              <a:srgbClr val="FFFFFF"/>
            </a:solidFill>
            <a:miter/>
          </a:ln>
        </p:spPr>
        <p:txBody>
          <a:bodyPr lIns="45719" rIns="45719"/>
          <a:lstStyle/>
          <a:p>
            <a:pPr/>
          </a:p>
        </p:txBody>
      </p:sp>
      <p:sp>
        <p:nvSpPr>
          <p:cNvPr id="268" name="Shape 268"/>
          <p:cNvSpPr/>
          <p:nvPr>
            <p:ph type="sldNum" sz="quarter" idx="2"/>
          </p:nvPr>
        </p:nvSpPr>
        <p:spPr>
          <a:xfrm>
            <a:off x="8655700" y="4756330"/>
            <a:ext cx="2492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71" name="Shape 271"/>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使用主动语态的动词</a:t>
            </a:r>
          </a:p>
        </p:txBody>
      </p:sp>
      <p:sp>
        <p:nvSpPr>
          <p:cNvPr id="272" name="Shape 272"/>
          <p:cNvSpPr/>
          <p:nvPr/>
        </p:nvSpPr>
        <p:spPr>
          <a:xfrm>
            <a:off x="426822" y="1074404"/>
            <a:ext cx="8290356" cy="36512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2.3 Write with verbs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减少使用副词和动词的名词形式</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report approximately = estimate     representation = repress</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recognition = recognize     recruitment = recruit</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has seen expansion of = has expanded</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provides a methodologic emphasis = emphasizes methodology</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take an assessment of = assess</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 a review of = review</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 a description of = describe     ……</a:t>
            </a:r>
          </a:p>
        </p:txBody>
      </p:sp>
      <p:sp>
        <p:nvSpPr>
          <p:cNvPr id="273" name="Shape 273"/>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74" name="Shape 274"/>
          <p:cNvSpPr/>
          <p:nvPr/>
        </p:nvSpPr>
        <p:spPr>
          <a:xfrm>
            <a:off x="961659" y="70077"/>
            <a:ext cx="9937" cy="576001"/>
          </a:xfrm>
          <a:prstGeom prst="line">
            <a:avLst/>
          </a:prstGeom>
          <a:ln w="12700">
            <a:solidFill>
              <a:srgbClr val="FFFFFF"/>
            </a:solidFill>
            <a:miter/>
          </a:ln>
        </p:spPr>
        <p:txBody>
          <a:bodyPr lIns="45719" rIns="45719"/>
          <a:lstStyle/>
          <a:p>
            <a:pPr/>
          </a:p>
        </p:txBody>
      </p:sp>
      <p:sp>
        <p:nvSpPr>
          <p:cNvPr id="275" name="Shape 275"/>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78" name="Shape 278"/>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279" name="Shape 279"/>
          <p:cNvSpPr/>
          <p:nvPr/>
        </p:nvSpPr>
        <p:spPr>
          <a:xfrm>
            <a:off x="2462529" y="1770379"/>
            <a:ext cx="4218941" cy="181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03 Unit 3</a:t>
            </a:r>
          </a:p>
          <a:p>
            <a:pPr algn="ctr">
              <a:defRPr b="1" sz="36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改写句子结构与段落</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82" name="Shape 28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Microsoft YaHei"/>
                <a:ea typeface="Microsoft YaHei"/>
                <a:cs typeface="Microsoft YaHei"/>
                <a:sym typeface="Microsoft YaHei"/>
              </a:defRPr>
            </a:lvl1pPr>
          </a:lstStyle>
          <a:p>
            <a:pPr/>
            <a:r>
              <a:t>改写句子结构与段落</a:t>
            </a:r>
          </a:p>
        </p:txBody>
      </p:sp>
      <p:sp>
        <p:nvSpPr>
          <p:cNvPr id="283" name="Shape 283"/>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284" name="Shape 284"/>
          <p:cNvSpPr/>
          <p:nvPr/>
        </p:nvSpPr>
        <p:spPr>
          <a:xfrm>
            <a:off x="961659" y="70077"/>
            <a:ext cx="9937" cy="576001"/>
          </a:xfrm>
          <a:prstGeom prst="line">
            <a:avLst/>
          </a:prstGeom>
          <a:ln w="12700">
            <a:solidFill>
              <a:srgbClr val="FFFFFF"/>
            </a:solidFill>
            <a:miter/>
          </a:ln>
        </p:spPr>
        <p:txBody>
          <a:bodyPr lIns="45719" rIns="45719"/>
          <a:lstStyle/>
          <a:p>
            <a:pPr>
              <a:defRPr>
                <a:latin typeface="+mn-lt"/>
                <a:ea typeface="+mn-ea"/>
                <a:cs typeface="+mn-cs"/>
                <a:sym typeface="Calibri"/>
              </a:defRPr>
            </a:pPr>
          </a:p>
        </p:txBody>
      </p:sp>
      <p:sp>
        <p:nvSpPr>
          <p:cNvPr id="285" name="Shape 285"/>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01" name="Group 301"/>
          <p:cNvGrpSpPr/>
          <p:nvPr/>
        </p:nvGrpSpPr>
        <p:grpSpPr>
          <a:xfrm>
            <a:off x="238758" y="2427902"/>
            <a:ext cx="8666484" cy="3028432"/>
            <a:chOff x="-356538" y="0"/>
            <a:chExt cx="8666483" cy="3028430"/>
          </a:xfrm>
        </p:grpSpPr>
        <p:grpSp>
          <p:nvGrpSpPr>
            <p:cNvPr id="288" name="Group 288"/>
            <p:cNvGrpSpPr/>
            <p:nvPr/>
          </p:nvGrpSpPr>
          <p:grpSpPr>
            <a:xfrm>
              <a:off x="-356539" y="0"/>
              <a:ext cx="2215157" cy="2100397"/>
              <a:chOff x="0" y="0"/>
              <a:chExt cx="2215155" cy="2100396"/>
            </a:xfrm>
          </p:grpSpPr>
          <p:sp>
            <p:nvSpPr>
              <p:cNvPr id="286" name="Shape 286"/>
              <p:cNvSpPr/>
              <p:nvPr/>
            </p:nvSpPr>
            <p:spPr>
              <a:xfrm>
                <a:off x="0" y="0"/>
                <a:ext cx="2215156" cy="1661368"/>
              </a:xfrm>
              <a:prstGeom prst="roundRect">
                <a:avLst>
                  <a:gd name="adj" fmla="val 7500"/>
                </a:avLst>
              </a:prstGeom>
              <a:solidFill>
                <a:schemeClr val="accent2"/>
              </a:solidFill>
              <a:ln w="12700" cap="flat">
                <a:solidFill>
                  <a:schemeClr val="accent2"/>
                </a:solidFill>
                <a:prstDash val="solid"/>
                <a:miter lim="800000"/>
              </a:ln>
              <a:effectLst/>
            </p:spPr>
            <p:txBody>
              <a:bodyPr wrap="square" lIns="45719" tIns="45719" rIns="45719" bIns="45719" numCol="1" anchor="t">
                <a:noAutofit/>
              </a:bodyPr>
              <a:lstStyle/>
              <a:p>
                <a:pPr defTabSz="914400">
                  <a:defRPr sz="1800">
                    <a:solidFill>
                      <a:srgbClr val="FFFFFF"/>
                    </a:solidFill>
                    <a:latin typeface="Microsoft YaHei"/>
                    <a:ea typeface="Microsoft YaHei"/>
                    <a:cs typeface="Microsoft YaHei"/>
                    <a:sym typeface="Microsoft YaHei"/>
                  </a:defRPr>
                </a:pPr>
              </a:p>
            </p:txBody>
          </p:sp>
          <p:sp>
            <p:nvSpPr>
              <p:cNvPr id="287" name="Shape 287"/>
              <p:cNvSpPr/>
              <p:nvPr/>
            </p:nvSpPr>
            <p:spPr>
              <a:xfrm>
                <a:off x="36457" y="36457"/>
                <a:ext cx="2142241" cy="2063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2100">
                    <a:latin typeface="Microsoft YaHei"/>
                    <a:ea typeface="Microsoft YaHei"/>
                    <a:cs typeface="Microsoft YaHei"/>
                    <a:sym typeface="Microsoft YaHei"/>
                  </a:defRPr>
                </a:lvl1pPr>
              </a:lstStyle>
              <a:p>
                <a:pPr/>
                <a:r>
                  <a:t>破折号：将额外的想法或描述插入句子中间</a:t>
                </a:r>
              </a:p>
            </p:txBody>
          </p:sp>
        </p:grpSp>
        <p:sp>
          <p:nvSpPr>
            <p:cNvPr id="289" name="Shape 289"/>
            <p:cNvSpPr/>
            <p:nvPr/>
          </p:nvSpPr>
          <p:spPr>
            <a:xfrm>
              <a:off x="1667307" y="398050"/>
              <a:ext cx="330459" cy="330459"/>
            </a:xfrm>
            <a:prstGeom prst="rightArrow">
              <a:avLst>
                <a:gd name="adj1" fmla="val 64000"/>
                <a:gd name="adj2" fmla="val 50000"/>
              </a:avLst>
            </a:prstGeom>
            <a:solidFill>
              <a:schemeClr val="accent2"/>
            </a:solidFill>
            <a:ln w="12700" cap="flat">
              <a:noFill/>
              <a:miter lim="400000"/>
            </a:ln>
            <a:effectLst/>
          </p:spPr>
          <p:txBody>
            <a:bodyPr wrap="square" lIns="45719" tIns="45719" rIns="45719" bIns="45719" numCol="1" anchor="ctr">
              <a:noAutofit/>
            </a:bodyPr>
            <a:lstStyle/>
            <a:p>
              <a:pPr>
                <a:defRPr>
                  <a:latin typeface="+mn-lt"/>
                  <a:ea typeface="+mn-ea"/>
                  <a:cs typeface="+mn-cs"/>
                  <a:sym typeface="Calibri"/>
                </a:defRPr>
              </a:pPr>
            </a:p>
          </p:txBody>
        </p:sp>
        <p:grpSp>
          <p:nvGrpSpPr>
            <p:cNvPr id="292" name="Group 292"/>
            <p:cNvGrpSpPr/>
            <p:nvPr/>
          </p:nvGrpSpPr>
          <p:grpSpPr>
            <a:xfrm>
              <a:off x="1788889" y="0"/>
              <a:ext cx="2250289" cy="2609360"/>
              <a:chOff x="0" y="0"/>
              <a:chExt cx="2250287" cy="2609359"/>
            </a:xfrm>
          </p:grpSpPr>
          <p:sp>
            <p:nvSpPr>
              <p:cNvPr id="290" name="Shape 290"/>
              <p:cNvSpPr/>
              <p:nvPr/>
            </p:nvSpPr>
            <p:spPr>
              <a:xfrm>
                <a:off x="0" y="0"/>
                <a:ext cx="2250288" cy="1687716"/>
              </a:xfrm>
              <a:prstGeom prst="roundRect">
                <a:avLst>
                  <a:gd name="adj" fmla="val 7500"/>
                </a:avLst>
              </a:prstGeom>
              <a:solidFill>
                <a:schemeClr val="accent3"/>
              </a:solidFill>
              <a:ln w="12700" cap="flat">
                <a:solidFill>
                  <a:schemeClr val="accent3"/>
                </a:solidFill>
                <a:prstDash val="solid"/>
                <a:miter lim="800000"/>
              </a:ln>
              <a:effectLst/>
            </p:spPr>
            <p:txBody>
              <a:bodyPr wrap="square" lIns="45719" tIns="45719" rIns="45719" bIns="45719" numCol="1" anchor="t">
                <a:noAutofit/>
              </a:bodyPr>
              <a:lstStyle/>
              <a:p>
                <a:pPr defTabSz="914400">
                  <a:defRPr sz="1774">
                    <a:solidFill>
                      <a:srgbClr val="FFFFFF"/>
                    </a:solidFill>
                    <a:latin typeface="+mn-lt"/>
                    <a:ea typeface="+mn-ea"/>
                    <a:cs typeface="+mn-cs"/>
                    <a:sym typeface="Calibri"/>
                  </a:defRPr>
                </a:pPr>
              </a:p>
            </p:txBody>
          </p:sp>
          <p:sp>
            <p:nvSpPr>
              <p:cNvPr id="291" name="Shape 291"/>
              <p:cNvSpPr/>
              <p:nvPr/>
            </p:nvSpPr>
            <p:spPr>
              <a:xfrm>
                <a:off x="37036" y="37035"/>
                <a:ext cx="2176216" cy="2572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2200">
                    <a:latin typeface="Microsoft YaHei"/>
                    <a:ea typeface="Microsoft YaHei"/>
                    <a:cs typeface="Microsoft YaHei"/>
                    <a:sym typeface="Microsoft YaHei"/>
                  </a:defRPr>
                </a:lvl1pPr>
              </a:lstStyle>
              <a:p>
                <a:pPr/>
                <a:r>
                  <a:t>冒号：可以起到解释和定义的作用</a:t>
                </a:r>
              </a:p>
            </p:txBody>
          </p:sp>
        </p:grpSp>
        <p:sp>
          <p:nvSpPr>
            <p:cNvPr id="293" name="Shape 293"/>
            <p:cNvSpPr/>
            <p:nvPr/>
          </p:nvSpPr>
          <p:spPr>
            <a:xfrm>
              <a:off x="3830301" y="398050"/>
              <a:ext cx="330459" cy="330459"/>
            </a:xfrm>
            <a:prstGeom prst="rightArrow">
              <a:avLst>
                <a:gd name="adj1" fmla="val 64000"/>
                <a:gd name="adj2" fmla="val 50000"/>
              </a:avLst>
            </a:prstGeom>
            <a:solidFill>
              <a:schemeClr val="accent3"/>
            </a:solidFill>
            <a:ln w="12700" cap="flat">
              <a:noFill/>
              <a:miter lim="400000"/>
            </a:ln>
            <a:effectLst/>
          </p:spPr>
          <p:txBody>
            <a:bodyPr wrap="square" lIns="45719" tIns="45719" rIns="45719" bIns="45719" numCol="1" anchor="ctr">
              <a:noAutofit/>
            </a:bodyPr>
            <a:lstStyle/>
            <a:p>
              <a:pPr>
                <a:defRPr>
                  <a:latin typeface="+mn-lt"/>
                  <a:ea typeface="+mn-ea"/>
                  <a:cs typeface="+mn-cs"/>
                  <a:sym typeface="Calibri"/>
                </a:defRPr>
              </a:pPr>
            </a:p>
          </p:txBody>
        </p:sp>
        <p:grpSp>
          <p:nvGrpSpPr>
            <p:cNvPr id="296" name="Group 296"/>
            <p:cNvGrpSpPr/>
            <p:nvPr/>
          </p:nvGrpSpPr>
          <p:grpSpPr>
            <a:xfrm>
              <a:off x="3937070" y="0"/>
              <a:ext cx="2279915" cy="2643713"/>
              <a:chOff x="0" y="0"/>
              <a:chExt cx="2279913" cy="2643712"/>
            </a:xfrm>
          </p:grpSpPr>
          <p:sp>
            <p:nvSpPr>
              <p:cNvPr id="294" name="Shape 294"/>
              <p:cNvSpPr/>
              <p:nvPr/>
            </p:nvSpPr>
            <p:spPr>
              <a:xfrm>
                <a:off x="0" y="0"/>
                <a:ext cx="2279914" cy="1709935"/>
              </a:xfrm>
              <a:prstGeom prst="roundRect">
                <a:avLst>
                  <a:gd name="adj" fmla="val 7500"/>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defTabSz="914400">
                  <a:defRPr sz="1774">
                    <a:solidFill>
                      <a:srgbClr val="FFFFFF"/>
                    </a:solidFill>
                    <a:latin typeface="+mn-lt"/>
                    <a:ea typeface="+mn-ea"/>
                    <a:cs typeface="+mn-cs"/>
                    <a:sym typeface="Calibri"/>
                  </a:defRPr>
                </a:pPr>
              </a:p>
            </p:txBody>
          </p:sp>
          <p:sp>
            <p:nvSpPr>
              <p:cNvPr id="295" name="Shape 295"/>
              <p:cNvSpPr/>
              <p:nvPr/>
            </p:nvSpPr>
            <p:spPr>
              <a:xfrm>
                <a:off x="37523" y="37523"/>
                <a:ext cx="2204867" cy="26061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2200">
                    <a:latin typeface="Microsoft YaHei"/>
                    <a:ea typeface="Microsoft YaHei"/>
                    <a:cs typeface="Microsoft YaHei"/>
                    <a:sym typeface="Microsoft YaHei"/>
                  </a:defRPr>
                </a:lvl1pPr>
              </a:lstStyle>
              <a:p>
                <a:pPr/>
                <a:r>
                  <a:t>分号：连接两个独立的从句，或者将列表中的项目分开</a:t>
                </a:r>
              </a:p>
            </p:txBody>
          </p:sp>
        </p:grpSp>
        <p:sp>
          <p:nvSpPr>
            <p:cNvPr id="297" name="Shape 297"/>
            <p:cNvSpPr/>
            <p:nvPr/>
          </p:nvSpPr>
          <p:spPr>
            <a:xfrm>
              <a:off x="5993295" y="398050"/>
              <a:ext cx="330459" cy="330459"/>
            </a:xfrm>
            <a:prstGeom prst="rightArrow">
              <a:avLst>
                <a:gd name="adj1" fmla="val 64000"/>
                <a:gd name="adj2" fmla="val 50000"/>
              </a:avLst>
            </a:prstGeom>
            <a:solidFill>
              <a:schemeClr val="accent4"/>
            </a:solidFill>
            <a:ln w="12700" cap="flat">
              <a:noFill/>
              <a:miter lim="400000"/>
            </a:ln>
            <a:effectLst/>
          </p:spPr>
          <p:txBody>
            <a:bodyPr wrap="square" lIns="45719" tIns="45719" rIns="45719" bIns="45719" numCol="1" anchor="ctr">
              <a:noAutofit/>
            </a:bodyPr>
            <a:lstStyle/>
            <a:p>
              <a:pPr>
                <a:defRPr>
                  <a:latin typeface="+mn-lt"/>
                  <a:ea typeface="+mn-ea"/>
                  <a:cs typeface="+mn-cs"/>
                  <a:sym typeface="Calibri"/>
                </a:defRPr>
              </a:pPr>
            </a:p>
          </p:txBody>
        </p:sp>
        <p:grpSp>
          <p:nvGrpSpPr>
            <p:cNvPr id="300" name="Group 300"/>
            <p:cNvGrpSpPr/>
            <p:nvPr/>
          </p:nvGrpSpPr>
          <p:grpSpPr>
            <a:xfrm>
              <a:off x="6069281" y="13447"/>
              <a:ext cx="2240665" cy="3014984"/>
              <a:chOff x="0" y="0"/>
              <a:chExt cx="2240663" cy="3014983"/>
            </a:xfrm>
          </p:grpSpPr>
          <p:sp>
            <p:nvSpPr>
              <p:cNvPr id="298" name="Shape 298"/>
              <p:cNvSpPr/>
              <p:nvPr/>
            </p:nvSpPr>
            <p:spPr>
              <a:xfrm>
                <a:off x="0" y="0"/>
                <a:ext cx="2240664" cy="1680498"/>
              </a:xfrm>
              <a:prstGeom prst="roundRect">
                <a:avLst>
                  <a:gd name="adj" fmla="val 7500"/>
                </a:avLst>
              </a:prstGeom>
              <a:solidFill>
                <a:schemeClr val="accent5"/>
              </a:solidFill>
              <a:ln w="12700" cap="flat">
                <a:solidFill>
                  <a:schemeClr val="accent5"/>
                </a:solidFill>
                <a:prstDash val="solid"/>
                <a:miter lim="800000"/>
              </a:ln>
              <a:effectLst/>
            </p:spPr>
            <p:txBody>
              <a:bodyPr wrap="square" lIns="45719" tIns="45719" rIns="45719" bIns="45719" numCol="1" anchor="t">
                <a:noAutofit/>
              </a:bodyPr>
              <a:lstStyle/>
              <a:p>
                <a:pPr defTabSz="914400">
                  <a:defRPr sz="2000">
                    <a:solidFill>
                      <a:srgbClr val="FFFFFF"/>
                    </a:solidFill>
                    <a:latin typeface="Microsoft YaHei"/>
                    <a:ea typeface="Microsoft YaHei"/>
                    <a:cs typeface="Microsoft YaHei"/>
                    <a:sym typeface="Microsoft YaHei"/>
                  </a:defRPr>
                </a:pPr>
              </a:p>
            </p:txBody>
          </p:sp>
          <p:sp>
            <p:nvSpPr>
              <p:cNvPr id="299" name="Shape 299"/>
              <p:cNvSpPr/>
              <p:nvPr/>
            </p:nvSpPr>
            <p:spPr>
              <a:xfrm>
                <a:off x="36877" y="36877"/>
                <a:ext cx="2166910" cy="2978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2200">
                    <a:latin typeface="Microsoft YaHei"/>
                    <a:ea typeface="Microsoft YaHei"/>
                    <a:cs typeface="Microsoft YaHei"/>
                    <a:sym typeface="Microsoft YaHei"/>
                  </a:defRPr>
                </a:lvl1pPr>
              </a:lstStyle>
              <a:p>
                <a:pPr/>
                <a:r>
                  <a:t>括号：插入事后说明、解释或一些其他详细信息</a:t>
                </a:r>
              </a:p>
            </p:txBody>
          </p:sp>
        </p:grpSp>
      </p:grpSp>
      <p:sp>
        <p:nvSpPr>
          <p:cNvPr id="302" name="Shape 302"/>
          <p:cNvSpPr/>
          <p:nvPr/>
        </p:nvSpPr>
        <p:spPr>
          <a:xfrm>
            <a:off x="511655" y="1013388"/>
            <a:ext cx="479520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404040"/>
                </a:solidFill>
                <a:latin typeface="微软雅黑"/>
                <a:ea typeface="微软雅黑"/>
                <a:cs typeface="微软雅黑"/>
                <a:sym typeface="微软雅黑"/>
              </a:defRPr>
            </a:lvl1pPr>
          </a:lstStyle>
          <a:p>
            <a:pPr/>
            <a:r>
              <a:t>3.1 Experiment with punctuation</a:t>
            </a:r>
          </a:p>
        </p:txBody>
      </p:sp>
      <p:sp>
        <p:nvSpPr>
          <p:cNvPr id="303" name="Shape 303"/>
          <p:cNvSpPr/>
          <p:nvPr/>
        </p:nvSpPr>
        <p:spPr>
          <a:xfrm>
            <a:off x="498208" y="1533880"/>
            <a:ext cx="68097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FF2600"/>
                </a:solidFill>
                <a:latin typeface="微软雅黑"/>
                <a:ea typeface="微软雅黑"/>
                <a:cs typeface="微软雅黑"/>
                <a:sym typeface="微软雅黑"/>
              </a:defRPr>
            </a:lvl1pPr>
          </a:lstStyle>
          <a:p>
            <a:pPr/>
            <a:r>
              <a:t>使用破折号、冒号、分号和括号使句子结构多样化</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06" name="Shape 30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Microsoft YaHei"/>
                <a:ea typeface="Microsoft YaHei"/>
                <a:cs typeface="Microsoft YaHei"/>
                <a:sym typeface="Microsoft YaHei"/>
              </a:defRPr>
            </a:lvl1pPr>
          </a:lstStyle>
          <a:p>
            <a:pPr/>
            <a:r>
              <a:t>改写句子结构与段落</a:t>
            </a:r>
          </a:p>
        </p:txBody>
      </p:sp>
      <p:sp>
        <p:nvSpPr>
          <p:cNvPr id="307" name="Shape 30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308" name="Shape 308"/>
          <p:cNvSpPr/>
          <p:nvPr/>
        </p:nvSpPr>
        <p:spPr>
          <a:xfrm>
            <a:off x="961659" y="70077"/>
            <a:ext cx="9937" cy="576001"/>
          </a:xfrm>
          <a:prstGeom prst="line">
            <a:avLst/>
          </a:prstGeom>
          <a:ln w="12700">
            <a:solidFill>
              <a:srgbClr val="FFFFFF"/>
            </a:solidFill>
            <a:miter/>
          </a:ln>
        </p:spPr>
        <p:txBody>
          <a:bodyPr lIns="45719" rIns="45719"/>
          <a:lstStyle/>
          <a:p>
            <a:pPr>
              <a:defRPr>
                <a:latin typeface="+mn-lt"/>
                <a:ea typeface="+mn-ea"/>
                <a:cs typeface="+mn-cs"/>
                <a:sym typeface="Calibri"/>
              </a:defRPr>
            </a:pPr>
          </a:p>
        </p:txBody>
      </p:sp>
      <p:sp>
        <p:nvSpPr>
          <p:cNvPr id="309" name="Shape 309"/>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Shape 310"/>
          <p:cNvSpPr/>
          <p:nvPr/>
        </p:nvSpPr>
        <p:spPr>
          <a:xfrm>
            <a:off x="444420" y="960256"/>
            <a:ext cx="228968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404040"/>
                </a:solidFill>
                <a:latin typeface="微软雅黑"/>
                <a:ea typeface="微软雅黑"/>
                <a:cs typeface="微软雅黑"/>
                <a:sym typeface="微软雅黑"/>
              </a:defRPr>
            </a:lvl1pPr>
          </a:lstStyle>
          <a:p>
            <a:pPr/>
            <a:r>
              <a:t>3.2 Paragraphs</a:t>
            </a:r>
          </a:p>
        </p:txBody>
      </p:sp>
      <p:grpSp>
        <p:nvGrpSpPr>
          <p:cNvPr id="313" name="Group 313"/>
          <p:cNvGrpSpPr/>
          <p:nvPr/>
        </p:nvGrpSpPr>
        <p:grpSpPr>
          <a:xfrm>
            <a:off x="3328270" y="1437994"/>
            <a:ext cx="720001" cy="720001"/>
            <a:chOff x="0" y="0"/>
            <a:chExt cx="719999" cy="719999"/>
          </a:xfrm>
        </p:grpSpPr>
        <p:sp>
          <p:nvSpPr>
            <p:cNvPr id="311" name="Shape 311"/>
            <p:cNvSpPr/>
            <p:nvPr/>
          </p:nvSpPr>
          <p:spPr>
            <a:xfrm>
              <a:off x="0" y="0"/>
              <a:ext cx="720000" cy="720000"/>
            </a:xfrm>
            <a:prstGeom prst="ellipse">
              <a:avLst/>
            </a:prstGeom>
            <a:solidFill>
              <a:srgbClr val="FEE99D"/>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12" name="Shape 312"/>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1</a:t>
              </a:r>
            </a:p>
          </p:txBody>
        </p:sp>
      </p:grpSp>
      <p:grpSp>
        <p:nvGrpSpPr>
          <p:cNvPr id="316" name="Group 316"/>
          <p:cNvGrpSpPr/>
          <p:nvPr/>
        </p:nvGrpSpPr>
        <p:grpSpPr>
          <a:xfrm>
            <a:off x="4742289" y="1442632"/>
            <a:ext cx="720001" cy="720000"/>
            <a:chOff x="0" y="0"/>
            <a:chExt cx="719999" cy="719999"/>
          </a:xfrm>
        </p:grpSpPr>
        <p:sp>
          <p:nvSpPr>
            <p:cNvPr id="314" name="Shape 314"/>
            <p:cNvSpPr/>
            <p:nvPr/>
          </p:nvSpPr>
          <p:spPr>
            <a:xfrm>
              <a:off x="0" y="0"/>
              <a:ext cx="720000" cy="720000"/>
            </a:xfrm>
            <a:prstGeom prst="ellipse">
              <a:avLst/>
            </a:prstGeom>
            <a:solidFill>
              <a:srgbClr val="A9D18E"/>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15" name="Shape 315"/>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2</a:t>
              </a:r>
            </a:p>
          </p:txBody>
        </p:sp>
      </p:grpSp>
      <p:grpSp>
        <p:nvGrpSpPr>
          <p:cNvPr id="319" name="Group 319"/>
          <p:cNvGrpSpPr/>
          <p:nvPr/>
        </p:nvGrpSpPr>
        <p:grpSpPr>
          <a:xfrm>
            <a:off x="2643683" y="2457862"/>
            <a:ext cx="720001" cy="720001"/>
            <a:chOff x="0" y="0"/>
            <a:chExt cx="719999" cy="719999"/>
          </a:xfrm>
        </p:grpSpPr>
        <p:sp>
          <p:nvSpPr>
            <p:cNvPr id="317" name="Shape 317"/>
            <p:cNvSpPr/>
            <p:nvPr/>
          </p:nvSpPr>
          <p:spPr>
            <a:xfrm>
              <a:off x="0" y="0"/>
              <a:ext cx="720000" cy="720000"/>
            </a:xfrm>
            <a:prstGeom prst="ellipse">
              <a:avLst/>
            </a:prstGeom>
            <a:solidFill>
              <a:srgbClr val="AFABAB"/>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18" name="Shape 318"/>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6</a:t>
              </a:r>
            </a:p>
          </p:txBody>
        </p:sp>
      </p:grpSp>
      <p:grpSp>
        <p:nvGrpSpPr>
          <p:cNvPr id="322" name="Group 322"/>
          <p:cNvGrpSpPr/>
          <p:nvPr/>
        </p:nvGrpSpPr>
        <p:grpSpPr>
          <a:xfrm>
            <a:off x="5462290" y="2457862"/>
            <a:ext cx="720001" cy="720001"/>
            <a:chOff x="0" y="0"/>
            <a:chExt cx="719999" cy="719999"/>
          </a:xfrm>
        </p:grpSpPr>
        <p:sp>
          <p:nvSpPr>
            <p:cNvPr id="320" name="Shape 320"/>
            <p:cNvSpPr/>
            <p:nvPr/>
          </p:nvSpPr>
          <p:spPr>
            <a:xfrm>
              <a:off x="0" y="0"/>
              <a:ext cx="720000" cy="720000"/>
            </a:xfrm>
            <a:prstGeom prst="ellipse">
              <a:avLst/>
            </a:prstGeom>
            <a:solidFill>
              <a:srgbClr val="7030A0">
                <a:alpha val="50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21" name="Shape 321"/>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3</a:t>
              </a:r>
            </a:p>
          </p:txBody>
        </p:sp>
      </p:grpSp>
      <p:grpSp>
        <p:nvGrpSpPr>
          <p:cNvPr id="325" name="Group 325"/>
          <p:cNvGrpSpPr/>
          <p:nvPr/>
        </p:nvGrpSpPr>
        <p:grpSpPr>
          <a:xfrm>
            <a:off x="3328270" y="3527195"/>
            <a:ext cx="720001" cy="720001"/>
            <a:chOff x="0" y="0"/>
            <a:chExt cx="719999" cy="719999"/>
          </a:xfrm>
        </p:grpSpPr>
        <p:sp>
          <p:nvSpPr>
            <p:cNvPr id="323" name="Shape 323"/>
            <p:cNvSpPr/>
            <p:nvPr/>
          </p:nvSpPr>
          <p:spPr>
            <a:xfrm>
              <a:off x="0" y="0"/>
              <a:ext cx="720000" cy="720000"/>
            </a:xfrm>
            <a:prstGeom prst="ellipse">
              <a:avLst/>
            </a:prstGeom>
            <a:solidFill>
              <a:srgbClr val="8FAADC"/>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24" name="Shape 324"/>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5</a:t>
              </a:r>
            </a:p>
          </p:txBody>
        </p:sp>
      </p:grpSp>
      <p:grpSp>
        <p:nvGrpSpPr>
          <p:cNvPr id="328" name="Group 328"/>
          <p:cNvGrpSpPr/>
          <p:nvPr/>
        </p:nvGrpSpPr>
        <p:grpSpPr>
          <a:xfrm>
            <a:off x="4742289" y="3527195"/>
            <a:ext cx="720001" cy="720001"/>
            <a:chOff x="0" y="0"/>
            <a:chExt cx="719999" cy="719999"/>
          </a:xfrm>
        </p:grpSpPr>
        <p:sp>
          <p:nvSpPr>
            <p:cNvPr id="326" name="Shape 326"/>
            <p:cNvSpPr/>
            <p:nvPr/>
          </p:nvSpPr>
          <p:spPr>
            <a:xfrm>
              <a:off x="0" y="0"/>
              <a:ext cx="720000" cy="720000"/>
            </a:xfrm>
            <a:prstGeom prst="ellipse">
              <a:avLst/>
            </a:prstGeom>
            <a:solidFill>
              <a:srgbClr val="FF0066">
                <a:alpha val="50195"/>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327" name="Shape 327"/>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4</a:t>
              </a:r>
            </a:p>
          </p:txBody>
        </p:sp>
      </p:grpSp>
      <p:sp>
        <p:nvSpPr>
          <p:cNvPr id="329" name="Shape 329"/>
          <p:cNvSpPr/>
          <p:nvPr/>
        </p:nvSpPr>
        <p:spPr>
          <a:xfrm>
            <a:off x="644152" y="1651591"/>
            <a:ext cx="2607708"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FFC000"/>
                </a:solidFill>
                <a:latin typeface="微软雅黑"/>
                <a:ea typeface="微软雅黑"/>
                <a:cs typeface="微软雅黑"/>
                <a:sym typeface="微软雅黑"/>
              </a:defRPr>
            </a:lvl1pPr>
          </a:lstStyle>
          <a:p>
            <a:pPr/>
            <a:r>
              <a:t>1.每个段落应包含一个主要思想</a:t>
            </a:r>
          </a:p>
        </p:txBody>
      </p:sp>
      <p:sp>
        <p:nvSpPr>
          <p:cNvPr id="330" name="Shape 330"/>
          <p:cNvSpPr/>
          <p:nvPr/>
        </p:nvSpPr>
        <p:spPr>
          <a:xfrm>
            <a:off x="5733206" y="1524591"/>
            <a:ext cx="2607708"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A9D18E"/>
                </a:solidFill>
                <a:latin typeface="微软雅黑"/>
                <a:ea typeface="微软雅黑"/>
                <a:cs typeface="微软雅黑"/>
                <a:sym typeface="微软雅黑"/>
              </a:defRPr>
            </a:lvl1pPr>
          </a:lstStyle>
          <a:p>
            <a:pPr/>
            <a:r>
              <a:t>2.尽量保持段落简短，给页面上留出足够空白</a:t>
            </a:r>
          </a:p>
        </p:txBody>
      </p:sp>
      <p:sp>
        <p:nvSpPr>
          <p:cNvPr id="331" name="Shape 331"/>
          <p:cNvSpPr/>
          <p:nvPr/>
        </p:nvSpPr>
        <p:spPr>
          <a:xfrm>
            <a:off x="6324670" y="2665463"/>
            <a:ext cx="2607708"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B482DA"/>
                </a:solidFill>
                <a:latin typeface="微软雅黑"/>
                <a:ea typeface="微软雅黑"/>
                <a:cs typeface="微软雅黑"/>
                <a:sym typeface="微软雅黑"/>
              </a:defRPr>
            </a:lvl1pPr>
          </a:lstStyle>
          <a:p>
            <a:pPr/>
            <a:r>
              <a:t>3.尽量在段落开头就让读者知道本段的重点或目的</a:t>
            </a:r>
          </a:p>
        </p:txBody>
      </p:sp>
      <p:sp>
        <p:nvSpPr>
          <p:cNvPr id="332" name="Shape 332"/>
          <p:cNvSpPr/>
          <p:nvPr/>
        </p:nvSpPr>
        <p:spPr>
          <a:xfrm>
            <a:off x="211622" y="2538463"/>
            <a:ext cx="2289683"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A6A6A6"/>
                </a:solidFill>
                <a:latin typeface="微软雅黑"/>
                <a:ea typeface="微软雅黑"/>
                <a:cs typeface="微软雅黑"/>
                <a:sym typeface="微软雅黑"/>
              </a:defRPr>
            </a:lvl1pPr>
          </a:lstStyle>
          <a:p>
            <a:pPr/>
            <a:r>
              <a:t>6.尽量按照时间顺序组织段落（顺叙，而不是插叙或倒叙）</a:t>
            </a:r>
          </a:p>
        </p:txBody>
      </p:sp>
      <p:sp>
        <p:nvSpPr>
          <p:cNvPr id="333" name="Shape 333"/>
          <p:cNvSpPr/>
          <p:nvPr/>
        </p:nvSpPr>
        <p:spPr>
          <a:xfrm>
            <a:off x="803165" y="3629716"/>
            <a:ext cx="2289682"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8FAADC"/>
                </a:solidFill>
                <a:latin typeface="微软雅黑"/>
                <a:ea typeface="微软雅黑"/>
                <a:cs typeface="微软雅黑"/>
                <a:sym typeface="微软雅黑"/>
              </a:defRPr>
            </a:lvl1pPr>
          </a:lstStyle>
          <a:p>
            <a:pPr/>
            <a:r>
              <a:t>5.不要过度使用连接词（比如but和and）</a:t>
            </a:r>
          </a:p>
        </p:txBody>
      </p:sp>
      <p:sp>
        <p:nvSpPr>
          <p:cNvPr id="334" name="Shape 334"/>
          <p:cNvSpPr/>
          <p:nvPr/>
        </p:nvSpPr>
        <p:spPr>
          <a:xfrm>
            <a:off x="5733206" y="3587475"/>
            <a:ext cx="2607708"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F573B7"/>
                </a:solidFill>
                <a:latin typeface="微软雅黑"/>
                <a:ea typeface="微软雅黑"/>
                <a:cs typeface="微软雅黑"/>
                <a:sym typeface="微软雅黑"/>
              </a:defRPr>
            </a:lvl1pPr>
          </a:lstStyle>
          <a:p>
            <a:pPr/>
            <a:r>
              <a:t>4.依靠良好的逻辑使段落流畅：从一般到具体</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37" name="Shape 33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改写句子结构与段落</a:t>
            </a:r>
          </a:p>
        </p:txBody>
      </p:sp>
      <p:sp>
        <p:nvSpPr>
          <p:cNvPr id="338" name="Shape 338"/>
          <p:cNvSpPr/>
          <p:nvPr/>
        </p:nvSpPr>
        <p:spPr>
          <a:xfrm>
            <a:off x="426822" y="1074404"/>
            <a:ext cx="8290356" cy="33820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3.3 A few more tips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1.并不总是需要避免词汇的重复，一些关键词（组名、变量名、工具名等）的重复是必不可少的</a:t>
            </a:r>
          </a:p>
          <a:p>
            <a:pPr lvl="2" indent="457200" defTabSz="914400">
              <a:lnSpc>
                <a:spcPct val="90000"/>
              </a:lnSpc>
              <a:spcBef>
                <a:spcPts val="1000"/>
              </a:spcBef>
              <a:defRPr b="1" sz="2000">
                <a:solidFill>
                  <a:schemeClr val="accent1">
                    <a:lumOff val="-3333"/>
                  </a:schemeClr>
                </a:solidFill>
                <a:latin typeface="微软雅黑"/>
                <a:ea typeface="微软雅黑"/>
                <a:cs typeface="微软雅黑"/>
                <a:sym typeface="微软雅黑"/>
              </a:defRPr>
            </a:pPr>
            <a:r>
              <a:t>滑稽的例子：</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香蕉——细长的黄色水果     海狸——毛茸茸的脚尾哺乳动物</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胡须——鼻子下的毛发     牛奶——来自牛乳工厂的富含维生素的液体</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2.避免使用最标准的缩写（如NASA、CPU、RNA）以外的首字母缩写</a:t>
            </a:r>
          </a:p>
        </p:txBody>
      </p:sp>
      <p:sp>
        <p:nvSpPr>
          <p:cNvPr id="339" name="Shape 33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340" name="Shape 340"/>
          <p:cNvSpPr/>
          <p:nvPr/>
        </p:nvSpPr>
        <p:spPr>
          <a:xfrm>
            <a:off x="961659" y="70077"/>
            <a:ext cx="9937" cy="576001"/>
          </a:xfrm>
          <a:prstGeom prst="line">
            <a:avLst/>
          </a:prstGeom>
          <a:ln w="12700">
            <a:solidFill>
              <a:srgbClr val="FFFFFF"/>
            </a:solidFill>
            <a:miter/>
          </a:ln>
        </p:spPr>
        <p:txBody>
          <a:bodyPr lIns="45719" rIns="45719"/>
          <a:lstStyle/>
          <a:p>
            <a:pPr/>
          </a:p>
        </p:txBody>
      </p:sp>
      <p:sp>
        <p:nvSpPr>
          <p:cNvPr id="341" name="Shape 341"/>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44" name="Shape 344"/>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345" name="Shape 345"/>
          <p:cNvSpPr/>
          <p:nvPr/>
        </p:nvSpPr>
        <p:spPr>
          <a:xfrm>
            <a:off x="2462529" y="1770379"/>
            <a:ext cx="4218941" cy="181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04 Unit 4</a:t>
            </a:r>
          </a:p>
          <a:p>
            <a:pPr algn="ctr">
              <a:defRPr b="1" sz="36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图表与文章各个部分</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48" name="Shape 348"/>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图表与文章各个部分</a:t>
            </a:r>
          </a:p>
        </p:txBody>
      </p:sp>
      <p:sp>
        <p:nvSpPr>
          <p:cNvPr id="349" name="Shape 349"/>
          <p:cNvSpPr/>
          <p:nvPr/>
        </p:nvSpPr>
        <p:spPr>
          <a:xfrm>
            <a:off x="426822" y="1074404"/>
            <a:ext cx="8290356" cy="32296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5.1 Tables and Figures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1.确定图表和数据要表达的内容</a:t>
            </a:r>
          </a:p>
          <a:p>
            <a:pPr lvl="2" indent="457200" defTabSz="914400">
              <a:spcBef>
                <a:spcPts val="1000"/>
              </a:spcBef>
              <a:defRPr b="1" sz="2200">
                <a:solidFill>
                  <a:schemeClr val="accent1">
                    <a:lumOff val="-3333"/>
                  </a:schemeClr>
                </a:solidFill>
                <a:latin typeface="微软雅黑"/>
                <a:ea typeface="微软雅黑"/>
                <a:cs typeface="微软雅黑"/>
                <a:sym typeface="微软雅黑"/>
              </a:defRPr>
            </a:pPr>
            <a:r>
              <a:t>2.图表要尽量简洁明了，不要在表格和图中重复相同的数据（注意两者在视觉呈现效果上的区别）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3.标准的表格形式：三线表格</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4.注意数据的有效数字，并不是小数点后数字越准确越好</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5.确保表格中的数据都有单位</a:t>
            </a:r>
          </a:p>
        </p:txBody>
      </p:sp>
      <p:sp>
        <p:nvSpPr>
          <p:cNvPr id="350" name="Shape 350"/>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351" name="Shape 351"/>
          <p:cNvSpPr/>
          <p:nvPr/>
        </p:nvSpPr>
        <p:spPr>
          <a:xfrm>
            <a:off x="961659" y="70077"/>
            <a:ext cx="9937" cy="576001"/>
          </a:xfrm>
          <a:prstGeom prst="line">
            <a:avLst/>
          </a:prstGeom>
          <a:ln w="12700">
            <a:solidFill>
              <a:srgbClr val="FFFFFF"/>
            </a:solidFill>
            <a:miter/>
          </a:ln>
        </p:spPr>
        <p:txBody>
          <a:bodyPr lIns="45719" rIns="45719"/>
          <a:lstStyle/>
          <a:p>
            <a:pPr/>
          </a:p>
        </p:txBody>
      </p:sp>
      <p:sp>
        <p:nvSpPr>
          <p:cNvPr id="352" name="Shape 352"/>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55" name="Shape 35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图表与文章各个部分</a:t>
            </a:r>
          </a:p>
        </p:txBody>
      </p:sp>
      <p:sp>
        <p:nvSpPr>
          <p:cNvPr id="356" name="Shape 356"/>
          <p:cNvSpPr/>
          <p:nvPr/>
        </p:nvSpPr>
        <p:spPr>
          <a:xfrm>
            <a:off x="426822" y="1074404"/>
            <a:ext cx="8290356" cy="4597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lvl1pPr>
          </a:lstStyle>
          <a:p>
            <a:pPr/>
            <a:r>
              <a:t>5.2 Each part of the article</a:t>
            </a:r>
          </a:p>
        </p:txBody>
      </p:sp>
      <p:sp>
        <p:nvSpPr>
          <p:cNvPr id="357" name="Shape 35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358" name="Shape 358"/>
          <p:cNvSpPr/>
          <p:nvPr/>
        </p:nvSpPr>
        <p:spPr>
          <a:xfrm>
            <a:off x="961659" y="70077"/>
            <a:ext cx="9937" cy="576001"/>
          </a:xfrm>
          <a:prstGeom prst="line">
            <a:avLst/>
          </a:prstGeom>
          <a:ln w="12700">
            <a:solidFill>
              <a:srgbClr val="FFFFFF"/>
            </a:solidFill>
            <a:miter/>
          </a:ln>
        </p:spPr>
        <p:txBody>
          <a:bodyPr lIns="45719" rIns="45719"/>
          <a:lstStyle/>
          <a:p>
            <a:pPr/>
          </a:p>
        </p:txBody>
      </p:sp>
      <p:sp>
        <p:nvSpPr>
          <p:cNvPr id="359" name="Shape 359"/>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62" name="Group 362"/>
          <p:cNvGrpSpPr/>
          <p:nvPr/>
        </p:nvGrpSpPr>
        <p:grpSpPr>
          <a:xfrm>
            <a:off x="3591003" y="1763825"/>
            <a:ext cx="2042677" cy="980441"/>
            <a:chOff x="0" y="0"/>
            <a:chExt cx="2042675" cy="980439"/>
          </a:xfrm>
        </p:grpSpPr>
        <p:sp>
          <p:nvSpPr>
            <p:cNvPr id="361" name="Shape 361"/>
            <p:cNvSpPr/>
            <p:nvPr/>
          </p:nvSpPr>
          <p:spPr>
            <a:xfrm>
              <a:off x="215900" y="139699"/>
              <a:ext cx="1610876" cy="421642"/>
            </a:xfrm>
            <a:prstGeom prst="rect">
              <a:avLst/>
            </a:prstGeom>
            <a:noFill/>
            <a:ln>
              <a:noFill/>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000"/>
              </a:lvl1pPr>
            </a:lstStyle>
            <a:p>
              <a:pPr/>
              <a:r>
                <a:t>Introduction</a:t>
              </a:r>
            </a:p>
          </p:txBody>
        </p:sp>
        <p:pic>
          <p:nvPicPr>
            <p:cNvPr id="360" name=""/>
            <p:cNvPicPr>
              <a:picLocks noChangeAspect="0"/>
            </p:cNvPicPr>
            <p:nvPr/>
          </p:nvPicPr>
          <p:blipFill>
            <a:blip r:embed="rId2">
              <a:extLst/>
            </a:blip>
            <a:stretch>
              <a:fillRect/>
            </a:stretch>
          </p:blipFill>
          <p:spPr>
            <a:xfrm>
              <a:off x="0" y="0"/>
              <a:ext cx="2042676" cy="980440"/>
            </a:xfrm>
            <a:prstGeom prst="rect">
              <a:avLst/>
            </a:prstGeom>
            <a:effectLst/>
          </p:spPr>
        </p:pic>
      </p:grpSp>
      <p:grpSp>
        <p:nvGrpSpPr>
          <p:cNvPr id="365" name="Group 365"/>
          <p:cNvGrpSpPr/>
          <p:nvPr/>
        </p:nvGrpSpPr>
        <p:grpSpPr>
          <a:xfrm>
            <a:off x="2658259" y="3664266"/>
            <a:ext cx="1337603" cy="980441"/>
            <a:chOff x="0" y="0"/>
            <a:chExt cx="1337602" cy="980439"/>
          </a:xfrm>
        </p:grpSpPr>
        <p:sp>
          <p:nvSpPr>
            <p:cNvPr id="364" name="Shape 364"/>
            <p:cNvSpPr/>
            <p:nvPr/>
          </p:nvSpPr>
          <p:spPr>
            <a:xfrm>
              <a:off x="215900" y="139699"/>
              <a:ext cx="905803" cy="421642"/>
            </a:xfrm>
            <a:prstGeom prst="rect">
              <a:avLst/>
            </a:prstGeom>
            <a:noFill/>
            <a:ln>
              <a:noFill/>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000"/>
              </a:lvl1pPr>
            </a:lstStyle>
            <a:p>
              <a:pPr/>
              <a:r>
                <a:t>Result</a:t>
              </a:r>
            </a:p>
          </p:txBody>
        </p:sp>
        <p:pic>
          <p:nvPicPr>
            <p:cNvPr id="363" name=""/>
            <p:cNvPicPr>
              <a:picLocks noChangeAspect="0"/>
            </p:cNvPicPr>
            <p:nvPr/>
          </p:nvPicPr>
          <p:blipFill>
            <a:blip r:embed="rId3">
              <a:extLst/>
            </a:blip>
            <a:stretch>
              <a:fillRect/>
            </a:stretch>
          </p:blipFill>
          <p:spPr>
            <a:xfrm>
              <a:off x="-1" y="0"/>
              <a:ext cx="1337604" cy="980440"/>
            </a:xfrm>
            <a:prstGeom prst="rect">
              <a:avLst/>
            </a:prstGeom>
            <a:effectLst/>
          </p:spPr>
        </p:pic>
      </p:grpSp>
      <p:grpSp>
        <p:nvGrpSpPr>
          <p:cNvPr id="368" name="Group 368"/>
          <p:cNvGrpSpPr/>
          <p:nvPr/>
        </p:nvGrpSpPr>
        <p:grpSpPr>
          <a:xfrm>
            <a:off x="1834557" y="2456272"/>
            <a:ext cx="1464231" cy="980441"/>
            <a:chOff x="0" y="0"/>
            <a:chExt cx="1464230" cy="980439"/>
          </a:xfrm>
        </p:grpSpPr>
        <p:sp>
          <p:nvSpPr>
            <p:cNvPr id="367" name="Shape 367"/>
            <p:cNvSpPr/>
            <p:nvPr/>
          </p:nvSpPr>
          <p:spPr>
            <a:xfrm>
              <a:off x="215900" y="139699"/>
              <a:ext cx="1032431" cy="421642"/>
            </a:xfrm>
            <a:prstGeom prst="rect">
              <a:avLst/>
            </a:prstGeom>
            <a:noFill/>
            <a:ln>
              <a:noFill/>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000"/>
              </a:lvl1pPr>
            </a:lstStyle>
            <a:p>
              <a:pPr/>
              <a:r>
                <a:t>Method</a:t>
              </a:r>
            </a:p>
          </p:txBody>
        </p:sp>
        <p:pic>
          <p:nvPicPr>
            <p:cNvPr id="366" name=""/>
            <p:cNvPicPr>
              <a:picLocks noChangeAspect="0"/>
            </p:cNvPicPr>
            <p:nvPr/>
          </p:nvPicPr>
          <p:blipFill>
            <a:blip r:embed="rId4">
              <a:extLst/>
            </a:blip>
            <a:stretch>
              <a:fillRect/>
            </a:stretch>
          </p:blipFill>
          <p:spPr>
            <a:xfrm>
              <a:off x="0" y="0"/>
              <a:ext cx="1464231" cy="980440"/>
            </a:xfrm>
            <a:prstGeom prst="rect">
              <a:avLst/>
            </a:prstGeom>
            <a:effectLst/>
          </p:spPr>
        </p:pic>
      </p:grpSp>
      <p:grpSp>
        <p:nvGrpSpPr>
          <p:cNvPr id="371" name="Group 371"/>
          <p:cNvGrpSpPr/>
          <p:nvPr/>
        </p:nvGrpSpPr>
        <p:grpSpPr>
          <a:xfrm>
            <a:off x="4996553" y="3664266"/>
            <a:ext cx="1916421" cy="980441"/>
            <a:chOff x="0" y="0"/>
            <a:chExt cx="1916420" cy="980439"/>
          </a:xfrm>
        </p:grpSpPr>
        <p:sp>
          <p:nvSpPr>
            <p:cNvPr id="370" name="Shape 370"/>
            <p:cNvSpPr/>
            <p:nvPr/>
          </p:nvSpPr>
          <p:spPr>
            <a:xfrm>
              <a:off x="215900" y="139699"/>
              <a:ext cx="1484621" cy="421642"/>
            </a:xfrm>
            <a:prstGeom prst="rect">
              <a:avLst/>
            </a:prstGeom>
            <a:noFill/>
            <a:ln>
              <a:noFill/>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000"/>
              </a:lvl1pPr>
            </a:lstStyle>
            <a:p>
              <a:pPr/>
              <a:r>
                <a:t>Discussion</a:t>
              </a:r>
            </a:p>
          </p:txBody>
        </p:sp>
        <p:pic>
          <p:nvPicPr>
            <p:cNvPr id="369" name=""/>
            <p:cNvPicPr>
              <a:picLocks noChangeAspect="0"/>
            </p:cNvPicPr>
            <p:nvPr/>
          </p:nvPicPr>
          <p:blipFill>
            <a:blip r:embed="rId5">
              <a:extLst/>
            </a:blip>
            <a:stretch>
              <a:fillRect/>
            </a:stretch>
          </p:blipFill>
          <p:spPr>
            <a:xfrm>
              <a:off x="0" y="0"/>
              <a:ext cx="1916421" cy="980440"/>
            </a:xfrm>
            <a:prstGeom prst="rect">
              <a:avLst/>
            </a:prstGeom>
            <a:effectLst/>
          </p:spPr>
        </p:pic>
      </p:grpSp>
      <p:grpSp>
        <p:nvGrpSpPr>
          <p:cNvPr id="374" name="Group 374"/>
          <p:cNvGrpSpPr/>
          <p:nvPr/>
        </p:nvGrpSpPr>
        <p:grpSpPr>
          <a:xfrm>
            <a:off x="5925894" y="2456272"/>
            <a:ext cx="1591728" cy="980441"/>
            <a:chOff x="0" y="0"/>
            <a:chExt cx="1591726" cy="980439"/>
          </a:xfrm>
        </p:grpSpPr>
        <p:sp>
          <p:nvSpPr>
            <p:cNvPr id="373" name="Shape 373"/>
            <p:cNvSpPr/>
            <p:nvPr/>
          </p:nvSpPr>
          <p:spPr>
            <a:xfrm>
              <a:off x="215900" y="139699"/>
              <a:ext cx="1159927" cy="421642"/>
            </a:xfrm>
            <a:prstGeom prst="rect">
              <a:avLst/>
            </a:prstGeom>
            <a:noFill/>
            <a:ln>
              <a:noFill/>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000"/>
              </a:lvl1pPr>
            </a:lstStyle>
            <a:p>
              <a:pPr/>
              <a:r>
                <a:t>Abstract</a:t>
              </a:r>
            </a:p>
          </p:txBody>
        </p:sp>
        <p:pic>
          <p:nvPicPr>
            <p:cNvPr id="372" name=""/>
            <p:cNvPicPr>
              <a:picLocks noChangeAspect="0"/>
            </p:cNvPicPr>
            <p:nvPr/>
          </p:nvPicPr>
          <p:blipFill>
            <a:blip r:embed="rId6">
              <a:extLst/>
            </a:blip>
            <a:stretch>
              <a:fillRect/>
            </a:stretch>
          </p:blipFill>
          <p:spPr>
            <a:xfrm>
              <a:off x="0" y="0"/>
              <a:ext cx="1591727" cy="980440"/>
            </a:xfrm>
            <a:prstGeom prst="rect">
              <a:avLst/>
            </a:prstGeom>
            <a:effectLst/>
          </p:spPr>
        </p:pic>
      </p:grpSp>
      <p:sp>
        <p:nvSpPr>
          <p:cNvPr id="375" name="Shape 375"/>
          <p:cNvSpPr/>
          <p:nvPr/>
        </p:nvSpPr>
        <p:spPr>
          <a:xfrm>
            <a:off x="3667101" y="1809750"/>
            <a:ext cx="1917344" cy="650047"/>
          </a:xfrm>
          <a:prstGeom prst="rect">
            <a:avLst/>
          </a:prstGeom>
          <a:ln w="25400">
            <a:solidFill>
              <a:srgbClr val="FF2600"/>
            </a:solidFill>
            <a:miter lim="400000"/>
          </a:ln>
        </p:spPr>
        <p:txBody>
          <a:bodyPr lIns="45719" rIns="45719" anchor="ctr"/>
          <a:lstStyle/>
          <a:p>
            <a:pPr/>
          </a:p>
        </p:txBody>
      </p:sp>
      <p:sp>
        <p:nvSpPr>
          <p:cNvPr id="376" name="Shape 376"/>
          <p:cNvSpPr/>
          <p:nvPr/>
        </p:nvSpPr>
        <p:spPr>
          <a:xfrm>
            <a:off x="1898066" y="2514973"/>
            <a:ext cx="1337213" cy="650047"/>
          </a:xfrm>
          <a:prstGeom prst="rect">
            <a:avLst/>
          </a:prstGeom>
          <a:ln w="25400">
            <a:solidFill>
              <a:srgbClr val="FF2600"/>
            </a:solidFill>
            <a:miter lim="400000"/>
          </a:ln>
        </p:spPr>
        <p:txBody>
          <a:bodyPr lIns="45719" rIns="45719" anchor="ctr"/>
          <a:lstStyle/>
          <a:p>
            <a:pPr/>
          </a:p>
        </p:txBody>
      </p:sp>
      <p:sp>
        <p:nvSpPr>
          <p:cNvPr id="377" name="Shape 377"/>
          <p:cNvSpPr/>
          <p:nvPr/>
        </p:nvSpPr>
        <p:spPr>
          <a:xfrm>
            <a:off x="2658454" y="3676966"/>
            <a:ext cx="1337213" cy="650047"/>
          </a:xfrm>
          <a:prstGeom prst="rect">
            <a:avLst/>
          </a:prstGeom>
          <a:ln w="25400">
            <a:solidFill>
              <a:srgbClr val="FF2600"/>
            </a:solidFill>
            <a:miter lim="400000"/>
          </a:ln>
        </p:spPr>
        <p:txBody>
          <a:bodyPr lIns="45719" rIns="45719" anchor="ctr"/>
          <a:lstStyle/>
          <a:p>
            <a:pPr/>
          </a:p>
        </p:txBody>
      </p:sp>
      <p:sp>
        <p:nvSpPr>
          <p:cNvPr id="378" name="Shape 378"/>
          <p:cNvSpPr/>
          <p:nvPr/>
        </p:nvSpPr>
        <p:spPr>
          <a:xfrm>
            <a:off x="5044560" y="3676966"/>
            <a:ext cx="1820407" cy="650047"/>
          </a:xfrm>
          <a:prstGeom prst="rect">
            <a:avLst/>
          </a:prstGeom>
          <a:ln w="25400">
            <a:solidFill>
              <a:srgbClr val="FF2600"/>
            </a:solidFill>
            <a:miter lim="400000"/>
          </a:ln>
        </p:spPr>
        <p:txBody>
          <a:bodyPr lIns="45719" rIns="45719" anchor="ctr"/>
          <a:lstStyle/>
          <a:p>
            <a:pPr/>
          </a:p>
        </p:txBody>
      </p:sp>
      <p:sp>
        <p:nvSpPr>
          <p:cNvPr id="379" name="Shape 379"/>
          <p:cNvSpPr/>
          <p:nvPr/>
        </p:nvSpPr>
        <p:spPr>
          <a:xfrm>
            <a:off x="5989403" y="2514973"/>
            <a:ext cx="1464709" cy="650047"/>
          </a:xfrm>
          <a:prstGeom prst="rect">
            <a:avLst/>
          </a:prstGeom>
          <a:ln w="25400">
            <a:solidFill>
              <a:srgbClr val="FF2600"/>
            </a:solidFill>
            <a:miter lim="400000"/>
          </a:ln>
        </p:spPr>
        <p:txBody>
          <a:bodyPr lIns="45719" rIns="45719" anchor="ctr"/>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75"/>
                                        </p:tgtEl>
                                        <p:attrNameLst>
                                          <p:attrName>style.visibility</p:attrName>
                                        </p:attrNameLst>
                                      </p:cBhvr>
                                      <p:to>
                                        <p:strVal val="visible"/>
                                      </p:to>
                                    </p:set>
                                    <p:animEffect filter="wipe(left)" transition="in">
                                      <p:cBhvr>
                                        <p:cTn id="7" dur="800"/>
                                        <p:tgtEl>
                                          <p:spTgt spid="375"/>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32" presetID="4" grpId="2" fill="hold">
                                  <p:stCondLst>
                                    <p:cond delay="0"/>
                                  </p:stCondLst>
                                  <p:iterate type="el" backwards="0">
                                    <p:tmAbs val="0"/>
                                  </p:iterate>
                                  <p:childTnLst>
                                    <p:animEffect filter="box(out)" transition="out">
                                      <p:cBhvr>
                                        <p:cTn id="11" dur="1000" fill="hold"/>
                                        <p:tgtEl>
                                          <p:spTgt spid="375"/>
                                        </p:tgtEl>
                                      </p:cBhvr>
                                    </p:animEffect>
                                    <p:set>
                                      <p:cBhvr>
                                        <p:cTn id="12" fill="hold">
                                          <p:stCondLst>
                                            <p:cond delay="999"/>
                                          </p:stCondLst>
                                        </p:cTn>
                                        <p:tgtEl>
                                          <p:spTgt spid="37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376"/>
                                        </p:tgtEl>
                                        <p:attrNameLst>
                                          <p:attrName>style.visibility</p:attrName>
                                        </p:attrNameLst>
                                      </p:cBhvr>
                                      <p:to>
                                        <p:strVal val="visible"/>
                                      </p:to>
                                    </p:set>
                                    <p:animEffect filter="wipe(left)" transition="in">
                                      <p:cBhvr>
                                        <p:cTn id="17" dur="800"/>
                                        <p:tgtEl>
                                          <p:spTgt spid="376"/>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Subtype="32" presetID="4" grpId="4" fill="hold">
                                  <p:stCondLst>
                                    <p:cond delay="0"/>
                                  </p:stCondLst>
                                  <p:iterate type="el" backwards="0">
                                    <p:tmAbs val="0"/>
                                  </p:iterate>
                                  <p:childTnLst>
                                    <p:animEffect filter="box(out)" transition="out">
                                      <p:cBhvr>
                                        <p:cTn id="21" dur="1000" fill="hold"/>
                                        <p:tgtEl>
                                          <p:spTgt spid="376"/>
                                        </p:tgtEl>
                                      </p:cBhvr>
                                    </p:animEffect>
                                    <p:set>
                                      <p:cBhvr>
                                        <p:cTn id="22" fill="hold">
                                          <p:stCondLst>
                                            <p:cond delay="999"/>
                                          </p:stCondLst>
                                        </p:cTn>
                                        <p:tgtEl>
                                          <p:spTgt spid="37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377"/>
                                        </p:tgtEl>
                                        <p:attrNameLst>
                                          <p:attrName>style.visibility</p:attrName>
                                        </p:attrNameLst>
                                      </p:cBhvr>
                                      <p:to>
                                        <p:strVal val="visible"/>
                                      </p:to>
                                    </p:set>
                                    <p:animEffect filter="wipe(left)" transition="in">
                                      <p:cBhvr>
                                        <p:cTn id="27" dur="800"/>
                                        <p:tgtEl>
                                          <p:spTgt spid="377"/>
                                        </p:tgtEl>
                                      </p:cBhvr>
                                    </p:animEffect>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32" presetID="4" grpId="6" fill="hold">
                                  <p:stCondLst>
                                    <p:cond delay="0"/>
                                  </p:stCondLst>
                                  <p:iterate type="el" backwards="0">
                                    <p:tmAbs val="0"/>
                                  </p:iterate>
                                  <p:childTnLst>
                                    <p:animEffect filter="box(out)" transition="out">
                                      <p:cBhvr>
                                        <p:cTn id="31" dur="1000" fill="hold"/>
                                        <p:tgtEl>
                                          <p:spTgt spid="377"/>
                                        </p:tgtEl>
                                      </p:cBhvr>
                                    </p:animEffect>
                                    <p:set>
                                      <p:cBhvr>
                                        <p:cTn id="32" fill="hold">
                                          <p:stCondLst>
                                            <p:cond delay="999"/>
                                          </p:stCondLst>
                                        </p:cTn>
                                        <p:tgtEl>
                                          <p:spTgt spid="37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378"/>
                                        </p:tgtEl>
                                        <p:attrNameLst>
                                          <p:attrName>style.visibility</p:attrName>
                                        </p:attrNameLst>
                                      </p:cBhvr>
                                      <p:to>
                                        <p:strVal val="visible"/>
                                      </p:to>
                                    </p:set>
                                    <p:animEffect filter="wipe(left)" transition="in">
                                      <p:cBhvr>
                                        <p:cTn id="37" dur="800"/>
                                        <p:tgtEl>
                                          <p:spTgt spid="378"/>
                                        </p:tgtEl>
                                      </p:cBhvr>
                                    </p:animEffect>
                                  </p:childTnLst>
                                </p:cTn>
                              </p:par>
                            </p:childTnLst>
                          </p:cTn>
                        </p:par>
                      </p:childTnLst>
                    </p:cTn>
                  </p:par>
                  <p:par>
                    <p:cTn id="38" fill="hold">
                      <p:stCondLst>
                        <p:cond delay="indefinite"/>
                      </p:stCondLst>
                      <p:childTnLst>
                        <p:par>
                          <p:cTn id="39" fill="hold">
                            <p:stCondLst>
                              <p:cond delay="0"/>
                            </p:stCondLst>
                            <p:childTnLst>
                              <p:par>
                                <p:cTn id="40" presetClass="exit" nodeType="clickEffect" presetSubtype="32" presetID="4" grpId="8" fill="hold">
                                  <p:stCondLst>
                                    <p:cond delay="0"/>
                                  </p:stCondLst>
                                  <p:iterate type="el" backwards="0">
                                    <p:tmAbs val="0"/>
                                  </p:iterate>
                                  <p:childTnLst>
                                    <p:animEffect filter="box(out)" transition="out">
                                      <p:cBhvr>
                                        <p:cTn id="41" dur="1000" fill="hold"/>
                                        <p:tgtEl>
                                          <p:spTgt spid="378"/>
                                        </p:tgtEl>
                                      </p:cBhvr>
                                    </p:animEffect>
                                    <p:set>
                                      <p:cBhvr>
                                        <p:cTn id="42" fill="hold">
                                          <p:stCondLst>
                                            <p:cond delay="999"/>
                                          </p:stCondLst>
                                        </p:cTn>
                                        <p:tgtEl>
                                          <p:spTgt spid="37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2" grpId="9" fill="hold">
                                  <p:stCondLst>
                                    <p:cond delay="0"/>
                                  </p:stCondLst>
                                  <p:iterate type="el" backwards="0">
                                    <p:tmAbs val="0"/>
                                  </p:iterate>
                                  <p:childTnLst>
                                    <p:set>
                                      <p:cBhvr>
                                        <p:cTn id="46" fill="hold"/>
                                        <p:tgtEl>
                                          <p:spTgt spid="379"/>
                                        </p:tgtEl>
                                        <p:attrNameLst>
                                          <p:attrName>style.visibility</p:attrName>
                                        </p:attrNameLst>
                                      </p:cBhvr>
                                      <p:to>
                                        <p:strVal val="visible"/>
                                      </p:to>
                                    </p:set>
                                    <p:animEffect filter="wipe(left)" transition="in">
                                      <p:cBhvr>
                                        <p:cTn id="47" dur="800"/>
                                        <p:tgtEl>
                                          <p:spTgt spid="379"/>
                                        </p:tgtEl>
                                      </p:cBhvr>
                                    </p:animEffect>
                                  </p:childTnLst>
                                </p:cTn>
                              </p:par>
                            </p:childTnLst>
                          </p:cTn>
                        </p:par>
                      </p:childTnLst>
                    </p:cTn>
                  </p:par>
                  <p:par>
                    <p:cTn id="48" fill="hold">
                      <p:stCondLst>
                        <p:cond delay="indefinite"/>
                      </p:stCondLst>
                      <p:childTnLst>
                        <p:par>
                          <p:cTn id="49" fill="hold">
                            <p:stCondLst>
                              <p:cond delay="0"/>
                            </p:stCondLst>
                            <p:childTnLst>
                              <p:par>
                                <p:cTn id="50" presetClass="exit" nodeType="clickEffect" presetSubtype="32" presetID="4" grpId="10" fill="hold">
                                  <p:stCondLst>
                                    <p:cond delay="0"/>
                                  </p:stCondLst>
                                  <p:iterate type="el" backwards="0">
                                    <p:tmAbs val="0"/>
                                  </p:iterate>
                                  <p:childTnLst>
                                    <p:animEffect filter="box(out)" transition="out">
                                      <p:cBhvr>
                                        <p:cTn id="51" dur="1000" fill="hold"/>
                                        <p:tgtEl>
                                          <p:spTgt spid="379"/>
                                        </p:tgtEl>
                                      </p:cBhvr>
                                    </p:animEffect>
                                    <p:set>
                                      <p:cBhvr>
                                        <p:cTn id="52" fill="hold">
                                          <p:stCondLst>
                                            <p:cond delay="999"/>
                                          </p:stCondLst>
                                        </p:cTn>
                                        <p:tgtEl>
                                          <p:spTgt spid="3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9" grpId="9"/>
      <p:bldP build="whole" bldLvl="1" animBg="1" rev="0" advAuto="0" spid="378" grpId="7"/>
      <p:bldP build="whole" bldLvl="1" animBg="1" rev="0" advAuto="0" spid="378" grpId="8"/>
      <p:bldP build="whole" bldLvl="1" animBg="1" rev="0" advAuto="0" spid="379" grpId="10"/>
      <p:bldP build="whole" bldLvl="1" animBg="1" rev="0" advAuto="0" spid="376" grpId="3"/>
      <p:bldP build="whole" bldLvl="1" animBg="1" rev="0" advAuto="0" spid="375" grpId="1"/>
      <p:bldP build="whole" bldLvl="1" animBg="1" rev="0" advAuto="0" spid="376" grpId="4"/>
      <p:bldP build="whole" bldLvl="1" animBg="1" rev="0" advAuto="0" spid="375" grpId="2"/>
      <p:bldP build="whole" bldLvl="1" animBg="1" rev="0" advAuto="0" spid="377" grpId="5"/>
      <p:bldP build="whole" bldLvl="1" animBg="1" rev="0" advAuto="0" spid="377" grpId="6"/>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rot="16200000">
            <a:off x="6427480" y="2409082"/>
            <a:ext cx="2751140" cy="275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168" name="Shape 168"/>
          <p:cNvSpPr/>
          <p:nvPr/>
        </p:nvSpPr>
        <p:spPr>
          <a:xfrm rot="5400000">
            <a:off x="-28260" y="-1"/>
            <a:ext cx="2751139" cy="275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grpSp>
        <p:nvGrpSpPr>
          <p:cNvPr id="171" name="Group 171"/>
          <p:cNvGrpSpPr/>
          <p:nvPr/>
        </p:nvGrpSpPr>
        <p:grpSpPr>
          <a:xfrm>
            <a:off x="137060" y="609947"/>
            <a:ext cx="8856005" cy="3932317"/>
            <a:chOff x="44368" y="0"/>
            <a:chExt cx="8856003" cy="3932316"/>
          </a:xfrm>
        </p:grpSpPr>
        <p:pic>
          <p:nvPicPr>
            <p:cNvPr id="169" name="image3.jpg" descr="https://timgsa.baidu.com/timg?image&amp;quality=80&amp;size=b9999_10000&amp;sec=1571245038681&amp;di=820fdb9241b819520df2999381fc676d&amp;imgtype=0&amp;src=http%3A%2F%2Fwx1.sinaimg.cn%2Flarge%2F656381f0gy1fs3ucf6kkcj20p00e2av2.jpg"/>
            <p:cNvPicPr>
              <a:picLocks noChangeAspect="1"/>
            </p:cNvPicPr>
            <p:nvPr/>
          </p:nvPicPr>
          <p:blipFill>
            <a:blip r:embed="rId2">
              <a:extLst/>
            </a:blip>
            <a:srcRect l="0" t="2870" r="0" b="13461"/>
            <a:stretch>
              <a:fillRect/>
            </a:stretch>
          </p:blipFill>
          <p:spPr>
            <a:xfrm>
              <a:off x="44368" y="-1"/>
              <a:ext cx="8856005" cy="3932318"/>
            </a:xfrm>
            <a:prstGeom prst="rect">
              <a:avLst/>
            </a:prstGeom>
            <a:ln w="12700" cap="flat">
              <a:noFill/>
              <a:miter lim="400000"/>
            </a:ln>
            <a:effectLst/>
          </p:spPr>
        </p:pic>
        <p:sp>
          <p:nvSpPr>
            <p:cNvPr id="170" name="Shape 170"/>
            <p:cNvSpPr/>
            <p:nvPr/>
          </p:nvSpPr>
          <p:spPr>
            <a:xfrm>
              <a:off x="45311" y="9214"/>
              <a:ext cx="8851890" cy="3923102"/>
            </a:xfrm>
            <a:prstGeom prst="rect">
              <a:avLst/>
            </a:prstGeom>
            <a:solidFill>
              <a:srgbClr val="FFFFFF">
                <a:alpha val="80000"/>
              </a:srgbClr>
            </a:solidFill>
            <a:ln w="12700" cap="flat">
              <a:noFill/>
              <a:miter lim="400000"/>
            </a:ln>
            <a:effectLst>
              <a:outerShdw sx="100000" sy="100000" kx="0" ky="0" algn="b" rotWithShape="0" blurRad="254000" dist="254000" dir="5400000">
                <a:srgbClr val="000000">
                  <a:alpha val="40000"/>
                </a:srgbClr>
              </a:outerShdw>
            </a:effectLst>
          </p:spPr>
          <p:txBody>
            <a:bodyPr wrap="square" lIns="45719" tIns="45719" rIns="45719" bIns="45719" numCol="1" anchor="ctr">
              <a:noAutofit/>
            </a:bodyPr>
            <a:lstStyle/>
            <a:p>
              <a:pPr algn="ctr">
                <a:defRPr>
                  <a:solidFill>
                    <a:srgbClr val="FFFFFF"/>
                  </a:solidFill>
                </a:defRPr>
              </a:pPr>
            </a:p>
          </p:txBody>
        </p:sp>
      </p:grpSp>
      <p:sp>
        <p:nvSpPr>
          <p:cNvPr id="172" name="Shape 172"/>
          <p:cNvSpPr/>
          <p:nvPr/>
        </p:nvSpPr>
        <p:spPr>
          <a:xfrm>
            <a:off x="3658694" y="925830"/>
            <a:ext cx="6213045"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1  高效写作的基本原则</a:t>
            </a:r>
          </a:p>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2  使用主动语态的动词</a:t>
            </a:r>
          </a:p>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3  改写句子结构与段落</a:t>
            </a:r>
          </a:p>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4  图表与文章各个部分</a:t>
            </a:r>
          </a:p>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5  更多高效的写作技巧</a:t>
            </a:r>
          </a:p>
          <a:p>
            <a:pPr marL="285750" indent="-285750">
              <a:lnSpc>
                <a:spcPct val="120000"/>
              </a:lnSpc>
              <a:buSzPct val="100000"/>
              <a:buFont typeface="Arial"/>
              <a:buChar char="•"/>
              <a:defRPr b="1" sz="2500">
                <a:solidFill>
                  <a:srgbClr val="0D0D0D"/>
                </a:solidFill>
                <a:latin typeface="微软雅黑"/>
                <a:ea typeface="微软雅黑"/>
                <a:cs typeface="微软雅黑"/>
                <a:sym typeface="微软雅黑"/>
              </a:defRPr>
            </a:pPr>
            <a:r>
              <a:t>Unit 6  学术出版的道德伦理</a:t>
            </a:r>
          </a:p>
        </p:txBody>
      </p:sp>
      <p:sp>
        <p:nvSpPr>
          <p:cNvPr id="173" name="Shape 1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044319" y="2696440"/>
            <a:ext cx="193774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sz="1800">
                <a:solidFill>
                  <a:schemeClr val="accent1"/>
                </a:solidFill>
                <a:latin typeface="Arial"/>
                <a:ea typeface="Arial"/>
                <a:cs typeface="Arial"/>
                <a:sym typeface="Arial"/>
              </a:defRPr>
            </a:lvl1pPr>
          </a:lstStyle>
          <a:p>
            <a:pPr/>
            <a:r>
              <a:t>CONTENTS</a:t>
            </a:r>
          </a:p>
        </p:txBody>
      </p:sp>
      <p:sp>
        <p:nvSpPr>
          <p:cNvPr id="174" name="Shape 17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109342" y="1885021"/>
            <a:ext cx="1807694"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sz="4000">
                <a:solidFill>
                  <a:schemeClr val="accent1"/>
                </a:solidFill>
                <a:latin typeface="微软雅黑"/>
                <a:ea typeface="微软雅黑"/>
                <a:cs typeface="微软雅黑"/>
                <a:sym typeface="微软雅黑"/>
              </a:defRPr>
            </a:lvl1pPr>
          </a:lstStyle>
          <a:p>
            <a:pPr/>
            <a:r>
              <a:t>目 录</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82" name="Shape 382"/>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383" name="Shape 383"/>
          <p:cNvSpPr/>
          <p:nvPr/>
        </p:nvSpPr>
        <p:spPr>
          <a:xfrm>
            <a:off x="2462529" y="1884679"/>
            <a:ext cx="4218941" cy="164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05 Unit 5</a:t>
            </a:r>
          </a:p>
          <a:p>
            <a:pPr algn="ctr">
              <a:defRPr b="1" sz="24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更多高效的写作技巧</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86" name="Shape 38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更多高效的写作技巧</a:t>
            </a:r>
          </a:p>
        </p:txBody>
      </p:sp>
      <p:sp>
        <p:nvSpPr>
          <p:cNvPr id="387" name="Shape 387"/>
          <p:cNvSpPr/>
          <p:nvPr/>
        </p:nvSpPr>
        <p:spPr>
          <a:xfrm>
            <a:off x="426822" y="1074404"/>
            <a:ext cx="8290356" cy="5105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lvl1pPr>
          </a:lstStyle>
          <a:p>
            <a:pPr/>
            <a:r>
              <a:t>4.1 Writing manuscript（three stages）</a:t>
            </a:r>
          </a:p>
        </p:txBody>
      </p:sp>
      <p:sp>
        <p:nvSpPr>
          <p:cNvPr id="388" name="Shape 388"/>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89" name="Shape 389"/>
          <p:cNvSpPr/>
          <p:nvPr/>
        </p:nvSpPr>
        <p:spPr>
          <a:xfrm>
            <a:off x="961659" y="70077"/>
            <a:ext cx="9937" cy="576001"/>
          </a:xfrm>
          <a:prstGeom prst="line">
            <a:avLst/>
          </a:prstGeom>
          <a:ln w="12700">
            <a:solidFill>
              <a:srgbClr val="FFFFFF"/>
            </a:solidFill>
            <a:miter/>
          </a:ln>
        </p:spPr>
        <p:txBody>
          <a:bodyPr lIns="45719" rIns="45719"/>
          <a:lstStyle/>
          <a:p>
            <a:pPr/>
          </a:p>
        </p:txBody>
      </p:sp>
      <p:sp>
        <p:nvSpPr>
          <p:cNvPr id="390" name="Shape 390"/>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91" name="Chart 391"/>
          <p:cNvGraphicFramePr/>
          <p:nvPr/>
        </p:nvGraphicFramePr>
        <p:xfrm>
          <a:off x="3075139" y="2013163"/>
          <a:ext cx="2993722" cy="2378904"/>
        </p:xfrm>
        <a:graphic xmlns:a="http://schemas.openxmlformats.org/drawingml/2006/main">
          <a:graphicData uri="http://schemas.openxmlformats.org/drawingml/2006/chart">
            <c:chart xmlns:c="http://schemas.openxmlformats.org/drawingml/2006/chart" r:id="rId2"/>
          </a:graphicData>
        </a:graphic>
      </p:graphicFrame>
      <p:sp>
        <p:nvSpPr>
          <p:cNvPr id="392" name="Shape 392"/>
          <p:cNvSpPr/>
          <p:nvPr/>
        </p:nvSpPr>
        <p:spPr>
          <a:xfrm flipV="1">
            <a:off x="5040507" y="2679385"/>
            <a:ext cx="1421708" cy="243934"/>
          </a:xfrm>
          <a:prstGeom prst="line">
            <a:avLst/>
          </a:prstGeom>
          <a:ln w="12700">
            <a:solidFill>
              <a:schemeClr val="accent1"/>
            </a:solidFill>
            <a:miter/>
          </a:ln>
        </p:spPr>
        <p:txBody>
          <a:bodyPr lIns="45719" rIns="45719"/>
          <a:lstStyle/>
          <a:p>
            <a:pPr/>
          </a:p>
        </p:txBody>
      </p:sp>
      <p:sp>
        <p:nvSpPr>
          <p:cNvPr id="393" name="Shape 393"/>
          <p:cNvSpPr/>
          <p:nvPr/>
        </p:nvSpPr>
        <p:spPr>
          <a:xfrm>
            <a:off x="6102384" y="2132544"/>
            <a:ext cx="2769039" cy="18351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indent="457200" defTabSz="914400">
              <a:lnSpc>
                <a:spcPct val="90000"/>
              </a:lnSpc>
              <a:spcBef>
                <a:spcPts val="1000"/>
              </a:spcBef>
              <a:defRPr b="1" sz="2100">
                <a:solidFill>
                  <a:schemeClr val="accent1">
                    <a:lumOff val="-3333"/>
                  </a:schemeClr>
                </a:solidFill>
                <a:latin typeface="微软雅黑"/>
                <a:ea typeface="微软雅黑"/>
                <a:cs typeface="微软雅黑"/>
                <a:sym typeface="微软雅黑"/>
              </a:defRPr>
            </a:pPr>
            <a:r>
              <a:t>预写：收集、综合</a:t>
            </a:r>
          </a:p>
          <a:p>
            <a:pPr lvl="2" indent="457200" defTabSz="914400">
              <a:lnSpc>
                <a:spcPct val="90000"/>
              </a:lnSpc>
              <a:spcBef>
                <a:spcPts val="1000"/>
              </a:spcBef>
              <a:defRPr b="1" sz="2100">
                <a:solidFill>
                  <a:schemeClr val="accent1">
                    <a:lumOff val="-3333"/>
                  </a:schemeClr>
                </a:solidFill>
                <a:latin typeface="微软雅黑"/>
                <a:ea typeface="微软雅黑"/>
                <a:cs typeface="微软雅黑"/>
                <a:sym typeface="微软雅黑"/>
              </a:defRPr>
            </a:pPr>
            <a:r>
              <a:t>并整理所有事实，</a:t>
            </a:r>
          </a:p>
          <a:p>
            <a:pPr lvl="2" indent="457200" defTabSz="914400">
              <a:lnSpc>
                <a:spcPct val="90000"/>
              </a:lnSpc>
              <a:spcBef>
                <a:spcPts val="1000"/>
              </a:spcBef>
              <a:defRPr b="1" sz="2100">
                <a:solidFill>
                  <a:schemeClr val="accent1">
                    <a:lumOff val="-3333"/>
                  </a:schemeClr>
                </a:solidFill>
                <a:latin typeface="微软雅黑"/>
                <a:ea typeface="微软雅黑"/>
                <a:cs typeface="微软雅黑"/>
                <a:sym typeface="微软雅黑"/>
              </a:defRPr>
            </a:pPr>
            <a:r>
              <a:t>以及将要包含在草</a:t>
            </a:r>
          </a:p>
          <a:p>
            <a:pPr lvl="2" indent="457200" defTabSz="914400">
              <a:lnSpc>
                <a:spcPct val="90000"/>
              </a:lnSpc>
              <a:spcBef>
                <a:spcPts val="1000"/>
              </a:spcBef>
              <a:defRPr b="1" sz="2100">
                <a:solidFill>
                  <a:schemeClr val="accent1">
                    <a:lumOff val="-3333"/>
                  </a:schemeClr>
                </a:solidFill>
                <a:latin typeface="微软雅黑"/>
                <a:ea typeface="微软雅黑"/>
                <a:cs typeface="微软雅黑"/>
                <a:sym typeface="微软雅黑"/>
              </a:defRPr>
            </a:pPr>
            <a:r>
              <a:t>稿中的所有信息</a:t>
            </a:r>
          </a:p>
        </p:txBody>
      </p:sp>
      <p:sp>
        <p:nvSpPr>
          <p:cNvPr id="394" name="Shape 394"/>
          <p:cNvSpPr/>
          <p:nvPr/>
        </p:nvSpPr>
        <p:spPr>
          <a:xfrm flipV="1">
            <a:off x="2682982" y="3273109"/>
            <a:ext cx="680806" cy="499794"/>
          </a:xfrm>
          <a:prstGeom prst="line">
            <a:avLst/>
          </a:prstGeom>
          <a:ln w="12700">
            <a:solidFill>
              <a:schemeClr val="accent1"/>
            </a:solidFill>
            <a:miter/>
          </a:ln>
        </p:spPr>
        <p:txBody>
          <a:bodyPr lIns="45719" rIns="45719"/>
          <a:lstStyle/>
          <a:p>
            <a:pPr/>
          </a:p>
        </p:txBody>
      </p:sp>
      <p:sp>
        <p:nvSpPr>
          <p:cNvPr id="395" name="Shape 395"/>
          <p:cNvSpPr/>
          <p:nvPr/>
        </p:nvSpPr>
        <p:spPr>
          <a:xfrm>
            <a:off x="2942312" y="2202364"/>
            <a:ext cx="872587" cy="244237"/>
          </a:xfrm>
          <a:prstGeom prst="line">
            <a:avLst/>
          </a:prstGeom>
          <a:ln w="12700">
            <a:solidFill>
              <a:schemeClr val="accent1"/>
            </a:solidFill>
            <a:miter/>
          </a:ln>
        </p:spPr>
        <p:txBody>
          <a:bodyPr lIns="45719" rIns="45719"/>
          <a:lstStyle/>
          <a:p>
            <a:pPr/>
          </a:p>
        </p:txBody>
      </p:sp>
      <p:sp>
        <p:nvSpPr>
          <p:cNvPr id="396" name="Shape 396"/>
          <p:cNvSpPr/>
          <p:nvPr/>
        </p:nvSpPr>
        <p:spPr>
          <a:xfrm>
            <a:off x="-13274" y="3415070"/>
            <a:ext cx="2800081" cy="12700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编写第一稿：快速、</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高效地将自己的想</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法写成完整的句子 </a:t>
            </a:r>
          </a:p>
        </p:txBody>
      </p:sp>
      <p:sp>
        <p:nvSpPr>
          <p:cNvPr id="397" name="Shape 397"/>
          <p:cNvSpPr/>
          <p:nvPr/>
        </p:nvSpPr>
        <p:spPr>
          <a:xfrm>
            <a:off x="606938" y="1623952"/>
            <a:ext cx="2317482" cy="16941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修订：在第一稿</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写完后对其进行</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修订，而不是边</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写边改</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00" name="Shape 400"/>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Microsoft YaHei"/>
                <a:ea typeface="Microsoft YaHei"/>
                <a:cs typeface="Microsoft YaHei"/>
                <a:sym typeface="Microsoft YaHei"/>
              </a:defRPr>
            </a:lvl1pPr>
          </a:lstStyle>
          <a:p>
            <a:pPr/>
            <a:r>
              <a:t>更多高效的写作技巧</a:t>
            </a:r>
          </a:p>
        </p:txBody>
      </p:sp>
      <p:sp>
        <p:nvSpPr>
          <p:cNvPr id="401" name="Shape 401"/>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402" name="Shape 402"/>
          <p:cNvSpPr/>
          <p:nvPr/>
        </p:nvSpPr>
        <p:spPr>
          <a:xfrm>
            <a:off x="961659" y="70077"/>
            <a:ext cx="9937" cy="576001"/>
          </a:xfrm>
          <a:prstGeom prst="line">
            <a:avLst/>
          </a:prstGeom>
          <a:ln w="12700">
            <a:solidFill>
              <a:srgbClr val="FFFFFF"/>
            </a:solidFill>
            <a:miter/>
          </a:ln>
        </p:spPr>
        <p:txBody>
          <a:bodyPr lIns="45719" rIns="45719"/>
          <a:lstStyle/>
          <a:p>
            <a:pPr>
              <a:defRPr>
                <a:latin typeface="+mn-lt"/>
                <a:ea typeface="+mn-ea"/>
                <a:cs typeface="+mn-cs"/>
                <a:sym typeface="Calibri"/>
              </a:defRPr>
            </a:pPr>
          </a:p>
        </p:txBody>
      </p:sp>
      <p:sp>
        <p:nvSpPr>
          <p:cNvPr id="403" name="Shape 403"/>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Shape 404"/>
          <p:cNvSpPr/>
          <p:nvPr/>
        </p:nvSpPr>
        <p:spPr>
          <a:xfrm>
            <a:off x="565443" y="825129"/>
            <a:ext cx="352525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404040"/>
                </a:solidFill>
                <a:latin typeface="微软雅黑"/>
                <a:ea typeface="微软雅黑"/>
                <a:cs typeface="微软雅黑"/>
                <a:sym typeface="微软雅黑"/>
              </a:defRPr>
            </a:lvl1pPr>
          </a:lstStyle>
          <a:p>
            <a:pPr/>
            <a:r>
              <a:t>4.2 The pre-writing step</a:t>
            </a:r>
          </a:p>
        </p:txBody>
      </p:sp>
      <p:sp>
        <p:nvSpPr>
          <p:cNvPr id="405" name="Shape 405"/>
          <p:cNvSpPr/>
          <p:nvPr/>
        </p:nvSpPr>
        <p:spPr>
          <a:xfrm flipV="1">
            <a:off x="-1" y="3060131"/>
            <a:ext cx="9155725" cy="37409"/>
          </a:xfrm>
          <a:prstGeom prst="rect">
            <a:avLst/>
          </a:prstGeom>
          <a:solidFill>
            <a:srgbClr val="808080"/>
          </a:solidFill>
          <a:ln w="12700">
            <a:miter lim="400000"/>
          </a:ln>
        </p:spPr>
        <p:txBody>
          <a:bodyPr lIns="45719" rIns="45719" anchor="ctr"/>
          <a:lstStyle/>
          <a:p>
            <a:pPr algn="ctr">
              <a:defRPr sz="2400">
                <a:solidFill>
                  <a:srgbClr val="FFFFFF"/>
                </a:solidFill>
                <a:latin typeface="+mn-lt"/>
                <a:ea typeface="+mn-ea"/>
                <a:cs typeface="+mn-cs"/>
                <a:sym typeface="Calibri"/>
              </a:defRPr>
            </a:pPr>
          </a:p>
        </p:txBody>
      </p:sp>
      <p:grpSp>
        <p:nvGrpSpPr>
          <p:cNvPr id="409" name="Group 409"/>
          <p:cNvGrpSpPr/>
          <p:nvPr/>
        </p:nvGrpSpPr>
        <p:grpSpPr>
          <a:xfrm>
            <a:off x="611283" y="1433908"/>
            <a:ext cx="2031631" cy="1663632"/>
            <a:chOff x="0" y="0"/>
            <a:chExt cx="2031629" cy="1663630"/>
          </a:xfrm>
        </p:grpSpPr>
        <p:sp>
          <p:nvSpPr>
            <p:cNvPr id="406" name="Shape 406"/>
            <p:cNvSpPr/>
            <p:nvPr/>
          </p:nvSpPr>
          <p:spPr>
            <a:xfrm>
              <a:off x="304706" y="1508610"/>
              <a:ext cx="172911" cy="155021"/>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07" name="Shape 407"/>
            <p:cNvSpPr/>
            <p:nvPr/>
          </p:nvSpPr>
          <p:spPr>
            <a:xfrm flipH="1" rot="10800000">
              <a:off x="0" y="-1"/>
              <a:ext cx="2031630" cy="1269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2315"/>
                  </a:lnTo>
                  <a:lnTo>
                    <a:pt x="5224" y="2315"/>
                  </a:lnTo>
                  <a:lnTo>
                    <a:pt x="4159" y="0"/>
                  </a:lnTo>
                  <a:lnTo>
                    <a:pt x="3094" y="2315"/>
                  </a:lnTo>
                  <a:lnTo>
                    <a:pt x="0" y="2315"/>
                  </a:lnTo>
                  <a:close/>
                </a:path>
              </a:pathLst>
            </a:custGeom>
            <a:solidFill>
              <a:schemeClr val="accent1"/>
            </a:solidFill>
            <a:ln w="12700" cap="flat">
              <a:noFill/>
              <a:miter lim="400000"/>
            </a:ln>
            <a:effectLst/>
          </p:spPr>
          <p:txBody>
            <a:bodyPr wrap="square" lIns="45719" tIns="45719" rIns="45719" bIns="45719" numCol="1" anchor="ctr">
              <a:noAutofit/>
            </a:bodyPr>
            <a:lstStyle/>
            <a:p>
              <a:pPr algn="r">
                <a:defRPr sz="2400">
                  <a:solidFill>
                    <a:srgbClr val="FFFFFF"/>
                  </a:solidFill>
                  <a:latin typeface="+mn-lt"/>
                  <a:ea typeface="+mn-ea"/>
                  <a:cs typeface="+mn-cs"/>
                  <a:sym typeface="Calibri"/>
                </a:defRPr>
              </a:pPr>
            </a:p>
          </p:txBody>
        </p:sp>
        <p:sp>
          <p:nvSpPr>
            <p:cNvPr id="408" name="Shape 408"/>
            <p:cNvSpPr/>
            <p:nvPr/>
          </p:nvSpPr>
          <p:spPr>
            <a:xfrm flipH="1">
              <a:off x="391161" y="1269370"/>
              <a:ext cx="1" cy="239239"/>
            </a:xfrm>
            <a:prstGeom prst="line">
              <a:avLst/>
            </a:prstGeom>
            <a:noFill/>
            <a:ln w="19050" cap="flat">
              <a:solidFill>
                <a:schemeClr val="accent1"/>
              </a:solidFill>
              <a:prstDash val="sysDot"/>
              <a:miter lim="800000"/>
            </a:ln>
            <a:effectLst/>
          </p:spPr>
          <p:txBody>
            <a:bodyPr wrap="square" lIns="45719" tIns="45719" rIns="45719" bIns="45719" numCol="1" anchor="t">
              <a:noAutofit/>
            </a:bodyPr>
            <a:lstStyle/>
            <a:p>
              <a:pPr>
                <a:defRPr>
                  <a:latin typeface="+mn-lt"/>
                  <a:ea typeface="+mn-ea"/>
                  <a:cs typeface="+mn-cs"/>
                  <a:sym typeface="Calibri"/>
                </a:defRPr>
              </a:pPr>
            </a:p>
          </p:txBody>
        </p:sp>
      </p:grpSp>
      <p:grpSp>
        <p:nvGrpSpPr>
          <p:cNvPr id="413" name="Group 413"/>
          <p:cNvGrpSpPr/>
          <p:nvPr/>
        </p:nvGrpSpPr>
        <p:grpSpPr>
          <a:xfrm>
            <a:off x="2534151" y="3052221"/>
            <a:ext cx="2031631" cy="1668820"/>
            <a:chOff x="0" y="0"/>
            <a:chExt cx="2031629" cy="1668819"/>
          </a:xfrm>
        </p:grpSpPr>
        <p:sp>
          <p:nvSpPr>
            <p:cNvPr id="410" name="Shape 410"/>
            <p:cNvSpPr/>
            <p:nvPr/>
          </p:nvSpPr>
          <p:spPr>
            <a:xfrm>
              <a:off x="301533" y="0"/>
              <a:ext cx="172911" cy="155021"/>
            </a:xfrm>
            <a:prstGeom prst="ellipse">
              <a:avLst/>
            </a:prstGeom>
            <a:solidFill>
              <a:srgbClr val="AB8601"/>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11" name="Shape 411"/>
            <p:cNvSpPr/>
            <p:nvPr/>
          </p:nvSpPr>
          <p:spPr>
            <a:xfrm>
              <a:off x="0" y="399448"/>
              <a:ext cx="2031630" cy="1269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2315"/>
                  </a:lnTo>
                  <a:lnTo>
                    <a:pt x="5224" y="2315"/>
                  </a:lnTo>
                  <a:lnTo>
                    <a:pt x="4159" y="0"/>
                  </a:lnTo>
                  <a:lnTo>
                    <a:pt x="3094" y="2315"/>
                  </a:lnTo>
                  <a:lnTo>
                    <a:pt x="0" y="2315"/>
                  </a:lnTo>
                  <a:close/>
                </a:path>
              </a:pathLst>
            </a:custGeom>
            <a:solidFill>
              <a:srgbClr val="AB8601"/>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12" name="Shape 412"/>
            <p:cNvSpPr/>
            <p:nvPr/>
          </p:nvSpPr>
          <p:spPr>
            <a:xfrm>
              <a:off x="387988" y="155020"/>
              <a:ext cx="3174" cy="244428"/>
            </a:xfrm>
            <a:prstGeom prst="line">
              <a:avLst/>
            </a:prstGeom>
            <a:noFill/>
            <a:ln w="19050" cap="flat">
              <a:solidFill>
                <a:srgbClr val="AB8601"/>
              </a:solidFill>
              <a:prstDash val="sysDot"/>
              <a:miter lim="800000"/>
            </a:ln>
            <a:effectLst/>
          </p:spPr>
          <p:txBody>
            <a:bodyPr wrap="square" lIns="45719" tIns="45719" rIns="45719" bIns="45719" numCol="1" anchor="t">
              <a:noAutofit/>
            </a:bodyPr>
            <a:lstStyle/>
            <a:p>
              <a:pPr>
                <a:defRPr>
                  <a:latin typeface="+mn-lt"/>
                  <a:ea typeface="+mn-ea"/>
                  <a:cs typeface="+mn-cs"/>
                  <a:sym typeface="Calibri"/>
                </a:defRPr>
              </a:pPr>
            </a:p>
          </p:txBody>
        </p:sp>
      </p:grpSp>
      <p:grpSp>
        <p:nvGrpSpPr>
          <p:cNvPr id="417" name="Group 417"/>
          <p:cNvGrpSpPr/>
          <p:nvPr/>
        </p:nvGrpSpPr>
        <p:grpSpPr>
          <a:xfrm>
            <a:off x="4446685" y="1433908"/>
            <a:ext cx="2031630" cy="1663632"/>
            <a:chOff x="0" y="0"/>
            <a:chExt cx="2031629" cy="1663630"/>
          </a:xfrm>
        </p:grpSpPr>
        <p:sp>
          <p:nvSpPr>
            <p:cNvPr id="414" name="Shape 414"/>
            <p:cNvSpPr/>
            <p:nvPr/>
          </p:nvSpPr>
          <p:spPr>
            <a:xfrm>
              <a:off x="309109" y="1508610"/>
              <a:ext cx="172911" cy="15502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15" name="Shape 415"/>
            <p:cNvSpPr/>
            <p:nvPr/>
          </p:nvSpPr>
          <p:spPr>
            <a:xfrm flipH="1" rot="10800000">
              <a:off x="0" y="-1"/>
              <a:ext cx="2031630" cy="1269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2315"/>
                  </a:lnTo>
                  <a:lnTo>
                    <a:pt x="5224" y="2315"/>
                  </a:lnTo>
                  <a:lnTo>
                    <a:pt x="4159" y="0"/>
                  </a:lnTo>
                  <a:lnTo>
                    <a:pt x="3094" y="2315"/>
                  </a:lnTo>
                  <a:lnTo>
                    <a:pt x="0" y="2315"/>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16" name="Shape 416"/>
            <p:cNvSpPr/>
            <p:nvPr/>
          </p:nvSpPr>
          <p:spPr>
            <a:xfrm>
              <a:off x="391160" y="1269370"/>
              <a:ext cx="4404" cy="239239"/>
            </a:xfrm>
            <a:prstGeom prst="line">
              <a:avLst/>
            </a:prstGeom>
            <a:noFill/>
            <a:ln w="19050" cap="flat">
              <a:solidFill>
                <a:schemeClr val="accent3"/>
              </a:solidFill>
              <a:prstDash val="sysDot"/>
              <a:miter lim="800000"/>
            </a:ln>
            <a:effectLst/>
          </p:spPr>
          <p:txBody>
            <a:bodyPr wrap="square" lIns="45719" tIns="45719" rIns="45719" bIns="45719" numCol="1" anchor="t">
              <a:noAutofit/>
            </a:bodyPr>
            <a:lstStyle/>
            <a:p>
              <a:pPr>
                <a:defRPr>
                  <a:latin typeface="+mn-lt"/>
                  <a:ea typeface="+mn-ea"/>
                  <a:cs typeface="+mn-cs"/>
                  <a:sym typeface="Calibri"/>
                </a:defRPr>
              </a:pPr>
            </a:p>
          </p:txBody>
        </p:sp>
      </p:grpSp>
      <p:grpSp>
        <p:nvGrpSpPr>
          <p:cNvPr id="422" name="Group 422"/>
          <p:cNvGrpSpPr/>
          <p:nvPr/>
        </p:nvGrpSpPr>
        <p:grpSpPr>
          <a:xfrm>
            <a:off x="6361271" y="3035865"/>
            <a:ext cx="2031630" cy="1701531"/>
            <a:chOff x="0" y="0"/>
            <a:chExt cx="2031629" cy="1701530"/>
          </a:xfrm>
        </p:grpSpPr>
        <p:sp>
          <p:nvSpPr>
            <p:cNvPr id="418" name="Shape 418"/>
            <p:cNvSpPr/>
            <p:nvPr/>
          </p:nvSpPr>
          <p:spPr>
            <a:xfrm>
              <a:off x="300563" y="0"/>
              <a:ext cx="172911" cy="155021"/>
            </a:xfrm>
            <a:prstGeom prst="ellipse">
              <a:avLst/>
            </a:prstGeom>
            <a:solidFill>
              <a:srgbClr val="44546A"/>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19" name="Shape 419"/>
            <p:cNvSpPr/>
            <p:nvPr/>
          </p:nvSpPr>
          <p:spPr>
            <a:xfrm>
              <a:off x="0" y="432159"/>
              <a:ext cx="2031630" cy="1269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2315"/>
                  </a:lnTo>
                  <a:lnTo>
                    <a:pt x="5224" y="2315"/>
                  </a:lnTo>
                  <a:lnTo>
                    <a:pt x="4159" y="0"/>
                  </a:lnTo>
                  <a:lnTo>
                    <a:pt x="3094" y="2315"/>
                  </a:lnTo>
                  <a:lnTo>
                    <a:pt x="0" y="2315"/>
                  </a:lnTo>
                  <a:close/>
                </a:path>
              </a:pathLst>
            </a:custGeom>
            <a:solidFill>
              <a:srgbClr val="44546A"/>
            </a:solidFill>
            <a:ln w="12700" cap="flat">
              <a:noFill/>
              <a:miter lim="400000"/>
            </a:ln>
            <a:effectLst/>
          </p:spPr>
          <p:txBody>
            <a:bodyPr wrap="square" lIns="45719" tIns="45719" rIns="45719" bIns="45719" numCol="1" anchor="ctr">
              <a:noAutofit/>
            </a:bodyPr>
            <a:lstStyle/>
            <a:p>
              <a:pPr algn="ctr">
                <a:defRPr sz="2400">
                  <a:solidFill>
                    <a:srgbClr val="FFFFFF"/>
                  </a:solidFill>
                  <a:latin typeface="+mn-lt"/>
                  <a:ea typeface="+mn-ea"/>
                  <a:cs typeface="+mn-cs"/>
                  <a:sym typeface="Calibri"/>
                </a:defRPr>
              </a:pPr>
            </a:p>
          </p:txBody>
        </p:sp>
        <p:sp>
          <p:nvSpPr>
            <p:cNvPr id="420" name="Shape 420"/>
            <p:cNvSpPr/>
            <p:nvPr/>
          </p:nvSpPr>
          <p:spPr>
            <a:xfrm>
              <a:off x="76559" y="563924"/>
              <a:ext cx="1878507"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189">
                <a:lnSpc>
                  <a:spcPct val="130000"/>
                </a:lnSpc>
                <a:defRPr sz="1400">
                  <a:solidFill>
                    <a:srgbClr val="FFFFFF"/>
                  </a:solidFill>
                  <a:latin typeface="微软雅黑"/>
                  <a:ea typeface="微软雅黑"/>
                  <a:cs typeface="微软雅黑"/>
                  <a:sym typeface="微软雅黑"/>
                </a:defRPr>
              </a:lvl1pPr>
            </a:lstStyle>
            <a:p>
              <a:pPr/>
              <a:r>
                <a:t>将谈论同一件事，则应将它们全部合为一个段落或放在一起</a:t>
              </a:r>
            </a:p>
          </p:txBody>
        </p:sp>
        <p:sp>
          <p:nvSpPr>
            <p:cNvPr id="421" name="Shape 421"/>
            <p:cNvSpPr/>
            <p:nvPr/>
          </p:nvSpPr>
          <p:spPr>
            <a:xfrm flipH="1" flipV="1">
              <a:off x="387019" y="155020"/>
              <a:ext cx="4143" cy="277139"/>
            </a:xfrm>
            <a:prstGeom prst="line">
              <a:avLst/>
            </a:prstGeom>
            <a:noFill/>
            <a:ln w="19050" cap="flat">
              <a:solidFill>
                <a:srgbClr val="44546A"/>
              </a:solidFill>
              <a:prstDash val="sysDot"/>
              <a:miter lim="800000"/>
            </a:ln>
            <a:effectLst/>
          </p:spPr>
          <p:txBody>
            <a:bodyPr wrap="square" lIns="45719" tIns="45719" rIns="45719" bIns="45719" numCol="1" anchor="t">
              <a:noAutofit/>
            </a:bodyPr>
            <a:lstStyle/>
            <a:p>
              <a:pPr>
                <a:defRPr>
                  <a:latin typeface="+mn-lt"/>
                  <a:ea typeface="+mn-ea"/>
                  <a:cs typeface="+mn-cs"/>
                  <a:sym typeface="Calibri"/>
                </a:defRPr>
              </a:pPr>
            </a:p>
          </p:txBody>
        </p:sp>
      </p:grpSp>
      <p:sp>
        <p:nvSpPr>
          <p:cNvPr id="423" name="Shape 423"/>
          <p:cNvSpPr/>
          <p:nvPr/>
        </p:nvSpPr>
        <p:spPr>
          <a:xfrm>
            <a:off x="717985" y="1583270"/>
            <a:ext cx="181822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FFFFFF"/>
                </a:solidFill>
                <a:latin typeface="微软雅黑"/>
                <a:ea typeface="微软雅黑"/>
                <a:cs typeface="微软雅黑"/>
                <a:sym typeface="微软雅黑"/>
              </a:defRPr>
            </a:lvl1pPr>
          </a:lstStyle>
          <a:p>
            <a:pPr/>
            <a:r>
              <a:t>收集并阅读大量的手稿和文档，提取其中的关键信息</a:t>
            </a:r>
          </a:p>
        </p:txBody>
      </p:sp>
      <p:sp>
        <p:nvSpPr>
          <p:cNvPr id="424" name="Shape 424"/>
          <p:cNvSpPr/>
          <p:nvPr/>
        </p:nvSpPr>
        <p:spPr>
          <a:xfrm>
            <a:off x="4553386" y="1583270"/>
            <a:ext cx="181822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FFFFFF"/>
                </a:solidFill>
                <a:latin typeface="微软雅黑"/>
                <a:ea typeface="微软雅黑"/>
                <a:cs typeface="微软雅黑"/>
                <a:sym typeface="微软雅黑"/>
              </a:defRPr>
            </a:lvl1pPr>
          </a:lstStyle>
          <a:p>
            <a:pPr/>
            <a:r>
              <a:t>可以使用路线图布置全局，使其更有条理性</a:t>
            </a:r>
          </a:p>
        </p:txBody>
      </p:sp>
      <p:sp>
        <p:nvSpPr>
          <p:cNvPr id="425" name="Shape 425"/>
          <p:cNvSpPr/>
          <p:nvPr/>
        </p:nvSpPr>
        <p:spPr>
          <a:xfrm>
            <a:off x="2640853" y="3720959"/>
            <a:ext cx="181822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FFFFFF"/>
                </a:solidFill>
                <a:latin typeface="微软雅黑"/>
                <a:ea typeface="微软雅黑"/>
                <a:cs typeface="微软雅黑"/>
                <a:sym typeface="微软雅黑"/>
              </a:defRPr>
            </a:lvl1pPr>
          </a:lstStyle>
          <a:p>
            <a:pPr/>
            <a:r>
              <a:t>将所有原始资料都归档到文件夹中，并做好分类</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28" name="Shape 428"/>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更多高效的写作技巧</a:t>
            </a:r>
          </a:p>
        </p:txBody>
      </p:sp>
      <p:sp>
        <p:nvSpPr>
          <p:cNvPr id="429" name="Shape 429"/>
          <p:cNvSpPr/>
          <p:nvPr/>
        </p:nvSpPr>
        <p:spPr>
          <a:xfrm>
            <a:off x="426822" y="1074404"/>
            <a:ext cx="8290356" cy="2429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4.3 Tips for final draft</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1.检查一致性，尤其是文章中数字／数据的一致性，包括文章前后数据的一致性以及图表中数据的一致性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2.检查参考文献，确保所引用的文献中的观点与自己的观点一致；要引用资料的原始来源而不是次要来源（B引用了A，C引用了B，D引用了C，以此类推），</a:t>
            </a:r>
            <a:r>
              <a:rPr>
                <a:solidFill>
                  <a:srgbClr val="FF2600"/>
                </a:solidFill>
              </a:rPr>
              <a:t>避免“引文传播”</a:t>
            </a:r>
          </a:p>
        </p:txBody>
      </p:sp>
      <p:sp>
        <p:nvSpPr>
          <p:cNvPr id="430" name="Shape 430"/>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431" name="Shape 431"/>
          <p:cNvSpPr/>
          <p:nvPr/>
        </p:nvSpPr>
        <p:spPr>
          <a:xfrm>
            <a:off x="961659" y="70077"/>
            <a:ext cx="9937" cy="576001"/>
          </a:xfrm>
          <a:prstGeom prst="line">
            <a:avLst/>
          </a:prstGeom>
          <a:ln w="12700">
            <a:solidFill>
              <a:srgbClr val="FFFFFF"/>
            </a:solidFill>
            <a:miter/>
          </a:ln>
        </p:spPr>
        <p:txBody>
          <a:bodyPr lIns="45719" rIns="45719"/>
          <a:lstStyle/>
          <a:p>
            <a:pPr/>
          </a:p>
        </p:txBody>
      </p:sp>
      <p:sp>
        <p:nvSpPr>
          <p:cNvPr id="432" name="Shape 432"/>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35" name="Shape 435"/>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36" name="Shape 436"/>
          <p:cNvSpPr/>
          <p:nvPr/>
        </p:nvSpPr>
        <p:spPr>
          <a:xfrm>
            <a:off x="2462529" y="1770379"/>
            <a:ext cx="4218941" cy="181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06 Unit 6</a:t>
            </a:r>
          </a:p>
          <a:p>
            <a:pPr algn="ctr">
              <a:defRPr b="1" sz="36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学术出版的道德伦理</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39" name="Shape 439"/>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学术出版的道德伦理</a:t>
            </a:r>
          </a:p>
        </p:txBody>
      </p:sp>
      <p:sp>
        <p:nvSpPr>
          <p:cNvPr id="440" name="Shape 440"/>
          <p:cNvSpPr/>
          <p:nvPr/>
        </p:nvSpPr>
        <p:spPr>
          <a:xfrm>
            <a:off x="426822" y="878121"/>
            <a:ext cx="8290356" cy="5105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lvl1pPr>
          </a:lstStyle>
          <a:p>
            <a:pPr/>
            <a:r>
              <a:t>6.1 Plagiarism（剽窃）</a:t>
            </a:r>
          </a:p>
        </p:txBody>
      </p:sp>
      <p:sp>
        <p:nvSpPr>
          <p:cNvPr id="441" name="Shape 441"/>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442" name="Shape 442"/>
          <p:cNvSpPr/>
          <p:nvPr/>
        </p:nvSpPr>
        <p:spPr>
          <a:xfrm>
            <a:off x="961659" y="70077"/>
            <a:ext cx="9937" cy="576001"/>
          </a:xfrm>
          <a:prstGeom prst="line">
            <a:avLst/>
          </a:prstGeom>
          <a:ln w="12700">
            <a:solidFill>
              <a:srgbClr val="FFFFFF"/>
            </a:solidFill>
            <a:miter/>
          </a:ln>
        </p:spPr>
        <p:txBody>
          <a:bodyPr lIns="45719" rIns="45719"/>
          <a:lstStyle/>
          <a:p>
            <a:pPr/>
          </a:p>
        </p:txBody>
      </p:sp>
      <p:sp>
        <p:nvSpPr>
          <p:cNvPr id="443" name="Shape 443"/>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46" name="Group 446"/>
          <p:cNvGrpSpPr/>
          <p:nvPr/>
        </p:nvGrpSpPr>
        <p:grpSpPr>
          <a:xfrm>
            <a:off x="195119" y="1354927"/>
            <a:ext cx="4187851" cy="3304540"/>
            <a:chOff x="0" y="0"/>
            <a:chExt cx="4187849" cy="3304539"/>
          </a:xfrm>
        </p:grpSpPr>
        <p:sp>
          <p:nvSpPr>
            <p:cNvPr id="445" name="Shape 445"/>
            <p:cNvSpPr/>
            <p:nvPr/>
          </p:nvSpPr>
          <p:spPr>
            <a:xfrm>
              <a:off x="215900" y="139699"/>
              <a:ext cx="3756050" cy="2745741"/>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228600" indent="-228600" defTabSz="914400">
                <a:lnSpc>
                  <a:spcPct val="90000"/>
                </a:lnSpc>
                <a:spcBef>
                  <a:spcPts val="1000"/>
                </a:spcBef>
                <a:buSzPct val="100000"/>
                <a:buFont typeface="Arial"/>
                <a:buChar char="•"/>
                <a:defRPr b="1" sz="2200">
                  <a:latin typeface="微软雅黑"/>
                  <a:ea typeface="微软雅黑"/>
                  <a:cs typeface="微软雅黑"/>
                  <a:sym typeface="微软雅黑"/>
                </a:defRPr>
              </a:pPr>
              <a:r>
                <a:t>剽窃的两种体现</a:t>
              </a:r>
            </a:p>
            <a:p>
              <a:pPr defTabSz="914400">
                <a:lnSpc>
                  <a:spcPct val="90000"/>
                </a:lnSpc>
                <a:spcBef>
                  <a:spcPts val="1000"/>
                </a:spcBef>
                <a:defRPr b="1" sz="1800">
                  <a:latin typeface="微软雅黑"/>
                  <a:ea typeface="微软雅黑"/>
                  <a:cs typeface="微软雅黑"/>
                  <a:sym typeface="微软雅黑"/>
                </a:defRPr>
              </a:pPr>
              <a:r>
                <a:t>1.不是只有截取大段文字才叫剽窃，将别人的一个句子甚至是一个句子的一部分放入自己的文章中也可以构成剽窃</a:t>
              </a:r>
            </a:p>
            <a:p>
              <a:pPr defTabSz="914400">
                <a:lnSpc>
                  <a:spcPct val="90000"/>
                </a:lnSpc>
                <a:spcBef>
                  <a:spcPts val="1000"/>
                </a:spcBef>
                <a:defRPr b="1" sz="1800">
                  <a:latin typeface="微软雅黑"/>
                  <a:ea typeface="微软雅黑"/>
                  <a:cs typeface="微软雅黑"/>
                  <a:sym typeface="微软雅黑"/>
                </a:defRPr>
              </a:pPr>
              <a:r>
                <a:t>2.“自窃”，即从自己以前发表的论文中直接截取内容到另一份论文中，也是不道德的</a:t>
              </a:r>
            </a:p>
          </p:txBody>
        </p:sp>
        <p:pic>
          <p:nvPicPr>
            <p:cNvPr id="444" name=""/>
            <p:cNvPicPr>
              <a:picLocks noChangeAspect="0"/>
            </p:cNvPicPr>
            <p:nvPr/>
          </p:nvPicPr>
          <p:blipFill>
            <a:blip r:embed="rId2">
              <a:extLst/>
            </a:blip>
            <a:stretch>
              <a:fillRect/>
            </a:stretch>
          </p:blipFill>
          <p:spPr>
            <a:xfrm>
              <a:off x="-1" y="0"/>
              <a:ext cx="4187851" cy="3304540"/>
            </a:xfrm>
            <a:prstGeom prst="rect">
              <a:avLst/>
            </a:prstGeom>
            <a:effectLst/>
          </p:spPr>
        </p:pic>
      </p:grpSp>
      <p:grpSp>
        <p:nvGrpSpPr>
          <p:cNvPr id="449" name="Group 449"/>
          <p:cNvGrpSpPr/>
          <p:nvPr/>
        </p:nvGrpSpPr>
        <p:grpSpPr>
          <a:xfrm>
            <a:off x="4718755" y="1348105"/>
            <a:ext cx="4187850" cy="2447290"/>
            <a:chOff x="0" y="0"/>
            <a:chExt cx="4187849" cy="2447289"/>
          </a:xfrm>
        </p:grpSpPr>
        <p:sp>
          <p:nvSpPr>
            <p:cNvPr id="448" name="Shape 448"/>
            <p:cNvSpPr/>
            <p:nvPr/>
          </p:nvSpPr>
          <p:spPr>
            <a:xfrm>
              <a:off x="215900" y="139700"/>
              <a:ext cx="3756050" cy="1888490"/>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228600" indent="-228600" defTabSz="914400">
                <a:lnSpc>
                  <a:spcPct val="90000"/>
                </a:lnSpc>
                <a:spcBef>
                  <a:spcPts val="1000"/>
                </a:spcBef>
                <a:buSzPct val="100000"/>
                <a:buFont typeface="Arial"/>
                <a:buChar char="•"/>
                <a:defRPr b="1" sz="2200">
                  <a:latin typeface="微软雅黑"/>
                  <a:ea typeface="微软雅黑"/>
                  <a:cs typeface="微软雅黑"/>
                  <a:sym typeface="微软雅黑"/>
                </a:defRPr>
              </a:pPr>
              <a:r>
                <a:t>如何避免？</a:t>
              </a:r>
            </a:p>
            <a:p>
              <a:pPr defTabSz="914400">
                <a:lnSpc>
                  <a:spcPct val="90000"/>
                </a:lnSpc>
                <a:spcBef>
                  <a:spcPts val="1000"/>
                </a:spcBef>
                <a:defRPr b="1" sz="1800">
                  <a:solidFill>
                    <a:srgbClr val="404040"/>
                  </a:solidFill>
                  <a:latin typeface="微软雅黑"/>
                  <a:ea typeface="微软雅黑"/>
                  <a:cs typeface="微软雅黑"/>
                  <a:sym typeface="微软雅黑"/>
                </a:defRPr>
              </a:pPr>
              <a:r>
                <a:t>1.写作时要对材料有足够的了解，然后得出自己的结论和想法</a:t>
              </a:r>
            </a:p>
            <a:p>
              <a:pPr defTabSz="914400">
                <a:lnSpc>
                  <a:spcPct val="90000"/>
                </a:lnSpc>
                <a:spcBef>
                  <a:spcPts val="1000"/>
                </a:spcBef>
                <a:defRPr b="1" sz="1800">
                  <a:solidFill>
                    <a:srgbClr val="404040"/>
                  </a:solidFill>
                  <a:latin typeface="微软雅黑"/>
                  <a:ea typeface="微软雅黑"/>
                  <a:cs typeface="微软雅黑"/>
                  <a:sym typeface="微软雅黑"/>
                </a:defRPr>
              </a:pPr>
              <a:r>
                <a:t>2.如果需要使用别人的成果，则必须注明引用来源</a:t>
              </a:r>
            </a:p>
          </p:txBody>
        </p:sp>
        <p:pic>
          <p:nvPicPr>
            <p:cNvPr id="447" name=""/>
            <p:cNvPicPr>
              <a:picLocks noChangeAspect="0"/>
            </p:cNvPicPr>
            <p:nvPr/>
          </p:nvPicPr>
          <p:blipFill>
            <a:blip r:embed="rId3">
              <a:extLst/>
            </a:blip>
            <a:stretch>
              <a:fillRect/>
            </a:stretch>
          </p:blipFill>
          <p:spPr>
            <a:xfrm>
              <a:off x="-1" y="0"/>
              <a:ext cx="4187851" cy="2447290"/>
            </a:xfrm>
            <a:prstGeom prst="rect">
              <a:avLst/>
            </a:prstGeom>
            <a:effectLst/>
          </p:spPr>
        </p:pic>
      </p:gr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52" name="Shape 45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学术出版的道德伦理</a:t>
            </a:r>
          </a:p>
        </p:txBody>
      </p:sp>
      <p:sp>
        <p:nvSpPr>
          <p:cNvPr id="453" name="Shape 453"/>
          <p:cNvSpPr/>
          <p:nvPr/>
        </p:nvSpPr>
        <p:spPr>
          <a:xfrm>
            <a:off x="426822" y="878121"/>
            <a:ext cx="8290356" cy="5105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lvl1pPr>
          </a:lstStyle>
          <a:p>
            <a:pPr/>
            <a:r>
              <a:t>6.2 Authorship（作者）</a:t>
            </a:r>
          </a:p>
        </p:txBody>
      </p:sp>
      <p:sp>
        <p:nvSpPr>
          <p:cNvPr id="454" name="Shape 454"/>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455" name="Shape 455"/>
          <p:cNvSpPr/>
          <p:nvPr/>
        </p:nvSpPr>
        <p:spPr>
          <a:xfrm>
            <a:off x="961659" y="70077"/>
            <a:ext cx="9937" cy="576001"/>
          </a:xfrm>
          <a:prstGeom prst="line">
            <a:avLst/>
          </a:prstGeom>
          <a:ln w="12700">
            <a:solidFill>
              <a:srgbClr val="FFFFFF"/>
            </a:solidFill>
            <a:miter/>
          </a:ln>
        </p:spPr>
        <p:txBody>
          <a:bodyPr lIns="45719" rIns="45719"/>
          <a:lstStyle/>
          <a:p>
            <a:pPr/>
          </a:p>
        </p:txBody>
      </p:sp>
      <p:sp>
        <p:nvSpPr>
          <p:cNvPr id="456" name="Shape 456"/>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9" name="Group 459"/>
          <p:cNvGrpSpPr/>
          <p:nvPr/>
        </p:nvGrpSpPr>
        <p:grpSpPr>
          <a:xfrm>
            <a:off x="195119" y="1354927"/>
            <a:ext cx="4187851" cy="2974341"/>
            <a:chOff x="0" y="0"/>
            <a:chExt cx="4187849" cy="2974339"/>
          </a:xfrm>
        </p:grpSpPr>
        <p:sp>
          <p:nvSpPr>
            <p:cNvPr id="458" name="Shape 458"/>
            <p:cNvSpPr/>
            <p:nvPr/>
          </p:nvSpPr>
          <p:spPr>
            <a:xfrm>
              <a:off x="215900" y="139699"/>
              <a:ext cx="3756050" cy="241554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要成为一篇论文的作者，需要满足以下要求：</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（1）充分参与研究工作或论文撰写</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（2）足够了解论文内容</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（3）对论文承担法律责任</a:t>
              </a:r>
            </a:p>
          </p:txBody>
        </p:sp>
        <p:pic>
          <p:nvPicPr>
            <p:cNvPr id="457" name=""/>
            <p:cNvPicPr>
              <a:picLocks noChangeAspect="0"/>
            </p:cNvPicPr>
            <p:nvPr/>
          </p:nvPicPr>
          <p:blipFill>
            <a:blip r:embed="rId2">
              <a:extLst/>
            </a:blip>
            <a:stretch>
              <a:fillRect/>
            </a:stretch>
          </p:blipFill>
          <p:spPr>
            <a:xfrm>
              <a:off x="-1" y="-1"/>
              <a:ext cx="4187851" cy="2974341"/>
            </a:xfrm>
            <a:prstGeom prst="rect">
              <a:avLst/>
            </a:prstGeom>
            <a:effectLst/>
          </p:spPr>
        </p:pic>
      </p:grpSp>
      <p:grpSp>
        <p:nvGrpSpPr>
          <p:cNvPr id="462" name="Group 462"/>
          <p:cNvGrpSpPr/>
          <p:nvPr/>
        </p:nvGrpSpPr>
        <p:grpSpPr>
          <a:xfrm>
            <a:off x="4718755" y="1348105"/>
            <a:ext cx="4187850" cy="3215640"/>
            <a:chOff x="0" y="0"/>
            <a:chExt cx="4187849" cy="3215639"/>
          </a:xfrm>
        </p:grpSpPr>
        <p:sp>
          <p:nvSpPr>
            <p:cNvPr id="461" name="Shape 461"/>
            <p:cNvSpPr/>
            <p:nvPr/>
          </p:nvSpPr>
          <p:spPr>
            <a:xfrm>
              <a:off x="215900" y="139699"/>
              <a:ext cx="3756050" cy="2656841"/>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作者的顺序</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（1）第一作者通常是撰写论文草稿的人或收集数据的人</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（2）最后一位作者通常是实验室或研究团队的负责人</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（3）中间作者应当按贡献度进行排序</a:t>
              </a:r>
            </a:p>
          </p:txBody>
        </p:sp>
        <p:pic>
          <p:nvPicPr>
            <p:cNvPr id="460" name=""/>
            <p:cNvPicPr>
              <a:picLocks noChangeAspect="0"/>
            </p:cNvPicPr>
            <p:nvPr/>
          </p:nvPicPr>
          <p:blipFill>
            <a:blip r:embed="rId3">
              <a:extLst/>
            </a:blip>
            <a:stretch>
              <a:fillRect/>
            </a:stretch>
          </p:blipFill>
          <p:spPr>
            <a:xfrm>
              <a:off x="-1" y="0"/>
              <a:ext cx="4187851" cy="3215640"/>
            </a:xfrm>
            <a:prstGeom prst="rect">
              <a:avLst/>
            </a:prstGeom>
            <a:effectLst/>
          </p:spPr>
        </p:pic>
      </p:gr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65" name="Shape 465"/>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66" name="Shape 466"/>
          <p:cNvSpPr/>
          <p:nvPr/>
        </p:nvSpPr>
        <p:spPr>
          <a:xfrm>
            <a:off x="578533" y="1002030"/>
            <a:ext cx="6825294" cy="326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200">
                <a:solidFill>
                  <a:schemeClr val="accent1"/>
                </a:solidFill>
                <a:latin typeface="微软雅黑"/>
                <a:ea typeface="微软雅黑"/>
                <a:cs typeface="微软雅黑"/>
                <a:sym typeface="微软雅黑"/>
              </a:defRPr>
            </a:pPr>
            <a:r>
              <a:t>1.</a:t>
            </a:r>
            <a:r>
              <a:rPr u="sng">
                <a:solidFill>
                  <a:srgbClr val="000000"/>
                </a:solidFill>
                <a:uFill>
                  <a:solidFill>
                    <a:srgbClr val="000000"/>
                  </a:solidFill>
                </a:uFill>
                <a:hlinkClick r:id="rId2" invalidUrl="" action="" tgtFrame="" tooltip="" history="1" highlightClick="0" endSnd="0"/>
              </a:rPr>
              <a:t>https://www.coursera.org/learn/sciwrite</a:t>
            </a:r>
          </a:p>
          <a:p>
            <a:pPr>
              <a:defRPr b="1" sz="2200">
                <a:solidFill>
                  <a:schemeClr val="accent1"/>
                </a:solidFill>
                <a:latin typeface="微软雅黑"/>
                <a:ea typeface="微软雅黑"/>
                <a:cs typeface="微软雅黑"/>
                <a:sym typeface="微软雅黑"/>
              </a:defRPr>
            </a:pPr>
          </a:p>
          <a:p>
            <a:pPr>
              <a:defRPr b="1" sz="2200">
                <a:solidFill>
                  <a:schemeClr val="accent1"/>
                </a:solidFill>
                <a:latin typeface="微软雅黑"/>
                <a:ea typeface="微软雅黑"/>
                <a:cs typeface="微软雅黑"/>
                <a:sym typeface="微软雅黑"/>
              </a:defRPr>
            </a:pPr>
            <a:r>
              <a:t>2.</a:t>
            </a:r>
            <a:r>
              <a:rPr u="sng">
                <a:solidFill>
                  <a:srgbClr val="000000"/>
                </a:solidFill>
                <a:uFill>
                  <a:solidFill>
                    <a:srgbClr val="000000"/>
                  </a:solidFill>
                </a:uFill>
                <a:hlinkClick r:id="rId3" invalidUrl="" action="" tgtFrame="" tooltip="" history="1" highlightClick="0" endSnd="0"/>
              </a:rPr>
              <a:t>http://www.phrasebank.manchester.ac.uk</a:t>
            </a:r>
          </a:p>
          <a:p>
            <a:pPr>
              <a:defRPr b="1" sz="2200">
                <a:solidFill>
                  <a:schemeClr val="accent1"/>
                </a:solidFill>
                <a:latin typeface="微软雅黑"/>
                <a:ea typeface="微软雅黑"/>
                <a:cs typeface="微软雅黑"/>
                <a:sym typeface="微软雅黑"/>
              </a:defRPr>
            </a:pPr>
          </a:p>
          <a:p>
            <a:pPr>
              <a:defRPr b="1" sz="2200">
                <a:solidFill>
                  <a:schemeClr val="accent1"/>
                </a:solidFill>
                <a:latin typeface="微软雅黑"/>
                <a:ea typeface="微软雅黑"/>
                <a:cs typeface="微软雅黑"/>
                <a:sym typeface="微软雅黑"/>
              </a:defRPr>
            </a:pPr>
            <a:r>
              <a:t>3.《如何成为学术论文写作高手》，[美]史帝夫·华乐丝</a:t>
            </a:r>
          </a:p>
          <a:p>
            <a:pPr>
              <a:defRPr b="1" sz="2200">
                <a:solidFill>
                  <a:schemeClr val="accent1"/>
                </a:solidFill>
                <a:latin typeface="微软雅黑"/>
                <a:ea typeface="微软雅黑"/>
                <a:cs typeface="微软雅黑"/>
                <a:sym typeface="微软雅黑"/>
              </a:defRPr>
            </a:pPr>
            <a:r>
              <a:t>（Steve Wallace），北京大学出版社</a:t>
            </a:r>
          </a:p>
          <a:p>
            <a:pPr>
              <a:defRPr b="1" sz="2200">
                <a:solidFill>
                  <a:schemeClr val="accent1"/>
                </a:solidFill>
                <a:latin typeface="微软雅黑"/>
                <a:ea typeface="微软雅黑"/>
                <a:cs typeface="微软雅黑"/>
                <a:sym typeface="微软雅黑"/>
              </a:defRPr>
            </a:pPr>
          </a:p>
          <a:p>
            <a:pPr>
              <a:defRPr b="1" sz="2200">
                <a:solidFill>
                  <a:schemeClr val="accent1"/>
                </a:solidFill>
                <a:latin typeface="微软雅黑"/>
                <a:ea typeface="微软雅黑"/>
                <a:cs typeface="微软雅黑"/>
                <a:sym typeface="微软雅黑"/>
              </a:defRPr>
            </a:pPr>
            <a:r>
              <a:t>4.实验室Github帐号：</a:t>
            </a:r>
            <a:r>
              <a:rPr u="sng">
                <a:solidFill>
                  <a:srgbClr val="000000"/>
                </a:solidFill>
                <a:uFill>
                  <a:solidFill>
                    <a:srgbClr val="000000"/>
                  </a:solidFill>
                </a:uFill>
                <a:hlinkClick r:id="rId4" invalidUrl="" action="" tgtFrame="" tooltip="" history="1" highlightClick="0" endSnd="0"/>
              </a:rPr>
              <a:t>girsalab@126.com</a:t>
            </a:r>
            <a:r>
              <a:t>          </a:t>
            </a:r>
          </a:p>
          <a:p>
            <a:pPr>
              <a:defRPr b="1" sz="2200">
                <a:solidFill>
                  <a:schemeClr val="accent1"/>
                </a:solidFill>
                <a:latin typeface="微软雅黑"/>
                <a:ea typeface="微软雅黑"/>
                <a:cs typeface="微软雅黑"/>
                <a:sym typeface="微软雅黑"/>
              </a:defRPr>
            </a:pPr>
            <a:r>
              <a:t>密码：Xk7H+3X2uMC_BGP</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nvSpPr>
        <p:spPr>
          <a:xfrm rot="16200000">
            <a:off x="6427480" y="2409082"/>
            <a:ext cx="2751140" cy="275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469" name="Shape 469"/>
          <p:cNvSpPr/>
          <p:nvPr/>
        </p:nvSpPr>
        <p:spPr>
          <a:xfrm rot="5400000">
            <a:off x="-28260" y="-1"/>
            <a:ext cx="2751139" cy="275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470" name="image3.jpg" descr="https://timgsa.baidu.com/timg?image&amp;quality=80&amp;size=b9999_10000&amp;sec=1571245038681&amp;di=820fdb9241b819520df2999381fc676d&amp;imgtype=0&amp;src=http%3A%2F%2Fwx1.sinaimg.cn%2Flarge%2F656381f0gy1fs3ucf6kkcj20p00e2av2.jpg"/>
          <p:cNvPicPr>
            <a:picLocks noChangeAspect="1"/>
          </p:cNvPicPr>
          <p:nvPr/>
        </p:nvPicPr>
        <p:blipFill>
          <a:blip r:embed="rId2">
            <a:extLst/>
          </a:blip>
          <a:srcRect l="0" t="2870" r="0" b="13461"/>
          <a:stretch>
            <a:fillRect/>
          </a:stretch>
        </p:blipFill>
        <p:spPr>
          <a:xfrm>
            <a:off x="137060" y="609947"/>
            <a:ext cx="8856005" cy="3932317"/>
          </a:xfrm>
          <a:prstGeom prst="rect">
            <a:avLst/>
          </a:prstGeom>
          <a:ln w="12700">
            <a:miter lim="400000"/>
          </a:ln>
        </p:spPr>
      </p:pic>
      <p:sp>
        <p:nvSpPr>
          <p:cNvPr id="471" name="Shape 471"/>
          <p:cNvSpPr/>
          <p:nvPr/>
        </p:nvSpPr>
        <p:spPr>
          <a:xfrm>
            <a:off x="138003" y="604872"/>
            <a:ext cx="8851891" cy="3960002"/>
          </a:xfrm>
          <a:prstGeom prst="rect">
            <a:avLst/>
          </a:prstGeom>
          <a:solidFill>
            <a:srgbClr val="FFFFFF">
              <a:alpha val="80000"/>
            </a:srgbClr>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72" name="Shape 4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501864" y="2677204"/>
            <a:ext cx="6089910"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b="1" sz="3600">
                <a:solidFill>
                  <a:schemeClr val="accent1"/>
                </a:solidFill>
                <a:latin typeface="微软雅黑"/>
                <a:ea typeface="微软雅黑"/>
                <a:cs typeface="微软雅黑"/>
                <a:sym typeface="微软雅黑"/>
              </a:defRPr>
            </a:lvl1pPr>
          </a:lstStyle>
          <a:p>
            <a:pPr/>
            <a:r>
              <a:t>感 谢 您 的 观 看</a:t>
            </a:r>
          </a:p>
        </p:txBody>
      </p:sp>
      <p:sp>
        <p:nvSpPr>
          <p:cNvPr id="473" name="Shape 473"/>
          <p:cNvSpPr/>
          <p:nvPr/>
        </p:nvSpPr>
        <p:spPr>
          <a:xfrm flipV="1">
            <a:off x="2510616" y="963970"/>
            <a:ext cx="1" cy="1332001"/>
          </a:xfrm>
          <a:prstGeom prst="line">
            <a:avLst/>
          </a:prstGeom>
          <a:ln w="19050">
            <a:solidFill>
              <a:schemeClr val="accent1"/>
            </a:solidFill>
            <a:miter/>
          </a:ln>
        </p:spPr>
        <p:txBody>
          <a:bodyPr lIns="45719" rIns="45719"/>
          <a:lstStyle/>
          <a:p>
            <a:pPr/>
          </a:p>
        </p:txBody>
      </p:sp>
      <p:pic>
        <p:nvPicPr>
          <p:cNvPr id="474" name="image6.png"/>
          <p:cNvPicPr>
            <a:picLocks noChangeAspect="1"/>
          </p:cNvPicPr>
          <p:nvPr/>
        </p:nvPicPr>
        <p:blipFill>
          <a:blip r:embed="rId3">
            <a:extLst/>
          </a:blip>
          <a:stretch>
            <a:fillRect/>
          </a:stretch>
        </p:blipFill>
        <p:spPr>
          <a:xfrm>
            <a:off x="991083" y="1089970"/>
            <a:ext cx="1059234" cy="1080000"/>
          </a:xfrm>
          <a:prstGeom prst="rect">
            <a:avLst/>
          </a:prstGeom>
          <a:ln w="12700">
            <a:miter lim="400000"/>
          </a:ln>
        </p:spPr>
      </p:pic>
      <p:sp>
        <p:nvSpPr>
          <p:cNvPr id="475" name="Shape 475"/>
          <p:cNvSpPr/>
          <p:nvPr/>
        </p:nvSpPr>
        <p:spPr>
          <a:xfrm>
            <a:off x="2928054" y="901644"/>
            <a:ext cx="601672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150000"/>
              </a:lnSpc>
              <a:defRPr b="1" sz="1400">
                <a:solidFill>
                  <a:schemeClr val="accent1"/>
                </a:solidFill>
                <a:latin typeface="微软雅黑"/>
                <a:ea typeface="微软雅黑"/>
                <a:cs typeface="微软雅黑"/>
                <a:sym typeface="微软雅黑"/>
              </a:defRPr>
            </a:pPr>
            <a:r>
              <a:t>孙锐</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中国地质大学（武汉）</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地理与信息工程学院 </a:t>
            </a:r>
            <a:r>
              <a:t>&amp; </a:t>
            </a:r>
            <a:r>
              <a:t>国家</a:t>
            </a:r>
            <a:r>
              <a:t>GIS</a:t>
            </a:r>
            <a:r>
              <a:t>工程技术研究中心</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地理空间智能与遥感应用实验室（</a:t>
            </a:r>
            <a:r>
              <a:t>GIRSAL</a:t>
            </a:r>
            <a:r>
              <a:t>）</a:t>
            </a:r>
          </a:p>
        </p:txBody>
      </p:sp>
      <p:sp>
        <p:nvSpPr>
          <p:cNvPr id="476" name="Shape 476"/>
          <p:cNvSpPr/>
          <p:nvPr/>
        </p:nvSpPr>
        <p:spPr>
          <a:xfrm>
            <a:off x="5127488" y="40753"/>
            <a:ext cx="3945075" cy="6286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90000"/>
              </a:lnSpc>
              <a:spcBef>
                <a:spcPts val="1000"/>
              </a:spcBef>
              <a:defRPr sz="1200">
                <a:solidFill>
                  <a:schemeClr val="accent1"/>
                </a:solidFill>
                <a:latin typeface="微软雅黑"/>
                <a:ea typeface="微软雅黑"/>
                <a:cs typeface="微软雅黑"/>
                <a:sym typeface="微软雅黑"/>
              </a:defRPr>
            </a:pPr>
            <a:r>
              <a:t>GIRSAL组会</a:t>
            </a:r>
          </a:p>
          <a:p>
            <a:pPr defTabSz="914400">
              <a:lnSpc>
                <a:spcPct val="90000"/>
              </a:lnSpc>
              <a:spcBef>
                <a:spcPts val="1000"/>
              </a:spcBef>
              <a:defRPr sz="1200">
                <a:solidFill>
                  <a:schemeClr val="accent1"/>
                </a:solidFill>
                <a:latin typeface="微软雅黑"/>
                <a:ea typeface="微软雅黑"/>
                <a:cs typeface="微软雅黑"/>
                <a:sym typeface="微软雅黑"/>
              </a:defRPr>
            </a:pPr>
            <a:r>
              <a:t>2020年6月23日 中国 湖北 武汉</a:t>
            </a:r>
          </a:p>
        </p:txBody>
      </p:sp>
      <p:sp>
        <p:nvSpPr>
          <p:cNvPr id="477" name="Shape 477"/>
          <p:cNvSpPr/>
          <p:nvPr/>
        </p:nvSpPr>
        <p:spPr>
          <a:xfrm>
            <a:off x="889800" y="4725842"/>
            <a:ext cx="521230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A6A6A6"/>
                </a:solidFill>
                <a:latin typeface="微软雅黑 Light"/>
                <a:ea typeface="微软雅黑 Light"/>
                <a:cs typeface="微软雅黑 Light"/>
                <a:sym typeface="微软雅黑 Light"/>
              </a:defRPr>
            </a:pPr>
            <a:r>
              <a:t>Geospatial Intelligence and Remote Sensing Application Lab @</a:t>
            </a:r>
            <a:r>
              <a:t> </a:t>
            </a:r>
            <a:r>
              <a:t>CUG</a:t>
            </a:r>
          </a:p>
        </p:txBody>
      </p:sp>
      <p:sp>
        <p:nvSpPr>
          <p:cNvPr id="478" name="Shape 47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639560" y="3289548"/>
            <a:ext cx="599752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spc="300" sz="1400">
                <a:solidFill>
                  <a:schemeClr val="accent1"/>
                </a:solidFill>
                <a:latin typeface="微软雅黑"/>
                <a:ea typeface="微软雅黑"/>
                <a:cs typeface="微软雅黑"/>
                <a:sym typeface="微软雅黑"/>
              </a:defRPr>
            </a:lvl1pPr>
          </a:lstStyle>
          <a:p>
            <a:pPr/>
            <a:r>
              <a:t>Thank you for watching</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7" name="Shape 177"/>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178" name="Shape 178"/>
          <p:cNvSpPr/>
          <p:nvPr/>
        </p:nvSpPr>
        <p:spPr>
          <a:xfrm>
            <a:off x="2462529" y="1770379"/>
            <a:ext cx="4218941" cy="181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01 Unit 1</a:t>
            </a:r>
          </a:p>
          <a:p>
            <a:pPr algn="ctr">
              <a:defRPr b="1" sz="36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高效写作的基本原则</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81" name="Shape 181"/>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高效写作的基本原则</a:t>
            </a:r>
          </a:p>
        </p:txBody>
      </p:sp>
      <p:grpSp>
        <p:nvGrpSpPr>
          <p:cNvPr id="184" name="Group 184"/>
          <p:cNvGrpSpPr/>
          <p:nvPr/>
        </p:nvGrpSpPr>
        <p:grpSpPr>
          <a:xfrm>
            <a:off x="196830" y="1171734"/>
            <a:ext cx="4187851" cy="3540760"/>
            <a:chOff x="0" y="0"/>
            <a:chExt cx="4187849" cy="3540759"/>
          </a:xfrm>
        </p:grpSpPr>
        <p:sp>
          <p:nvSpPr>
            <p:cNvPr id="183" name="Shape 183"/>
            <p:cNvSpPr/>
            <p:nvPr/>
          </p:nvSpPr>
          <p:spPr>
            <a:xfrm>
              <a:off x="215900" y="139699"/>
              <a:ext cx="3756050" cy="2981961"/>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228600" indent="-228600" defTabSz="914400">
                <a:lnSpc>
                  <a:spcPct val="90000"/>
                </a:lnSpc>
                <a:spcBef>
                  <a:spcPts val="1000"/>
                </a:spcBef>
                <a:buSzPct val="100000"/>
                <a:buFont typeface="Arial"/>
                <a:buChar char="•"/>
                <a:defRPr b="1" sz="2300">
                  <a:latin typeface="微软雅黑"/>
                  <a:ea typeface="微软雅黑"/>
                  <a:cs typeface="微软雅黑"/>
                  <a:sym typeface="微软雅黑"/>
                </a:defRPr>
              </a:pPr>
              <a:r>
                <a:t>什么因素成就一篇好文章？</a:t>
              </a:r>
            </a:p>
            <a:p>
              <a:pPr defTabSz="914400">
                <a:lnSpc>
                  <a:spcPct val="90000"/>
                </a:lnSpc>
                <a:spcBef>
                  <a:spcPts val="1000"/>
                </a:spcBef>
                <a:defRPr b="1" sz="2000">
                  <a:solidFill>
                    <a:srgbClr val="FF2600"/>
                  </a:solidFill>
                  <a:latin typeface="微软雅黑"/>
                  <a:ea typeface="微软雅黑"/>
                  <a:cs typeface="微软雅黑"/>
                  <a:sym typeface="微软雅黑"/>
                </a:defRPr>
              </a:pPr>
              <a:r>
                <a:t>1.清晰而有效地传达一个观点</a:t>
              </a:r>
            </a:p>
            <a:p>
              <a:pPr defTabSz="914400">
                <a:lnSpc>
                  <a:spcPct val="90000"/>
                </a:lnSpc>
                <a:spcBef>
                  <a:spcPts val="1000"/>
                </a:spcBef>
                <a:defRPr b="1" sz="2000">
                  <a:solidFill>
                    <a:srgbClr val="404040"/>
                  </a:solidFill>
                  <a:latin typeface="微软雅黑"/>
                  <a:ea typeface="微软雅黑"/>
                  <a:cs typeface="微软雅黑"/>
                  <a:sym typeface="微软雅黑"/>
                </a:defRPr>
              </a:pPr>
            </a:p>
            <a:p>
              <a:pPr defTabSz="914400">
                <a:lnSpc>
                  <a:spcPct val="90000"/>
                </a:lnSpc>
                <a:spcBef>
                  <a:spcPts val="1000"/>
                </a:spcBef>
                <a:defRPr b="1" sz="2000">
                  <a:solidFill>
                    <a:srgbClr val="404040"/>
                  </a:solidFill>
                  <a:latin typeface="微软雅黑"/>
                  <a:ea typeface="微软雅黑"/>
                  <a:cs typeface="微软雅黑"/>
                  <a:sym typeface="微软雅黑"/>
                </a:defRPr>
              </a:pPr>
              <a:r>
                <a:t>2.行文流畅、有美感</a:t>
              </a:r>
            </a:p>
            <a:p>
              <a:pPr defTabSz="914400">
                <a:lnSpc>
                  <a:spcPct val="90000"/>
                </a:lnSpc>
                <a:spcBef>
                  <a:spcPts val="1000"/>
                </a:spcBef>
                <a:defRPr b="1" sz="2000">
                  <a:solidFill>
                    <a:srgbClr val="404040"/>
                  </a:solidFill>
                  <a:latin typeface="微软雅黑"/>
                  <a:ea typeface="微软雅黑"/>
                  <a:cs typeface="微软雅黑"/>
                  <a:sym typeface="微软雅黑"/>
                </a:defRPr>
              </a:pPr>
            </a:p>
            <a:p>
              <a:pPr defTabSz="914400">
                <a:lnSpc>
                  <a:spcPct val="90000"/>
                </a:lnSpc>
                <a:spcBef>
                  <a:spcPts val="1000"/>
                </a:spcBef>
                <a:defRPr b="1" sz="2000">
                  <a:solidFill>
                    <a:srgbClr val="404040"/>
                  </a:solidFill>
                  <a:latin typeface="微软雅黑"/>
                  <a:ea typeface="微软雅黑"/>
                  <a:cs typeface="微软雅黑"/>
                  <a:sym typeface="微软雅黑"/>
                </a:defRPr>
              </a:pPr>
              <a:r>
                <a:t>3.不断的修改</a:t>
              </a:r>
            </a:p>
          </p:txBody>
        </p:sp>
        <p:pic>
          <p:nvPicPr>
            <p:cNvPr id="182" name=""/>
            <p:cNvPicPr>
              <a:picLocks noChangeAspect="0"/>
            </p:cNvPicPr>
            <p:nvPr/>
          </p:nvPicPr>
          <p:blipFill>
            <a:blip r:embed="rId2">
              <a:extLst/>
            </a:blip>
            <a:stretch>
              <a:fillRect/>
            </a:stretch>
          </p:blipFill>
          <p:spPr>
            <a:xfrm>
              <a:off x="-1" y="0"/>
              <a:ext cx="4187851" cy="3540760"/>
            </a:xfrm>
            <a:prstGeom prst="rect">
              <a:avLst/>
            </a:prstGeom>
            <a:effectLst/>
          </p:spPr>
        </p:pic>
      </p:grpSp>
      <p:sp>
        <p:nvSpPr>
          <p:cNvPr id="185" name="Shape 18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86" name="Shape 186"/>
          <p:cNvSpPr/>
          <p:nvPr/>
        </p:nvSpPr>
        <p:spPr>
          <a:xfrm>
            <a:off x="961659" y="70077"/>
            <a:ext cx="9937" cy="576001"/>
          </a:xfrm>
          <a:prstGeom prst="line">
            <a:avLst/>
          </a:prstGeom>
          <a:ln w="12700">
            <a:solidFill>
              <a:srgbClr val="FFFFFF"/>
            </a:solidFill>
            <a:miter/>
          </a:ln>
        </p:spPr>
        <p:txBody>
          <a:bodyPr lIns="45719" rIns="45719"/>
          <a:lstStyle/>
          <a:p>
            <a:pPr/>
          </a:p>
        </p:txBody>
      </p:sp>
      <p:sp>
        <p:nvSpPr>
          <p:cNvPr id="187" name="Shape 187"/>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hape 188"/>
          <p:cNvSpPr/>
          <p:nvPr/>
        </p:nvSpPr>
        <p:spPr>
          <a:xfrm>
            <a:off x="4341667" y="2373129"/>
            <a:ext cx="455097" cy="397242"/>
          </a:xfrm>
          <a:prstGeom prst="rightArrow">
            <a:avLst>
              <a:gd name="adj1" fmla="val 33303"/>
              <a:gd name="adj2" fmla="val 79426"/>
            </a:avLst>
          </a:prstGeom>
          <a:solidFill>
            <a:srgbClr val="FFFFFF"/>
          </a:solidFill>
          <a:ln w="12700">
            <a:solidFill>
              <a:schemeClr val="accent1"/>
            </a:solidFill>
            <a:miter/>
          </a:ln>
        </p:spPr>
        <p:txBody>
          <a:bodyPr lIns="45719" rIns="45719" anchor="ctr"/>
          <a:lstStyle/>
          <a:p>
            <a:pPr/>
          </a:p>
        </p:txBody>
      </p:sp>
      <p:grpSp>
        <p:nvGrpSpPr>
          <p:cNvPr id="191" name="Group 191"/>
          <p:cNvGrpSpPr/>
          <p:nvPr/>
        </p:nvGrpSpPr>
        <p:grpSpPr>
          <a:xfrm>
            <a:off x="4762741" y="1087914"/>
            <a:ext cx="4187850" cy="3708401"/>
            <a:chOff x="0" y="0"/>
            <a:chExt cx="4187849" cy="3708400"/>
          </a:xfrm>
        </p:grpSpPr>
        <p:sp>
          <p:nvSpPr>
            <p:cNvPr id="190" name="Shape 190"/>
            <p:cNvSpPr/>
            <p:nvPr/>
          </p:nvSpPr>
          <p:spPr>
            <a:xfrm>
              <a:off x="215900" y="139699"/>
              <a:ext cx="3756050" cy="3149601"/>
            </a:xfrm>
            <a:prstGeom prst="rect">
              <a:avLst/>
            </a:prstGeom>
            <a:noFill/>
            <a:ln>
              <a:noFill/>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228600" indent="-228600" defTabSz="914400">
                <a:lnSpc>
                  <a:spcPct val="90000"/>
                </a:lnSpc>
                <a:spcBef>
                  <a:spcPts val="1000"/>
                </a:spcBef>
                <a:buSzPct val="100000"/>
                <a:buFont typeface="Arial"/>
                <a:buChar char="•"/>
                <a:defRPr b="1" sz="2300">
                  <a:latin typeface="微软雅黑"/>
                  <a:ea typeface="微软雅黑"/>
                  <a:cs typeface="微软雅黑"/>
                  <a:sym typeface="微软雅黑"/>
                </a:defRPr>
              </a:pPr>
              <a:r>
                <a:t>如何提高写作能力？</a:t>
              </a:r>
            </a:p>
            <a:p>
              <a:pPr defTabSz="914400">
                <a:lnSpc>
                  <a:spcPct val="90000"/>
                </a:lnSpc>
                <a:spcBef>
                  <a:spcPts val="1000"/>
                </a:spcBef>
                <a:defRPr b="1" sz="1800">
                  <a:solidFill>
                    <a:srgbClr val="404040"/>
                  </a:solidFill>
                  <a:latin typeface="微软雅黑"/>
                  <a:ea typeface="微软雅黑"/>
                  <a:cs typeface="微软雅黑"/>
                  <a:sym typeface="微软雅黑"/>
                </a:defRPr>
              </a:pPr>
              <a:r>
                <a:t>1.大量阅读（杂志、小说及其他文学作品），并学习模仿其写作技巧</a:t>
              </a:r>
            </a:p>
            <a:p>
              <a:pPr defTabSz="914400">
                <a:lnSpc>
                  <a:spcPct val="90000"/>
                </a:lnSpc>
                <a:spcBef>
                  <a:spcPts val="1000"/>
                </a:spcBef>
                <a:defRPr b="1" sz="1800">
                  <a:solidFill>
                    <a:srgbClr val="404040"/>
                  </a:solidFill>
                  <a:latin typeface="微软雅黑"/>
                  <a:ea typeface="微软雅黑"/>
                  <a:cs typeface="微软雅黑"/>
                  <a:sym typeface="微软雅黑"/>
                </a:defRPr>
              </a:pPr>
              <a:r>
                <a:t>2.和别人谈论正在写作的话题</a:t>
              </a:r>
            </a:p>
            <a:p>
              <a:pPr defTabSz="914400">
                <a:lnSpc>
                  <a:spcPct val="90000"/>
                </a:lnSpc>
                <a:spcBef>
                  <a:spcPts val="1000"/>
                </a:spcBef>
                <a:defRPr b="1" sz="1800">
                  <a:solidFill>
                    <a:srgbClr val="404040"/>
                  </a:solidFill>
                  <a:latin typeface="微软雅黑"/>
                  <a:ea typeface="微软雅黑"/>
                  <a:cs typeface="微软雅黑"/>
                  <a:sym typeface="微软雅黑"/>
                </a:defRPr>
              </a:pPr>
              <a:r>
                <a:t>3.随时写作，不要以灵感为借口拖延写作</a:t>
              </a:r>
            </a:p>
            <a:p>
              <a:pPr defTabSz="914400">
                <a:lnSpc>
                  <a:spcPct val="90000"/>
                </a:lnSpc>
                <a:spcBef>
                  <a:spcPts val="1000"/>
                </a:spcBef>
                <a:defRPr b="1" sz="1800">
                  <a:solidFill>
                    <a:srgbClr val="404040"/>
                  </a:solidFill>
                  <a:latin typeface="微软雅黑"/>
                  <a:ea typeface="微软雅黑"/>
                  <a:cs typeface="微软雅黑"/>
                  <a:sym typeface="微软雅黑"/>
                </a:defRPr>
              </a:pPr>
              <a:r>
                <a:t>4.快速完成初稿，将重点放在修改上</a:t>
              </a:r>
            </a:p>
            <a:p>
              <a:pPr defTabSz="914400">
                <a:lnSpc>
                  <a:spcPct val="90000"/>
                </a:lnSpc>
                <a:spcBef>
                  <a:spcPts val="1000"/>
                </a:spcBef>
                <a:defRPr b="1" sz="1800">
                  <a:solidFill>
                    <a:srgbClr val="404040"/>
                  </a:solidFill>
                  <a:latin typeface="微软雅黑"/>
                  <a:ea typeface="微软雅黑"/>
                  <a:cs typeface="微软雅黑"/>
                  <a:sym typeface="微软雅黑"/>
                </a:defRPr>
              </a:pPr>
              <a:r>
                <a:t>5.敢于突破写作的局限与框架</a:t>
              </a:r>
            </a:p>
          </p:txBody>
        </p:sp>
        <p:pic>
          <p:nvPicPr>
            <p:cNvPr id="189" name=""/>
            <p:cNvPicPr>
              <a:picLocks noChangeAspect="0"/>
            </p:cNvPicPr>
            <p:nvPr/>
          </p:nvPicPr>
          <p:blipFill>
            <a:blip r:embed="rId3">
              <a:extLst/>
            </a:blip>
            <a:stretch>
              <a:fillRect/>
            </a:stretch>
          </p:blipFill>
          <p:spPr>
            <a:xfrm>
              <a:off x="-1" y="-1"/>
              <a:ext cx="4187851" cy="3708401"/>
            </a:xfrm>
            <a:prstGeom prst="rect">
              <a:avLst/>
            </a:prstGeom>
            <a:effectLst/>
          </p:spPr>
        </p:pic>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94" name="Shape 194"/>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Microsoft YaHei"/>
                <a:ea typeface="Microsoft YaHei"/>
                <a:cs typeface="Microsoft YaHei"/>
                <a:sym typeface="Microsoft YaHei"/>
              </a:defRPr>
            </a:lvl1pPr>
          </a:lstStyle>
          <a:p>
            <a:pPr/>
            <a:r>
              <a:t>高效写作的基本原则</a:t>
            </a:r>
          </a:p>
        </p:txBody>
      </p:sp>
      <p:sp>
        <p:nvSpPr>
          <p:cNvPr id="195" name="Shape 19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96" name="Shape 196"/>
          <p:cNvSpPr/>
          <p:nvPr/>
        </p:nvSpPr>
        <p:spPr>
          <a:xfrm>
            <a:off x="961659" y="70077"/>
            <a:ext cx="9937" cy="576001"/>
          </a:xfrm>
          <a:prstGeom prst="line">
            <a:avLst/>
          </a:prstGeom>
          <a:ln w="12700">
            <a:solidFill>
              <a:srgbClr val="FFFFFF"/>
            </a:solidFill>
            <a:miter/>
          </a:ln>
        </p:spPr>
        <p:txBody>
          <a:bodyPr lIns="45719" rIns="45719"/>
          <a:lstStyle/>
          <a:p>
            <a:pPr>
              <a:defRPr>
                <a:latin typeface="+mn-lt"/>
                <a:ea typeface="+mn-ea"/>
                <a:cs typeface="+mn-cs"/>
                <a:sym typeface="Calibri"/>
              </a:defRPr>
            </a:pPr>
          </a:p>
        </p:txBody>
      </p:sp>
      <p:sp>
        <p:nvSpPr>
          <p:cNvPr id="197" name="Shape 197"/>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Shape 198"/>
          <p:cNvSpPr/>
          <p:nvPr/>
        </p:nvSpPr>
        <p:spPr>
          <a:xfrm>
            <a:off x="565444" y="825129"/>
            <a:ext cx="8067041"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defTabSz="914400">
              <a:lnSpc>
                <a:spcPct val="90000"/>
              </a:lnSpc>
              <a:spcBef>
                <a:spcPts val="1000"/>
              </a:spcBef>
              <a:buSzPct val="100000"/>
              <a:buFont typeface="Arial"/>
              <a:buChar char="•"/>
              <a:defRPr b="1" sz="2900">
                <a:solidFill>
                  <a:srgbClr val="FF2600"/>
                </a:solidFill>
                <a:latin typeface="微软雅黑"/>
                <a:ea typeface="微软雅黑"/>
                <a:cs typeface="微软雅黑"/>
                <a:sym typeface="微软雅黑"/>
              </a:defRPr>
            </a:lvl1pPr>
          </a:lstStyle>
          <a:p>
            <a:pPr/>
            <a:r>
              <a:t>良好的写作秘诀：把每个句子删到最精简的程度</a:t>
            </a:r>
          </a:p>
        </p:txBody>
      </p:sp>
      <p:grpSp>
        <p:nvGrpSpPr>
          <p:cNvPr id="201" name="Group 201"/>
          <p:cNvGrpSpPr/>
          <p:nvPr/>
        </p:nvGrpSpPr>
        <p:grpSpPr>
          <a:xfrm>
            <a:off x="3486556" y="1908623"/>
            <a:ext cx="720001" cy="720001"/>
            <a:chOff x="0" y="0"/>
            <a:chExt cx="719999" cy="719999"/>
          </a:xfrm>
        </p:grpSpPr>
        <p:sp>
          <p:nvSpPr>
            <p:cNvPr id="199" name="Shape 199"/>
            <p:cNvSpPr/>
            <p:nvPr/>
          </p:nvSpPr>
          <p:spPr>
            <a:xfrm>
              <a:off x="0" y="0"/>
              <a:ext cx="720000" cy="720000"/>
            </a:xfrm>
            <a:prstGeom prst="ellipse">
              <a:avLst/>
            </a:prstGeom>
            <a:solidFill>
              <a:srgbClr val="FEE99D"/>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200" name="Shape 200"/>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1</a:t>
              </a:r>
            </a:p>
          </p:txBody>
        </p:sp>
      </p:grpSp>
      <p:grpSp>
        <p:nvGrpSpPr>
          <p:cNvPr id="204" name="Group 204"/>
          <p:cNvGrpSpPr/>
          <p:nvPr/>
        </p:nvGrpSpPr>
        <p:grpSpPr>
          <a:xfrm>
            <a:off x="4956942" y="1908623"/>
            <a:ext cx="720001" cy="720001"/>
            <a:chOff x="0" y="0"/>
            <a:chExt cx="719999" cy="719999"/>
          </a:xfrm>
        </p:grpSpPr>
        <p:sp>
          <p:nvSpPr>
            <p:cNvPr id="202" name="Shape 202"/>
            <p:cNvSpPr/>
            <p:nvPr/>
          </p:nvSpPr>
          <p:spPr>
            <a:xfrm>
              <a:off x="0" y="0"/>
              <a:ext cx="720000" cy="720000"/>
            </a:xfrm>
            <a:prstGeom prst="ellipse">
              <a:avLst/>
            </a:prstGeom>
            <a:solidFill>
              <a:srgbClr val="A9D18E"/>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203" name="Shape 203"/>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2</a:t>
              </a:r>
            </a:p>
          </p:txBody>
        </p:sp>
      </p:grpSp>
      <p:grpSp>
        <p:nvGrpSpPr>
          <p:cNvPr id="207" name="Group 207"/>
          <p:cNvGrpSpPr/>
          <p:nvPr/>
        </p:nvGrpSpPr>
        <p:grpSpPr>
          <a:xfrm>
            <a:off x="4956942" y="3448243"/>
            <a:ext cx="720001" cy="720001"/>
            <a:chOff x="0" y="0"/>
            <a:chExt cx="719999" cy="719999"/>
          </a:xfrm>
        </p:grpSpPr>
        <p:sp>
          <p:nvSpPr>
            <p:cNvPr id="205" name="Shape 205"/>
            <p:cNvSpPr/>
            <p:nvPr/>
          </p:nvSpPr>
          <p:spPr>
            <a:xfrm>
              <a:off x="0" y="0"/>
              <a:ext cx="720000" cy="720000"/>
            </a:xfrm>
            <a:prstGeom prst="ellipse">
              <a:avLst/>
            </a:prstGeom>
            <a:solidFill>
              <a:srgbClr val="7030A0">
                <a:alpha val="50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206" name="Shape 206"/>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3</a:t>
              </a:r>
            </a:p>
          </p:txBody>
        </p:sp>
      </p:grpSp>
      <p:grpSp>
        <p:nvGrpSpPr>
          <p:cNvPr id="210" name="Group 210"/>
          <p:cNvGrpSpPr/>
          <p:nvPr/>
        </p:nvGrpSpPr>
        <p:grpSpPr>
          <a:xfrm>
            <a:off x="3486556" y="3448243"/>
            <a:ext cx="720001" cy="720001"/>
            <a:chOff x="0" y="0"/>
            <a:chExt cx="719999" cy="719999"/>
          </a:xfrm>
        </p:grpSpPr>
        <p:sp>
          <p:nvSpPr>
            <p:cNvPr id="208" name="Shape 208"/>
            <p:cNvSpPr/>
            <p:nvPr/>
          </p:nvSpPr>
          <p:spPr>
            <a:xfrm>
              <a:off x="0" y="0"/>
              <a:ext cx="720000" cy="720000"/>
            </a:xfrm>
            <a:prstGeom prst="ellipse">
              <a:avLst/>
            </a:prstGeom>
            <a:solidFill>
              <a:srgbClr val="FF0066">
                <a:alpha val="50195"/>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微软雅黑"/>
                  <a:ea typeface="微软雅黑"/>
                  <a:cs typeface="微软雅黑"/>
                  <a:sym typeface="微软雅黑"/>
                </a:defRPr>
              </a:pPr>
            </a:p>
          </p:txBody>
        </p:sp>
        <p:sp>
          <p:nvSpPr>
            <p:cNvPr id="209" name="Shape 209"/>
            <p:cNvSpPr/>
            <p:nvPr/>
          </p:nvSpPr>
          <p:spPr>
            <a:xfrm>
              <a:off x="105441" y="206329"/>
              <a:ext cx="509118"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微软雅黑"/>
                  <a:ea typeface="微软雅黑"/>
                  <a:cs typeface="微软雅黑"/>
                  <a:sym typeface="微软雅黑"/>
                </a:defRPr>
              </a:lvl1pPr>
            </a:lstStyle>
            <a:p>
              <a:pPr/>
              <a:r>
                <a:t>4</a:t>
              </a:r>
            </a:p>
          </p:txBody>
        </p:sp>
      </p:grpSp>
      <p:sp>
        <p:nvSpPr>
          <p:cNvPr id="211" name="Shape 211"/>
          <p:cNvSpPr/>
          <p:nvPr/>
        </p:nvSpPr>
        <p:spPr>
          <a:xfrm>
            <a:off x="1047119" y="1765703"/>
            <a:ext cx="2053006"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FFC000"/>
                </a:solidFill>
                <a:latin typeface="微软雅黑"/>
                <a:ea typeface="微软雅黑"/>
                <a:cs typeface="微软雅黑"/>
                <a:sym typeface="微软雅黑"/>
              </a:defRPr>
            </a:lvl1pPr>
          </a:lstStyle>
          <a:p>
            <a:pPr/>
            <a:r>
              <a:t>尽量使用动词的原本形式，减少使用动词的名词形式</a:t>
            </a:r>
          </a:p>
        </p:txBody>
      </p:sp>
      <p:sp>
        <p:nvSpPr>
          <p:cNvPr id="212" name="Shape 212"/>
          <p:cNvSpPr/>
          <p:nvPr/>
        </p:nvSpPr>
        <p:spPr>
          <a:xfrm>
            <a:off x="6097802" y="1918103"/>
            <a:ext cx="2053006"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A9D18E"/>
                </a:solidFill>
                <a:latin typeface="微软雅黑"/>
                <a:ea typeface="微软雅黑"/>
                <a:cs typeface="微软雅黑"/>
                <a:sym typeface="微软雅黑"/>
              </a:defRPr>
            </a:lvl1pPr>
          </a:lstStyle>
          <a:p>
            <a:pPr/>
            <a:r>
              <a:t>减少使用不必要的术语和缩写</a:t>
            </a:r>
          </a:p>
        </p:txBody>
      </p:sp>
      <p:sp>
        <p:nvSpPr>
          <p:cNvPr id="213" name="Shape 213"/>
          <p:cNvSpPr/>
          <p:nvPr/>
        </p:nvSpPr>
        <p:spPr>
          <a:xfrm>
            <a:off x="1047119" y="3457723"/>
            <a:ext cx="2053006"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B482DA"/>
                </a:solidFill>
                <a:latin typeface="微软雅黑"/>
                <a:ea typeface="微软雅黑"/>
                <a:cs typeface="微软雅黑"/>
                <a:sym typeface="微软雅黑"/>
              </a:defRPr>
            </a:lvl1pPr>
          </a:lstStyle>
          <a:p>
            <a:pPr/>
            <a:r>
              <a:t>去掉不必要的单词和词组</a:t>
            </a:r>
          </a:p>
        </p:txBody>
      </p:sp>
      <p:sp>
        <p:nvSpPr>
          <p:cNvPr id="214" name="Shape 214"/>
          <p:cNvSpPr/>
          <p:nvPr/>
        </p:nvSpPr>
        <p:spPr>
          <a:xfrm>
            <a:off x="6097802" y="3305323"/>
            <a:ext cx="2053007"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F573B7"/>
                </a:solidFill>
                <a:latin typeface="微软雅黑"/>
                <a:ea typeface="微软雅黑"/>
                <a:cs typeface="微软雅黑"/>
                <a:sym typeface="微软雅黑"/>
              </a:defRPr>
            </a:lvl1pPr>
          </a:lstStyle>
          <a:p>
            <a:pPr/>
            <a:r>
              <a:t>使用含义准确的词汇，而不是模糊不清的词汇</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17" name="Shape 21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18" name="Shape 218"/>
          <p:cNvSpPr/>
          <p:nvPr/>
        </p:nvSpPr>
        <p:spPr>
          <a:xfrm>
            <a:off x="426822" y="834844"/>
            <a:ext cx="8290356" cy="40182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599" indent="-228599" defTabSz="914400">
              <a:lnSpc>
                <a:spcPct val="90000"/>
              </a:lnSpc>
              <a:spcBef>
                <a:spcPts val="1000"/>
              </a:spcBef>
              <a:buSzPct val="100000"/>
              <a:buFont typeface="Arial"/>
              <a:buChar char="•"/>
              <a:defRPr b="1" sz="3000">
                <a:solidFill>
                  <a:schemeClr val="accent1">
                    <a:lumOff val="-3333"/>
                  </a:schemeClr>
                </a:solidFill>
                <a:latin typeface="微软雅黑"/>
                <a:ea typeface="微软雅黑"/>
                <a:cs typeface="微软雅黑"/>
                <a:sym typeface="微软雅黑"/>
              </a:defRPr>
            </a:pPr>
            <a:r>
              <a:t>举例</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1.保持谨慎和果断的态度，删除废话和多余的词。</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“众所周知”，“它已经被证明”，“它被认为是”，“应该强调的是”，……</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2.注意能够被缩短的长单词或词语</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例：“增强肌肉和心肺功能”——“健身”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3.短语的简化</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a majority of ＝ most       a number of ＝ many</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all three of the ＝ the three     give rise to ＝ cause</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due to the fact that ＝ because     have an effect on ＝ affect</a:t>
            </a:r>
          </a:p>
        </p:txBody>
      </p:sp>
      <p:sp>
        <p:nvSpPr>
          <p:cNvPr id="219" name="Shape 21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220" name="Shape 220"/>
          <p:cNvSpPr/>
          <p:nvPr/>
        </p:nvSpPr>
        <p:spPr>
          <a:xfrm>
            <a:off x="961659" y="70077"/>
            <a:ext cx="9937" cy="576001"/>
          </a:xfrm>
          <a:prstGeom prst="line">
            <a:avLst/>
          </a:prstGeom>
          <a:ln w="12700">
            <a:solidFill>
              <a:srgbClr val="FFFFFF"/>
            </a:solidFill>
            <a:miter/>
          </a:ln>
        </p:spPr>
        <p:txBody>
          <a:bodyPr lIns="45719" rIns="45719"/>
          <a:lstStyle/>
          <a:p>
            <a:pPr/>
          </a:p>
        </p:txBody>
      </p:sp>
      <p:sp>
        <p:nvSpPr>
          <p:cNvPr id="221" name="Shape 221"/>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24" name="Shape 224"/>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25" name="Shape 225"/>
          <p:cNvSpPr/>
          <p:nvPr/>
        </p:nvSpPr>
        <p:spPr>
          <a:xfrm>
            <a:off x="426822" y="1801426"/>
            <a:ext cx="8290356" cy="18821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85800" indent="-228600" defTabSz="914400">
              <a:lnSpc>
                <a:spcPct val="90000"/>
              </a:lnSpc>
              <a:spcBef>
                <a:spcPts val="1000"/>
              </a:spcBef>
              <a:buSzPct val="100000"/>
              <a:buFont typeface="Arial"/>
              <a:buChar char="•"/>
              <a:defRPr b="1" sz="2200">
                <a:solidFill>
                  <a:schemeClr val="accent1">
                    <a:lumOff val="-3333"/>
                  </a:schemeClr>
                </a:solidFill>
                <a:latin typeface="微软雅黑"/>
                <a:ea typeface="微软雅黑"/>
                <a:cs typeface="微软雅黑"/>
                <a:sym typeface="微软雅黑"/>
              </a:defRPr>
            </a:pPr>
            <a:r>
              <a:t>4.减少使用否定词／句和双重否定句</a:t>
            </a:r>
          </a:p>
          <a:p>
            <a:pPr lvl="4" indent="9144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not honest = dishonest     not harmful = safe</a:t>
            </a:r>
          </a:p>
          <a:p>
            <a:pPr lvl="4" indent="9144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not important = unimportant     do not have = lack</a:t>
            </a:r>
          </a:p>
          <a:p>
            <a:pPr lvl="4" indent="9144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do not remember = forget     do not pay attention to = ignore</a:t>
            </a:r>
          </a:p>
          <a:p>
            <a:pPr lvl="4" indent="9144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do not succeed = fail     ……</a:t>
            </a:r>
          </a:p>
        </p:txBody>
      </p:sp>
      <p:sp>
        <p:nvSpPr>
          <p:cNvPr id="226" name="Shape 226"/>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227" name="Shape 227"/>
          <p:cNvSpPr/>
          <p:nvPr/>
        </p:nvSpPr>
        <p:spPr>
          <a:xfrm>
            <a:off x="961659" y="70077"/>
            <a:ext cx="9937" cy="576001"/>
          </a:xfrm>
          <a:prstGeom prst="line">
            <a:avLst/>
          </a:prstGeom>
          <a:ln w="12700">
            <a:solidFill>
              <a:srgbClr val="FFFFFF"/>
            </a:solidFill>
            <a:miter/>
          </a:ln>
        </p:spPr>
        <p:txBody>
          <a:bodyPr lIns="45719" rIns="45719"/>
          <a:lstStyle/>
          <a:p>
            <a:pPr/>
          </a:p>
        </p:txBody>
      </p:sp>
      <p:sp>
        <p:nvSpPr>
          <p:cNvPr id="228" name="Shape 228"/>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31" name="Shape 231"/>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232" name="Shape 232"/>
          <p:cNvSpPr/>
          <p:nvPr/>
        </p:nvSpPr>
        <p:spPr>
          <a:xfrm>
            <a:off x="2462529" y="1770379"/>
            <a:ext cx="4218941" cy="181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02 Unit 2</a:t>
            </a:r>
          </a:p>
          <a:p>
            <a:pPr algn="ctr">
              <a:defRPr b="1" sz="3600">
                <a:solidFill>
                  <a:schemeClr val="accent1"/>
                </a:solidFill>
                <a:latin typeface="微软雅黑"/>
                <a:ea typeface="微软雅黑"/>
                <a:cs typeface="微软雅黑"/>
                <a:sym typeface="微软雅黑"/>
              </a:defRPr>
            </a:pPr>
          </a:p>
          <a:p>
            <a:pPr algn="ctr">
              <a:defRPr b="1" sz="3600">
                <a:solidFill>
                  <a:schemeClr val="accent1"/>
                </a:solidFill>
                <a:latin typeface="微软雅黑"/>
                <a:ea typeface="微软雅黑"/>
                <a:cs typeface="微软雅黑"/>
                <a:sym typeface="微软雅黑"/>
              </a:defRPr>
            </a:pPr>
            <a:r>
              <a:t>使用主动语态的动词</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35" name="Shape 23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Microsoft YaHei"/>
                <a:ea typeface="Microsoft YaHei"/>
                <a:cs typeface="Microsoft YaHei"/>
                <a:sym typeface="Microsoft YaHei"/>
              </a:defRPr>
            </a:lvl1pPr>
          </a:lstStyle>
          <a:p>
            <a:pPr/>
            <a:r>
              <a:t>使用主动语态的动词</a:t>
            </a:r>
          </a:p>
        </p:txBody>
      </p:sp>
      <p:sp>
        <p:nvSpPr>
          <p:cNvPr id="236" name="Shape 236"/>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37" name="Shape 237"/>
          <p:cNvSpPr/>
          <p:nvPr/>
        </p:nvSpPr>
        <p:spPr>
          <a:xfrm>
            <a:off x="961659" y="70077"/>
            <a:ext cx="9937" cy="576001"/>
          </a:xfrm>
          <a:prstGeom prst="line">
            <a:avLst/>
          </a:prstGeom>
          <a:ln w="12700">
            <a:solidFill>
              <a:srgbClr val="FFFFFF"/>
            </a:solidFill>
            <a:miter/>
          </a:ln>
        </p:spPr>
        <p:txBody>
          <a:bodyPr lIns="45719" rIns="45719"/>
          <a:lstStyle/>
          <a:p>
            <a:pPr>
              <a:defRPr>
                <a:latin typeface="+mn-lt"/>
                <a:ea typeface="+mn-ea"/>
                <a:cs typeface="+mn-cs"/>
                <a:sym typeface="Calibri"/>
              </a:defRPr>
            </a:pPr>
          </a:p>
        </p:txBody>
      </p:sp>
      <p:sp>
        <p:nvSpPr>
          <p:cNvPr id="238" name="Shape 238"/>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1" name="Group 241"/>
          <p:cNvGrpSpPr/>
          <p:nvPr/>
        </p:nvGrpSpPr>
        <p:grpSpPr>
          <a:xfrm>
            <a:off x="515807" y="1913877"/>
            <a:ext cx="2552945" cy="1496129"/>
            <a:chOff x="0" y="-109828"/>
            <a:chExt cx="2552943" cy="1496128"/>
          </a:xfrm>
        </p:grpSpPr>
        <p:sp>
          <p:nvSpPr>
            <p:cNvPr id="239" name="Shape 239"/>
            <p:cNvSpPr/>
            <p:nvPr/>
          </p:nvSpPr>
          <p:spPr>
            <a:xfrm>
              <a:off x="0" y="0"/>
              <a:ext cx="2552944" cy="1276472"/>
            </a:xfrm>
            <a:prstGeom prst="rect">
              <a:avLst/>
            </a:prstGeom>
            <a:solidFill>
              <a:schemeClr val="accent5"/>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240" name="Shape 240"/>
            <p:cNvSpPr/>
            <p:nvPr/>
          </p:nvSpPr>
          <p:spPr>
            <a:xfrm>
              <a:off x="0" y="-109829"/>
              <a:ext cx="2552944" cy="1496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2000">
                  <a:solidFill>
                    <a:srgbClr val="FFFFFF"/>
                  </a:solidFill>
                  <a:latin typeface="+mn-lt"/>
                  <a:ea typeface="+mn-ea"/>
                  <a:cs typeface="+mn-cs"/>
                  <a:sym typeface="Calibri"/>
                </a:defRPr>
              </a:lvl1pPr>
            </a:lstStyle>
            <a:p>
              <a:pPr/>
              <a:r>
                <a:t>使用“主＋谓＋宾”的主动语态，而不是被动语态</a:t>
              </a:r>
            </a:p>
          </p:txBody>
        </p:sp>
      </p:grpSp>
      <p:sp>
        <p:nvSpPr>
          <p:cNvPr id="242" name="Shape 242"/>
          <p:cNvSpPr/>
          <p:nvPr/>
        </p:nvSpPr>
        <p:spPr>
          <a:xfrm>
            <a:off x="6066093" y="2023705"/>
            <a:ext cx="2552945" cy="1276473"/>
          </a:xfrm>
          <a:prstGeom prst="rect">
            <a:avLst/>
          </a:prstGeom>
          <a:solidFill>
            <a:schemeClr val="accent5"/>
          </a:solidFill>
          <a:ln w="12700">
            <a:solidFill>
              <a:srgbClr val="32538F"/>
            </a:solidFill>
            <a:miter/>
          </a:ln>
        </p:spPr>
        <p:txBody>
          <a:bodyPr lIns="45719" rIns="45719" anchor="ctr"/>
          <a:lstStyle/>
          <a:p>
            <a:pPr algn="ctr">
              <a:defRPr>
                <a:solidFill>
                  <a:srgbClr val="FFFFFF"/>
                </a:solidFill>
                <a:latin typeface="+mn-lt"/>
                <a:ea typeface="+mn-ea"/>
                <a:cs typeface="+mn-cs"/>
                <a:sym typeface="Calibri"/>
              </a:defRPr>
            </a:pPr>
          </a:p>
        </p:txBody>
      </p:sp>
      <p:sp>
        <p:nvSpPr>
          <p:cNvPr id="253" name="Shape 253"/>
          <p:cNvSpPr/>
          <p:nvPr/>
        </p:nvSpPr>
        <p:spPr>
          <a:xfrm>
            <a:off x="3075254" y="2661941"/>
            <a:ext cx="1496746"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6350">
            <a:solidFill>
              <a:schemeClr val="accent1"/>
            </a:solidFill>
            <a:miter/>
            <a:tailEnd type="triangle"/>
          </a:ln>
        </p:spPr>
        <p:txBody>
          <a:bodyPr/>
          <a:lstStyle/>
          <a:p>
            <a:pPr/>
          </a:p>
        </p:txBody>
      </p:sp>
      <p:sp>
        <p:nvSpPr>
          <p:cNvPr id="254" name="Shape 254"/>
          <p:cNvSpPr/>
          <p:nvPr/>
        </p:nvSpPr>
        <p:spPr>
          <a:xfrm>
            <a:off x="4571999" y="2661941"/>
            <a:ext cx="1487745"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6350">
            <a:solidFill>
              <a:schemeClr val="accent1"/>
            </a:solidFill>
            <a:miter/>
            <a:tailEnd type="triangle"/>
          </a:ln>
        </p:spPr>
        <p:txBody>
          <a:bodyPr/>
          <a:lstStyle/>
          <a:p>
            <a:pPr/>
          </a:p>
        </p:txBody>
      </p:sp>
      <p:sp>
        <p:nvSpPr>
          <p:cNvPr id="245" name="Shape 245"/>
          <p:cNvSpPr/>
          <p:nvPr/>
        </p:nvSpPr>
        <p:spPr>
          <a:xfrm>
            <a:off x="410434" y="1117506"/>
            <a:ext cx="3526593"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404040"/>
                </a:solidFill>
                <a:latin typeface="微软雅黑"/>
                <a:ea typeface="微软雅黑"/>
                <a:cs typeface="微软雅黑"/>
                <a:sym typeface="微软雅黑"/>
              </a:defRPr>
            </a:lvl1pPr>
          </a:lstStyle>
          <a:p>
            <a:pPr/>
            <a:r>
              <a:t>2.1 Use the active voice</a:t>
            </a:r>
          </a:p>
        </p:txBody>
      </p:sp>
      <p:grpSp>
        <p:nvGrpSpPr>
          <p:cNvPr id="248" name="Group 248"/>
          <p:cNvGrpSpPr/>
          <p:nvPr/>
        </p:nvGrpSpPr>
        <p:grpSpPr>
          <a:xfrm>
            <a:off x="3295527" y="1913877"/>
            <a:ext cx="2552945" cy="1496129"/>
            <a:chOff x="0" y="-109828"/>
            <a:chExt cx="2552943" cy="1496128"/>
          </a:xfrm>
        </p:grpSpPr>
        <p:sp>
          <p:nvSpPr>
            <p:cNvPr id="246" name="Shape 246"/>
            <p:cNvSpPr/>
            <p:nvPr/>
          </p:nvSpPr>
          <p:spPr>
            <a:xfrm>
              <a:off x="0" y="0"/>
              <a:ext cx="2552944" cy="1276472"/>
            </a:xfrm>
            <a:prstGeom prst="rect">
              <a:avLst/>
            </a:prstGeom>
            <a:solidFill>
              <a:schemeClr val="accent5"/>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247" name="Shape 247"/>
            <p:cNvSpPr/>
            <p:nvPr/>
          </p:nvSpPr>
          <p:spPr>
            <a:xfrm>
              <a:off x="0" y="-109829"/>
              <a:ext cx="2552944" cy="1496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2000">
                  <a:solidFill>
                    <a:srgbClr val="FFFFFF"/>
                  </a:solidFill>
                  <a:latin typeface="+mn-lt"/>
                  <a:ea typeface="+mn-ea"/>
                  <a:cs typeface="+mn-cs"/>
                  <a:sym typeface="Calibri"/>
                </a:defRPr>
              </a:lvl1pPr>
            </a:lstStyle>
            <a:p>
              <a:pPr/>
              <a:r>
                <a:t>使用主动语态的好处</a:t>
              </a:r>
            </a:p>
          </p:txBody>
        </p:sp>
      </p:grpSp>
      <p:sp>
        <p:nvSpPr>
          <p:cNvPr id="249" name="Shape 249"/>
          <p:cNvSpPr/>
          <p:nvPr/>
        </p:nvSpPr>
        <p:spPr>
          <a:xfrm>
            <a:off x="6066093" y="1913877"/>
            <a:ext cx="2552945" cy="14961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lvl1pPr algn="ctr">
              <a:defRPr sz="2000">
                <a:solidFill>
                  <a:srgbClr val="FFFFFF"/>
                </a:solidFill>
                <a:latin typeface="+mn-lt"/>
                <a:ea typeface="+mn-ea"/>
                <a:cs typeface="+mn-cs"/>
                <a:sym typeface="Calibri"/>
              </a:defRPr>
            </a:lvl1pPr>
          </a:lstStyle>
          <a:p>
            <a:pPr/>
            <a:r>
              <a:t>如何将被动语态转为主动语态</a:t>
            </a:r>
          </a:p>
        </p:txBody>
      </p:sp>
      <p:grpSp>
        <p:nvGrpSpPr>
          <p:cNvPr id="252" name="Group 252"/>
          <p:cNvGrpSpPr/>
          <p:nvPr/>
        </p:nvGrpSpPr>
        <p:grpSpPr>
          <a:xfrm>
            <a:off x="3107269" y="3421872"/>
            <a:ext cx="2741203" cy="1496129"/>
            <a:chOff x="-188258" y="-109828"/>
            <a:chExt cx="2741202" cy="1496128"/>
          </a:xfrm>
        </p:grpSpPr>
        <p:sp>
          <p:nvSpPr>
            <p:cNvPr id="250" name="Shape 250"/>
            <p:cNvSpPr/>
            <p:nvPr/>
          </p:nvSpPr>
          <p:spPr>
            <a:xfrm>
              <a:off x="0" y="0"/>
              <a:ext cx="2552944" cy="1276472"/>
            </a:xfrm>
            <a:prstGeom prst="rect">
              <a:avLst/>
            </a:prstGeom>
            <a:solidFill>
              <a:schemeClr val="accent5"/>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251" name="Shape 251"/>
            <p:cNvSpPr/>
            <p:nvPr/>
          </p:nvSpPr>
          <p:spPr>
            <a:xfrm>
              <a:off x="-188259" y="-109829"/>
              <a:ext cx="2552944" cy="1496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lvl="2" indent="457200" defTabSz="914400">
                <a:spcBef>
                  <a:spcPts val="1000"/>
                </a:spcBef>
                <a:defRPr b="1" sz="1400">
                  <a:solidFill>
                    <a:srgbClr val="FFFFFF"/>
                  </a:solidFill>
                  <a:latin typeface="微软雅黑"/>
                  <a:ea typeface="微软雅黑"/>
                  <a:cs typeface="微软雅黑"/>
                  <a:sym typeface="微软雅黑"/>
                </a:defRPr>
              </a:pPr>
              <a:r>
                <a:t>（1）强调了作者的责任</a:t>
              </a:r>
            </a:p>
            <a:p>
              <a:pPr lvl="2" indent="457200" defTabSz="914400">
                <a:spcBef>
                  <a:spcPts val="1000"/>
                </a:spcBef>
                <a:defRPr b="1" sz="1400">
                  <a:solidFill>
                    <a:srgbClr val="FFFFFF"/>
                  </a:solidFill>
                  <a:latin typeface="微软雅黑"/>
                  <a:ea typeface="微软雅黑"/>
                  <a:cs typeface="微软雅黑"/>
                  <a:sym typeface="微软雅黑"/>
                </a:defRPr>
              </a:pPr>
              <a:r>
                <a:t>（2）增强了可读性</a:t>
              </a:r>
            </a:p>
            <a:p>
              <a:pPr lvl="2" indent="457200" defTabSz="914400">
                <a:spcBef>
                  <a:spcPts val="1000"/>
                </a:spcBef>
                <a:defRPr b="1" sz="1400">
                  <a:solidFill>
                    <a:srgbClr val="FFFFFF"/>
                  </a:solidFill>
                  <a:latin typeface="微软雅黑"/>
                  <a:ea typeface="微软雅黑"/>
                  <a:cs typeface="微软雅黑"/>
                  <a:sym typeface="微软雅黑"/>
                </a:defRPr>
              </a:pPr>
              <a:r>
                <a:t>（3）减少了歧义</a:t>
              </a:r>
            </a:p>
          </p:txBody>
        </p:sp>
      </p:gr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第一PPT，www.1ppt.com">
  <a:themeElements>
    <a:clrScheme name="第一PPT，www.1ppt.com">
      <a:dk1>
        <a:srgbClr val="000000"/>
      </a:dk1>
      <a:lt1>
        <a:srgbClr val="F2F2F2"/>
      </a:lt1>
      <a:dk2>
        <a:srgbClr val="A7A7A7"/>
      </a:dk2>
      <a:lt2>
        <a:srgbClr val="535353"/>
      </a:lt2>
      <a:accent1>
        <a:srgbClr val="212834"/>
      </a:accent1>
      <a:accent2>
        <a:srgbClr val="FEDA5B"/>
      </a:accent2>
      <a:accent3>
        <a:srgbClr val="F5821F"/>
      </a:accent3>
      <a:accent4>
        <a:srgbClr val="BCBEC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212834"/>
      </a:accent1>
      <a:accent2>
        <a:srgbClr val="FEDA5B"/>
      </a:accent2>
      <a:accent3>
        <a:srgbClr val="F5821F"/>
      </a:accent3>
      <a:accent4>
        <a:srgbClr val="BCBEC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