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72" r:id="rId4"/>
    <p:sldId id="259" r:id="rId5"/>
    <p:sldId id="260" r:id="rId6"/>
    <p:sldId id="268" r:id="rId7"/>
    <p:sldId id="269" r:id="rId8"/>
    <p:sldId id="274" r:id="rId9"/>
    <p:sldId id="273" r:id="rId10"/>
    <p:sldId id="264" r:id="rId11"/>
    <p:sldId id="266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Gill Sans MT" panose="020B0502020104020203" pitchFamily="3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Montserrat SemiBold" panose="00000700000000000000" pitchFamily="2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ih/o1DU/ZtVCgrEIQukscPZwFz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D4D507-BE17-490E-B0C5-7E53E2246D26}">
  <a:tblStyle styleId="{D1D4D507-BE17-490E-B0C5-7E53E2246D2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7bea959ad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g117bea959a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7bea95534_3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17bea95534_3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7bea959a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17bea959ad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g117bea959ad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7bea95534_3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g117bea95534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7bea95534_3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g117bea95534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9821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7bea9553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17bea9553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7bea95534_3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17bea95534_3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Method Used: isilah metode apa yang digunakan untuk solve the problem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Data science workflow: Isilah dengan langkah-langkah analisis yang diambil misalkan: (sesuaikan dengan langkahmu sendiri)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Ask an interesting question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Get the data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Explore the data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Model the data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Communicate and visualize the results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7bea95534_3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17bea95534_3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Method Used: isilah metode apa yang digunakan untuk solve the problem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Data science workflow: Isilah dengan langkah-langkah analisis yang diambil misalkan: (sesuaikan dengan langkahmu sendiri)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Ask an interesting question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Get the data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Explore the data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Model the data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Communicate and visualize the results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5832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da8b59a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da8b59a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Slide ini: Isilah Machine learning algorithm (Flow Chart) ini dengan algoritma metode yang Kamu gunakan untuk penyelesaian masalah. (Pahami benar-benar algoritma yang kamu gunakan)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0405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da8b59a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da8b59a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Slide ini: Isilah Machine learning algorithm (Flow Chart) ini dengan algoritma metode yang Kamu gunakan untuk penyelesaian masalah. (Pahami benar-benar algoritma yang kamu gunakan)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101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da8b59a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da8b59a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Slide ini: Isilah Machine learning algorithm (Flow Chart) ini dengan algoritma metode yang Kamu gunakan untuk penyelesaian masalah. (Pahami benar-benar algoritma yang kamu gunakan)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392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4724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1168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7977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2839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3570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17bea959ad_0_126"/>
          <p:cNvSpPr txBox="1">
            <a:spLocks noGrp="1"/>
          </p:cNvSpPr>
          <p:nvPr>
            <p:ph type="body" idx="1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None/>
              <a:defRPr sz="4100" b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405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23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2842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3961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1189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0840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449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3304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4694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22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7bea959ad_0_3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0" name="Google Shape;70;g117bea959ad_0_3"/>
          <p:cNvSpPr/>
          <p:nvPr/>
        </p:nvSpPr>
        <p:spPr>
          <a:xfrm>
            <a:off x="4922500" y="1768075"/>
            <a:ext cx="4978800" cy="973500"/>
          </a:xfrm>
          <a:prstGeom prst="roundRect">
            <a:avLst>
              <a:gd name="adj" fmla="val 38182"/>
            </a:avLst>
          </a:prstGeom>
          <a:gradFill>
            <a:gsLst>
              <a:gs pos="0">
                <a:srgbClr val="FFD966"/>
              </a:gs>
              <a:gs pos="100000">
                <a:srgbClr val="F1C232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117bea959ad_0_3"/>
          <p:cNvSpPr txBox="1"/>
          <p:nvPr/>
        </p:nvSpPr>
        <p:spPr>
          <a:xfrm>
            <a:off x="5264530" y="2065822"/>
            <a:ext cx="3879469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b="1" i="0" u="none" strike="noStrike" cap="none" dirty="0">
                <a:solidFill>
                  <a:srgbClr val="07376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Selamat </a:t>
            </a:r>
            <a:r>
              <a:rPr lang="en" b="1" dirty="0">
                <a:solidFill>
                  <a:srgbClr val="07376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Pagi/Siang/Malam</a:t>
            </a:r>
            <a:r>
              <a:rPr lang="en" b="1" i="0" u="none" strike="noStrike" cap="none" dirty="0">
                <a:solidFill>
                  <a:srgbClr val="07376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Semua</a:t>
            </a:r>
            <a:endParaRPr b="1" i="0" u="none" strike="noStrike" cap="none" dirty="0">
              <a:solidFill>
                <a:srgbClr val="07376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2" name="Google Shape;72;g117bea959ad_0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073" y="726876"/>
            <a:ext cx="4075576" cy="368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7bea95534_3_54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8" name="Google Shape;148;g117bea95534_3_54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g117bea95534_3_54"/>
          <p:cNvSpPr txBox="1"/>
          <p:nvPr/>
        </p:nvSpPr>
        <p:spPr>
          <a:xfrm>
            <a:off x="2772750" y="561155"/>
            <a:ext cx="3598500" cy="740100"/>
          </a:xfrm>
          <a:prstGeom prst="rect">
            <a:avLst/>
          </a:prstGeom>
          <a:solidFill>
            <a:srgbClr val="692F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MODELING &amp; Evaluation</a:t>
            </a:r>
            <a:endParaRPr sz="20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150;g117bea95534_3_54">
            <a:extLst>
              <a:ext uri="{FF2B5EF4-FFF2-40B4-BE49-F238E27FC236}">
                <a16:creationId xmlns:a16="http://schemas.microsoft.com/office/drawing/2014/main" id="{7BE5FF07-DA74-4DCF-BE31-3EDC7D4E05C5}"/>
              </a:ext>
            </a:extLst>
          </p:cNvPr>
          <p:cNvSpPr/>
          <p:nvPr/>
        </p:nvSpPr>
        <p:spPr>
          <a:xfrm>
            <a:off x="854448" y="1944218"/>
            <a:ext cx="2528120" cy="1796143"/>
          </a:xfrm>
          <a:prstGeom prst="roundRect">
            <a:avLst>
              <a:gd name="adj" fmla="val 2339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  <a:sym typeface="Arial"/>
              </a:rPr>
              <a:t>Accuracy :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  <a:sym typeface="Arial"/>
              </a:rPr>
              <a:t>97</a:t>
            </a:r>
            <a:r>
              <a:rPr lang="en-US" sz="1600" b="1" i="0" u="none" strike="noStrike" cap="none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  <a:sym typeface="Arial"/>
              </a:rPr>
              <a:t> 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F487D1-18F6-4C52-A7D4-E7FCD923BEF0}"/>
              </a:ext>
            </a:extLst>
          </p:cNvPr>
          <p:cNvSpPr/>
          <p:nvPr/>
        </p:nvSpPr>
        <p:spPr>
          <a:xfrm>
            <a:off x="1294182" y="1710100"/>
            <a:ext cx="1312593" cy="47318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Random Forest</a:t>
            </a:r>
          </a:p>
        </p:txBody>
      </p:sp>
      <p:sp>
        <p:nvSpPr>
          <p:cNvPr id="11" name="Google Shape;150;g117bea95534_3_54">
            <a:extLst>
              <a:ext uri="{FF2B5EF4-FFF2-40B4-BE49-F238E27FC236}">
                <a16:creationId xmlns:a16="http://schemas.microsoft.com/office/drawing/2014/main" id="{0611DDA1-FE81-4787-999D-F9CD7B597414}"/>
              </a:ext>
            </a:extLst>
          </p:cNvPr>
          <p:cNvSpPr/>
          <p:nvPr/>
        </p:nvSpPr>
        <p:spPr>
          <a:xfrm>
            <a:off x="5044059" y="1928063"/>
            <a:ext cx="2528120" cy="1796143"/>
          </a:xfrm>
          <a:prstGeom prst="roundRect">
            <a:avLst>
              <a:gd name="adj" fmla="val 2339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  <a:sym typeface="Arial"/>
              </a:rPr>
              <a:t>Accuracy :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  <a:sym typeface="Arial"/>
              </a:rPr>
              <a:t>62</a:t>
            </a:r>
            <a:r>
              <a:rPr lang="en-US" sz="1600" b="1" i="0" u="none" strike="noStrike" cap="none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  <a:sym typeface="Arial"/>
              </a:rPr>
              <a:t> %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3026F7-B96D-46AC-B976-A375151C2106}"/>
              </a:ext>
            </a:extLst>
          </p:cNvPr>
          <p:cNvSpPr/>
          <p:nvPr/>
        </p:nvSpPr>
        <p:spPr>
          <a:xfrm>
            <a:off x="5819852" y="1638706"/>
            <a:ext cx="1312593" cy="57871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Logistic Regression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bea959ad_0_16"/>
          <p:cNvSpPr txBox="1"/>
          <p:nvPr/>
        </p:nvSpPr>
        <p:spPr>
          <a:xfrm>
            <a:off x="6603727" y="4713728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11</a:t>
            </a:fld>
            <a:endParaRPr sz="1100" b="1" i="0" u="none" strike="noStrike" cap="non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71" name="Google Shape;171;g117bea959ad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500" y="1383711"/>
            <a:ext cx="4843576" cy="302486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17bea959ad_0_16"/>
          <p:cNvSpPr/>
          <p:nvPr/>
        </p:nvSpPr>
        <p:spPr>
          <a:xfrm>
            <a:off x="5541299" y="2534775"/>
            <a:ext cx="4326300" cy="884400"/>
          </a:xfrm>
          <a:prstGeom prst="roundRect">
            <a:avLst>
              <a:gd name="adj" fmla="val 27607"/>
            </a:avLst>
          </a:prstGeom>
          <a:gradFill>
            <a:gsLst>
              <a:gs pos="0">
                <a:srgbClr val="FFD966"/>
              </a:gs>
              <a:gs pos="100000">
                <a:srgbClr val="F1C232"/>
              </a:gs>
            </a:gsLst>
            <a:lin ang="0" scaled="0"/>
          </a:gradFill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17bea959ad_0_16"/>
          <p:cNvSpPr txBox="1"/>
          <p:nvPr/>
        </p:nvSpPr>
        <p:spPr>
          <a:xfrm>
            <a:off x="5935756" y="2580094"/>
            <a:ext cx="31131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500"/>
              <a:buFont typeface="Montserrat SemiBold"/>
              <a:buNone/>
            </a:pPr>
            <a:r>
              <a:rPr lang="en" sz="2300" b="1" i="0" u="none" strike="noStrike" cap="none">
                <a:solidFill>
                  <a:srgbClr val="07376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THANK YOU!</a:t>
            </a:r>
            <a:endParaRPr sz="2300" b="1" i="0" u="none" strike="noStrike" cap="none">
              <a:solidFill>
                <a:srgbClr val="07376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7bea95534_3_9"/>
          <p:cNvSpPr/>
          <p:nvPr/>
        </p:nvSpPr>
        <p:spPr>
          <a:xfrm>
            <a:off x="4075300" y="1045719"/>
            <a:ext cx="4843500" cy="1071600"/>
          </a:xfrm>
          <a:prstGeom prst="roundRect">
            <a:avLst>
              <a:gd name="adj" fmla="val 30000"/>
            </a:avLst>
          </a:prstGeom>
          <a:gradFill>
            <a:gsLst>
              <a:gs pos="0">
                <a:srgbClr val="FFD966"/>
              </a:gs>
              <a:gs pos="100000">
                <a:srgbClr val="F1C232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117bea95534_3_9"/>
          <p:cNvSpPr txBox="1"/>
          <p:nvPr/>
        </p:nvSpPr>
        <p:spPr>
          <a:xfrm>
            <a:off x="4993822" y="1170513"/>
            <a:ext cx="33936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2300" b="1" dirty="0">
                <a:solidFill>
                  <a:srgbClr val="07376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ID/X Partners</a:t>
            </a:r>
            <a:endParaRPr sz="2300" b="1" i="0" u="none" strike="noStrike" cap="none" dirty="0">
              <a:solidFill>
                <a:srgbClr val="07376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0" name="Google Shape;80;g117bea95534_3_9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1" name="Google Shape;81;g117bea95534_3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0552" y="122875"/>
            <a:ext cx="5437112" cy="35150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117bea95534_3_9"/>
          <p:cNvSpPr/>
          <p:nvPr/>
        </p:nvSpPr>
        <p:spPr>
          <a:xfrm>
            <a:off x="1570325" y="2925575"/>
            <a:ext cx="7011000" cy="1533000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117bea95534_3_9"/>
          <p:cNvSpPr txBox="1"/>
          <p:nvPr/>
        </p:nvSpPr>
        <p:spPr>
          <a:xfrm>
            <a:off x="2093575" y="3082500"/>
            <a:ext cx="6294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2000" b="1" i="0" u="none" strike="noStrike" cap="none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Project </a:t>
            </a:r>
            <a:r>
              <a:rPr lang="en-US" sz="2000" b="1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Credit Risk</a:t>
            </a:r>
            <a:endParaRPr sz="2000" b="1" dirty="0">
              <a:solidFill>
                <a:srgbClr val="692FC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4" name="Google Shape;84;g117bea95534_3_9"/>
          <p:cNvSpPr txBox="1"/>
          <p:nvPr/>
        </p:nvSpPr>
        <p:spPr>
          <a:xfrm>
            <a:off x="3672075" y="3859577"/>
            <a:ext cx="3137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1700" b="1" i="0" u="none" strike="noStrike" cap="none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Giry Retno Indra Pangestu</a:t>
            </a:r>
            <a:endParaRPr sz="1700" b="1" i="0" u="none" strike="noStrike" cap="none" dirty="0">
              <a:solidFill>
                <a:srgbClr val="692FC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7bea95534_3_9"/>
          <p:cNvSpPr/>
          <p:nvPr/>
        </p:nvSpPr>
        <p:spPr>
          <a:xfrm>
            <a:off x="4075300" y="1045719"/>
            <a:ext cx="4843500" cy="1071600"/>
          </a:xfrm>
          <a:prstGeom prst="roundRect">
            <a:avLst>
              <a:gd name="adj" fmla="val 30000"/>
            </a:avLst>
          </a:prstGeom>
          <a:gradFill>
            <a:gsLst>
              <a:gs pos="0">
                <a:srgbClr val="FFD966"/>
              </a:gs>
              <a:gs pos="100000">
                <a:srgbClr val="F1C232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117bea95534_3_9"/>
          <p:cNvSpPr txBox="1"/>
          <p:nvPr/>
        </p:nvSpPr>
        <p:spPr>
          <a:xfrm>
            <a:off x="4993822" y="1170513"/>
            <a:ext cx="33936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2300" b="1" i="0" u="none" strike="noStrike" cap="none" dirty="0">
                <a:solidFill>
                  <a:srgbClr val="07376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Credit Risk</a:t>
            </a:r>
            <a:endParaRPr sz="2300" b="1" i="0" u="none" strike="noStrike" cap="none" dirty="0">
              <a:solidFill>
                <a:srgbClr val="07376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0" name="Google Shape;80;g117bea95534_3_9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2" name="Google Shape;82;g117bea95534_3_9"/>
          <p:cNvSpPr/>
          <p:nvPr/>
        </p:nvSpPr>
        <p:spPr>
          <a:xfrm>
            <a:off x="1570325" y="2925575"/>
            <a:ext cx="7011000" cy="1533000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117bea95534_3_9"/>
          <p:cNvSpPr txBox="1"/>
          <p:nvPr/>
        </p:nvSpPr>
        <p:spPr>
          <a:xfrm>
            <a:off x="1734223" y="3353105"/>
            <a:ext cx="6294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-US" sz="1600" b="1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membangun</a:t>
            </a:r>
            <a:r>
              <a:rPr lang="en-US" sz="1600" b="1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model yang </a:t>
            </a:r>
            <a:r>
              <a:rPr lang="en-US" sz="1600" b="1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dapat</a:t>
            </a:r>
            <a:r>
              <a:rPr lang="en-US" sz="1600" b="1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sz="1600" b="1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memprediksi</a:t>
            </a:r>
            <a:r>
              <a:rPr lang="en-US" sz="1600" b="1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credit risk </a:t>
            </a:r>
            <a:r>
              <a:rPr lang="en-US" sz="1600" b="1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menggunakan</a:t>
            </a:r>
            <a:r>
              <a:rPr lang="en-US" sz="1600" b="1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dataset yang </a:t>
            </a:r>
            <a:r>
              <a:rPr lang="en-US" sz="1600" b="1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disediakan</a:t>
            </a:r>
            <a:r>
              <a:rPr lang="en-US" sz="1600" b="1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oleh company yang </a:t>
            </a:r>
            <a:r>
              <a:rPr lang="en-US" sz="1600" b="1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terdiri</a:t>
            </a:r>
            <a:r>
              <a:rPr lang="en-US" sz="1600" b="1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sz="1600" b="1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dari</a:t>
            </a:r>
            <a:r>
              <a:rPr lang="en-US" sz="1600" b="1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data </a:t>
            </a:r>
            <a:r>
              <a:rPr lang="en-US" sz="1600" b="1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pinjaman</a:t>
            </a:r>
            <a:r>
              <a:rPr lang="en-US" sz="1600" b="1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yang </a:t>
            </a:r>
            <a:r>
              <a:rPr lang="en-US" sz="1600" b="1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diterima</a:t>
            </a:r>
            <a:r>
              <a:rPr lang="en-US" sz="1600" b="1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dan yang </a:t>
            </a:r>
            <a:r>
              <a:rPr lang="en-US" sz="1600" b="1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ditolak</a:t>
            </a:r>
            <a:r>
              <a:rPr lang="en-US" sz="1600" b="1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, </a:t>
            </a:r>
            <a:r>
              <a:rPr lang="en-US" sz="1600" b="1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menyediakan</a:t>
            </a:r>
            <a:r>
              <a:rPr lang="en-US" sz="1600" b="1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media visual dan </a:t>
            </a:r>
            <a:r>
              <a:rPr lang="en-US" sz="1600" b="1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mempresentasikan</a:t>
            </a:r>
            <a:r>
              <a:rPr lang="en-US" sz="1600" b="1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sz="1600" b="1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hasil</a:t>
            </a:r>
            <a:r>
              <a:rPr lang="en-US" sz="1600" b="1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sz="1600" b="1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analisis</a:t>
            </a:r>
            <a:r>
              <a:rPr lang="en-US" sz="1600" b="1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sz="1600" b="1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kepada</a:t>
            </a:r>
            <a:r>
              <a:rPr lang="en-US" sz="1600" b="1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sz="1600" b="1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klien</a:t>
            </a:r>
            <a:endParaRPr sz="1600" b="1" dirty="0">
              <a:solidFill>
                <a:srgbClr val="692FC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9723E9-3EB0-44C4-B7E4-E7CDAB0B0381}"/>
              </a:ext>
            </a:extLst>
          </p:cNvPr>
          <p:cNvSpPr/>
          <p:nvPr/>
        </p:nvSpPr>
        <p:spPr>
          <a:xfrm>
            <a:off x="1647137" y="2550019"/>
            <a:ext cx="2094078" cy="37555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Problem</a:t>
            </a:r>
          </a:p>
        </p:txBody>
      </p:sp>
    </p:spTree>
    <p:extLst>
      <p:ext uri="{BB962C8B-B14F-4D97-AF65-F5344CB8AC3E}">
        <p14:creationId xmlns:p14="http://schemas.microsoft.com/office/powerpoint/2010/main" val="376601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7bea95534_3_0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9" name="Google Shape;99;g117bea95534_3_0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0" name="Google Shape;100;g117bea95534_3_0"/>
          <p:cNvGraphicFramePr/>
          <p:nvPr>
            <p:extLst>
              <p:ext uri="{D42A27DB-BD31-4B8C-83A1-F6EECF244321}">
                <p14:modId xmlns:p14="http://schemas.microsoft.com/office/powerpoint/2010/main" val="2997783474"/>
              </p:ext>
            </p:extLst>
          </p:nvPr>
        </p:nvGraphicFramePr>
        <p:xfrm>
          <a:off x="1303561" y="1114172"/>
          <a:ext cx="6711050" cy="3143860"/>
        </p:xfrm>
        <a:graphic>
          <a:graphicData uri="http://schemas.openxmlformats.org/drawingml/2006/table">
            <a:tbl>
              <a:tblPr>
                <a:noFill/>
                <a:tableStyleId>{D1D4D507-BE17-490E-B0C5-7E53E2246D26}</a:tableStyleId>
              </a:tblPr>
              <a:tblGrid>
                <a:gridCol w="335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Problem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How to Solve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1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Bagaimana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profiling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dari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member credit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selama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ia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melakukan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pinjaman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.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Melakukan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analysis data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dengan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detail,dengan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grafik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/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tabel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/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penjelasan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dan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memberikan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saran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kebijakan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berdasarkan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hasil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analysys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 </a:t>
                      </a:r>
                      <a:endParaRPr sz="1200" u="none" strike="noStrike" cap="none" dirty="0">
                        <a:solidFill>
                          <a:schemeClr val="tx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Bagaimana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karakteristik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member credit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berdasarkan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data yang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sudah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dikumpulkan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Melakukan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analysis data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dengan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detail,dengan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grafik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/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tabel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/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penjelasan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dan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memberikan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saran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kebijakan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berdasarkan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hasil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analysys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 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Ingin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membangun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model yang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dapat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memprediksi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credit risk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dari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data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pinjaman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diterima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dan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ditolak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Melakukan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eksperiment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2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algoritma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agar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mendapatkan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hasil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akurasi</a:t>
                      </a: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yang </a:t>
                      </a: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terbaik</a:t>
                      </a:r>
                      <a:endParaRPr sz="1200" u="none" strike="noStrike" cap="none" dirty="0">
                        <a:solidFill>
                          <a:schemeClr val="tx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1" name="Google Shape;101;g117bea95534_3_0"/>
          <p:cNvSpPr txBox="1"/>
          <p:nvPr/>
        </p:nvSpPr>
        <p:spPr>
          <a:xfrm>
            <a:off x="2606775" y="275398"/>
            <a:ext cx="4322400" cy="700800"/>
          </a:xfrm>
          <a:prstGeom prst="rect">
            <a:avLst/>
          </a:prstGeom>
          <a:solidFill>
            <a:srgbClr val="692F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My Project Background</a:t>
            </a:r>
            <a:endParaRPr sz="20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(Business Understanding)</a:t>
            </a:r>
            <a:endParaRPr sz="20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7bea95534_3_28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8" name="Google Shape;108;g117bea95534_3_28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g117bea95534_3_28"/>
          <p:cNvSpPr txBox="1"/>
          <p:nvPr/>
        </p:nvSpPr>
        <p:spPr>
          <a:xfrm>
            <a:off x="2498699" y="332487"/>
            <a:ext cx="4451400" cy="421800"/>
          </a:xfrm>
          <a:prstGeom prst="rect">
            <a:avLst/>
          </a:prstGeom>
          <a:solidFill>
            <a:srgbClr val="692F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Method &amp; Workflow Project</a:t>
            </a:r>
            <a:endParaRPr sz="20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58CAA9-0FCB-47E0-82F0-3D8FC749F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924" y="871350"/>
            <a:ext cx="5000175" cy="3760188"/>
          </a:xfrm>
          <a:prstGeom prst="rect">
            <a:avLst/>
          </a:prstGeom>
        </p:spPr>
      </p:pic>
      <p:sp>
        <p:nvSpPr>
          <p:cNvPr id="12" name="Google Shape;111;g117bea95534_3_28">
            <a:extLst>
              <a:ext uri="{FF2B5EF4-FFF2-40B4-BE49-F238E27FC236}">
                <a16:creationId xmlns:a16="http://schemas.microsoft.com/office/drawing/2014/main" id="{3D2F34D9-5DA6-4B0D-9426-8D8BE618D0B8}"/>
              </a:ext>
            </a:extLst>
          </p:cNvPr>
          <p:cNvSpPr/>
          <p:nvPr/>
        </p:nvSpPr>
        <p:spPr>
          <a:xfrm>
            <a:off x="7001846" y="871350"/>
            <a:ext cx="1656379" cy="632031"/>
          </a:xfrm>
          <a:prstGeom prst="roundRect">
            <a:avLst>
              <a:gd name="adj" fmla="val 3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Credit Risk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7bea95534_3_28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6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8" name="Google Shape;108;g117bea95534_3_28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g117bea95534_3_28"/>
          <p:cNvSpPr txBox="1"/>
          <p:nvPr/>
        </p:nvSpPr>
        <p:spPr>
          <a:xfrm>
            <a:off x="2742675" y="162270"/>
            <a:ext cx="4451400" cy="421800"/>
          </a:xfrm>
          <a:prstGeom prst="rect">
            <a:avLst/>
          </a:prstGeom>
          <a:solidFill>
            <a:srgbClr val="692F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Analisis Visualisasi</a:t>
            </a:r>
            <a:endParaRPr sz="20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Google Shape;111;g117bea95534_3_28">
            <a:extLst>
              <a:ext uri="{FF2B5EF4-FFF2-40B4-BE49-F238E27FC236}">
                <a16:creationId xmlns:a16="http://schemas.microsoft.com/office/drawing/2014/main" id="{3D2F34D9-5DA6-4B0D-9426-8D8BE618D0B8}"/>
              </a:ext>
            </a:extLst>
          </p:cNvPr>
          <p:cNvSpPr/>
          <p:nvPr/>
        </p:nvSpPr>
        <p:spPr>
          <a:xfrm>
            <a:off x="7179773" y="1234980"/>
            <a:ext cx="1341943" cy="441096"/>
          </a:xfrm>
          <a:prstGeom prst="roundRect">
            <a:avLst>
              <a:gd name="adj" fmla="val 30000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Verification status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1;g117bea95534_3_28">
            <a:extLst>
              <a:ext uri="{FF2B5EF4-FFF2-40B4-BE49-F238E27FC236}">
                <a16:creationId xmlns:a16="http://schemas.microsoft.com/office/drawing/2014/main" id="{980B097E-7A20-4A62-8721-11024CD5F6A9}"/>
              </a:ext>
            </a:extLst>
          </p:cNvPr>
          <p:cNvSpPr/>
          <p:nvPr/>
        </p:nvSpPr>
        <p:spPr>
          <a:xfrm>
            <a:off x="1224891" y="1419589"/>
            <a:ext cx="1521347" cy="421800"/>
          </a:xfrm>
          <a:prstGeom prst="roundRect">
            <a:avLst>
              <a:gd name="adj" fmla="val 30000"/>
            </a:avLst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400" b="1" kern="0" dirty="0">
                <a:solidFill>
                  <a:schemeClr val="bg1"/>
                </a:solidFill>
                <a:latin typeface="Montserrat" panose="00000500000000000000" pitchFamily="2" charset="0"/>
                <a:ea typeface="Arial"/>
                <a:cs typeface="Arial"/>
                <a:sym typeface="Arial"/>
              </a:rPr>
              <a:t>Home owner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E89E23-7A7B-4DF0-9C7E-E56F9F955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987" y="437690"/>
            <a:ext cx="2100427" cy="190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E570648-F2E4-4B99-80F2-5A396E0AA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540"/>
            <a:ext cx="38862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ABDDC84-0372-4AD1-BAFF-B7B3E225D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976" y="2057834"/>
            <a:ext cx="38862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62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A28BE92-2BFB-43BC-9D3F-DF64F1DD0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31" y="1194707"/>
            <a:ext cx="58388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1;g117bea95534_3_28">
            <a:extLst>
              <a:ext uri="{FF2B5EF4-FFF2-40B4-BE49-F238E27FC236}">
                <a16:creationId xmlns:a16="http://schemas.microsoft.com/office/drawing/2014/main" id="{810538BE-175D-4F72-BDD5-B034A00C6E95}"/>
              </a:ext>
            </a:extLst>
          </p:cNvPr>
          <p:cNvSpPr/>
          <p:nvPr/>
        </p:nvSpPr>
        <p:spPr>
          <a:xfrm>
            <a:off x="4131376" y="483418"/>
            <a:ext cx="1521347" cy="421800"/>
          </a:xfrm>
          <a:prstGeom prst="roundRect">
            <a:avLst>
              <a:gd name="adj" fmla="val 30000"/>
            </a:avLst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400" b="1" kern="0" dirty="0">
                <a:solidFill>
                  <a:schemeClr val="bg1"/>
                </a:solidFill>
                <a:latin typeface="Montserrat" panose="00000500000000000000" pitchFamily="2" charset="0"/>
                <a:ea typeface="Arial"/>
                <a:cs typeface="Arial"/>
                <a:sym typeface="Arial"/>
              </a:rPr>
              <a:t>Loan status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8031856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1;g117bea95534_3_28">
            <a:extLst>
              <a:ext uri="{FF2B5EF4-FFF2-40B4-BE49-F238E27FC236}">
                <a16:creationId xmlns:a16="http://schemas.microsoft.com/office/drawing/2014/main" id="{810538BE-175D-4F72-BDD5-B034A00C6E95}"/>
              </a:ext>
            </a:extLst>
          </p:cNvPr>
          <p:cNvSpPr/>
          <p:nvPr/>
        </p:nvSpPr>
        <p:spPr>
          <a:xfrm>
            <a:off x="1333747" y="516075"/>
            <a:ext cx="1844881" cy="648696"/>
          </a:xfrm>
          <a:prstGeom prst="roundRect">
            <a:avLst>
              <a:gd name="adj" fmla="val 30000"/>
            </a:avLst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400" b="1" kern="0" dirty="0">
                <a:solidFill>
                  <a:schemeClr val="bg1"/>
                </a:solidFill>
                <a:latin typeface="Montserrat" panose="00000500000000000000" pitchFamily="2" charset="0"/>
                <a:ea typeface="Arial"/>
                <a:cs typeface="Arial"/>
                <a:sym typeface="Arial"/>
              </a:rPr>
              <a:t>Term </a:t>
            </a:r>
            <a:r>
              <a:rPr lang="en-US" sz="1400" b="1" kern="0" dirty="0" err="1">
                <a:solidFill>
                  <a:schemeClr val="bg1"/>
                </a:solidFill>
                <a:latin typeface="Montserrat" panose="00000500000000000000" pitchFamily="2" charset="0"/>
                <a:ea typeface="Arial"/>
                <a:cs typeface="Arial"/>
                <a:sym typeface="Arial"/>
              </a:rPr>
              <a:t>berdasar</a:t>
            </a:r>
            <a:r>
              <a:rPr lang="en-US" sz="1400" b="1" kern="0" dirty="0">
                <a:solidFill>
                  <a:schemeClr val="bg1"/>
                </a:solidFill>
                <a:latin typeface="Montserrat" panose="00000500000000000000" pitchFamily="2" charset="0"/>
                <a:ea typeface="Arial"/>
                <a:cs typeface="Arial"/>
                <a:sym typeface="Arial"/>
              </a:rPr>
              <a:t> </a:t>
            </a:r>
            <a:r>
              <a:rPr lang="en-US" sz="1400" b="1" kern="0" dirty="0" err="1">
                <a:solidFill>
                  <a:schemeClr val="bg1"/>
                </a:solidFill>
                <a:latin typeface="Montserrat" panose="00000500000000000000" pitchFamily="2" charset="0"/>
                <a:ea typeface="Arial"/>
                <a:cs typeface="Arial"/>
                <a:sym typeface="Arial"/>
              </a:rPr>
              <a:t>kan</a:t>
            </a:r>
            <a:r>
              <a:rPr lang="en-US" sz="1400" b="1" kern="0" dirty="0">
                <a:solidFill>
                  <a:schemeClr val="bg1"/>
                </a:solidFill>
                <a:latin typeface="Montserrat" panose="00000500000000000000" pitchFamily="2" charset="0"/>
                <a:ea typeface="Arial"/>
                <a:cs typeface="Arial"/>
                <a:sym typeface="Arial"/>
              </a:rPr>
              <a:t> </a:t>
            </a:r>
            <a:r>
              <a:rPr lang="en-US" sz="1400" b="1" kern="0" dirty="0" err="1">
                <a:solidFill>
                  <a:schemeClr val="bg1"/>
                </a:solidFill>
                <a:latin typeface="Montserrat" panose="00000500000000000000" pitchFamily="2" charset="0"/>
                <a:ea typeface="Arial"/>
                <a:cs typeface="Arial"/>
                <a:sym typeface="Arial"/>
              </a:rPr>
              <a:t>total_acc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855A2D2-D9E3-4A3B-B56B-EC00ED854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11" y="1323975"/>
            <a:ext cx="37147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44B8314-C96D-409B-A26C-4F14CE66D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323975"/>
            <a:ext cx="23336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11;g117bea95534_3_28">
            <a:extLst>
              <a:ext uri="{FF2B5EF4-FFF2-40B4-BE49-F238E27FC236}">
                <a16:creationId xmlns:a16="http://schemas.microsoft.com/office/drawing/2014/main" id="{A96E41FB-B67E-4F57-8B28-6C11D5C03EB9}"/>
              </a:ext>
            </a:extLst>
          </p:cNvPr>
          <p:cNvSpPr/>
          <p:nvPr/>
        </p:nvSpPr>
        <p:spPr>
          <a:xfrm>
            <a:off x="6406490" y="529184"/>
            <a:ext cx="1844881" cy="648696"/>
          </a:xfrm>
          <a:prstGeom prst="roundRect">
            <a:avLst>
              <a:gd name="adj" fmla="val 30000"/>
            </a:avLst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400" b="1" kern="0" dirty="0">
                <a:solidFill>
                  <a:schemeClr val="bg1"/>
                </a:solidFill>
                <a:latin typeface="Montserrat" panose="00000500000000000000" pitchFamily="2" charset="0"/>
                <a:ea typeface="Arial"/>
                <a:cs typeface="Arial"/>
                <a:sym typeface="Arial"/>
              </a:rPr>
              <a:t>Grade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631539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2BDE812-2C9D-4B10-ACED-A23BB402F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20" y="1281793"/>
            <a:ext cx="38766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D58683B-3E56-4D54-ACA0-95B71B594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995" y="1281793"/>
            <a:ext cx="43338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11;g117bea95534_3_28">
            <a:extLst>
              <a:ext uri="{FF2B5EF4-FFF2-40B4-BE49-F238E27FC236}">
                <a16:creationId xmlns:a16="http://schemas.microsoft.com/office/drawing/2014/main" id="{9F155750-6538-4D63-B5A4-78D1C1A17A36}"/>
              </a:ext>
            </a:extLst>
          </p:cNvPr>
          <p:cNvSpPr/>
          <p:nvPr/>
        </p:nvSpPr>
        <p:spPr>
          <a:xfrm>
            <a:off x="1888920" y="516075"/>
            <a:ext cx="1521347" cy="421800"/>
          </a:xfrm>
          <a:prstGeom prst="roundRect">
            <a:avLst>
              <a:gd name="adj" fmla="val 30000"/>
            </a:avLst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Arial"/>
                <a:cs typeface="Arial"/>
                <a:sym typeface="Arial"/>
              </a:rPr>
              <a:t>Em</a:t>
            </a:r>
            <a:r>
              <a:rPr lang="en-US" sz="1400" b="1" kern="0" dirty="0" err="1">
                <a:solidFill>
                  <a:schemeClr val="bg1"/>
                </a:solidFill>
                <a:latin typeface="Montserrat" panose="00000500000000000000" pitchFamily="2" charset="0"/>
                <a:ea typeface="Arial"/>
                <a:cs typeface="Arial"/>
                <a:sym typeface="Arial"/>
              </a:rPr>
              <a:t>p_length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11;g117bea95534_3_28">
            <a:extLst>
              <a:ext uri="{FF2B5EF4-FFF2-40B4-BE49-F238E27FC236}">
                <a16:creationId xmlns:a16="http://schemas.microsoft.com/office/drawing/2014/main" id="{C0C16CD4-C59C-4681-9DC2-22173DA5AD40}"/>
              </a:ext>
            </a:extLst>
          </p:cNvPr>
          <p:cNvSpPr/>
          <p:nvPr/>
        </p:nvSpPr>
        <p:spPr>
          <a:xfrm>
            <a:off x="6319405" y="516075"/>
            <a:ext cx="1521347" cy="421800"/>
          </a:xfrm>
          <a:prstGeom prst="roundRect">
            <a:avLst>
              <a:gd name="adj" fmla="val 30000"/>
            </a:avLst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400" b="1" kern="0" dirty="0">
                <a:solidFill>
                  <a:schemeClr val="bg1"/>
                </a:solidFill>
                <a:latin typeface="Montserrat" panose="00000500000000000000" pitchFamily="2" charset="0"/>
                <a:ea typeface="Arial"/>
                <a:cs typeface="Arial"/>
                <a:sym typeface="Arial"/>
              </a:rPr>
              <a:t>Purpose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6568447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1672</TotalTime>
  <Words>393</Words>
  <Application>Microsoft Office PowerPoint</Application>
  <PresentationFormat>On-screen Show (16:9)</PresentationFormat>
  <Paragraphs>59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Gill Sans MT</vt:lpstr>
      <vt:lpstr>Calibri</vt:lpstr>
      <vt:lpstr>Arial</vt:lpstr>
      <vt:lpstr>Montserrat SemiBold</vt:lpstr>
      <vt:lpstr>Montserrat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GIRY RETNO INDRA PANGESTU</cp:lastModifiedBy>
  <cp:revision>44</cp:revision>
  <dcterms:modified xsi:type="dcterms:W3CDTF">2022-10-01T19:41:28Z</dcterms:modified>
</cp:coreProperties>
</file>